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326" r:id="rId4"/>
    <p:sldId id="288" r:id="rId5"/>
    <p:sldId id="325" r:id="rId6"/>
    <p:sldId id="317" r:id="rId7"/>
    <p:sldId id="328" r:id="rId8"/>
    <p:sldId id="329" r:id="rId9"/>
    <p:sldId id="327" r:id="rId10"/>
    <p:sldId id="258" r:id="rId11"/>
    <p:sldId id="318" r:id="rId12"/>
    <p:sldId id="319" r:id="rId13"/>
    <p:sldId id="315" r:id="rId14"/>
    <p:sldId id="322" r:id="rId15"/>
    <p:sldId id="320" r:id="rId16"/>
    <p:sldId id="321" r:id="rId17"/>
    <p:sldId id="323"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78A"/>
    <a:srgbClr val="DD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66640"/>
  </p:normalViewPr>
  <p:slideViewPr>
    <p:cSldViewPr snapToGrid="0" snapToObjects="1">
      <p:cViewPr varScale="1">
        <p:scale>
          <a:sx n="65" d="100"/>
          <a:sy n="6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648F84-74EF-0E4D-8F3D-29ED4C6EDE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9B64D8-9676-F54B-9BA4-1CE3227EAF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D2853-8D71-054C-8C77-8861CB34E215}" type="datetimeFigureOut">
              <a:rPr lang="en-US" smtClean="0"/>
              <a:t>8/16/18</a:t>
            </a:fld>
            <a:endParaRPr lang="en-US"/>
          </a:p>
        </p:txBody>
      </p:sp>
      <p:sp>
        <p:nvSpPr>
          <p:cNvPr id="4" name="Footer Placeholder 3">
            <a:extLst>
              <a:ext uri="{FF2B5EF4-FFF2-40B4-BE49-F238E27FC236}">
                <a16:creationId xmlns:a16="http://schemas.microsoft.com/office/drawing/2014/main" id="{F6FAD5E1-C9D9-EE46-8755-61FC56CB47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FlowRepublic - CTA Coaching Kick Off</a:t>
            </a:r>
          </a:p>
        </p:txBody>
      </p:sp>
      <p:sp>
        <p:nvSpPr>
          <p:cNvPr id="5" name="Slide Number Placeholder 4">
            <a:extLst>
              <a:ext uri="{FF2B5EF4-FFF2-40B4-BE49-F238E27FC236}">
                <a16:creationId xmlns:a16="http://schemas.microsoft.com/office/drawing/2014/main" id="{39D2C68E-F840-2D4F-8444-C705D921FC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D0B0FD-D360-BA48-B75D-66737A18A849}" type="slidenum">
              <a:rPr lang="en-US" smtClean="0"/>
              <a:t>‹#›</a:t>
            </a:fld>
            <a:endParaRPr lang="en-US"/>
          </a:p>
        </p:txBody>
      </p:sp>
    </p:spTree>
    <p:extLst>
      <p:ext uri="{BB962C8B-B14F-4D97-AF65-F5344CB8AC3E}">
        <p14:creationId xmlns:p14="http://schemas.microsoft.com/office/powerpoint/2010/main" val="41885416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518DE-DCD3-E141-848D-10CCF47C0651}" type="datetimeFigureOut">
              <a:rPr lang="en-US" smtClean="0"/>
              <a:t>8/16/18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FlowRepublic - CTA Coaching Kick Off</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A394F-F37A-A94A-9FAB-06710EDF8697}" type="slidenum">
              <a:rPr lang="en-US" smtClean="0"/>
              <a:t>‹#›</a:t>
            </a:fld>
            <a:endParaRPr lang="en-US"/>
          </a:p>
        </p:txBody>
      </p:sp>
    </p:spTree>
    <p:extLst>
      <p:ext uri="{BB962C8B-B14F-4D97-AF65-F5344CB8AC3E}">
        <p14:creationId xmlns:p14="http://schemas.microsoft.com/office/powerpoint/2010/main" val="377695231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FD04-23F4-C742-AEAC-82D722C52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8214E-7AC4-054A-9AB7-420EE66722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FF0F7-03EE-CB47-88B4-EA32398E57D7}"/>
              </a:ext>
            </a:extLst>
          </p:cNvPr>
          <p:cNvSpPr>
            <a:spLocks noGrp="1"/>
          </p:cNvSpPr>
          <p:nvPr>
            <p:ph type="dt" sz="half" idx="10"/>
          </p:nvPr>
        </p:nvSpPr>
        <p:spPr/>
        <p:txBody>
          <a:bodyPr/>
          <a:lstStyle/>
          <a:p>
            <a:fld id="{0910C590-DF67-CD4C-BDC8-26C4B35F33A0}" type="datetime1">
              <a:rPr lang="en-US" smtClean="0"/>
              <a:t>8/16/18</a:t>
            </a:fld>
            <a:endParaRPr lang="en-US"/>
          </a:p>
        </p:txBody>
      </p:sp>
      <p:sp>
        <p:nvSpPr>
          <p:cNvPr id="5" name="Footer Placeholder 4">
            <a:extLst>
              <a:ext uri="{FF2B5EF4-FFF2-40B4-BE49-F238E27FC236}">
                <a16:creationId xmlns:a16="http://schemas.microsoft.com/office/drawing/2014/main" id="{CC9814C9-E397-C946-8453-39C13A3D384E}"/>
              </a:ext>
            </a:extLst>
          </p:cNvPr>
          <p:cNvSpPr>
            <a:spLocks noGrp="1"/>
          </p:cNvSpPr>
          <p:nvPr>
            <p:ph type="ftr" sz="quarter" idx="11"/>
          </p:nvPr>
        </p:nvSpPr>
        <p:spPr/>
        <p:txBody>
          <a:bodyPr/>
          <a:lstStyle/>
          <a:p>
            <a:r>
              <a:rPr lang="en-US"/>
              <a:t>FlowRepublic.com – Board Mental Prep</a:t>
            </a:r>
            <a:endParaRPr lang="en-US" dirty="0"/>
          </a:p>
        </p:txBody>
      </p:sp>
      <p:sp>
        <p:nvSpPr>
          <p:cNvPr id="6" name="Slide Number Placeholder 5">
            <a:extLst>
              <a:ext uri="{FF2B5EF4-FFF2-40B4-BE49-F238E27FC236}">
                <a16:creationId xmlns:a16="http://schemas.microsoft.com/office/drawing/2014/main" id="{AF0481F2-7A4A-6E41-8F25-994418AD398C}"/>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2986334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1AB3-260A-024B-BF7D-E024CC2D84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11DB9-07AA-5A42-A960-DAA3EB77CD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F2161-20D1-C343-809A-E09B55A00CB8}"/>
              </a:ext>
            </a:extLst>
          </p:cNvPr>
          <p:cNvSpPr>
            <a:spLocks noGrp="1"/>
          </p:cNvSpPr>
          <p:nvPr>
            <p:ph type="dt" sz="half" idx="10"/>
          </p:nvPr>
        </p:nvSpPr>
        <p:spPr/>
        <p:txBody>
          <a:bodyPr/>
          <a:lstStyle/>
          <a:p>
            <a:fld id="{8A70A8D3-E75E-A847-AA0C-5361226F9C03}" type="datetime1">
              <a:rPr lang="en-US" smtClean="0"/>
              <a:t>8/16/18</a:t>
            </a:fld>
            <a:endParaRPr lang="en-US"/>
          </a:p>
        </p:txBody>
      </p:sp>
      <p:sp>
        <p:nvSpPr>
          <p:cNvPr id="5" name="Footer Placeholder 4">
            <a:extLst>
              <a:ext uri="{FF2B5EF4-FFF2-40B4-BE49-F238E27FC236}">
                <a16:creationId xmlns:a16="http://schemas.microsoft.com/office/drawing/2014/main" id="{C02AAC1A-1A32-0949-A058-5E401E5C3501}"/>
              </a:ext>
            </a:extLst>
          </p:cNvPr>
          <p:cNvSpPr>
            <a:spLocks noGrp="1"/>
          </p:cNvSpPr>
          <p:nvPr>
            <p:ph type="ftr" sz="quarter" idx="11"/>
          </p:nvPr>
        </p:nvSpPr>
        <p:spPr/>
        <p:txBody>
          <a:bodyPr/>
          <a:lstStyle/>
          <a:p>
            <a:r>
              <a:rPr lang="en-US"/>
              <a:t>FlowRepublic.com – Board Mental Prep</a:t>
            </a:r>
          </a:p>
        </p:txBody>
      </p:sp>
      <p:sp>
        <p:nvSpPr>
          <p:cNvPr id="6" name="Slide Number Placeholder 5">
            <a:extLst>
              <a:ext uri="{FF2B5EF4-FFF2-40B4-BE49-F238E27FC236}">
                <a16:creationId xmlns:a16="http://schemas.microsoft.com/office/drawing/2014/main" id="{6C76A962-AC41-664D-A83F-8670D564E681}"/>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345936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02AD8-F782-D846-9801-FD616CA05C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F9D39-F3F1-8C43-B316-FA44AFF460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4E94F-756B-2343-91BB-1BF36988F06B}"/>
              </a:ext>
            </a:extLst>
          </p:cNvPr>
          <p:cNvSpPr>
            <a:spLocks noGrp="1"/>
          </p:cNvSpPr>
          <p:nvPr>
            <p:ph type="dt" sz="half" idx="10"/>
          </p:nvPr>
        </p:nvSpPr>
        <p:spPr/>
        <p:txBody>
          <a:bodyPr/>
          <a:lstStyle/>
          <a:p>
            <a:fld id="{49B6EA9A-F954-DB4B-8CDA-DEC0AAD1E71A}" type="datetime1">
              <a:rPr lang="en-US" smtClean="0"/>
              <a:t>8/16/18</a:t>
            </a:fld>
            <a:endParaRPr lang="en-US"/>
          </a:p>
        </p:txBody>
      </p:sp>
      <p:sp>
        <p:nvSpPr>
          <p:cNvPr id="5" name="Footer Placeholder 4">
            <a:extLst>
              <a:ext uri="{FF2B5EF4-FFF2-40B4-BE49-F238E27FC236}">
                <a16:creationId xmlns:a16="http://schemas.microsoft.com/office/drawing/2014/main" id="{E621B2E8-A496-7B48-9298-210107F29755}"/>
              </a:ext>
            </a:extLst>
          </p:cNvPr>
          <p:cNvSpPr>
            <a:spLocks noGrp="1"/>
          </p:cNvSpPr>
          <p:nvPr>
            <p:ph type="ftr" sz="quarter" idx="11"/>
          </p:nvPr>
        </p:nvSpPr>
        <p:spPr/>
        <p:txBody>
          <a:bodyPr/>
          <a:lstStyle/>
          <a:p>
            <a:r>
              <a:rPr lang="en-US"/>
              <a:t>FlowRepublic.com – Board Mental Prep</a:t>
            </a:r>
          </a:p>
        </p:txBody>
      </p:sp>
      <p:sp>
        <p:nvSpPr>
          <p:cNvPr id="6" name="Slide Number Placeholder 5">
            <a:extLst>
              <a:ext uri="{FF2B5EF4-FFF2-40B4-BE49-F238E27FC236}">
                <a16:creationId xmlns:a16="http://schemas.microsoft.com/office/drawing/2014/main" id="{858B661A-4A75-8641-8C3A-C84124C99FD2}"/>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235730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B0ED-9C8F-9741-8EDC-282D74C1BEAF}"/>
              </a:ext>
            </a:extLst>
          </p:cNvPr>
          <p:cNvSpPr>
            <a:spLocks noGrp="1"/>
          </p:cNvSpPr>
          <p:nvPr>
            <p:ph type="title"/>
          </p:nvPr>
        </p:nvSpPr>
        <p:spPr>
          <a:xfrm>
            <a:off x="435864" y="1"/>
            <a:ext cx="11317224" cy="573023"/>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FFE24871-F235-4B4F-ABCC-E6B33C3ED536}"/>
              </a:ext>
            </a:extLst>
          </p:cNvPr>
          <p:cNvSpPr>
            <a:spLocks noGrp="1"/>
          </p:cNvSpPr>
          <p:nvPr>
            <p:ph idx="1"/>
          </p:nvPr>
        </p:nvSpPr>
        <p:spPr>
          <a:xfrm>
            <a:off x="435864" y="694944"/>
            <a:ext cx="11317224" cy="5482019"/>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13BA43-782E-7144-99C0-B5E71FBF15A6}"/>
              </a:ext>
            </a:extLst>
          </p:cNvPr>
          <p:cNvSpPr>
            <a:spLocks noGrp="1"/>
          </p:cNvSpPr>
          <p:nvPr>
            <p:ph type="dt" sz="half" idx="10"/>
          </p:nvPr>
        </p:nvSpPr>
        <p:spPr/>
        <p:txBody>
          <a:bodyPr/>
          <a:lstStyle/>
          <a:p>
            <a:fld id="{7ED81B27-0D08-0546-8B8B-7F890E6A6CEF}" type="datetime1">
              <a:rPr lang="en-US" smtClean="0"/>
              <a:t>8/16/18</a:t>
            </a:fld>
            <a:endParaRPr lang="en-US"/>
          </a:p>
        </p:txBody>
      </p:sp>
      <p:sp>
        <p:nvSpPr>
          <p:cNvPr id="5" name="Footer Placeholder 4">
            <a:extLst>
              <a:ext uri="{FF2B5EF4-FFF2-40B4-BE49-F238E27FC236}">
                <a16:creationId xmlns:a16="http://schemas.microsoft.com/office/drawing/2014/main" id="{BC434D57-7C91-764F-821E-310664CBCA02}"/>
              </a:ext>
            </a:extLst>
          </p:cNvPr>
          <p:cNvSpPr>
            <a:spLocks noGrp="1"/>
          </p:cNvSpPr>
          <p:nvPr>
            <p:ph type="ftr" sz="quarter" idx="11"/>
          </p:nvPr>
        </p:nvSpPr>
        <p:spPr>
          <a:xfrm>
            <a:off x="3429000" y="6356350"/>
            <a:ext cx="5410200" cy="365125"/>
          </a:xfrm>
        </p:spPr>
        <p:txBody>
          <a:bodyPr/>
          <a:lstStyle/>
          <a:p>
            <a:r>
              <a:rPr lang="en-US"/>
              <a:t>FlowRepublic.com – Board Mental Prep</a:t>
            </a:r>
          </a:p>
        </p:txBody>
      </p:sp>
      <p:sp>
        <p:nvSpPr>
          <p:cNvPr id="6" name="Slide Number Placeholder 5">
            <a:extLst>
              <a:ext uri="{FF2B5EF4-FFF2-40B4-BE49-F238E27FC236}">
                <a16:creationId xmlns:a16="http://schemas.microsoft.com/office/drawing/2014/main" id="{4F65D3B0-A4FD-3F47-BAEE-0CFB26C7095F}"/>
              </a:ext>
            </a:extLst>
          </p:cNvPr>
          <p:cNvSpPr>
            <a:spLocks noGrp="1"/>
          </p:cNvSpPr>
          <p:nvPr>
            <p:ph type="sldNum" sz="quarter" idx="12"/>
          </p:nvPr>
        </p:nvSpPr>
        <p:spPr/>
        <p:txBody>
          <a:bodyPr/>
          <a:lstStyle/>
          <a:p>
            <a:fld id="{67BCF2BC-1BD4-614D-9917-DEE186B85625}" type="slidenum">
              <a:rPr lang="en-US" smtClean="0"/>
              <a:t>‹#›</a:t>
            </a:fld>
            <a:endParaRPr lang="en-US"/>
          </a:p>
        </p:txBody>
      </p:sp>
      <p:cxnSp>
        <p:nvCxnSpPr>
          <p:cNvPr id="8" name="Straight Connector 7">
            <a:extLst>
              <a:ext uri="{FF2B5EF4-FFF2-40B4-BE49-F238E27FC236}">
                <a16:creationId xmlns:a16="http://schemas.microsoft.com/office/drawing/2014/main" id="{9441B300-6602-9D48-94DC-3260EFD8E6E6}"/>
              </a:ext>
            </a:extLst>
          </p:cNvPr>
          <p:cNvCxnSpPr/>
          <p:nvPr userDrawn="1"/>
        </p:nvCxnSpPr>
        <p:spPr>
          <a:xfrm>
            <a:off x="-1524" y="585217"/>
            <a:ext cx="12192000" cy="0"/>
          </a:xfrm>
          <a:prstGeom prst="line">
            <a:avLst/>
          </a:prstGeom>
          <a:ln>
            <a:solidFill>
              <a:srgbClr val="05878A">
                <a:alpha val="50196"/>
              </a:srgb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6490DF3-CCA1-C945-9ECD-44B2264308F7}"/>
              </a:ext>
            </a:extLst>
          </p:cNvPr>
          <p:cNvPicPr>
            <a:picLocks noChangeAspect="1"/>
          </p:cNvPicPr>
          <p:nvPr userDrawn="1"/>
        </p:nvPicPr>
        <p:blipFill>
          <a:blip r:embed="rId2"/>
          <a:stretch>
            <a:fillRect/>
          </a:stretch>
        </p:blipFill>
        <p:spPr>
          <a:xfrm>
            <a:off x="10995646" y="62384"/>
            <a:ext cx="784874" cy="474064"/>
          </a:xfrm>
          <a:prstGeom prst="rect">
            <a:avLst/>
          </a:prstGeom>
        </p:spPr>
      </p:pic>
    </p:spTree>
    <p:extLst>
      <p:ext uri="{BB962C8B-B14F-4D97-AF65-F5344CB8AC3E}">
        <p14:creationId xmlns:p14="http://schemas.microsoft.com/office/powerpoint/2010/main" val="41364868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1B8-6212-364E-A66E-BC8BF13778BF}"/>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F1DF9472-DE0D-C24A-81C8-5328DECF2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315DA7-C286-D848-9C2F-37B9A816C4A9}"/>
              </a:ext>
            </a:extLst>
          </p:cNvPr>
          <p:cNvSpPr>
            <a:spLocks noGrp="1"/>
          </p:cNvSpPr>
          <p:nvPr>
            <p:ph type="dt" sz="half" idx="10"/>
          </p:nvPr>
        </p:nvSpPr>
        <p:spPr/>
        <p:txBody>
          <a:bodyPr/>
          <a:lstStyle/>
          <a:p>
            <a:fld id="{239B94A4-0783-1142-88A3-DEF2AE5E9A9C}" type="datetime1">
              <a:rPr lang="en-US" smtClean="0"/>
              <a:t>8/16/18</a:t>
            </a:fld>
            <a:endParaRPr lang="en-US"/>
          </a:p>
        </p:txBody>
      </p:sp>
      <p:sp>
        <p:nvSpPr>
          <p:cNvPr id="5" name="Footer Placeholder 4">
            <a:extLst>
              <a:ext uri="{FF2B5EF4-FFF2-40B4-BE49-F238E27FC236}">
                <a16:creationId xmlns:a16="http://schemas.microsoft.com/office/drawing/2014/main" id="{216307FD-DBD9-5845-8242-D94CF0A7BFC6}"/>
              </a:ext>
            </a:extLst>
          </p:cNvPr>
          <p:cNvSpPr>
            <a:spLocks noGrp="1"/>
          </p:cNvSpPr>
          <p:nvPr>
            <p:ph type="ftr" sz="quarter" idx="11"/>
          </p:nvPr>
        </p:nvSpPr>
        <p:spPr/>
        <p:txBody>
          <a:bodyPr/>
          <a:lstStyle/>
          <a:p>
            <a:r>
              <a:rPr lang="en-US"/>
              <a:t>FlowRepublic.com – Board Mental Prep</a:t>
            </a:r>
          </a:p>
        </p:txBody>
      </p:sp>
      <p:sp>
        <p:nvSpPr>
          <p:cNvPr id="6" name="Slide Number Placeholder 5">
            <a:extLst>
              <a:ext uri="{FF2B5EF4-FFF2-40B4-BE49-F238E27FC236}">
                <a16:creationId xmlns:a16="http://schemas.microsoft.com/office/drawing/2014/main" id="{8EA87023-85DB-C348-AC50-70A0A4BC0210}"/>
              </a:ext>
            </a:extLst>
          </p:cNvPr>
          <p:cNvSpPr>
            <a:spLocks noGrp="1"/>
          </p:cNvSpPr>
          <p:nvPr>
            <p:ph type="sldNum" sz="quarter" idx="12"/>
          </p:nvPr>
        </p:nvSpPr>
        <p:spPr/>
        <p:txBody>
          <a:bodyPr/>
          <a:lstStyle/>
          <a:p>
            <a:fld id="{67BCF2BC-1BD4-614D-9917-DEE186B85625}" type="slidenum">
              <a:rPr lang="en-US" smtClean="0"/>
              <a:t>‹#›</a:t>
            </a:fld>
            <a:endParaRPr lang="en-US"/>
          </a:p>
        </p:txBody>
      </p:sp>
      <p:pic>
        <p:nvPicPr>
          <p:cNvPr id="8" name="Picture 7">
            <a:extLst>
              <a:ext uri="{FF2B5EF4-FFF2-40B4-BE49-F238E27FC236}">
                <a16:creationId xmlns:a16="http://schemas.microsoft.com/office/drawing/2014/main" id="{531405B2-6175-7547-A1C6-D117538923CF}"/>
              </a:ext>
            </a:extLst>
          </p:cNvPr>
          <p:cNvPicPr>
            <a:picLocks noChangeAspect="1"/>
          </p:cNvPicPr>
          <p:nvPr userDrawn="1"/>
        </p:nvPicPr>
        <p:blipFill>
          <a:blip r:embed="rId2"/>
          <a:stretch>
            <a:fillRect/>
          </a:stretch>
        </p:blipFill>
        <p:spPr>
          <a:xfrm>
            <a:off x="10995646" y="62384"/>
            <a:ext cx="784874" cy="474064"/>
          </a:xfrm>
          <a:prstGeom prst="rect">
            <a:avLst/>
          </a:prstGeom>
        </p:spPr>
      </p:pic>
    </p:spTree>
    <p:extLst>
      <p:ext uri="{BB962C8B-B14F-4D97-AF65-F5344CB8AC3E}">
        <p14:creationId xmlns:p14="http://schemas.microsoft.com/office/powerpoint/2010/main" val="152668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A4F4-7587-3C46-94BE-BF0878E9A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E1C45-BCF0-7446-9323-FBD29BEA74CF}"/>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AF61F-F8CA-AE4C-BB37-B795234CB9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6666F-2229-A148-AB64-5C8A04064A1B}"/>
              </a:ext>
            </a:extLst>
          </p:cNvPr>
          <p:cNvSpPr>
            <a:spLocks noGrp="1"/>
          </p:cNvSpPr>
          <p:nvPr>
            <p:ph type="dt" sz="half" idx="10"/>
          </p:nvPr>
        </p:nvSpPr>
        <p:spPr/>
        <p:txBody>
          <a:bodyPr/>
          <a:lstStyle/>
          <a:p>
            <a:fld id="{18287FC8-4C3C-C84B-8688-CEE1D9E8B718}" type="datetime1">
              <a:rPr lang="en-US" smtClean="0"/>
              <a:t>8/16/18</a:t>
            </a:fld>
            <a:endParaRPr lang="en-US"/>
          </a:p>
        </p:txBody>
      </p:sp>
      <p:sp>
        <p:nvSpPr>
          <p:cNvPr id="6" name="Footer Placeholder 5">
            <a:extLst>
              <a:ext uri="{FF2B5EF4-FFF2-40B4-BE49-F238E27FC236}">
                <a16:creationId xmlns:a16="http://schemas.microsoft.com/office/drawing/2014/main" id="{259B63B8-65BF-C44D-B63D-76527E333FA2}"/>
              </a:ext>
            </a:extLst>
          </p:cNvPr>
          <p:cNvSpPr>
            <a:spLocks noGrp="1"/>
          </p:cNvSpPr>
          <p:nvPr>
            <p:ph type="ftr" sz="quarter" idx="11"/>
          </p:nvPr>
        </p:nvSpPr>
        <p:spPr/>
        <p:txBody>
          <a:bodyPr/>
          <a:lstStyle/>
          <a:p>
            <a:r>
              <a:rPr lang="en-US"/>
              <a:t>FlowRepublic.com – Board Mental Prep</a:t>
            </a:r>
          </a:p>
        </p:txBody>
      </p:sp>
      <p:sp>
        <p:nvSpPr>
          <p:cNvPr id="7" name="Slide Number Placeholder 6">
            <a:extLst>
              <a:ext uri="{FF2B5EF4-FFF2-40B4-BE49-F238E27FC236}">
                <a16:creationId xmlns:a16="http://schemas.microsoft.com/office/drawing/2014/main" id="{BA87175D-DAAD-5D41-B7C3-18A6F6A229A9}"/>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130618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C56D-C42A-8944-9DA0-02C5F5B78E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0938E1-39BC-A84A-9D6B-8C1BF66E4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CA2203-7794-B944-ABCB-EDD05AEA72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73C9E3-10D8-7048-965E-D77CC2E56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57A90-B51A-0A4A-A738-CECA3B4486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694828-7AE6-5749-A668-2A4283F249E9}"/>
              </a:ext>
            </a:extLst>
          </p:cNvPr>
          <p:cNvSpPr>
            <a:spLocks noGrp="1"/>
          </p:cNvSpPr>
          <p:nvPr>
            <p:ph type="dt" sz="half" idx="10"/>
          </p:nvPr>
        </p:nvSpPr>
        <p:spPr/>
        <p:txBody>
          <a:bodyPr/>
          <a:lstStyle/>
          <a:p>
            <a:fld id="{3C788A6B-F67B-C143-A6DA-00FE66C1BCD1}" type="datetime1">
              <a:rPr lang="en-US" smtClean="0"/>
              <a:t>8/16/18</a:t>
            </a:fld>
            <a:endParaRPr lang="en-US"/>
          </a:p>
        </p:txBody>
      </p:sp>
      <p:sp>
        <p:nvSpPr>
          <p:cNvPr id="8" name="Footer Placeholder 7">
            <a:extLst>
              <a:ext uri="{FF2B5EF4-FFF2-40B4-BE49-F238E27FC236}">
                <a16:creationId xmlns:a16="http://schemas.microsoft.com/office/drawing/2014/main" id="{7F7A69A3-9BE0-B348-AC24-7C1CE806234C}"/>
              </a:ext>
            </a:extLst>
          </p:cNvPr>
          <p:cNvSpPr>
            <a:spLocks noGrp="1"/>
          </p:cNvSpPr>
          <p:nvPr>
            <p:ph type="ftr" sz="quarter" idx="11"/>
          </p:nvPr>
        </p:nvSpPr>
        <p:spPr/>
        <p:txBody>
          <a:bodyPr/>
          <a:lstStyle/>
          <a:p>
            <a:r>
              <a:rPr lang="en-US"/>
              <a:t>FlowRepublic.com – Board Mental Prep</a:t>
            </a:r>
          </a:p>
        </p:txBody>
      </p:sp>
      <p:sp>
        <p:nvSpPr>
          <p:cNvPr id="9" name="Slide Number Placeholder 8">
            <a:extLst>
              <a:ext uri="{FF2B5EF4-FFF2-40B4-BE49-F238E27FC236}">
                <a16:creationId xmlns:a16="http://schemas.microsoft.com/office/drawing/2014/main" id="{3225E987-FAF1-E342-95C3-29995D4C6C20}"/>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13475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6C28-B686-F245-A211-31FB1E5223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D12BE-DEA3-CF4B-80FC-84517546E3CD}"/>
              </a:ext>
            </a:extLst>
          </p:cNvPr>
          <p:cNvSpPr>
            <a:spLocks noGrp="1"/>
          </p:cNvSpPr>
          <p:nvPr>
            <p:ph type="dt" sz="half" idx="10"/>
          </p:nvPr>
        </p:nvSpPr>
        <p:spPr/>
        <p:txBody>
          <a:bodyPr/>
          <a:lstStyle/>
          <a:p>
            <a:fld id="{D6E7D623-16AF-4A45-B5F1-9D0929B16533}" type="datetime1">
              <a:rPr lang="en-US" smtClean="0"/>
              <a:t>8/16/18</a:t>
            </a:fld>
            <a:endParaRPr lang="en-US"/>
          </a:p>
        </p:txBody>
      </p:sp>
      <p:sp>
        <p:nvSpPr>
          <p:cNvPr id="4" name="Footer Placeholder 3">
            <a:extLst>
              <a:ext uri="{FF2B5EF4-FFF2-40B4-BE49-F238E27FC236}">
                <a16:creationId xmlns:a16="http://schemas.microsoft.com/office/drawing/2014/main" id="{D14EABB9-C5D4-D94E-8394-6A32535FCA1D}"/>
              </a:ext>
            </a:extLst>
          </p:cNvPr>
          <p:cNvSpPr>
            <a:spLocks noGrp="1"/>
          </p:cNvSpPr>
          <p:nvPr>
            <p:ph type="ftr" sz="quarter" idx="11"/>
          </p:nvPr>
        </p:nvSpPr>
        <p:spPr/>
        <p:txBody>
          <a:bodyPr/>
          <a:lstStyle/>
          <a:p>
            <a:r>
              <a:rPr lang="en-US"/>
              <a:t>FlowRepublic.com – Board Mental Prep</a:t>
            </a:r>
          </a:p>
        </p:txBody>
      </p:sp>
      <p:sp>
        <p:nvSpPr>
          <p:cNvPr id="5" name="Slide Number Placeholder 4">
            <a:extLst>
              <a:ext uri="{FF2B5EF4-FFF2-40B4-BE49-F238E27FC236}">
                <a16:creationId xmlns:a16="http://schemas.microsoft.com/office/drawing/2014/main" id="{4FD774A7-410B-D743-BD59-10FA45595E44}"/>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117148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96890-7A34-854E-BF39-6C943EE8C33C}"/>
              </a:ext>
            </a:extLst>
          </p:cNvPr>
          <p:cNvSpPr>
            <a:spLocks noGrp="1"/>
          </p:cNvSpPr>
          <p:nvPr>
            <p:ph type="dt" sz="half" idx="10"/>
          </p:nvPr>
        </p:nvSpPr>
        <p:spPr/>
        <p:txBody>
          <a:bodyPr/>
          <a:lstStyle/>
          <a:p>
            <a:fld id="{A4E275B4-AE4C-CB49-B31B-395C6AFD30CF}" type="datetime1">
              <a:rPr lang="en-US" smtClean="0"/>
              <a:t>8/16/18</a:t>
            </a:fld>
            <a:endParaRPr lang="en-US"/>
          </a:p>
        </p:txBody>
      </p:sp>
      <p:sp>
        <p:nvSpPr>
          <p:cNvPr id="3" name="Footer Placeholder 2">
            <a:extLst>
              <a:ext uri="{FF2B5EF4-FFF2-40B4-BE49-F238E27FC236}">
                <a16:creationId xmlns:a16="http://schemas.microsoft.com/office/drawing/2014/main" id="{492AFDDD-8CED-AB43-9501-2595EEC9840A}"/>
              </a:ext>
            </a:extLst>
          </p:cNvPr>
          <p:cNvSpPr>
            <a:spLocks noGrp="1"/>
          </p:cNvSpPr>
          <p:nvPr>
            <p:ph type="ftr" sz="quarter" idx="11"/>
          </p:nvPr>
        </p:nvSpPr>
        <p:spPr/>
        <p:txBody>
          <a:bodyPr/>
          <a:lstStyle/>
          <a:p>
            <a:r>
              <a:rPr lang="en-US"/>
              <a:t>FlowRepublic.com – Board Mental Prep</a:t>
            </a:r>
          </a:p>
        </p:txBody>
      </p:sp>
      <p:sp>
        <p:nvSpPr>
          <p:cNvPr id="4" name="Slide Number Placeholder 3">
            <a:extLst>
              <a:ext uri="{FF2B5EF4-FFF2-40B4-BE49-F238E27FC236}">
                <a16:creationId xmlns:a16="http://schemas.microsoft.com/office/drawing/2014/main" id="{27138193-EDAF-9143-A77A-D232E548E7C4}"/>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215991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6DF7-3B81-3C42-8DF0-82E4E42D0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4DB8D5-1065-FB44-A41D-974E9F4FE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CF37A-4AC0-F148-83C0-5CBE4DF64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064569-65C7-4346-86A7-CEEF94892CBE}"/>
              </a:ext>
            </a:extLst>
          </p:cNvPr>
          <p:cNvSpPr>
            <a:spLocks noGrp="1"/>
          </p:cNvSpPr>
          <p:nvPr>
            <p:ph type="dt" sz="half" idx="10"/>
          </p:nvPr>
        </p:nvSpPr>
        <p:spPr/>
        <p:txBody>
          <a:bodyPr/>
          <a:lstStyle/>
          <a:p>
            <a:fld id="{47074BDF-12A6-F145-9818-91D3ED513729}" type="datetime1">
              <a:rPr lang="en-US" smtClean="0"/>
              <a:t>8/16/18</a:t>
            </a:fld>
            <a:endParaRPr lang="en-US"/>
          </a:p>
        </p:txBody>
      </p:sp>
      <p:sp>
        <p:nvSpPr>
          <p:cNvPr id="6" name="Footer Placeholder 5">
            <a:extLst>
              <a:ext uri="{FF2B5EF4-FFF2-40B4-BE49-F238E27FC236}">
                <a16:creationId xmlns:a16="http://schemas.microsoft.com/office/drawing/2014/main" id="{9B8D4B3B-6F3C-A743-AD0E-10C9FFB4DAC9}"/>
              </a:ext>
            </a:extLst>
          </p:cNvPr>
          <p:cNvSpPr>
            <a:spLocks noGrp="1"/>
          </p:cNvSpPr>
          <p:nvPr>
            <p:ph type="ftr" sz="quarter" idx="11"/>
          </p:nvPr>
        </p:nvSpPr>
        <p:spPr/>
        <p:txBody>
          <a:bodyPr/>
          <a:lstStyle/>
          <a:p>
            <a:r>
              <a:rPr lang="en-US"/>
              <a:t>FlowRepublic.com – Board Mental Prep</a:t>
            </a:r>
          </a:p>
        </p:txBody>
      </p:sp>
      <p:sp>
        <p:nvSpPr>
          <p:cNvPr id="7" name="Slide Number Placeholder 6">
            <a:extLst>
              <a:ext uri="{FF2B5EF4-FFF2-40B4-BE49-F238E27FC236}">
                <a16:creationId xmlns:a16="http://schemas.microsoft.com/office/drawing/2014/main" id="{C5E51FDB-73E3-924B-A09C-D4344B4BC601}"/>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210030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16C-8167-2642-88B9-A86ED93E4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614D69-44B6-3C46-94F0-D828D2962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4346C3-4EF9-A44D-931C-DBC721894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675FD9-2902-6E4B-9B15-BDCDFE0B42B8}"/>
              </a:ext>
            </a:extLst>
          </p:cNvPr>
          <p:cNvSpPr>
            <a:spLocks noGrp="1"/>
          </p:cNvSpPr>
          <p:nvPr>
            <p:ph type="dt" sz="half" idx="10"/>
          </p:nvPr>
        </p:nvSpPr>
        <p:spPr/>
        <p:txBody>
          <a:bodyPr/>
          <a:lstStyle/>
          <a:p>
            <a:fld id="{E4F126F0-FBD1-4E49-8AF7-EAE3136A914F}" type="datetime1">
              <a:rPr lang="en-US" smtClean="0"/>
              <a:t>8/16/18</a:t>
            </a:fld>
            <a:endParaRPr lang="en-US"/>
          </a:p>
        </p:txBody>
      </p:sp>
      <p:sp>
        <p:nvSpPr>
          <p:cNvPr id="6" name="Footer Placeholder 5">
            <a:extLst>
              <a:ext uri="{FF2B5EF4-FFF2-40B4-BE49-F238E27FC236}">
                <a16:creationId xmlns:a16="http://schemas.microsoft.com/office/drawing/2014/main" id="{6450A4F6-643D-BC47-B7E9-BCEBA87820B9}"/>
              </a:ext>
            </a:extLst>
          </p:cNvPr>
          <p:cNvSpPr>
            <a:spLocks noGrp="1"/>
          </p:cNvSpPr>
          <p:nvPr>
            <p:ph type="ftr" sz="quarter" idx="11"/>
          </p:nvPr>
        </p:nvSpPr>
        <p:spPr/>
        <p:txBody>
          <a:bodyPr/>
          <a:lstStyle/>
          <a:p>
            <a:r>
              <a:rPr lang="en-US"/>
              <a:t>FlowRepublic.com – Board Mental Prep</a:t>
            </a:r>
          </a:p>
        </p:txBody>
      </p:sp>
      <p:sp>
        <p:nvSpPr>
          <p:cNvPr id="7" name="Slide Number Placeholder 6">
            <a:extLst>
              <a:ext uri="{FF2B5EF4-FFF2-40B4-BE49-F238E27FC236}">
                <a16:creationId xmlns:a16="http://schemas.microsoft.com/office/drawing/2014/main" id="{713F8DBE-CA0A-314C-A0B7-C20F8837C825}"/>
              </a:ext>
            </a:extLst>
          </p:cNvPr>
          <p:cNvSpPr>
            <a:spLocks noGrp="1"/>
          </p:cNvSpPr>
          <p:nvPr>
            <p:ph type="sldNum" sz="quarter" idx="12"/>
          </p:nvPr>
        </p:nvSpPr>
        <p:spPr/>
        <p:txBody>
          <a:bodyPr/>
          <a:lstStyle/>
          <a:p>
            <a:fld id="{67BCF2BC-1BD4-614D-9917-DEE186B85625}" type="slidenum">
              <a:rPr lang="en-US" smtClean="0"/>
              <a:t>‹#›</a:t>
            </a:fld>
            <a:endParaRPr lang="en-US"/>
          </a:p>
        </p:txBody>
      </p:sp>
    </p:spTree>
    <p:extLst>
      <p:ext uri="{BB962C8B-B14F-4D97-AF65-F5344CB8AC3E}">
        <p14:creationId xmlns:p14="http://schemas.microsoft.com/office/powerpoint/2010/main" val="289330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530F0-1719-C945-8E66-09A4ECD7370E}"/>
              </a:ext>
            </a:extLst>
          </p:cNvPr>
          <p:cNvSpPr>
            <a:spLocks noGrp="1"/>
          </p:cNvSpPr>
          <p:nvPr>
            <p:ph type="title"/>
          </p:nvPr>
        </p:nvSpPr>
        <p:spPr>
          <a:xfrm>
            <a:off x="435864" y="2"/>
            <a:ext cx="11317224" cy="5643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F04674-D6BB-B94E-836D-80CDEA27C9B8}"/>
              </a:ext>
            </a:extLst>
          </p:cNvPr>
          <p:cNvSpPr>
            <a:spLocks noGrp="1"/>
          </p:cNvSpPr>
          <p:nvPr>
            <p:ph type="body" idx="1"/>
          </p:nvPr>
        </p:nvSpPr>
        <p:spPr>
          <a:xfrm>
            <a:off x="435864" y="670560"/>
            <a:ext cx="11317224" cy="55064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EF2D37-9A25-354D-A5FD-A4FE1A342963}"/>
              </a:ext>
            </a:extLst>
          </p:cNvPr>
          <p:cNvSpPr>
            <a:spLocks noGrp="1"/>
          </p:cNvSpPr>
          <p:nvPr>
            <p:ph type="dt" sz="half" idx="2"/>
          </p:nvPr>
        </p:nvSpPr>
        <p:spPr>
          <a:xfrm>
            <a:off x="43586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FBF4D-F9BE-4243-AF26-D9560B1DA839}" type="datetime1">
              <a:rPr lang="en-US" smtClean="0"/>
              <a:t>8/16/18</a:t>
            </a:fld>
            <a:endParaRPr lang="en-US"/>
          </a:p>
        </p:txBody>
      </p:sp>
      <p:sp>
        <p:nvSpPr>
          <p:cNvPr id="5" name="Footer Placeholder 4">
            <a:extLst>
              <a:ext uri="{FF2B5EF4-FFF2-40B4-BE49-F238E27FC236}">
                <a16:creationId xmlns:a16="http://schemas.microsoft.com/office/drawing/2014/main" id="{60C94CEE-F9E0-DA43-BF3D-B42FC49F5BEB}"/>
              </a:ext>
            </a:extLst>
          </p:cNvPr>
          <p:cNvSpPr>
            <a:spLocks noGrp="1"/>
          </p:cNvSpPr>
          <p:nvPr>
            <p:ph type="ftr" sz="quarter" idx="3"/>
          </p:nvPr>
        </p:nvSpPr>
        <p:spPr>
          <a:xfrm>
            <a:off x="3489960" y="6356350"/>
            <a:ext cx="532485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FlowRepublic.com – Board Mental Prep</a:t>
            </a:r>
            <a:endParaRPr lang="en-US" dirty="0"/>
          </a:p>
        </p:txBody>
      </p:sp>
      <p:sp>
        <p:nvSpPr>
          <p:cNvPr id="6" name="Slide Number Placeholder 5">
            <a:extLst>
              <a:ext uri="{FF2B5EF4-FFF2-40B4-BE49-F238E27FC236}">
                <a16:creationId xmlns:a16="http://schemas.microsoft.com/office/drawing/2014/main" id="{1E5257BE-C7D7-5E46-BFC6-EFC6ADF8604A}"/>
              </a:ext>
            </a:extLst>
          </p:cNvPr>
          <p:cNvSpPr>
            <a:spLocks noGrp="1"/>
          </p:cNvSpPr>
          <p:nvPr>
            <p:ph type="sldNum" sz="quarter" idx="4"/>
          </p:nvPr>
        </p:nvSpPr>
        <p:spPr>
          <a:xfrm>
            <a:off x="903732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CF2BC-1BD4-614D-9917-DEE186B85625}" type="slidenum">
              <a:rPr lang="en-US" smtClean="0"/>
              <a:t>‹#›</a:t>
            </a:fld>
            <a:endParaRPr lang="en-US"/>
          </a:p>
        </p:txBody>
      </p:sp>
    </p:spTree>
    <p:extLst>
      <p:ext uri="{BB962C8B-B14F-4D97-AF65-F5344CB8AC3E}">
        <p14:creationId xmlns:p14="http://schemas.microsoft.com/office/powerpoint/2010/main" val="3903533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Yoga_nidr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search?q=glucose+cognitive+performance" TargetMode="External"/><Relationship Id="rId2" Type="http://schemas.openxmlformats.org/officeDocument/2006/relationships/hyperlink" Target="https://www.wired.com/2011/11/the-cognitive-benefits-of-chewing-gu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gajournal.com/practice/adding-pranayama-and-meditation-to-your-yoga-practice" TargetMode="External"/><Relationship Id="rId2" Type="http://schemas.openxmlformats.org/officeDocument/2006/relationships/hyperlink" Target="https://www.youtube.com/watch?v=nRh0kBvChck" TargetMode="Externa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M0u9GST_j3s" TargetMode="External"/><Relationship Id="rId2" Type="http://schemas.openxmlformats.org/officeDocument/2006/relationships/hyperlink" Target="https://en.wikipedia.org/wiki/Yoga_nidra" TargetMode="Externa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hyperlink" Target="https://www.youtube.com/watch?v=7H0FKzeuVV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ABF8-A098-3D43-AD27-F8733F872F8D}"/>
              </a:ext>
            </a:extLst>
          </p:cNvPr>
          <p:cNvSpPr>
            <a:spLocks noGrp="1"/>
          </p:cNvSpPr>
          <p:nvPr>
            <p:ph type="ctrTitle"/>
          </p:nvPr>
        </p:nvSpPr>
        <p:spPr>
          <a:xfrm>
            <a:off x="1524000" y="2951163"/>
            <a:ext cx="9144000" cy="2387600"/>
          </a:xfrm>
        </p:spPr>
        <p:txBody>
          <a:bodyPr>
            <a:normAutofit/>
          </a:bodyPr>
          <a:lstStyle/>
          <a:p>
            <a:r>
              <a:rPr lang="en-US" dirty="0"/>
              <a:t>CTA Board Review</a:t>
            </a:r>
            <a:br>
              <a:rPr lang="en-US" dirty="0"/>
            </a:br>
            <a:r>
              <a:rPr lang="en-US" dirty="0"/>
              <a:t>Mental Prep</a:t>
            </a:r>
          </a:p>
        </p:txBody>
      </p:sp>
      <p:sp>
        <p:nvSpPr>
          <p:cNvPr id="3" name="Subtitle 2">
            <a:extLst>
              <a:ext uri="{FF2B5EF4-FFF2-40B4-BE49-F238E27FC236}">
                <a16:creationId xmlns:a16="http://schemas.microsoft.com/office/drawing/2014/main" id="{9163AB12-38BE-9C4F-9C0A-74746ACDFD73}"/>
              </a:ext>
            </a:extLst>
          </p:cNvPr>
          <p:cNvSpPr>
            <a:spLocks noGrp="1"/>
          </p:cNvSpPr>
          <p:nvPr>
            <p:ph type="subTitle" idx="1"/>
          </p:nvPr>
        </p:nvSpPr>
        <p:spPr>
          <a:xfrm>
            <a:off x="1524000" y="5202238"/>
            <a:ext cx="9144000" cy="1655762"/>
          </a:xfrm>
        </p:spPr>
        <p:txBody>
          <a:bodyPr/>
          <a:lstStyle/>
          <a:p>
            <a:endParaRPr lang="en-US" dirty="0"/>
          </a:p>
        </p:txBody>
      </p:sp>
      <p:pic>
        <p:nvPicPr>
          <p:cNvPr id="5" name="Picture 4">
            <a:extLst>
              <a:ext uri="{FF2B5EF4-FFF2-40B4-BE49-F238E27FC236}">
                <a16:creationId xmlns:a16="http://schemas.microsoft.com/office/drawing/2014/main" id="{0ABECBB4-8276-564E-951B-0AC3E0BAD279}"/>
              </a:ext>
            </a:extLst>
          </p:cNvPr>
          <p:cNvPicPr>
            <a:picLocks noChangeAspect="1"/>
          </p:cNvPicPr>
          <p:nvPr/>
        </p:nvPicPr>
        <p:blipFill>
          <a:blip r:embed="rId2"/>
          <a:stretch>
            <a:fillRect/>
          </a:stretch>
        </p:blipFill>
        <p:spPr>
          <a:xfrm>
            <a:off x="4267200" y="104776"/>
            <a:ext cx="3657600" cy="3657600"/>
          </a:xfrm>
          <a:prstGeom prst="rect">
            <a:avLst/>
          </a:prstGeom>
        </p:spPr>
      </p:pic>
      <p:sp>
        <p:nvSpPr>
          <p:cNvPr id="6" name="Footer Placeholder 5">
            <a:extLst>
              <a:ext uri="{FF2B5EF4-FFF2-40B4-BE49-F238E27FC236}">
                <a16:creationId xmlns:a16="http://schemas.microsoft.com/office/drawing/2014/main" id="{691FACA9-425F-E948-8A14-08E5FD0FC964}"/>
              </a:ext>
            </a:extLst>
          </p:cNvPr>
          <p:cNvSpPr>
            <a:spLocks noGrp="1"/>
          </p:cNvSpPr>
          <p:nvPr>
            <p:ph type="ftr" sz="quarter" idx="11"/>
          </p:nvPr>
        </p:nvSpPr>
        <p:spPr/>
        <p:txBody>
          <a:bodyPr/>
          <a:lstStyle/>
          <a:p>
            <a:r>
              <a:rPr lang="en-US"/>
              <a:t>FlowRepublic.com – Board Mental Prep</a:t>
            </a:r>
            <a:endParaRPr lang="en-US" dirty="0"/>
          </a:p>
        </p:txBody>
      </p:sp>
    </p:spTree>
    <p:extLst>
      <p:ext uri="{BB962C8B-B14F-4D97-AF65-F5344CB8AC3E}">
        <p14:creationId xmlns:p14="http://schemas.microsoft.com/office/powerpoint/2010/main" val="122048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The day / night before</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fontScale="85000" lnSpcReduction="20000"/>
          </a:bodyPr>
          <a:lstStyle/>
          <a:p>
            <a:pPr marL="0" indent="0">
              <a:buNone/>
            </a:pPr>
            <a:r>
              <a:rPr lang="en-US" b="1" u="sng" dirty="0"/>
              <a:t>Work</a:t>
            </a:r>
          </a:p>
          <a:p>
            <a:r>
              <a:rPr lang="en-US" dirty="0"/>
              <a:t>Leave the office early or at least on time</a:t>
            </a:r>
          </a:p>
          <a:p>
            <a:r>
              <a:rPr lang="en-US" dirty="0"/>
              <a:t>No work meetings the evening before</a:t>
            </a:r>
          </a:p>
          <a:p>
            <a:endParaRPr lang="en-US" dirty="0"/>
          </a:p>
          <a:p>
            <a:pPr marL="0" indent="0">
              <a:buNone/>
            </a:pPr>
            <a:r>
              <a:rPr lang="en-US" b="1" u="sng" dirty="0"/>
              <a:t>Body &amp; Mind</a:t>
            </a:r>
          </a:p>
          <a:p>
            <a:r>
              <a:rPr lang="en-US" dirty="0"/>
              <a:t>Relax, Rest, Spend time with your family and/or friends</a:t>
            </a:r>
          </a:p>
          <a:p>
            <a:r>
              <a:rPr lang="en-US" dirty="0"/>
              <a:t>Eat a light &amp; healthy dinner, no alcohol</a:t>
            </a:r>
          </a:p>
          <a:p>
            <a:r>
              <a:rPr lang="en-US" dirty="0"/>
              <a:t>Try to sleep</a:t>
            </a:r>
          </a:p>
          <a:p>
            <a:pPr marL="0" indent="0">
              <a:buNone/>
            </a:pPr>
            <a:endParaRPr lang="en-US" dirty="0"/>
          </a:p>
          <a:p>
            <a:pPr marL="0" indent="0">
              <a:buNone/>
            </a:pPr>
            <a:r>
              <a:rPr lang="en-US" b="1" u="sng" dirty="0" err="1"/>
              <a:t>Todos</a:t>
            </a:r>
            <a:endParaRPr lang="en-US" b="1" u="sng" dirty="0"/>
          </a:p>
          <a:p>
            <a:r>
              <a:rPr lang="en-US" dirty="0"/>
              <a:t>Go shopping if you haven’t done it yet (see shopping list)</a:t>
            </a:r>
          </a:p>
          <a:p>
            <a:r>
              <a:rPr lang="en-US" dirty="0"/>
              <a:t>If you are commuting ensure there are not major interruptions to be expected or plan accordingly and ensure you have a backup plan such as cab, train, ...</a:t>
            </a:r>
          </a:p>
          <a:p>
            <a:r>
              <a:rPr lang="en-US" dirty="0"/>
              <a:t>Set your alarm</a:t>
            </a:r>
          </a:p>
          <a:p>
            <a:pPr lvl="1"/>
            <a:r>
              <a:rPr lang="en-US" dirty="0"/>
              <a:t>for getting up (multiple if necessary)</a:t>
            </a:r>
          </a:p>
          <a:p>
            <a:pPr lvl="1"/>
            <a:r>
              <a:rPr lang="en-US" dirty="0"/>
              <a:t>for leaving the house</a:t>
            </a:r>
          </a:p>
          <a:p>
            <a:r>
              <a:rPr lang="en-US" dirty="0"/>
              <a:t>Check your alarms before bed</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184954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Before going to bed</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pPr marL="0" indent="0">
              <a:buNone/>
            </a:pPr>
            <a:r>
              <a:rPr lang="en-US" dirty="0"/>
              <a:t>We use a mechanism to prime your brain for the big day using awareness and visualization and that will lead to subliminal programming.</a:t>
            </a:r>
          </a:p>
          <a:p>
            <a:pPr marL="0" indent="0">
              <a:buNone/>
            </a:pPr>
            <a:endParaRPr lang="en-US" dirty="0"/>
          </a:p>
          <a:p>
            <a:pPr marL="0" indent="0">
              <a:buNone/>
            </a:pPr>
            <a:r>
              <a:rPr lang="en-US" u="sng" dirty="0" err="1"/>
              <a:t>Preperation</a:t>
            </a:r>
            <a:endParaRPr lang="en-US" u="sng" dirty="0"/>
          </a:p>
          <a:p>
            <a:r>
              <a:rPr lang="en-US" dirty="0"/>
              <a:t>Remember the fundamental architecture principles (see Ivan’s post)</a:t>
            </a:r>
          </a:p>
          <a:p>
            <a:r>
              <a:rPr lang="en-US" dirty="0"/>
              <a:t>Remember the fundamental structure of scenarios (Overview, Systems, Actors, Requirements)</a:t>
            </a:r>
          </a:p>
          <a:p>
            <a:r>
              <a:rPr lang="en-US" dirty="0"/>
              <a:t>Mentally go through your presentation structure one more time</a:t>
            </a:r>
          </a:p>
          <a:p>
            <a:pPr marL="0" indent="0">
              <a:buNone/>
            </a:pPr>
            <a:endParaRPr lang="en-US" dirty="0"/>
          </a:p>
          <a:p>
            <a:pPr marL="0" indent="0">
              <a:buNone/>
            </a:pPr>
            <a:r>
              <a:rPr lang="en-US" u="sng" dirty="0"/>
              <a:t>Activation</a:t>
            </a:r>
          </a:p>
          <a:p>
            <a:pPr marL="0" indent="0">
              <a:buNone/>
            </a:pPr>
            <a:r>
              <a:rPr lang="en-US" dirty="0"/>
              <a:t>Activate your mind with a </a:t>
            </a:r>
            <a:r>
              <a:rPr lang="en-US" dirty="0">
                <a:hlinkClick r:id="rId2"/>
              </a:rPr>
              <a:t>Yoga Nidra </a:t>
            </a:r>
            <a:r>
              <a:rPr lang="en-US" dirty="0"/>
              <a:t>exercise and move to the next exercise</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380078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Before going to bed (cont.)</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fontScale="85000" lnSpcReduction="20000"/>
          </a:bodyPr>
          <a:lstStyle/>
          <a:p>
            <a:pPr marL="0" indent="0">
              <a:buNone/>
            </a:pPr>
            <a:r>
              <a:rPr lang="en-US" i="1" dirty="0"/>
              <a:t>For the following remain in the previous Yoga </a:t>
            </a:r>
            <a:r>
              <a:rPr lang="en-US" i="1" dirty="0" err="1"/>
              <a:t>Nidra</a:t>
            </a:r>
            <a:r>
              <a:rPr lang="en-US" i="1" dirty="0"/>
              <a:t> position and keep your eyes closed</a:t>
            </a:r>
          </a:p>
          <a:p>
            <a:pPr marL="0" indent="0">
              <a:buNone/>
            </a:pPr>
            <a:endParaRPr lang="en-US" dirty="0"/>
          </a:p>
          <a:p>
            <a:pPr marL="0" indent="0">
              <a:buNone/>
            </a:pPr>
            <a:r>
              <a:rPr lang="en-US" u="sng" dirty="0"/>
              <a:t>Visualize yourself [keep your eyes closed for this[</a:t>
            </a:r>
          </a:p>
          <a:p>
            <a:pPr marL="457200" indent="-457200">
              <a:buFont typeface="+mj-lt"/>
              <a:buAutoNum type="arabicPeriod"/>
            </a:pPr>
            <a:r>
              <a:rPr lang="en-US" dirty="0"/>
              <a:t>arriving at the office, how do you feel? Excited even some respect about what to come, but you are calm and relaxed</a:t>
            </a:r>
          </a:p>
          <a:p>
            <a:pPr marL="457200" indent="-457200">
              <a:buFont typeface="+mj-lt"/>
              <a:buAutoNum type="arabicPeriod"/>
            </a:pPr>
            <a:r>
              <a:rPr lang="en-US" dirty="0"/>
              <a:t>sitting in the room. In front of you on the table you got the scenario, a computer, blank paper, pens and markers</a:t>
            </a:r>
          </a:p>
          <a:p>
            <a:pPr marL="457200" indent="-457200">
              <a:buFont typeface="+mj-lt"/>
              <a:buAutoNum type="arabicPeriod"/>
            </a:pPr>
            <a:r>
              <a:rPr lang="en-US" dirty="0"/>
              <a:t>going through the scenario, following your playbook the solution evolves. A feeling of unpleasantness is arising, you are stopping for a second, breathing deeply and calmly you are getting back into your flow</a:t>
            </a:r>
          </a:p>
          <a:p>
            <a:pPr marL="457200" indent="-457200">
              <a:buFont typeface="+mj-lt"/>
              <a:buAutoNum type="arabicPeriod"/>
            </a:pPr>
            <a:r>
              <a:rPr lang="en-US" dirty="0"/>
              <a:t>in front of the board of 3-4 people, presenting confidently the solution that you have put together during the last two hours. Linking parts of the solution back to requirements. As you are talking through a requirement, you realize there’s is a better approach to meet the requirement, with a gentle smile you look to the judges and correct yourself “While talking about this, I’d like to correct myself and do instead … because … “.</a:t>
            </a:r>
          </a:p>
          <a:p>
            <a:pPr marL="457200" indent="-457200">
              <a:buFont typeface="+mj-lt"/>
              <a:buAutoNum type="arabicPeriod"/>
            </a:pPr>
            <a:r>
              <a:rPr lang="en-US" dirty="0"/>
              <a:t>listing to the judges asking you questions, taking them in for a moment, and responding with a well rounded answer taking different aspects into consideration.</a:t>
            </a:r>
          </a:p>
          <a:p>
            <a:pPr marL="457200" indent="-457200">
              <a:buFont typeface="+mj-lt"/>
              <a:buAutoNum type="arabicPeriod"/>
            </a:pPr>
            <a:r>
              <a:rPr lang="en-US" dirty="0"/>
              <a:t>being asked by a judge to justify a particular approach.  You are thinking about, feeling the urge to change your solution. Taking a breath. You realize your solution is correct, the judge would like to understand the rationale behind your choice.</a:t>
            </a:r>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374106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3D8B-9598-1649-A9EA-A24065EBF7EB}"/>
              </a:ext>
            </a:extLst>
          </p:cNvPr>
          <p:cNvSpPr>
            <a:spLocks noGrp="1"/>
          </p:cNvSpPr>
          <p:nvPr>
            <p:ph type="title"/>
          </p:nvPr>
        </p:nvSpPr>
        <p:spPr/>
        <p:txBody>
          <a:bodyPr/>
          <a:lstStyle/>
          <a:p>
            <a:r>
              <a:rPr lang="en-US" dirty="0"/>
              <a:t>The Big Day</a:t>
            </a:r>
          </a:p>
        </p:txBody>
      </p:sp>
      <p:sp>
        <p:nvSpPr>
          <p:cNvPr id="3" name="Text Placeholder 2">
            <a:extLst>
              <a:ext uri="{FF2B5EF4-FFF2-40B4-BE49-F238E27FC236}">
                <a16:creationId xmlns:a16="http://schemas.microsoft.com/office/drawing/2014/main" id="{6080508E-1CD5-0B46-86A4-0C8D198BA43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D4DFFFB-9FC4-B045-9411-A3BAB0E4DC93}"/>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393636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Golden Rules</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r>
              <a:rPr lang="en-US" b="1" dirty="0"/>
              <a:t>Remember Floyd, the goal is to BE RELAXED</a:t>
            </a:r>
            <a:endParaRPr lang="en-US" dirty="0"/>
          </a:p>
          <a:p>
            <a:r>
              <a:rPr lang="en-US" dirty="0"/>
              <a:t>Avoid your phone and computer except for music or activities such as mediation, sport tracking, reading a book</a:t>
            </a:r>
          </a:p>
          <a:p>
            <a:r>
              <a:rPr lang="en-US" dirty="0"/>
              <a:t>Do not check your emails!</a:t>
            </a:r>
          </a:p>
          <a:p>
            <a:r>
              <a:rPr lang="en-US" dirty="0"/>
              <a:t>Do not read any study material!</a:t>
            </a:r>
            <a:endParaRPr lang="en-US" b="1" dirty="0"/>
          </a:p>
          <a:p>
            <a:r>
              <a:rPr lang="en-US" b="1" dirty="0"/>
              <a:t>Stop-Think-Act</a:t>
            </a:r>
          </a:p>
          <a:p>
            <a:r>
              <a:rPr lang="en-US" b="1" dirty="0"/>
              <a:t>Breath</a:t>
            </a:r>
          </a:p>
          <a:p>
            <a:r>
              <a:rPr lang="en-US" b="1" dirty="0"/>
              <a:t>Stay Hydrated</a:t>
            </a:r>
            <a:endParaRPr lang="en-US" dirty="0"/>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412658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The morning</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r>
              <a:rPr lang="en-US" dirty="0"/>
              <a:t>Do not touch your phone, except turning off the alarm</a:t>
            </a:r>
          </a:p>
          <a:p>
            <a:r>
              <a:rPr lang="en-US" dirty="0"/>
              <a:t>If you have a morning practice like sport or meditation go for it</a:t>
            </a:r>
          </a:p>
          <a:p>
            <a:r>
              <a:rPr lang="en-US" dirty="0"/>
              <a:t>Take a shower</a:t>
            </a:r>
          </a:p>
          <a:p>
            <a:r>
              <a:rPr lang="en-US" dirty="0"/>
              <a:t>Look into the mirror</a:t>
            </a:r>
          </a:p>
          <a:p>
            <a:pPr lvl="1"/>
            <a:r>
              <a:rPr lang="en-US" dirty="0"/>
              <a:t>smile and give yourself credit for all the hard work</a:t>
            </a:r>
          </a:p>
          <a:p>
            <a:pPr lvl="1"/>
            <a:r>
              <a:rPr lang="en-US" dirty="0"/>
              <a:t>be grateful for the journey that has brought you here and recognize the personal growth that you have gone through as a part of it</a:t>
            </a:r>
          </a:p>
          <a:p>
            <a:r>
              <a:rPr lang="en-US" dirty="0"/>
              <a:t>Check your commute again and change your departure alarm if necessary</a:t>
            </a:r>
          </a:p>
          <a:p>
            <a:r>
              <a:rPr lang="en-US" dirty="0"/>
              <a:t>Have a healthy, but not heavy breakfast your brain needs the energy more than your digestive system, avoid crappy / heavy food even it tastes delicious</a:t>
            </a:r>
            <a:endParaRPr lang="en-US" dirty="0">
              <a:effectLst/>
            </a:endParaRP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191318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Getting to the Salesforce Office</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r>
              <a:rPr lang="en-US" dirty="0"/>
              <a:t>Make sure you are ready at least 10 min before leaving the house</a:t>
            </a:r>
          </a:p>
          <a:p>
            <a:r>
              <a:rPr lang="en-US" dirty="0"/>
              <a:t>On the commute, listen to music, read your favorite book, an interesting article, meditate, whatever helps you to relax</a:t>
            </a:r>
          </a:p>
          <a:p>
            <a:r>
              <a:rPr lang="en-US" dirty="0"/>
              <a:t>Make sure you arrive early</a:t>
            </a:r>
          </a:p>
          <a:p>
            <a:r>
              <a:rPr lang="en-US" dirty="0"/>
              <a:t>If you have time, take a 10-15min mindful walk to relax (enter link to mindful walking)</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191704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While Waiting / During Breaks</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r>
              <a:rPr lang="en-US" dirty="0"/>
              <a:t>If you have requested a Mac computer, ask the person if the device has been setup for you</a:t>
            </a:r>
          </a:p>
          <a:p>
            <a:r>
              <a:rPr lang="en-US" dirty="0"/>
              <a:t>Breath equally</a:t>
            </a:r>
          </a:p>
          <a:p>
            <a:r>
              <a:rPr lang="en-US" dirty="0"/>
              <a:t>Observe sensations, if you are nervous that is perfectly fine, smile and breath equally</a:t>
            </a:r>
          </a:p>
          <a:p>
            <a:r>
              <a:rPr lang="en-US" dirty="0"/>
              <a:t>There is no need of rehearsing, all the knowledge is already there. Think about beautiful, amazing, … moments of your life and how good they made you feel. Nothing other than your calmness matters now. </a:t>
            </a:r>
          </a:p>
          <a:p>
            <a:r>
              <a:rPr lang="en-US" dirty="0"/>
              <a:t>Try to avoid sitting too much for a good blood circulation</a:t>
            </a:r>
          </a:p>
          <a:p>
            <a:r>
              <a:rPr lang="en-US" dirty="0"/>
              <a:t>Eat some dextrose to provide your brain with easy accessible energy</a:t>
            </a:r>
          </a:p>
          <a:p>
            <a:r>
              <a:rPr lang="en-US" dirty="0"/>
              <a:t>Eat chewing gum to relax your facial muscles and improve blood circulation</a:t>
            </a:r>
          </a:p>
          <a:p>
            <a:r>
              <a:rPr lang="en-US" dirty="0"/>
              <a:t>Make sure you got something to drink for the preparation and time in-front of the board</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63440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The Preparation</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r>
              <a:rPr lang="en-US" dirty="0"/>
              <a:t>Make sure you have all the necessary materials (computer, printed scenario, timer, pens, markers, whiteboard pens, blank papers, flip chart, whiteboard, …), if for some reason something is missing raise it while the person is in the room</a:t>
            </a:r>
          </a:p>
          <a:p>
            <a:r>
              <a:rPr lang="en-US" dirty="0"/>
              <a:t>Sit down, breath and smile, arrive by becoming aware of the room.</a:t>
            </a:r>
          </a:p>
          <a:p>
            <a:r>
              <a:rPr lang="en-US" dirty="0"/>
              <a:t>Set your intention</a:t>
            </a:r>
          </a:p>
          <a:p>
            <a:r>
              <a:rPr lang="en-US" dirty="0"/>
              <a:t>Eat some dextrose to provide your brain with easy accessible energy</a:t>
            </a:r>
          </a:p>
          <a:p>
            <a:r>
              <a:rPr lang="en-US" dirty="0"/>
              <a:t>Eat chewing gum to relax your facial muscles and improve blood circulation</a:t>
            </a:r>
          </a:p>
          <a:p>
            <a:r>
              <a:rPr lang="en-US" b="1" dirty="0"/>
              <a:t>Go! Read - Annotate - Solution ...</a:t>
            </a:r>
          </a:p>
          <a:p>
            <a:r>
              <a:rPr lang="en-US" dirty="0"/>
              <a:t>Should you get nervous, take a quick break breath, maybe stand up and go back to solution (remember the Visualization exercises)</a:t>
            </a:r>
          </a:p>
          <a:p>
            <a:r>
              <a:rPr lang="en-US" dirty="0"/>
              <a:t>If you got time go through your solution again and check for blanks</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321151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AAF5-118F-D745-A03C-FF587F7DE4D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E334C04-6DF6-F244-A48D-5A6C9195A028}"/>
              </a:ext>
            </a:extLst>
          </p:cNvPr>
          <p:cNvSpPr>
            <a:spLocks noGrp="1"/>
          </p:cNvSpPr>
          <p:nvPr>
            <p:ph idx="1"/>
          </p:nvPr>
        </p:nvSpPr>
        <p:spPr/>
        <p:txBody>
          <a:bodyPr>
            <a:normAutofit/>
          </a:bodyPr>
          <a:lstStyle/>
          <a:p>
            <a:r>
              <a:rPr lang="en-US" dirty="0"/>
              <a:t>Purpose</a:t>
            </a:r>
          </a:p>
          <a:p>
            <a:r>
              <a:rPr lang="en-US" dirty="0"/>
              <a:t>Techniques &amp; Tools</a:t>
            </a:r>
          </a:p>
          <a:p>
            <a:r>
              <a:rPr lang="en-US" dirty="0"/>
              <a:t>The Day Before</a:t>
            </a:r>
          </a:p>
          <a:p>
            <a:pPr lvl="1"/>
            <a:r>
              <a:rPr lang="en-US" dirty="0"/>
              <a:t>The day / night before</a:t>
            </a:r>
          </a:p>
          <a:p>
            <a:pPr lvl="1"/>
            <a:r>
              <a:rPr lang="en-US" dirty="0"/>
              <a:t>Before going to bed</a:t>
            </a:r>
          </a:p>
          <a:p>
            <a:pPr lvl="1"/>
            <a:r>
              <a:rPr lang="en-US" dirty="0"/>
              <a:t>Shopping List</a:t>
            </a:r>
          </a:p>
          <a:p>
            <a:r>
              <a:rPr lang="en-US" dirty="0"/>
              <a:t>The Big Day</a:t>
            </a:r>
          </a:p>
          <a:p>
            <a:pPr lvl="1"/>
            <a:r>
              <a:rPr lang="en-US" dirty="0"/>
              <a:t>Golden Rules</a:t>
            </a:r>
          </a:p>
          <a:p>
            <a:pPr lvl="1"/>
            <a:r>
              <a:rPr lang="en-US" dirty="0"/>
              <a:t>The morning</a:t>
            </a:r>
          </a:p>
          <a:p>
            <a:pPr lvl="1"/>
            <a:r>
              <a:rPr lang="en-US" dirty="0"/>
              <a:t>Getting to the Salesforce Office</a:t>
            </a:r>
          </a:p>
          <a:p>
            <a:pPr lvl="1"/>
            <a:r>
              <a:rPr lang="en-US" dirty="0"/>
              <a:t>While Waiting / During Breaks</a:t>
            </a:r>
          </a:p>
          <a:p>
            <a:pPr lvl="1"/>
            <a:r>
              <a:rPr lang="en-US" dirty="0"/>
              <a:t>Creating the solution</a:t>
            </a:r>
          </a:p>
        </p:txBody>
      </p:sp>
      <p:sp>
        <p:nvSpPr>
          <p:cNvPr id="4" name="Footer Placeholder 3">
            <a:extLst>
              <a:ext uri="{FF2B5EF4-FFF2-40B4-BE49-F238E27FC236}">
                <a16:creationId xmlns:a16="http://schemas.microsoft.com/office/drawing/2014/main" id="{ABB9BBC4-DDFD-764D-948E-213C4F12616C}"/>
              </a:ext>
            </a:extLst>
          </p:cNvPr>
          <p:cNvSpPr>
            <a:spLocks noGrp="1"/>
          </p:cNvSpPr>
          <p:nvPr>
            <p:ph type="ftr" sz="quarter" idx="11"/>
          </p:nvPr>
        </p:nvSpPr>
        <p:spPr/>
        <p:txBody>
          <a:bodyPr/>
          <a:lstStyle/>
          <a:p>
            <a:r>
              <a:rPr lang="en-US"/>
              <a:t>FlowRepublic.com – Board Mental Prep</a:t>
            </a:r>
            <a:endParaRPr lang="en-US" dirty="0"/>
          </a:p>
        </p:txBody>
      </p:sp>
    </p:spTree>
    <p:extLst>
      <p:ext uri="{BB962C8B-B14F-4D97-AF65-F5344CB8AC3E}">
        <p14:creationId xmlns:p14="http://schemas.microsoft.com/office/powerpoint/2010/main" val="414203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pPr marL="0" indent="0">
              <a:buNone/>
            </a:pPr>
            <a:r>
              <a:rPr lang="en-US" dirty="0"/>
              <a:t>Provide students with tools and techniques for the an optimal mental preparation prior to the CTA Board Review. It combines various components including</a:t>
            </a:r>
          </a:p>
          <a:p>
            <a:pPr marL="0" indent="0">
              <a:buNone/>
            </a:pPr>
            <a:endParaRPr lang="en-US" dirty="0"/>
          </a:p>
          <a:p>
            <a:r>
              <a:rPr lang="en-US" dirty="0"/>
              <a:t>Mindfulness practices</a:t>
            </a:r>
          </a:p>
          <a:p>
            <a:r>
              <a:rPr lang="en-US" dirty="0"/>
              <a:t>Cognitive optimization</a:t>
            </a:r>
          </a:p>
          <a:p>
            <a:r>
              <a:rPr lang="en-US" dirty="0"/>
              <a:t>Subconscious programming</a:t>
            </a:r>
          </a:p>
          <a:p>
            <a:r>
              <a:rPr lang="en-US" dirty="0"/>
              <a:t>Relaxation techniques</a:t>
            </a:r>
          </a:p>
          <a:p>
            <a:pPr marL="0" indent="0">
              <a:buNone/>
            </a:pPr>
            <a:endParaRPr lang="en-US" dirty="0"/>
          </a:p>
          <a:p>
            <a:pPr marL="0" indent="0">
              <a:buNone/>
            </a:pPr>
            <a:r>
              <a:rPr lang="en-US" dirty="0"/>
              <a:t>into an actionable set of best practices, helping students to be at their full potential at the day of the exam.</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endParaRPr lang="en-US" dirty="0"/>
          </a:p>
        </p:txBody>
      </p:sp>
    </p:spTree>
    <p:extLst>
      <p:ext uri="{BB962C8B-B14F-4D97-AF65-F5344CB8AC3E}">
        <p14:creationId xmlns:p14="http://schemas.microsoft.com/office/powerpoint/2010/main" val="404834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CB86-4781-3248-97AD-3262DBC5637B}"/>
              </a:ext>
            </a:extLst>
          </p:cNvPr>
          <p:cNvSpPr>
            <a:spLocks noGrp="1"/>
          </p:cNvSpPr>
          <p:nvPr>
            <p:ph type="title"/>
          </p:nvPr>
        </p:nvSpPr>
        <p:spPr/>
        <p:txBody>
          <a:bodyPr>
            <a:noAutofit/>
          </a:bodyPr>
          <a:lstStyle/>
          <a:p>
            <a:r>
              <a:rPr lang="en-US" sz="2800" dirty="0"/>
              <a:t>"I've done everything I'm going to do. Nothing I do in the next little bit is going to change anything, so </a:t>
            </a:r>
            <a:r>
              <a:rPr lang="en-US" sz="2800" dirty="0" err="1"/>
              <a:t>ain't</a:t>
            </a:r>
            <a:r>
              <a:rPr lang="en-US" sz="2800" dirty="0"/>
              <a:t> no use getting worried about it. I'm going to watch this</a:t>
            </a:r>
            <a:r>
              <a:rPr lang="en-US" sz="2800" b="0" dirty="0"/>
              <a:t> [NBA]</a:t>
            </a:r>
            <a:r>
              <a:rPr lang="en-US" sz="2800" dirty="0"/>
              <a:t> game for a little bit, talk with you if you want, and then I'm going to go win my fight </a:t>
            </a:r>
            <a:r>
              <a:rPr lang="en-US" sz="2800" b="0" dirty="0"/>
              <a:t>[against Manny </a:t>
            </a:r>
            <a:r>
              <a:rPr lang="en-US" sz="2800" b="0" dirty="0" err="1"/>
              <a:t>Pacquiao</a:t>
            </a:r>
            <a:r>
              <a:rPr lang="en-US" sz="2800" b="0" dirty="0"/>
              <a:t>]</a:t>
            </a:r>
            <a:r>
              <a:rPr lang="en-US" sz="2800" dirty="0"/>
              <a:t>.</a:t>
            </a:r>
          </a:p>
        </p:txBody>
      </p:sp>
      <p:sp>
        <p:nvSpPr>
          <p:cNvPr id="3" name="Text Placeholder 2">
            <a:extLst>
              <a:ext uri="{FF2B5EF4-FFF2-40B4-BE49-F238E27FC236}">
                <a16:creationId xmlns:a16="http://schemas.microsoft.com/office/drawing/2014/main" id="{6D9ADD05-2D47-6A48-A602-2ADD27090031}"/>
              </a:ext>
            </a:extLst>
          </p:cNvPr>
          <p:cNvSpPr>
            <a:spLocks noGrp="1"/>
          </p:cNvSpPr>
          <p:nvPr>
            <p:ph type="body" idx="1"/>
          </p:nvPr>
        </p:nvSpPr>
        <p:spPr/>
        <p:txBody>
          <a:bodyPr/>
          <a:lstStyle/>
          <a:p>
            <a:r>
              <a:rPr lang="en-US" dirty="0"/>
              <a:t>Floyd Mayweather (2012)</a:t>
            </a:r>
          </a:p>
        </p:txBody>
      </p:sp>
      <p:sp>
        <p:nvSpPr>
          <p:cNvPr id="4" name="Footer Placeholder 3">
            <a:extLst>
              <a:ext uri="{FF2B5EF4-FFF2-40B4-BE49-F238E27FC236}">
                <a16:creationId xmlns:a16="http://schemas.microsoft.com/office/drawing/2014/main" id="{FA1EEAAF-01F9-AF40-98E0-D9F6F23F8422}"/>
              </a:ext>
            </a:extLst>
          </p:cNvPr>
          <p:cNvSpPr>
            <a:spLocks noGrp="1"/>
          </p:cNvSpPr>
          <p:nvPr>
            <p:ph type="ftr" sz="quarter" idx="11"/>
          </p:nvPr>
        </p:nvSpPr>
        <p:spPr/>
        <p:txBody>
          <a:bodyPr/>
          <a:lstStyle/>
          <a:p>
            <a:r>
              <a:rPr lang="en-US"/>
              <a:t>FlowRepublic.com – Board Mental Prep</a:t>
            </a:r>
            <a:endParaRPr lang="en-US" dirty="0"/>
          </a:p>
        </p:txBody>
      </p:sp>
    </p:spTree>
    <p:extLst>
      <p:ext uri="{BB962C8B-B14F-4D97-AF65-F5344CB8AC3E}">
        <p14:creationId xmlns:p14="http://schemas.microsoft.com/office/powerpoint/2010/main" val="71133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3D8B-9598-1649-A9EA-A24065EBF7EB}"/>
              </a:ext>
            </a:extLst>
          </p:cNvPr>
          <p:cNvSpPr>
            <a:spLocks noGrp="1"/>
          </p:cNvSpPr>
          <p:nvPr>
            <p:ph type="title"/>
          </p:nvPr>
        </p:nvSpPr>
        <p:spPr/>
        <p:txBody>
          <a:bodyPr/>
          <a:lstStyle/>
          <a:p>
            <a:r>
              <a:rPr lang="en-US" dirty="0"/>
              <a:t>Tools &amp; Techniques</a:t>
            </a:r>
          </a:p>
        </p:txBody>
      </p:sp>
      <p:sp>
        <p:nvSpPr>
          <p:cNvPr id="3" name="Text Placeholder 2">
            <a:extLst>
              <a:ext uri="{FF2B5EF4-FFF2-40B4-BE49-F238E27FC236}">
                <a16:creationId xmlns:a16="http://schemas.microsoft.com/office/drawing/2014/main" id="{6080508E-1CD5-0B46-86A4-0C8D198BA43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BD4DFFFB-9FC4-B045-9411-A3BAB0E4DC93}"/>
              </a:ext>
            </a:extLst>
          </p:cNvPr>
          <p:cNvSpPr>
            <a:spLocks noGrp="1"/>
          </p:cNvSpPr>
          <p:nvPr>
            <p:ph type="ftr" sz="quarter" idx="11"/>
          </p:nvPr>
        </p:nvSpPr>
        <p:spPr/>
        <p:txBody>
          <a:bodyPr/>
          <a:lstStyle/>
          <a:p>
            <a:r>
              <a:rPr lang="en-US"/>
              <a:t>FlowRepublic.com – Board Mental Prep</a:t>
            </a:r>
            <a:endParaRPr lang="en-US" dirty="0"/>
          </a:p>
        </p:txBody>
      </p:sp>
    </p:spTree>
    <p:extLst>
      <p:ext uri="{BB962C8B-B14F-4D97-AF65-F5344CB8AC3E}">
        <p14:creationId xmlns:p14="http://schemas.microsoft.com/office/powerpoint/2010/main" val="31808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Shopping List</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r>
              <a:rPr lang="en-US" dirty="0"/>
              <a:t>Cognitive Boosters</a:t>
            </a:r>
          </a:p>
          <a:p>
            <a:pPr lvl="1"/>
            <a:r>
              <a:rPr lang="en-US" dirty="0"/>
              <a:t>Chewing Gum</a:t>
            </a:r>
          </a:p>
          <a:p>
            <a:pPr lvl="2"/>
            <a:r>
              <a:rPr lang="en-US" dirty="0"/>
              <a:t>helps to release facial tension and increase blood circulation in the head</a:t>
            </a:r>
          </a:p>
          <a:p>
            <a:pPr lvl="2"/>
            <a:r>
              <a:rPr lang="en-US" dirty="0"/>
              <a:t>chewing gum can enhance alertness and sustained attention</a:t>
            </a:r>
          </a:p>
          <a:p>
            <a:pPr lvl="2"/>
            <a:r>
              <a:rPr lang="en-US" dirty="0">
                <a:hlinkClick r:id="rId2"/>
              </a:rPr>
              <a:t>https://www.wired.com/2011/11/the-cognitive-benefits-of-chewing-gum/</a:t>
            </a:r>
            <a:endParaRPr lang="en-US" dirty="0"/>
          </a:p>
          <a:p>
            <a:r>
              <a:rPr lang="en-US" dirty="0"/>
              <a:t>Dextrose</a:t>
            </a:r>
          </a:p>
          <a:p>
            <a:pPr lvl="1"/>
            <a:r>
              <a:rPr lang="en-US" dirty="0"/>
              <a:t>Improved cognitive speed and problem solving</a:t>
            </a:r>
          </a:p>
          <a:p>
            <a:pPr lvl="1"/>
            <a:r>
              <a:rPr lang="en-US" dirty="0">
                <a:hlinkClick r:id="rId3"/>
              </a:rPr>
              <a:t>https://www.google.com/search?q=glucose+cognitive+performance</a:t>
            </a:r>
            <a:endParaRPr lang="en-US" dirty="0"/>
          </a:p>
          <a:p>
            <a:r>
              <a:rPr lang="en-US" dirty="0"/>
              <a:t>Melatonin</a:t>
            </a:r>
          </a:p>
          <a:p>
            <a:pPr lvl="1"/>
            <a:r>
              <a:rPr lang="en-US" dirty="0"/>
              <a:t>natural hormone will help you sleep  in the Pharmacy / Drug Store</a:t>
            </a:r>
          </a:p>
          <a:p>
            <a:r>
              <a:rPr lang="en-US" dirty="0">
                <a:effectLst/>
              </a:rPr>
              <a:t>Health Food for dinner and breakfast</a:t>
            </a:r>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15666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Breathing</a:t>
            </a:r>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pPr marL="0" indent="0">
              <a:buNone/>
            </a:pPr>
            <a:r>
              <a:rPr lang="en-US" dirty="0"/>
              <a:t>Breathing is a powerful way to reduce stress and get yourself into the zone. It's Quick, Anytime, Anywhere.</a:t>
            </a:r>
          </a:p>
          <a:p>
            <a:pPr marL="0" indent="0">
              <a:buNone/>
            </a:pPr>
            <a:endParaRPr lang="en-US" dirty="0"/>
          </a:p>
          <a:p>
            <a:pPr marL="0" indent="0">
              <a:buNone/>
            </a:pPr>
            <a:r>
              <a:rPr lang="en-US" b="1" dirty="0" err="1"/>
              <a:t>Sama</a:t>
            </a:r>
            <a:r>
              <a:rPr lang="en-US" b="1" dirty="0"/>
              <a:t> </a:t>
            </a:r>
            <a:r>
              <a:rPr lang="en-US" b="1" dirty="0" err="1"/>
              <a:t>Vritti</a:t>
            </a:r>
            <a:r>
              <a:rPr lang="en-US" b="1" dirty="0"/>
              <a:t> or Equal breathing</a:t>
            </a:r>
          </a:p>
          <a:p>
            <a:r>
              <a:rPr lang="en-US" dirty="0"/>
              <a:t>Begin with an exhale for the count of four</a:t>
            </a:r>
          </a:p>
          <a:p>
            <a:r>
              <a:rPr lang="en-US" dirty="0"/>
              <a:t>Hold on the exhale for the count of four</a:t>
            </a:r>
          </a:p>
          <a:p>
            <a:r>
              <a:rPr lang="en-US" dirty="0"/>
              <a:t>Inhale for the count of four</a:t>
            </a:r>
          </a:p>
          <a:p>
            <a:r>
              <a:rPr lang="en-US" dirty="0"/>
              <a:t>Hold on the inhale for the count of four</a:t>
            </a:r>
          </a:p>
          <a:p>
            <a:pPr marL="0" indent="0">
              <a:buNone/>
            </a:pPr>
            <a:endParaRPr lang="en-US" dirty="0"/>
          </a:p>
          <a:p>
            <a:pPr marL="0" indent="0">
              <a:buNone/>
            </a:pPr>
            <a:r>
              <a:rPr lang="en-US" dirty="0"/>
              <a:t>Learn more</a:t>
            </a:r>
          </a:p>
          <a:p>
            <a:r>
              <a:rPr lang="en-US" dirty="0">
                <a:hlinkClick r:id="rId2"/>
              </a:rPr>
              <a:t>Watch Sama Vritti</a:t>
            </a:r>
            <a:endParaRPr lang="en-US" dirty="0"/>
          </a:p>
          <a:p>
            <a:r>
              <a:rPr lang="en-US" dirty="0">
                <a:hlinkClick r:id="rId3"/>
              </a:rPr>
              <a:t>Yoga Journal: Adding Pranayama to your meditation practice</a:t>
            </a:r>
            <a:endParaRPr lang="en-US" dirty="0"/>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pic>
        <p:nvPicPr>
          <p:cNvPr id="5" name="Picture 4">
            <a:extLst>
              <a:ext uri="{FF2B5EF4-FFF2-40B4-BE49-F238E27FC236}">
                <a16:creationId xmlns:a16="http://schemas.microsoft.com/office/drawing/2014/main" id="{02B41481-6358-6242-B7D4-146B4CC8F6B1}"/>
              </a:ext>
            </a:extLst>
          </p:cNvPr>
          <p:cNvPicPr>
            <a:picLocks noChangeAspect="1"/>
          </p:cNvPicPr>
          <p:nvPr/>
        </p:nvPicPr>
        <p:blipFill>
          <a:blip r:embed="rId4"/>
          <a:stretch>
            <a:fillRect/>
          </a:stretch>
        </p:blipFill>
        <p:spPr>
          <a:xfrm>
            <a:off x="7531651" y="1235766"/>
            <a:ext cx="3699565" cy="3699565"/>
          </a:xfrm>
          <a:prstGeom prst="rect">
            <a:avLst/>
          </a:prstGeom>
        </p:spPr>
      </p:pic>
    </p:spTree>
    <p:extLst>
      <p:ext uri="{BB962C8B-B14F-4D97-AF65-F5344CB8AC3E}">
        <p14:creationId xmlns:p14="http://schemas.microsoft.com/office/powerpoint/2010/main" val="47692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E39A-01FD-C842-94CB-2952DDCD430C}"/>
              </a:ext>
            </a:extLst>
          </p:cNvPr>
          <p:cNvSpPr>
            <a:spLocks noGrp="1"/>
          </p:cNvSpPr>
          <p:nvPr>
            <p:ph type="title"/>
          </p:nvPr>
        </p:nvSpPr>
        <p:spPr/>
        <p:txBody>
          <a:bodyPr/>
          <a:lstStyle/>
          <a:p>
            <a:r>
              <a:rPr lang="en-US" dirty="0"/>
              <a:t>Yoga </a:t>
            </a:r>
            <a:r>
              <a:rPr lang="en-US" dirty="0" err="1"/>
              <a:t>Nidra</a:t>
            </a:r>
            <a:endParaRPr lang="en-US" dirty="0"/>
          </a:p>
        </p:txBody>
      </p:sp>
      <p:sp>
        <p:nvSpPr>
          <p:cNvPr id="3" name="Content Placeholder 2">
            <a:extLst>
              <a:ext uri="{FF2B5EF4-FFF2-40B4-BE49-F238E27FC236}">
                <a16:creationId xmlns:a16="http://schemas.microsoft.com/office/drawing/2014/main" id="{EB4999C1-945D-9E4A-B906-4E0C00CF5894}"/>
              </a:ext>
            </a:extLst>
          </p:cNvPr>
          <p:cNvSpPr>
            <a:spLocks noGrp="1"/>
          </p:cNvSpPr>
          <p:nvPr>
            <p:ph idx="1"/>
          </p:nvPr>
        </p:nvSpPr>
        <p:spPr/>
        <p:txBody>
          <a:bodyPr>
            <a:normAutofit/>
          </a:bodyPr>
          <a:lstStyle/>
          <a:p>
            <a:pPr marL="0" indent="0">
              <a:buNone/>
            </a:pPr>
            <a:r>
              <a:rPr lang="en-US" dirty="0"/>
              <a:t>Simple body awareness exercise that induces particular brainwave states allowing for deep relaxation and subconscious programming.</a:t>
            </a:r>
          </a:p>
          <a:p>
            <a:pPr marL="0" indent="0">
              <a:buNone/>
            </a:pPr>
            <a:endParaRPr lang="en-US" dirty="0"/>
          </a:p>
          <a:p>
            <a:pPr marL="0" indent="0">
              <a:buNone/>
            </a:pPr>
            <a:r>
              <a:rPr lang="en-US" dirty="0"/>
              <a:t>Read on </a:t>
            </a:r>
            <a:r>
              <a:rPr lang="en-US" dirty="0">
                <a:hlinkClick r:id="rId2"/>
              </a:rPr>
              <a:t>Wikipedia</a:t>
            </a:r>
            <a:endParaRPr lang="en-US" dirty="0"/>
          </a:p>
          <a:p>
            <a:pPr marL="0" indent="0">
              <a:buNone/>
            </a:pPr>
            <a:endParaRPr lang="en-US" dirty="0"/>
          </a:p>
          <a:p>
            <a:pPr marL="0" indent="0">
              <a:buNone/>
            </a:pPr>
            <a:r>
              <a:rPr lang="en-US" dirty="0"/>
              <a:t>Learn more</a:t>
            </a:r>
          </a:p>
          <a:p>
            <a:r>
              <a:rPr lang="en-US" dirty="0">
                <a:hlinkClick r:id="rId3"/>
              </a:rPr>
              <a:t>10min Yoga </a:t>
            </a:r>
            <a:r>
              <a:rPr lang="en-US" dirty="0" err="1">
                <a:hlinkClick r:id="rId3"/>
              </a:rPr>
              <a:t>Nidra</a:t>
            </a:r>
            <a:r>
              <a:rPr lang="en-US" dirty="0">
                <a:hlinkClick r:id="rId3"/>
              </a:rPr>
              <a:t> </a:t>
            </a:r>
            <a:endParaRPr lang="en-US" dirty="0"/>
          </a:p>
          <a:p>
            <a:r>
              <a:rPr lang="en-US" dirty="0">
                <a:hlinkClick r:id="rId4"/>
              </a:rPr>
              <a:t>20min Yoga Nidra</a:t>
            </a:r>
            <a:endParaRPr lang="en-US" dirty="0"/>
          </a:p>
        </p:txBody>
      </p:sp>
      <p:sp>
        <p:nvSpPr>
          <p:cNvPr id="4" name="Footer Placeholder 3">
            <a:extLst>
              <a:ext uri="{FF2B5EF4-FFF2-40B4-BE49-F238E27FC236}">
                <a16:creationId xmlns:a16="http://schemas.microsoft.com/office/drawing/2014/main" id="{BB85BA1F-E44A-1746-A695-C0F64576B2F8}"/>
              </a:ext>
            </a:extLst>
          </p:cNvPr>
          <p:cNvSpPr>
            <a:spLocks noGrp="1"/>
          </p:cNvSpPr>
          <p:nvPr>
            <p:ph type="ftr" sz="quarter" idx="11"/>
          </p:nvPr>
        </p:nvSpPr>
        <p:spPr/>
        <p:txBody>
          <a:bodyPr/>
          <a:lstStyle/>
          <a:p>
            <a:r>
              <a:rPr lang="en-US"/>
              <a:t>FlowRepublic.com – Board Mental Prep</a:t>
            </a:r>
          </a:p>
        </p:txBody>
      </p:sp>
      <p:pic>
        <p:nvPicPr>
          <p:cNvPr id="6" name="Picture 5">
            <a:extLst>
              <a:ext uri="{FF2B5EF4-FFF2-40B4-BE49-F238E27FC236}">
                <a16:creationId xmlns:a16="http://schemas.microsoft.com/office/drawing/2014/main" id="{85573B6F-7481-A34D-A003-148AC8B835A2}"/>
              </a:ext>
            </a:extLst>
          </p:cNvPr>
          <p:cNvPicPr>
            <a:picLocks noChangeAspect="1"/>
          </p:cNvPicPr>
          <p:nvPr/>
        </p:nvPicPr>
        <p:blipFill>
          <a:blip r:embed="rId5"/>
          <a:stretch>
            <a:fillRect/>
          </a:stretch>
        </p:blipFill>
        <p:spPr>
          <a:xfrm>
            <a:off x="5623616" y="1859875"/>
            <a:ext cx="5925654" cy="3936018"/>
          </a:xfrm>
          <a:prstGeom prst="rect">
            <a:avLst/>
          </a:prstGeom>
        </p:spPr>
      </p:pic>
    </p:spTree>
    <p:extLst>
      <p:ext uri="{BB962C8B-B14F-4D97-AF65-F5344CB8AC3E}">
        <p14:creationId xmlns:p14="http://schemas.microsoft.com/office/powerpoint/2010/main" val="413044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3D8B-9598-1649-A9EA-A24065EBF7EB}"/>
              </a:ext>
            </a:extLst>
          </p:cNvPr>
          <p:cNvSpPr>
            <a:spLocks noGrp="1"/>
          </p:cNvSpPr>
          <p:nvPr>
            <p:ph type="title"/>
          </p:nvPr>
        </p:nvSpPr>
        <p:spPr/>
        <p:txBody>
          <a:bodyPr/>
          <a:lstStyle/>
          <a:p>
            <a:r>
              <a:rPr lang="en-US" dirty="0"/>
              <a:t>The Day Before</a:t>
            </a:r>
          </a:p>
        </p:txBody>
      </p:sp>
      <p:sp>
        <p:nvSpPr>
          <p:cNvPr id="3" name="Text Placeholder 2">
            <a:extLst>
              <a:ext uri="{FF2B5EF4-FFF2-40B4-BE49-F238E27FC236}">
                <a16:creationId xmlns:a16="http://schemas.microsoft.com/office/drawing/2014/main" id="{6080508E-1CD5-0B46-86A4-0C8D198BA43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D4DFFFB-9FC4-B045-9411-A3BAB0E4DC93}"/>
              </a:ext>
            </a:extLst>
          </p:cNvPr>
          <p:cNvSpPr>
            <a:spLocks noGrp="1"/>
          </p:cNvSpPr>
          <p:nvPr>
            <p:ph type="ftr" sz="quarter" idx="11"/>
          </p:nvPr>
        </p:nvSpPr>
        <p:spPr/>
        <p:txBody>
          <a:bodyPr/>
          <a:lstStyle/>
          <a:p>
            <a:r>
              <a:rPr lang="en-US"/>
              <a:t>FlowRepublic.com – Board Mental Prep</a:t>
            </a:r>
          </a:p>
        </p:txBody>
      </p:sp>
    </p:spTree>
    <p:extLst>
      <p:ext uri="{BB962C8B-B14F-4D97-AF65-F5344CB8AC3E}">
        <p14:creationId xmlns:p14="http://schemas.microsoft.com/office/powerpoint/2010/main" val="394805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1343</Words>
  <Application>Microsoft Macintosh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CTA Board Review Mental Prep</vt:lpstr>
      <vt:lpstr>Agenda</vt:lpstr>
      <vt:lpstr>Purpose</vt:lpstr>
      <vt:lpstr>"I've done everything I'm going to do. Nothing I do in the next little bit is going to change anything, so ain't no use getting worried about it. I'm going to watch this [NBA] game for a little bit, talk with you if you want, and then I'm going to go win my fight [against Manny Pacquiao].</vt:lpstr>
      <vt:lpstr>Tools &amp; Techniques</vt:lpstr>
      <vt:lpstr>Shopping List</vt:lpstr>
      <vt:lpstr>Breathing</vt:lpstr>
      <vt:lpstr>Yoga Nidra</vt:lpstr>
      <vt:lpstr>The Day Before</vt:lpstr>
      <vt:lpstr>The day / night before</vt:lpstr>
      <vt:lpstr>Before going to bed</vt:lpstr>
      <vt:lpstr>Before going to bed (cont.)</vt:lpstr>
      <vt:lpstr>The Big Day</vt:lpstr>
      <vt:lpstr>Golden Rules</vt:lpstr>
      <vt:lpstr>The morning</vt:lpstr>
      <vt:lpstr>Getting to the Salesforce Office</vt:lpstr>
      <vt:lpstr>While Waiting / During Breaks</vt:lpstr>
      <vt:lpstr>The Preparation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CTA Coaching Kick Off</dc:title>
  <dc:creator>Sebastian Wagner</dc:creator>
  <cp:lastModifiedBy>Sebastian Wagner</cp:lastModifiedBy>
  <cp:revision>167</cp:revision>
  <dcterms:created xsi:type="dcterms:W3CDTF">2018-06-13T19:38:20Z</dcterms:created>
  <dcterms:modified xsi:type="dcterms:W3CDTF">2018-08-16T03:24:49Z</dcterms:modified>
</cp:coreProperties>
</file>