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Proxima Nova" panose="02000506030000020004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2772c1d5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2772c1d5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772c1d57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772c1d57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2772c1d57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2772c1d57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772c1d5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772c1d5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772c1d5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772c1d5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772c1d5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772c1d5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562" y="-193575"/>
            <a:ext cx="9481125" cy="553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43820" y="2252261"/>
            <a:ext cx="3056336" cy="3163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100" b="1" dirty="0"/>
              <a:t>Team ID: PNT2022TMID52926</a:t>
            </a:r>
            <a:endParaRPr sz="1100" b="1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37688" y="767530"/>
            <a:ext cx="8868600" cy="1115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800" b="1" dirty="0"/>
              <a:t>EEC2022 Professional Readiness for Innovation, Employability and Entrepreneurship</a:t>
            </a:r>
            <a:endParaRPr sz="4400" b="1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1034538" y="1882959"/>
            <a:ext cx="7074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Web Phishing Detection using Machine Learning Algorithms</a:t>
            </a:r>
            <a:endParaRPr sz="1200" b="1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76500" y="2431600"/>
            <a:ext cx="5171400" cy="5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/>
              <a:t>PROBLEM DESCRIPTION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 b="1"/>
              <a:t>What is a phishing attack?</a:t>
            </a:r>
            <a:endParaRPr sz="2620" b="1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-GB" sz="2000">
                <a:solidFill>
                  <a:srgbClr val="222222"/>
                </a:solidFill>
              </a:rPr>
              <a:t>“Phishing” refers to an attempt to </a:t>
            </a:r>
            <a:r>
              <a:rPr lang="en-GB" sz="2000" b="1">
                <a:solidFill>
                  <a:srgbClr val="222222"/>
                </a:solidFill>
              </a:rPr>
              <a:t>steal sensitive information</a:t>
            </a:r>
            <a:r>
              <a:rPr lang="en-GB" sz="2000">
                <a:solidFill>
                  <a:srgbClr val="222222"/>
                </a:solidFill>
              </a:rPr>
              <a:t>, typically in the form of usernames, passwords, credit card numbers, bank account information or other important data in order </a:t>
            </a:r>
            <a:r>
              <a:rPr lang="en-GB" sz="2000" b="1">
                <a:solidFill>
                  <a:srgbClr val="222222"/>
                </a:solidFill>
              </a:rPr>
              <a:t>to utilize or sell the stolen information</a:t>
            </a:r>
            <a:r>
              <a:rPr lang="en-GB" sz="2000">
                <a:solidFill>
                  <a:srgbClr val="222222"/>
                </a:solidFill>
              </a:rPr>
              <a:t>. </a:t>
            </a:r>
            <a:endParaRPr sz="2000">
              <a:solidFill>
                <a:srgbClr val="222222"/>
              </a:solidFill>
            </a:endParaRPr>
          </a:p>
          <a:p>
            <a:pPr marL="457200" lvl="0" indent="-3556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-GB" sz="2000">
                <a:solidFill>
                  <a:srgbClr val="222222"/>
                </a:solidFill>
              </a:rPr>
              <a:t>By </a:t>
            </a:r>
            <a:r>
              <a:rPr lang="en-GB" sz="2000" b="1">
                <a:solidFill>
                  <a:srgbClr val="222222"/>
                </a:solidFill>
              </a:rPr>
              <a:t>masquerading as a reputable source </a:t>
            </a:r>
            <a:r>
              <a:rPr lang="en-GB" sz="2000">
                <a:solidFill>
                  <a:srgbClr val="222222"/>
                </a:solidFill>
              </a:rPr>
              <a:t>with an enticing request, an attacker lures in the victim in order to </a:t>
            </a:r>
            <a:r>
              <a:rPr lang="en-GB" sz="2000" b="1">
                <a:solidFill>
                  <a:srgbClr val="222222"/>
                </a:solidFill>
              </a:rPr>
              <a:t>trick them</a:t>
            </a:r>
            <a:r>
              <a:rPr lang="en-GB" sz="2000">
                <a:solidFill>
                  <a:srgbClr val="222222"/>
                </a:solidFill>
              </a:rPr>
              <a:t>, similarly to how a fisherman uses bait to catch a fish.</a:t>
            </a:r>
            <a:endParaRPr sz="20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925" y="3291700"/>
            <a:ext cx="2326500" cy="17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l="9264" t="17481" r="9613" b="16099"/>
          <a:stretch/>
        </p:blipFill>
        <p:spPr>
          <a:xfrm>
            <a:off x="345022" y="3518425"/>
            <a:ext cx="2767417" cy="147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4850" y="3693150"/>
            <a:ext cx="3298050" cy="11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7899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558900" y="833250"/>
            <a:ext cx="80262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APWG report says: “Phishing Smashes All Previous Records in Q3, 2021; Phishing Attacks Double Since Early 2020”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536875" y="261500"/>
            <a:ext cx="7958100" cy="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Verdana"/>
                <a:ea typeface="Verdana"/>
                <a:cs typeface="Verdana"/>
                <a:sym typeface="Verdana"/>
              </a:rPr>
              <a:t>Phishing activity Trends: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40400" y="4280450"/>
            <a:ext cx="886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“Our aim is to find the optimal model which will help us detect harmful website using the features given”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650" y="1636875"/>
            <a:ext cx="3043025" cy="24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000" y="1743700"/>
            <a:ext cx="3265225" cy="22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10450" y="2238425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PROPOSED SOLUTION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847575"/>
            <a:ext cx="5379000" cy="4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Type of Problem: </a:t>
            </a:r>
            <a:r>
              <a:rPr lang="en-GB">
                <a:solidFill>
                  <a:schemeClr val="accent1"/>
                </a:solidFill>
              </a:rPr>
              <a:t>Binary Classification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Dataset: </a:t>
            </a:r>
            <a:r>
              <a:rPr lang="en-GB">
                <a:solidFill>
                  <a:schemeClr val="accent1"/>
                </a:solidFill>
              </a:rPr>
              <a:t>Phishing Dataset. 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Number of Features: </a:t>
            </a:r>
            <a:r>
              <a:rPr lang="en-GB">
                <a:solidFill>
                  <a:schemeClr val="accent1"/>
                </a:solidFill>
              </a:rPr>
              <a:t>30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Number of Datapoints: </a:t>
            </a:r>
            <a:r>
              <a:rPr lang="en-GB">
                <a:solidFill>
                  <a:schemeClr val="accent1"/>
                </a:solidFill>
              </a:rPr>
              <a:t>Train - 8955, Test - 2100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Proposed Models: </a:t>
            </a:r>
            <a:endParaRPr b="1"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Logistic Regression</a:t>
            </a:r>
            <a:endParaRPr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Support Vector Machines</a:t>
            </a:r>
            <a:endParaRPr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K- Nearest Neighbours</a:t>
            </a:r>
            <a:endParaRPr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Decision Trees</a:t>
            </a:r>
            <a:endParaRPr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RNN- LSTM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5595125" y="1009650"/>
            <a:ext cx="1614300" cy="79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</a:rPr>
              <a:t>Understand and Visualize Data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595113" y="2283300"/>
            <a:ext cx="1614300" cy="79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</a:rPr>
              <a:t>Feature Engineering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6128513" y="3529200"/>
            <a:ext cx="1614300" cy="79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</a:rPr>
              <a:t>Build and Predict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8375050" y="3353250"/>
            <a:ext cx="5640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+1</a:t>
            </a:r>
            <a:endParaRPr/>
          </a:p>
        </p:txBody>
      </p:sp>
      <p:cxnSp>
        <p:nvCxnSpPr>
          <p:cNvPr id="106" name="Google Shape;106;p19"/>
          <p:cNvCxnSpPr>
            <a:stCxn id="102" idx="2"/>
            <a:endCxn id="103" idx="0"/>
          </p:cNvCxnSpPr>
          <p:nvPr/>
        </p:nvCxnSpPr>
        <p:spPr>
          <a:xfrm>
            <a:off x="6402275" y="1803150"/>
            <a:ext cx="0" cy="480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9"/>
          <p:cNvCxnSpPr>
            <a:stCxn id="103" idx="2"/>
            <a:endCxn id="104" idx="0"/>
          </p:cNvCxnSpPr>
          <p:nvPr/>
        </p:nvCxnSpPr>
        <p:spPr>
          <a:xfrm>
            <a:off x="6402263" y="3076800"/>
            <a:ext cx="533400" cy="45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9"/>
          <p:cNvCxnSpPr>
            <a:stCxn id="104" idx="3"/>
            <a:endCxn id="105" idx="2"/>
          </p:cNvCxnSpPr>
          <p:nvPr/>
        </p:nvCxnSpPr>
        <p:spPr>
          <a:xfrm rot="10800000" flipH="1">
            <a:off x="7742813" y="3639450"/>
            <a:ext cx="632100" cy="28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9"/>
          <p:cNvCxnSpPr>
            <a:stCxn id="104" idx="3"/>
            <a:endCxn id="110" idx="2"/>
          </p:cNvCxnSpPr>
          <p:nvPr/>
        </p:nvCxnSpPr>
        <p:spPr>
          <a:xfrm>
            <a:off x="7742813" y="3925950"/>
            <a:ext cx="632100" cy="55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9"/>
          <p:cNvSpPr/>
          <p:nvPr/>
        </p:nvSpPr>
        <p:spPr>
          <a:xfrm>
            <a:off x="4148450" y="4274550"/>
            <a:ext cx="1709700" cy="70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</a:rPr>
              <a:t>Hyperparameter Tuning</a:t>
            </a:r>
            <a:endParaRPr b="1">
              <a:solidFill>
                <a:schemeClr val="accent3"/>
              </a:solidFill>
            </a:endParaRPr>
          </a:p>
        </p:txBody>
      </p:sp>
      <p:cxnSp>
        <p:nvCxnSpPr>
          <p:cNvPr id="112" name="Google Shape;112;p19"/>
          <p:cNvCxnSpPr>
            <a:stCxn id="111" idx="0"/>
            <a:endCxn id="104" idx="1"/>
          </p:cNvCxnSpPr>
          <p:nvPr/>
        </p:nvCxnSpPr>
        <p:spPr>
          <a:xfrm rot="10800000" flipH="1">
            <a:off x="5003300" y="3925950"/>
            <a:ext cx="11253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9"/>
          <p:cNvSpPr/>
          <p:nvPr/>
        </p:nvSpPr>
        <p:spPr>
          <a:xfrm>
            <a:off x="8375050" y="4192050"/>
            <a:ext cx="5640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-1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7441800" y="1512763"/>
            <a:ext cx="1390500" cy="70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</a:rPr>
              <a:t>Correlation Matrix</a:t>
            </a:r>
            <a:endParaRPr b="1">
              <a:solidFill>
                <a:schemeClr val="accent3"/>
              </a:solidFill>
            </a:endParaRPr>
          </a:p>
        </p:txBody>
      </p:sp>
      <p:cxnSp>
        <p:nvCxnSpPr>
          <p:cNvPr id="114" name="Google Shape;114;p19"/>
          <p:cNvCxnSpPr>
            <a:stCxn id="113" idx="2"/>
            <a:endCxn id="103" idx="3"/>
          </p:cNvCxnSpPr>
          <p:nvPr/>
        </p:nvCxnSpPr>
        <p:spPr>
          <a:xfrm flipH="1">
            <a:off x="7209450" y="2213563"/>
            <a:ext cx="927600" cy="46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219</Words>
  <Application>Microsoft Macintosh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Proxima Nova</vt:lpstr>
      <vt:lpstr>Montserrat</vt:lpstr>
      <vt:lpstr>Arial</vt:lpstr>
      <vt:lpstr>Verdana</vt:lpstr>
      <vt:lpstr>Spearmint</vt:lpstr>
      <vt:lpstr>EEC2022 Professional Readiness for Innovation, Employability and Entrepreneurship</vt:lpstr>
      <vt:lpstr>PROBLEM DESCRIPTION</vt:lpstr>
      <vt:lpstr>What is a phishing attack?</vt:lpstr>
      <vt:lpstr>PowerPoint Presentation</vt:lpstr>
      <vt:lpstr>Phishing activity Trends:</vt:lpstr>
      <vt:lpstr>PROPOSED SOLUTION</vt:lpstr>
      <vt:lpstr>Solution proposed and description: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EEC2022 Professional Readiness for Innovation, Employability and Entrepreneurship</dc:title>
  <cp:lastModifiedBy>V Krishi Divya Dharshini</cp:lastModifiedBy>
  <cp:revision>2</cp:revision>
  <dcterms:modified xsi:type="dcterms:W3CDTF">2022-10-20T08:25:34Z</dcterms:modified>
</cp:coreProperties>
</file>