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7" r:id="rId7"/>
    <p:sldId id="270" r:id="rId8"/>
    <p:sldId id="275" r:id="rId9"/>
    <p:sldId id="274" r:id="rId10"/>
    <p:sldId id="276" r:id="rId11"/>
    <p:sldId id="268" r:id="rId12"/>
    <p:sldId id="278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67774" autoAdjust="0"/>
  </p:normalViewPr>
  <p:slideViewPr>
    <p:cSldViewPr snapToGrid="0">
      <p:cViewPr varScale="1">
        <p:scale>
          <a:sx n="68" d="100"/>
          <a:sy n="68" d="100"/>
        </p:scale>
        <p:origin x="1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A60B-EBA0-412B-BC46-E291A730124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68AC-EAF0-4FB1-94C1-C73BC69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through 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Retrieve metrics for hospital decisions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Also for research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only found one resource online with available EEG data for research.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Single device, many properties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Technology still has a long ways to go to make these monitors affordable and small enough to fit in a single device.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Use for personal care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True vision – I would like to see a world where most physical-emergency calls are done automatically.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 manual calling or pressing a button on life alert.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see a huge market opportunity for this idea with an opportunity to save many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32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Retrieve metrics for hospital decisions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Also for research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only found one resource online with available EEG data for research.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Single device, many properties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Technology still has a long ways to go to make these monitors affordable and small enough to fit in a single device.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Use for personal care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True vision – I would like to see a world where most physical-emergency calls are done automatically.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 manual calling or pressing a button on life alert.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see a huge market opportunity for this idea with an opportunity to save many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conclude my presentation, I want to say a final statement: My true vision for this idea is to truly see a world where emergency calls are mostly made automatically. No need to dial a phone number or even press a button. I believe that my idea is a start for saving lives and fulfilling my 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0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2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According to the Agency for Healthcare Research and Quality: 7-1</a:t>
            </a:r>
          </a:p>
          <a:p>
            <a:endParaRPr lang="en-US" dirty="0"/>
          </a:p>
          <a:p>
            <a:r>
              <a:rPr lang="en-US" dirty="0"/>
              <a:t>According to Joint Commission- 13000 extra </a:t>
            </a:r>
          </a:p>
          <a:p>
            <a:endParaRPr lang="en-US" dirty="0"/>
          </a:p>
          <a:p>
            <a:r>
              <a:rPr lang="en-US" dirty="0"/>
              <a:t>According to </a:t>
            </a:r>
            <a:r>
              <a:rPr lang="en-US" i="1" dirty="0"/>
              <a:t>Mayo Clinic Proceedings</a:t>
            </a:r>
            <a:r>
              <a:rPr lang="en-US" dirty="0"/>
              <a:t>, 7% of patients admitted with AMS or spells had seizures during hospitalization, and 13.4% of patients had increased risk of seiezures.</a:t>
            </a:r>
            <a:r>
              <a:rPr lang="en-US" baseline="30000" dirty="0"/>
              <a:t>3</a:t>
            </a:r>
          </a:p>
          <a:p>
            <a:pPr lvl="1"/>
            <a:r>
              <a:rPr lang="en-US" baseline="30000" dirty="0"/>
              <a:t>Some patients may have spell-symptoms, but are not seizures. EEG can prevent the treatment of anti-epileptic medications.</a:t>
            </a:r>
            <a:endParaRPr lang="en-US" dirty="0"/>
          </a:p>
          <a:p>
            <a:r>
              <a:rPr lang="en-US" dirty="0"/>
              <a:t>Dr. John </a:t>
            </a:r>
            <a:r>
              <a:rPr lang="en-US" dirty="0" err="1"/>
              <a:t>Betdemman</a:t>
            </a:r>
            <a:r>
              <a:rPr lang="en-US" dirty="0"/>
              <a:t> – UCSF professor in </a:t>
            </a:r>
            <a:r>
              <a:rPr lang="en-US" dirty="0" err="1"/>
              <a:t>nuerology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AMS = Altered Mental Status</a:t>
            </a:r>
          </a:p>
          <a:p>
            <a:pPr marL="171450" indent="-171450">
              <a:buFontTx/>
              <a:buChar char="-"/>
            </a:pPr>
            <a:r>
              <a:rPr lang="en-US" dirty="0"/>
              <a:t>AMS includes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Concussion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Very high fevers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Low oxygen levels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Low or high blood sugar levels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Heart attack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Dehydration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Thyroid disease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Urinary tract infection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Betjemann</a:t>
            </a:r>
            <a:r>
              <a:rPr lang="en-US" dirty="0"/>
              <a:t> MD, states EEG as underutilized diagnostic tool.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Underutilized due to affordability and portability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underutilized due to the lack of 24-hour coverage, however, most seizure’s can be detected by EEG within the first hour.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3. article also provides lots of solution statements to the seizure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8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 incidents: specifically we’re detecting seizures and falls</a:t>
            </a:r>
          </a:p>
          <a:p>
            <a:endParaRPr lang="en-US" dirty="0"/>
          </a:p>
          <a:p>
            <a:r>
              <a:rPr lang="en-US" dirty="0"/>
              <a:t>Muse Headband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Affordable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$300 – making it affordable by hospitals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By assisting injuries quickly, may reduce overhead cost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Portable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Monitoring device that is worn as a headband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Comprehensive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Describe the data that it retrieves: EEG, acceleration, orientation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Contains EEG data to detect seizures, Acceleration and orientation to detect falls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Through these above aspects, I can see this this solution used extensively by our target market: hospitals and other clinical facilities.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1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3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Flow Diagram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Explain trials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Had to do several trials to determine thresholds to ensure that accuracy, recall, and precision were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complexity of flow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Emphasize on the 3 classifiers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Difficulty differentiating between </a:t>
            </a:r>
            <a:r>
              <a:rPr lang="en-US" dirty="0" err="1"/>
              <a:t>interical</a:t>
            </a:r>
            <a:r>
              <a:rPr lang="en-US" dirty="0"/>
              <a:t> and ictal (explain definition)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Slightly manipulated the algorithm to only have two classifiers: seizure or no seizure</a:t>
            </a:r>
          </a:p>
          <a:p>
            <a:endParaRPr lang="en-US" dirty="0"/>
          </a:p>
          <a:p>
            <a:r>
              <a:rPr lang="en-US" dirty="0"/>
              <a:t>Had to do several analysis to determine the variables for the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Took extensive amount of Math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Emphasize on difficulty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3-4 weeks were spent doing research and reading several papers to find an appropriate algorithm, and doing trials to determine any variables for the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time (only 2-3 weeks) were spent on creating the whole app and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68AC-EAF0-4FB1-94C1-C73BC698E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0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3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E6E5FA-7DFD-44EB-920D-06ABCD1A9BC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A642B2-7FA9-4F87-9559-D8F58DA66D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9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ingBash/muse-monit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use-monitor-socketclient-web.herokuapp.com/pati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vysor/gidgenkbbabolejbgbpnhbimgjbffefm?hl=en-U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Muse Monitor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Medical alert system for Detecting seizures and fall from hospital patients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sz="2200" i="1" dirty="0"/>
              <a:t>Presented by </a:t>
            </a:r>
            <a:r>
              <a:rPr lang="en-US" sz="2200" i="1" dirty="0" err="1"/>
              <a:t>basheer</a:t>
            </a:r>
            <a:r>
              <a:rPr lang="en-US" sz="2200" i="1" dirty="0"/>
              <a:t> </a:t>
            </a:r>
            <a:r>
              <a:rPr lang="en-US" sz="2200" i="1" dirty="0" err="1"/>
              <a:t>becerra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742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28"/>
    </mc:Choice>
    <mc:Fallback>
      <p:transition spd="slow" advTm="211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Technical Overview: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Seizure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37" y="205677"/>
            <a:ext cx="3627235" cy="572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133" y="6030230"/>
            <a:ext cx="698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Gajic, Dragoljub, et al. "Classification of EEG signals for detection of epileptic seizures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based on wavelets and statistical pattern recognition." Biomedical Engineering: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Applications, Basis and Communications 26.02 (2014): 1450021.</a:t>
            </a:r>
          </a:p>
        </p:txBody>
      </p:sp>
    </p:spTree>
    <p:extLst>
      <p:ext uri="{BB962C8B-B14F-4D97-AF65-F5344CB8AC3E}">
        <p14:creationId xmlns:p14="http://schemas.microsoft.com/office/powerpoint/2010/main" val="413310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Potentially, the application can retrieve meaningful insights and metrics about a patient’s well-being during hospital care.</a:t>
            </a:r>
          </a:p>
          <a:p>
            <a:pPr lvl="1"/>
            <a:r>
              <a:rPr lang="en-US" dirty="0"/>
              <a:t>Perhaps a single device can detect neurological properties, physical movement, cardiac properties, etc.</a:t>
            </a:r>
          </a:p>
          <a:p>
            <a:pPr lvl="1"/>
            <a:r>
              <a:rPr lang="en-US" dirty="0"/>
              <a:t>After implemented in hospitals, the all-in-one device can be used for personal use.</a:t>
            </a:r>
          </a:p>
        </p:txBody>
      </p:sp>
    </p:spTree>
    <p:extLst>
      <p:ext uri="{BB962C8B-B14F-4D97-AF65-F5344CB8AC3E}">
        <p14:creationId xmlns:p14="http://schemas.microsoft.com/office/powerpoint/2010/main" val="2785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CODE/DOCUMENTATION/POWERPOINT: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https://github.com/CodingBash/muse-monitor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Dykes, Patricia C., et al. "Fall prevention in acute care hospitals: a randomized trial." Jama 304.17 (2010): 1912-1918.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Commission. "Preventing falls and fall-related injuries in health care facilities." Sentinel event alert 55 (2015): 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Jason. "EEG Identifies Seizures in Hospital Patients, UCSF Study Finds." UC San Francisco. Jason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 Mar. 2013. Web. 17 Apr.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Huynh, Quoc T., et al. "Optimization of an accelerometer and gyroscope-based fall detection algorithm." Journal of Sensors 2015 (2015).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Gajic, Dragoljub, et al. "Classification of EEG signals for detection of epileptic seizures based on wavelets and statistical pattern recognition." Biomedical Engineering: Applications, Basis and Communications 26.02 (2014): 1450021.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Andrzejak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Ralph G., et al. "Indications of nonlinear deterministic and finite-dimensional structures in time series of brain electrical activity: Dependence on recording region and brain state." Physical Review E 64.6 (2001): 061907.</a:t>
            </a:r>
          </a:p>
        </p:txBody>
      </p:sp>
    </p:spTree>
    <p:extLst>
      <p:ext uri="{BB962C8B-B14F-4D97-AF65-F5344CB8AC3E}">
        <p14:creationId xmlns:p14="http://schemas.microsoft.com/office/powerpoint/2010/main" val="12980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947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864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AMS (altered mental status): Disruption of brain functionality (i.e. concussion, high fever,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EEG (electroencephalogram): A device that detects electrical activity in brain</a:t>
            </a:r>
          </a:p>
          <a:p>
            <a:r>
              <a:rPr lang="en-US" dirty="0"/>
              <a:t>Accelerometer: Measures the movement and acceleration of the device</a:t>
            </a:r>
          </a:p>
          <a:p>
            <a:r>
              <a:rPr lang="en-US" dirty="0"/>
              <a:t>Gyroscope: Measures the orientation of the device</a:t>
            </a:r>
          </a:p>
          <a:p>
            <a:r>
              <a:rPr lang="en-US" strike="sngStrike" dirty="0"/>
              <a:t>Muse headband: Device that utilizes EEG, accelerometer, and gyroscope for personal and portable use.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174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687"/>
    </mc:Choice>
    <mc:Fallback>
      <p:transition spd="slow" advTm="55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injuries and incidents are difficult to detect using traditional monitoring systems. This results in greater injury and higher hospital expenses.</a:t>
            </a:r>
          </a:p>
          <a:p>
            <a:pPr lvl="1"/>
            <a:r>
              <a:rPr lang="en-US" dirty="0"/>
              <a:t>Neurological</a:t>
            </a:r>
          </a:p>
          <a:p>
            <a:pPr lvl="2"/>
            <a:r>
              <a:rPr lang="en-US" dirty="0"/>
              <a:t>Seizure, awareness (during anesthesia), concussion, stroke, and other abnormalities. </a:t>
            </a:r>
          </a:p>
          <a:p>
            <a:pPr lvl="1"/>
            <a:r>
              <a:rPr lang="en-US" dirty="0"/>
              <a:t>Physical</a:t>
            </a:r>
          </a:p>
          <a:p>
            <a:pPr lvl="2"/>
            <a:r>
              <a:rPr lang="en-US" dirty="0"/>
              <a:t>Falls, aches, and other physical pains/symptoms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78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42"/>
    </mc:Choice>
    <mc:Fallback>
      <p:transition spd="slow" advTm="58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700,000 and 1,000,000 patients fall in hospitals each year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30-51% of these falls result in </a:t>
            </a:r>
            <a:r>
              <a:rPr lang="en-US" i="1" dirty="0"/>
              <a:t>serious</a:t>
            </a:r>
            <a:r>
              <a:rPr lang="en-US" dirty="0"/>
              <a:t> injuries.</a:t>
            </a:r>
          </a:p>
          <a:p>
            <a:pPr lvl="1"/>
            <a:r>
              <a:rPr lang="en-US" dirty="0"/>
              <a:t>Operational cost of $13,000 with 6.5 days added to the patient’s stay after fall injuries.</a:t>
            </a:r>
            <a:r>
              <a:rPr lang="en-US" baseline="30000" dirty="0"/>
              <a:t>2</a:t>
            </a:r>
          </a:p>
          <a:p>
            <a:r>
              <a:rPr lang="en-US" dirty="0"/>
              <a:t>Out of all patients admitted with AMS, 7% had seizures during hospitalization, and 13.4% of patients had increased risk of seizures.</a:t>
            </a:r>
            <a:r>
              <a:rPr lang="en-US" baseline="30000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280" y="504538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Dykes, Patricia C., et al. "Fall prevention in acute care hospitals: a randomized trial." Jama 304.17 (2010): 1912-1918.</a:t>
            </a:r>
          </a:p>
          <a:p>
            <a:r>
              <a:rPr lang="en-US" sz="1200" baseline="30000" dirty="0"/>
              <a:t>2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Commission. "Preventing falls and fall-related injuries in health care facilities." Sentinel event alert 55 (2015): 1.</a:t>
            </a:r>
            <a:endParaRPr lang="en-US" sz="1200" dirty="0"/>
          </a:p>
          <a:p>
            <a:r>
              <a:rPr lang="en-US" sz="1200" baseline="30000" dirty="0"/>
              <a:t>3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Jason. "EEG Identifies Seizures in Hospital Patients, UCSF Study Finds." UC San Francisco. Jason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 Mar. 2013. Web. 17 Apr.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98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555"/>
    </mc:Choice>
    <mc:Fallback>
      <p:transition spd="slow" advTm="194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Muse Monitor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the Muse Headband data to detect neurological and physical incidents in patients</a:t>
            </a:r>
          </a:p>
          <a:p>
            <a:pPr lvl="1"/>
            <a:r>
              <a:rPr lang="en-US" dirty="0"/>
              <a:t>Portable</a:t>
            </a:r>
          </a:p>
          <a:p>
            <a:pPr lvl="1"/>
            <a:r>
              <a:rPr lang="en-US" dirty="0"/>
              <a:t>Comprehensive</a:t>
            </a:r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Accurate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30" y="2635157"/>
            <a:ext cx="6241488" cy="2984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96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012"/>
    </mc:Choice>
    <mc:Fallback>
      <p:transition spd="slow" advTm="94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Muse Monitor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Raw data streamed from Muse Headband to Android device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Android device, as a proxy and filter, streams received data to online socket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Socket analyzes data and streams determined indicators to web client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Web client visualizes data and alerts user on emergency event.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4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72"/>
    </mc:Choice>
    <mc:Fallback>
      <p:transition spd="slow" advTm="361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web client: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</a:t>
            </a:r>
          </a:p>
          <a:p>
            <a:r>
              <a:rPr lang="en-US" dirty="0"/>
              <a:t>Link to Android mirror app: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5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4"/>
    </mc:Choice>
    <mc:Fallback>
      <p:transition spd="slow" advTm="14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0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Technical Overview: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3" y="220133"/>
            <a:ext cx="5751120" cy="64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Technical Overview: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Fall Detection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2" y="294640"/>
            <a:ext cx="4206988" cy="54034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4133" y="6030230"/>
            <a:ext cx="698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Huynh, Quoc T., et al. "Optimization of an accelerometer and gyroscope-based fall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detection algorithm." Journal of Sensors 2015 (2015).</a:t>
            </a:r>
          </a:p>
        </p:txBody>
      </p:sp>
    </p:spTree>
    <p:extLst>
      <p:ext uri="{BB962C8B-B14F-4D97-AF65-F5344CB8AC3E}">
        <p14:creationId xmlns:p14="http://schemas.microsoft.com/office/powerpoint/2010/main" val="2923444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4.1|9.6|5.8|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6.2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55.1|44|6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7.6|17.2|16.8|15.4|4.2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9776</TotalTime>
  <Words>1136</Words>
  <Application>Microsoft Office PowerPoint</Application>
  <PresentationFormat>Widescreen</PresentationFormat>
  <Paragraphs>154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Muse Monitor</vt:lpstr>
      <vt:lpstr>Terminology</vt:lpstr>
      <vt:lpstr>Problem Statement</vt:lpstr>
      <vt:lpstr>Problem Statistics</vt:lpstr>
      <vt:lpstr>Idea: Muse Monitor (1/2)</vt:lpstr>
      <vt:lpstr>Idea: Muse Monitor (2/2)</vt:lpstr>
      <vt:lpstr>Demonstration</vt:lpstr>
      <vt:lpstr>Technical Overview: Architecture</vt:lpstr>
      <vt:lpstr>  Technical Overview:  Fall Detection</vt:lpstr>
      <vt:lpstr>  Technical Overview:  Seizure Detection</vt:lpstr>
      <vt:lpstr>Potential</vt:lpstr>
      <vt:lpstr>Citations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Neuro-monitor</dc:title>
  <dc:creator>Basheer Becerra</dc:creator>
  <cp:lastModifiedBy>Basheer Becerra</cp:lastModifiedBy>
  <cp:revision>34</cp:revision>
  <dcterms:created xsi:type="dcterms:W3CDTF">2017-02-17T02:13:14Z</dcterms:created>
  <dcterms:modified xsi:type="dcterms:W3CDTF">2017-04-19T23:21:21Z</dcterms:modified>
</cp:coreProperties>
</file>