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4" r:id="rId3"/>
    <p:sldId id="275" r:id="rId4"/>
    <p:sldId id="276" r:id="rId5"/>
    <p:sldId id="273" r:id="rId6"/>
    <p:sldId id="256" r:id="rId7"/>
    <p:sldId id="257" r:id="rId8"/>
    <p:sldId id="258" r:id="rId9"/>
    <p:sldId id="259" r:id="rId10"/>
    <p:sldId id="271" r:id="rId11"/>
    <p:sldId id="260" r:id="rId12"/>
    <p:sldId id="261" r:id="rId13"/>
    <p:sldId id="262" r:id="rId14"/>
    <p:sldId id="263" r:id="rId15"/>
    <p:sldId id="264" r:id="rId16"/>
    <p:sldId id="265" r:id="rId17"/>
    <p:sldId id="277" r:id="rId18"/>
    <p:sldId id="278" r:id="rId19"/>
    <p:sldId id="279" r:id="rId20"/>
    <p:sldId id="280" r:id="rId21"/>
    <p:sldId id="266" r:id="rId22"/>
    <p:sldId id="267" r:id="rId23"/>
    <p:sldId id="268" r:id="rId24"/>
    <p:sldId id="269" r:id="rId25"/>
    <p:sldId id="27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3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EA4F-E1A0-0371-B23B-D2DAC5971E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B1CFD3-D3F7-D4FA-79BA-8A04A24CE2F4}"/>
              </a:ext>
            </a:extLst>
          </p:cNvPr>
          <p:cNvSpPr>
            <a:spLocks noGrp="1"/>
          </p:cNvSpPr>
          <p:nvPr>
            <p:ph idx="1"/>
          </p:nvPr>
        </p:nvSpPr>
        <p:spPr/>
        <p:txBody>
          <a:bodyPr/>
          <a:lstStyle/>
          <a:p>
            <a:r>
              <a:rPr lang="en-US" b="0" i="0" dirty="0">
                <a:solidFill>
                  <a:srgbClr val="474747"/>
                </a:solidFill>
                <a:effectLst/>
                <a:latin typeface="Google Sans"/>
              </a:rPr>
              <a:t> Alteryx Copilot for Alteryx Designer Desktop. Alteryx Copilot harnesses the power of Generative AI to streamline your workflow creation and empower your analytics journey, allowing you to ask questions about your Alteryx workflows or data and receive answers in seconds.</a:t>
            </a:r>
            <a:endParaRPr lang="en-IN" dirty="0"/>
          </a:p>
        </p:txBody>
      </p:sp>
    </p:spTree>
    <p:extLst>
      <p:ext uri="{BB962C8B-B14F-4D97-AF65-F5344CB8AC3E}">
        <p14:creationId xmlns:p14="http://schemas.microsoft.com/office/powerpoint/2010/main" val="190640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2FFC-79ED-7602-93CE-731BEAF833F8}"/>
              </a:ext>
            </a:extLst>
          </p:cNvPr>
          <p:cNvSpPr>
            <a:spLocks noGrp="1"/>
          </p:cNvSpPr>
          <p:nvPr>
            <p:ph type="title"/>
          </p:nvPr>
        </p:nvSpPr>
        <p:spPr/>
        <p:txBody>
          <a:bodyPr>
            <a:normAutofit fontScale="90000"/>
          </a:bodyPr>
          <a:lstStyle/>
          <a:p>
            <a:r>
              <a:rPr lang="en-US" dirty="0"/>
              <a:t>different versions of </a:t>
            </a:r>
            <a:r>
              <a:rPr lang="en-US" b="1" dirty="0"/>
              <a:t>Alteryx</a:t>
            </a:r>
            <a:r>
              <a:rPr lang="en-US" dirty="0"/>
              <a:t> and their features:</a:t>
            </a:r>
            <a:endParaRPr lang="en-IN" dirty="0"/>
          </a:p>
        </p:txBody>
      </p:sp>
      <p:sp>
        <p:nvSpPr>
          <p:cNvPr id="3" name="Content Placeholder 2">
            <a:extLst>
              <a:ext uri="{FF2B5EF4-FFF2-40B4-BE49-F238E27FC236}">
                <a16:creationId xmlns:a16="http://schemas.microsoft.com/office/drawing/2014/main" id="{C3777AEA-D4B0-056B-0858-983597B7458C}"/>
              </a:ext>
            </a:extLst>
          </p:cNvPr>
          <p:cNvSpPr>
            <a:spLocks noGrp="1"/>
          </p:cNvSpPr>
          <p:nvPr>
            <p:ph idx="1"/>
          </p:nvPr>
        </p:nvSpPr>
        <p:spPr/>
        <p:txBody>
          <a:bodyPr>
            <a:normAutofit fontScale="47500" lnSpcReduction="20000"/>
          </a:bodyPr>
          <a:lstStyle/>
          <a:p>
            <a:r>
              <a:rPr lang="en-IN" b="1" dirty="0"/>
              <a:t>1. Alteryx Designer (Desktop Version)</a:t>
            </a:r>
          </a:p>
          <a:p>
            <a:pPr>
              <a:buFont typeface="Arial" panose="020B0604020202020204" pitchFamily="34" charset="0"/>
              <a:buChar char="•"/>
            </a:pPr>
            <a:r>
              <a:rPr lang="en-IN" b="1" dirty="0"/>
              <a:t>Primary Use</a:t>
            </a:r>
            <a:r>
              <a:rPr lang="en-IN" dirty="0"/>
              <a:t>: Data preparation, blending, and analytics</a:t>
            </a:r>
          </a:p>
          <a:p>
            <a:pPr>
              <a:buFont typeface="Arial" panose="020B0604020202020204" pitchFamily="34" charset="0"/>
              <a:buChar char="•"/>
            </a:pPr>
            <a:r>
              <a:rPr lang="en-IN" b="1" dirty="0"/>
              <a:t>Features</a:t>
            </a:r>
            <a:r>
              <a:rPr lang="en-IN" dirty="0"/>
              <a:t>:</a:t>
            </a:r>
          </a:p>
          <a:p>
            <a:pPr marL="742950" lvl="1" indent="-285750">
              <a:buFont typeface="Arial" panose="020B0604020202020204" pitchFamily="34" charset="0"/>
              <a:buChar char="•"/>
            </a:pPr>
            <a:r>
              <a:rPr lang="en-IN" dirty="0"/>
              <a:t>Drag-and-drop workflow builder</a:t>
            </a:r>
          </a:p>
          <a:p>
            <a:pPr marL="742950" lvl="1" indent="-285750">
              <a:buFont typeface="Arial" panose="020B0604020202020204" pitchFamily="34" charset="0"/>
              <a:buChar char="•"/>
            </a:pPr>
            <a:r>
              <a:rPr lang="en-IN" dirty="0"/>
              <a:t>Cleansing, joining, filtering, and transforming data</a:t>
            </a:r>
          </a:p>
          <a:p>
            <a:pPr marL="742950" lvl="1" indent="-285750">
              <a:buFont typeface="Arial" panose="020B0604020202020204" pitchFamily="34" charset="0"/>
              <a:buChar char="•"/>
            </a:pPr>
            <a:r>
              <a:rPr lang="en-IN" dirty="0"/>
              <a:t>Predictive, spatial, and statistical analytics</a:t>
            </a:r>
          </a:p>
          <a:p>
            <a:pPr marL="742950" lvl="1" indent="-285750">
              <a:buFont typeface="Arial" panose="020B0604020202020204" pitchFamily="34" charset="0"/>
              <a:buChar char="•"/>
            </a:pPr>
            <a:r>
              <a:rPr lang="en-IN" dirty="0"/>
              <a:t>Connects to Excel, databases, APIs</a:t>
            </a:r>
          </a:p>
          <a:p>
            <a:pPr marL="742950" lvl="1" indent="-285750">
              <a:buFont typeface="Arial" panose="020B0604020202020204" pitchFamily="34" charset="0"/>
              <a:buChar char="•"/>
            </a:pPr>
            <a:r>
              <a:rPr lang="en-IN" dirty="0"/>
              <a:t>Exports to multiple formats (Excel, Tableau, Power BI, etc.)</a:t>
            </a:r>
          </a:p>
          <a:p>
            <a:pPr marL="742950" lvl="1" indent="-285750">
              <a:buFont typeface="Arial" panose="020B0604020202020204" pitchFamily="34" charset="0"/>
              <a:buChar char="•"/>
            </a:pPr>
            <a:r>
              <a:rPr lang="en-IN" dirty="0"/>
              <a:t>No-code/low-code environment</a:t>
            </a:r>
          </a:p>
          <a:p>
            <a:r>
              <a:rPr lang="en-IN" b="1" dirty="0"/>
              <a:t>2. Alteryx Server (Enterprise Automation)</a:t>
            </a:r>
          </a:p>
          <a:p>
            <a:pPr>
              <a:buFont typeface="Arial" panose="020B0604020202020204" pitchFamily="34" charset="0"/>
              <a:buChar char="•"/>
            </a:pPr>
            <a:r>
              <a:rPr lang="en-IN" b="1" dirty="0"/>
              <a:t>Primary Use</a:t>
            </a:r>
            <a:r>
              <a:rPr lang="en-IN" dirty="0"/>
              <a:t>: Enterprise-scale automation &amp; collaboration</a:t>
            </a:r>
          </a:p>
          <a:p>
            <a:pPr>
              <a:buFont typeface="Arial" panose="020B0604020202020204" pitchFamily="34" charset="0"/>
              <a:buChar char="•"/>
            </a:pPr>
            <a:r>
              <a:rPr lang="en-IN" b="1" dirty="0"/>
              <a:t>Features</a:t>
            </a:r>
            <a:r>
              <a:rPr lang="en-IN" dirty="0"/>
              <a:t>:</a:t>
            </a:r>
          </a:p>
          <a:p>
            <a:pPr marL="742950" lvl="1" indent="-285750">
              <a:buFont typeface="Arial" panose="020B0604020202020204" pitchFamily="34" charset="0"/>
              <a:buChar char="•"/>
            </a:pPr>
            <a:r>
              <a:rPr lang="en-IN" dirty="0"/>
              <a:t>Centralized workflow execution &amp; scheduling</a:t>
            </a:r>
          </a:p>
          <a:p>
            <a:pPr marL="742950" lvl="1" indent="-285750">
              <a:buFont typeface="Arial" panose="020B0604020202020204" pitchFamily="34" charset="0"/>
              <a:buChar char="•"/>
            </a:pPr>
            <a:r>
              <a:rPr lang="en-IN" dirty="0"/>
              <a:t>Automates large-scale data processes</a:t>
            </a:r>
          </a:p>
          <a:p>
            <a:pPr marL="742950" lvl="1" indent="-285750">
              <a:buFont typeface="Arial" panose="020B0604020202020204" pitchFamily="34" charset="0"/>
              <a:buChar char="•"/>
            </a:pPr>
            <a:r>
              <a:rPr lang="en-IN" dirty="0"/>
              <a:t>User access control &amp; governance</a:t>
            </a:r>
          </a:p>
          <a:p>
            <a:pPr marL="742950" lvl="1" indent="-285750">
              <a:buFont typeface="Arial" panose="020B0604020202020204" pitchFamily="34" charset="0"/>
              <a:buChar char="•"/>
            </a:pPr>
            <a:r>
              <a:rPr lang="en-IN" dirty="0"/>
              <a:t>API integration for seamless data exchange</a:t>
            </a:r>
          </a:p>
          <a:p>
            <a:pPr marL="742950" lvl="1" indent="-285750">
              <a:buFont typeface="Arial" panose="020B0604020202020204" pitchFamily="34" charset="0"/>
              <a:buChar char="•"/>
            </a:pPr>
            <a:r>
              <a:rPr lang="en-IN" dirty="0"/>
              <a:t>Cloud and on-premise deployment options</a:t>
            </a:r>
          </a:p>
          <a:p>
            <a:r>
              <a:rPr lang="en-IN" b="1" dirty="0"/>
              <a:t>3. Alteryx Cloud (Designer Cloud &amp; Auto Insights)</a:t>
            </a:r>
          </a:p>
          <a:p>
            <a:pPr>
              <a:buFont typeface="Arial" panose="020B0604020202020204" pitchFamily="34" charset="0"/>
              <a:buChar char="•"/>
            </a:pPr>
            <a:r>
              <a:rPr lang="en-IN" b="1" dirty="0"/>
              <a:t>Primary Use</a:t>
            </a:r>
            <a:r>
              <a:rPr lang="en-IN" dirty="0"/>
              <a:t>: Cloud-based analytics &amp; collaboration</a:t>
            </a:r>
          </a:p>
          <a:p>
            <a:r>
              <a:rPr lang="en-IN" b="1" dirty="0"/>
              <a:t>4. Alteryx Intelligence Suite (AI &amp; ML)</a:t>
            </a:r>
          </a:p>
          <a:p>
            <a:pPr>
              <a:buFont typeface="Arial" panose="020B0604020202020204" pitchFamily="34" charset="0"/>
              <a:buChar char="•"/>
            </a:pPr>
            <a:r>
              <a:rPr lang="en-IN" b="1" dirty="0"/>
              <a:t>Primary Use</a:t>
            </a:r>
            <a:r>
              <a:rPr lang="en-IN" dirty="0"/>
              <a:t>: AI-driven insights &amp; automation</a:t>
            </a:r>
          </a:p>
          <a:p>
            <a:endParaRPr lang="en-IN" dirty="0"/>
          </a:p>
        </p:txBody>
      </p:sp>
    </p:spTree>
    <p:extLst>
      <p:ext uri="{BB962C8B-B14F-4D97-AF65-F5344CB8AC3E}">
        <p14:creationId xmlns:p14="http://schemas.microsoft.com/office/powerpoint/2010/main" val="75171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Alteryx Designer Capabilities</a:t>
            </a:r>
          </a:p>
        </p:txBody>
      </p:sp>
      <p:sp>
        <p:nvSpPr>
          <p:cNvPr id="3" name="Content Placeholder 2"/>
          <p:cNvSpPr>
            <a:spLocks noGrp="1"/>
          </p:cNvSpPr>
          <p:nvPr>
            <p:ph idx="1"/>
          </p:nvPr>
        </p:nvSpPr>
        <p:spPr/>
        <p:txBody>
          <a:bodyPr/>
          <a:lstStyle/>
          <a:p>
            <a:r>
              <a:t>Data cleansing, filtering, and transformation.</a:t>
            </a:r>
          </a:p>
          <a:p>
            <a:r>
              <a:t>Built-in functions for lookups, merging, and comparisons.</a:t>
            </a:r>
          </a:p>
          <a:p>
            <a:r>
              <a:t>Advanced analytics (variance, forecasting).</a:t>
            </a:r>
          </a:p>
          <a:p>
            <a:r>
              <a:t>Integration with multiple data 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vs. Desktop Version</a:t>
            </a:r>
          </a:p>
        </p:txBody>
      </p:sp>
      <p:sp>
        <p:nvSpPr>
          <p:cNvPr id="3" name="Content Placeholder 2"/>
          <p:cNvSpPr>
            <a:spLocks noGrp="1"/>
          </p:cNvSpPr>
          <p:nvPr>
            <p:ph idx="1"/>
          </p:nvPr>
        </p:nvSpPr>
        <p:spPr/>
        <p:txBody>
          <a:bodyPr/>
          <a:lstStyle/>
          <a:p>
            <a:r>
              <a:t>Alteryx Desktop: High performance, local processing.</a:t>
            </a:r>
          </a:p>
          <a:p>
            <a:r>
              <a:t>Alteryx Cloud: Scalable, real-time collaboration.</a:t>
            </a:r>
          </a:p>
          <a:p>
            <a:r>
              <a:t>Security and accessibility considerations.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Loading &amp; Processing</a:t>
            </a:r>
          </a:p>
        </p:txBody>
      </p:sp>
      <p:sp>
        <p:nvSpPr>
          <p:cNvPr id="3" name="Content Placeholder 2"/>
          <p:cNvSpPr>
            <a:spLocks noGrp="1"/>
          </p:cNvSpPr>
          <p:nvPr>
            <p:ph idx="1"/>
          </p:nvPr>
        </p:nvSpPr>
        <p:spPr/>
        <p:txBody>
          <a:bodyPr/>
          <a:lstStyle/>
          <a:p>
            <a:r>
              <a:t>Can connect to Excel, databases, APIs.</a:t>
            </a:r>
          </a:p>
          <a:p>
            <a:r>
              <a:t>Automates data import; no manual entry required.</a:t>
            </a:r>
          </a:p>
          <a:p>
            <a:r>
              <a:t>Does NOT retain Excel formulas; converts data into workflows.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Slicing &amp; Consolidating Data</a:t>
            </a:r>
          </a:p>
        </p:txBody>
      </p:sp>
      <p:sp>
        <p:nvSpPr>
          <p:cNvPr id="3" name="Content Placeholder 2"/>
          <p:cNvSpPr>
            <a:spLocks noGrp="1"/>
          </p:cNvSpPr>
          <p:nvPr>
            <p:ph idx="1"/>
          </p:nvPr>
        </p:nvSpPr>
        <p:spPr/>
        <p:txBody>
          <a:bodyPr/>
          <a:lstStyle/>
          <a:p>
            <a:r>
              <a:t>Allows filtering and partitioning based on criteria.</a:t>
            </a:r>
          </a:p>
          <a:p>
            <a:r>
              <a:t>Data can be merged back, but formulas need re-application.</a:t>
            </a:r>
          </a:p>
          <a:p>
            <a:r>
              <a:t>Ideal for structured automation; manual checks still needed.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Security &amp; Threats</a:t>
            </a:r>
          </a:p>
        </p:txBody>
      </p:sp>
      <p:sp>
        <p:nvSpPr>
          <p:cNvPr id="3" name="Content Placeholder 2"/>
          <p:cNvSpPr>
            <a:spLocks noGrp="1"/>
          </p:cNvSpPr>
          <p:nvPr>
            <p:ph idx="1"/>
          </p:nvPr>
        </p:nvSpPr>
        <p:spPr/>
        <p:txBody>
          <a:bodyPr/>
          <a:lstStyle/>
          <a:p>
            <a:r>
              <a:t>Alteryx Desktop: Data remains local, controlled by user.</a:t>
            </a:r>
          </a:p>
          <a:p>
            <a:r>
              <a:t>Alteryx Cloud: Security depends on organization policies.</a:t>
            </a:r>
          </a:p>
          <a:p>
            <a:r>
              <a:t>Data encryption and access control available.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Scribe &amp; Co-Pilot Comparison</a:t>
            </a:r>
          </a:p>
        </p:txBody>
      </p:sp>
      <p:sp>
        <p:nvSpPr>
          <p:cNvPr id="3" name="Content Placeholder 2"/>
          <p:cNvSpPr>
            <a:spLocks noGrp="1"/>
          </p:cNvSpPr>
          <p:nvPr>
            <p:ph idx="1"/>
          </p:nvPr>
        </p:nvSpPr>
        <p:spPr/>
        <p:txBody>
          <a:bodyPr/>
          <a:lstStyle/>
          <a:p>
            <a:r>
              <a:t>Scribe: Automates documentation, logs workflows, creates reports.</a:t>
            </a:r>
          </a:p>
          <a:p>
            <a:r>
              <a:t>Co-Pilot: AI-powered suggestions, optimizes workflows.</a:t>
            </a:r>
          </a:p>
          <a:p>
            <a:r>
              <a:t>Benefit: Ensures audit trails &amp; reduces manual configuration.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ECE2-D1E4-5D4C-DD2B-17FBABA843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3144D7-0FE9-DD72-1C8D-24EAAE5AD0F6}"/>
              </a:ext>
            </a:extLst>
          </p:cNvPr>
          <p:cNvSpPr>
            <a:spLocks noGrp="1"/>
          </p:cNvSpPr>
          <p:nvPr>
            <p:ph idx="1"/>
          </p:nvPr>
        </p:nvSpPr>
        <p:spPr/>
        <p:txBody>
          <a:bodyPr>
            <a:normAutofit fontScale="47500" lnSpcReduction="20000"/>
          </a:bodyPr>
          <a:lstStyle/>
          <a:p>
            <a:r>
              <a:rPr lang="en-US" b="1" dirty="0"/>
              <a:t>🔹 Data Slicing &amp; Consolidation While Retaining Formulas</a:t>
            </a:r>
          </a:p>
          <a:p>
            <a:r>
              <a:rPr lang="en-US" b="1" dirty="0"/>
              <a:t>1️⃣ Alteryx</a:t>
            </a:r>
          </a:p>
          <a:p>
            <a:r>
              <a:rPr lang="en-US" dirty="0"/>
              <a:t>✅ </a:t>
            </a:r>
            <a:r>
              <a:rPr lang="en-US" b="1" dirty="0"/>
              <a:t>Slicing Data</a:t>
            </a:r>
            <a:r>
              <a:rPr lang="en-US" dirty="0"/>
              <a:t>:</a:t>
            </a:r>
          </a:p>
          <a:p>
            <a:pPr>
              <a:buFont typeface="Arial" panose="020B0604020202020204" pitchFamily="34" charset="0"/>
              <a:buChar char="•"/>
            </a:pPr>
            <a:r>
              <a:rPr lang="en-US" dirty="0"/>
              <a:t>You can use </a:t>
            </a:r>
            <a:r>
              <a:rPr lang="en-US" b="1" dirty="0"/>
              <a:t>filters, joins, and grouping</a:t>
            </a:r>
            <a:r>
              <a:rPr lang="en-US" dirty="0"/>
              <a:t> to split your dataset based on conditions like department, region, or account type.</a:t>
            </a:r>
          </a:p>
          <a:p>
            <a:pPr>
              <a:buFont typeface="Arial" panose="020B0604020202020204" pitchFamily="34" charset="0"/>
              <a:buChar char="•"/>
            </a:pPr>
            <a:r>
              <a:rPr lang="en-US" dirty="0"/>
              <a:t>The sliced datasets can be </a:t>
            </a:r>
            <a:r>
              <a:rPr lang="en-US" b="1" dirty="0"/>
              <a:t>exported back to different Excel sheets</a:t>
            </a:r>
            <a:r>
              <a:rPr lang="en-US" dirty="0"/>
              <a:t> or separate files.</a:t>
            </a:r>
          </a:p>
          <a:p>
            <a:r>
              <a:rPr lang="en-US" dirty="0"/>
              <a:t>✅ </a:t>
            </a:r>
            <a:r>
              <a:rPr lang="en-US" b="1" dirty="0"/>
              <a:t>Consolidating Data</a:t>
            </a:r>
            <a:r>
              <a:rPr lang="en-US" dirty="0"/>
              <a:t>:</a:t>
            </a:r>
          </a:p>
          <a:p>
            <a:pPr>
              <a:buFont typeface="Arial" panose="020B0604020202020204" pitchFamily="34" charset="0"/>
              <a:buChar char="•"/>
            </a:pPr>
            <a:r>
              <a:rPr lang="en-US" dirty="0"/>
              <a:t>Alteryx can </a:t>
            </a:r>
            <a:r>
              <a:rPr lang="en-US" b="1" dirty="0"/>
              <a:t>merge</a:t>
            </a:r>
            <a:r>
              <a:rPr lang="en-US" dirty="0"/>
              <a:t> the sliced data back into one consolidated dataset while maintaining data integrity.</a:t>
            </a:r>
          </a:p>
          <a:p>
            <a:pPr>
              <a:buFont typeface="Arial" panose="020B0604020202020204" pitchFamily="34" charset="0"/>
              <a:buChar char="•"/>
            </a:pPr>
            <a:r>
              <a:rPr lang="en-US" b="1" dirty="0"/>
              <a:t>However, it does not retain Excel formulas</a:t>
            </a:r>
            <a:r>
              <a:rPr lang="en-US" dirty="0"/>
              <a:t>—it processes data as values.</a:t>
            </a:r>
          </a:p>
          <a:p>
            <a:pPr>
              <a:buFont typeface="Arial" panose="020B0604020202020204" pitchFamily="34" charset="0"/>
              <a:buChar char="•"/>
            </a:pPr>
            <a:r>
              <a:rPr lang="en-US" b="1" dirty="0"/>
              <a:t>Workaround</a:t>
            </a:r>
            <a:r>
              <a:rPr lang="en-US" dirty="0"/>
              <a:t>: If you need formulas, you can write them back into Excel using </a:t>
            </a:r>
            <a:r>
              <a:rPr lang="en-US" b="1" dirty="0"/>
              <a:t>dynamic formulas in Alteryx</a:t>
            </a:r>
            <a:r>
              <a:rPr lang="en-US" dirty="0"/>
              <a:t> before exporting.</a:t>
            </a:r>
          </a:p>
          <a:p>
            <a:r>
              <a:rPr lang="en-US" dirty="0"/>
              <a:t>❌ </a:t>
            </a:r>
            <a:r>
              <a:rPr lang="en-US" b="1" dirty="0"/>
              <a:t>Formula Retention Issue</a:t>
            </a:r>
            <a:r>
              <a:rPr lang="en-US" dirty="0"/>
              <a:t>:</a:t>
            </a:r>
          </a:p>
          <a:p>
            <a:pPr>
              <a:buFont typeface="Arial" panose="020B0604020202020204" pitchFamily="34" charset="0"/>
              <a:buChar char="•"/>
            </a:pPr>
            <a:r>
              <a:rPr lang="en-US" b="1" dirty="0"/>
              <a:t>Alteryx exports data as values</a:t>
            </a:r>
            <a:r>
              <a:rPr lang="en-US" dirty="0"/>
              <a:t>, meaning any formulas will be </a:t>
            </a:r>
            <a:r>
              <a:rPr lang="en-US" b="1" dirty="0"/>
              <a:t>removed</a:t>
            </a:r>
            <a:r>
              <a:rPr lang="en-US" dirty="0"/>
              <a:t> unless they are manually re-added.</a:t>
            </a:r>
          </a:p>
          <a:p>
            <a:pPr>
              <a:buFont typeface="Arial" panose="020B0604020202020204" pitchFamily="34" charset="0"/>
              <a:buChar char="•"/>
            </a:pPr>
            <a:r>
              <a:rPr lang="en-US" dirty="0"/>
              <a:t>You can use </a:t>
            </a:r>
            <a:r>
              <a:rPr lang="en-US" b="1" dirty="0"/>
              <a:t>Alteryx’s "Formula" tool</a:t>
            </a:r>
            <a:r>
              <a:rPr lang="en-US" dirty="0"/>
              <a:t> to mimic Excel formulas, but they will not be "Excel formulas" when exported.</a:t>
            </a:r>
          </a:p>
          <a:p>
            <a:endParaRPr lang="en-IN" dirty="0"/>
          </a:p>
        </p:txBody>
      </p:sp>
    </p:spTree>
    <p:extLst>
      <p:ext uri="{BB962C8B-B14F-4D97-AF65-F5344CB8AC3E}">
        <p14:creationId xmlns:p14="http://schemas.microsoft.com/office/powerpoint/2010/main" val="193706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44D4-A9E8-036A-9CA4-E1F1266C32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0182A6-BD0C-53B6-4003-2C6A3FDF6AA7}"/>
              </a:ext>
            </a:extLst>
          </p:cNvPr>
          <p:cNvSpPr>
            <a:spLocks noGrp="1"/>
          </p:cNvSpPr>
          <p:nvPr>
            <p:ph idx="1"/>
          </p:nvPr>
        </p:nvSpPr>
        <p:spPr/>
        <p:txBody>
          <a:bodyPr>
            <a:normAutofit fontScale="77500" lnSpcReduction="20000"/>
          </a:bodyPr>
          <a:lstStyle/>
          <a:p>
            <a:r>
              <a:rPr lang="en-US" b="1" dirty="0"/>
              <a:t>Microsoft Copilot</a:t>
            </a:r>
          </a:p>
          <a:p>
            <a:r>
              <a:rPr lang="en-US" dirty="0"/>
              <a:t>✅ </a:t>
            </a:r>
            <a:r>
              <a:rPr lang="en-US" b="1" dirty="0"/>
              <a:t>Slicing &amp; Consolidation</a:t>
            </a:r>
            <a:r>
              <a:rPr lang="en-US" dirty="0"/>
              <a:t>:</a:t>
            </a:r>
          </a:p>
          <a:p>
            <a:pPr>
              <a:buFont typeface="Arial" panose="020B0604020202020204" pitchFamily="34" charset="0"/>
              <a:buChar char="•"/>
            </a:pPr>
            <a:r>
              <a:rPr lang="en-US" dirty="0"/>
              <a:t>Copilot can </a:t>
            </a:r>
            <a:r>
              <a:rPr lang="en-US" b="1" dirty="0"/>
              <a:t>suggest formulas and filter criteria</a:t>
            </a:r>
            <a:r>
              <a:rPr lang="en-US" dirty="0"/>
              <a:t> for data slicing.</a:t>
            </a:r>
          </a:p>
          <a:p>
            <a:pPr>
              <a:buFont typeface="Arial" panose="020B0604020202020204" pitchFamily="34" charset="0"/>
              <a:buChar char="•"/>
            </a:pPr>
            <a:r>
              <a:rPr lang="en-US" dirty="0"/>
              <a:t>However, </a:t>
            </a:r>
            <a:r>
              <a:rPr lang="en-US" b="1" dirty="0"/>
              <a:t>it does not perform automation</a:t>
            </a:r>
            <a:r>
              <a:rPr lang="en-US" dirty="0"/>
              <a:t> like Alteryx. You will still need </a:t>
            </a:r>
            <a:r>
              <a:rPr lang="en-US" b="1" dirty="0"/>
              <a:t>manual intervention</a:t>
            </a:r>
            <a:r>
              <a:rPr lang="en-US" dirty="0"/>
              <a:t> to consolidate everything back.</a:t>
            </a:r>
          </a:p>
          <a:p>
            <a:r>
              <a:rPr lang="en-US" dirty="0"/>
              <a:t>✅ </a:t>
            </a:r>
            <a:r>
              <a:rPr lang="en-US" b="1" dirty="0"/>
              <a:t>Formula Retention</a:t>
            </a:r>
            <a:r>
              <a:rPr lang="en-US" dirty="0"/>
              <a:t>:</a:t>
            </a:r>
          </a:p>
          <a:p>
            <a:pPr>
              <a:buFont typeface="Arial" panose="020B0604020202020204" pitchFamily="34" charset="0"/>
              <a:buChar char="•"/>
            </a:pPr>
            <a:r>
              <a:rPr lang="en-US" dirty="0"/>
              <a:t>Since Copilot works </a:t>
            </a:r>
            <a:r>
              <a:rPr lang="en-US" b="1" dirty="0"/>
              <a:t>inside Excel</a:t>
            </a:r>
            <a:r>
              <a:rPr lang="en-US" dirty="0"/>
              <a:t>, it </a:t>
            </a:r>
            <a:r>
              <a:rPr lang="en-US" b="1" dirty="0"/>
              <a:t>does not remove formulas</a:t>
            </a:r>
            <a:r>
              <a:rPr lang="en-US" dirty="0"/>
              <a:t>—they remain intact.</a:t>
            </a:r>
          </a:p>
          <a:p>
            <a:pPr>
              <a:buFont typeface="Arial" panose="020B0604020202020204" pitchFamily="34" charset="0"/>
              <a:buChar char="•"/>
            </a:pPr>
            <a:r>
              <a:rPr lang="en-US" dirty="0"/>
              <a:t>But, if you manually filter data and copy it elsewhere, you might lose references.</a:t>
            </a:r>
          </a:p>
          <a:p>
            <a:endParaRPr lang="en-IN" dirty="0"/>
          </a:p>
        </p:txBody>
      </p:sp>
    </p:spTree>
    <p:extLst>
      <p:ext uri="{BB962C8B-B14F-4D97-AF65-F5344CB8AC3E}">
        <p14:creationId xmlns:p14="http://schemas.microsoft.com/office/powerpoint/2010/main" val="284046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F73B-AFDB-0237-4B33-98AFE5716F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988F0C-0BC2-D2A9-DA9F-D26517E6D30E}"/>
              </a:ext>
            </a:extLst>
          </p:cNvPr>
          <p:cNvSpPr>
            <a:spLocks noGrp="1"/>
          </p:cNvSpPr>
          <p:nvPr>
            <p:ph idx="1"/>
          </p:nvPr>
        </p:nvSpPr>
        <p:spPr/>
        <p:txBody>
          <a:bodyPr/>
          <a:lstStyle/>
          <a:p>
            <a:r>
              <a:rPr lang="en-US" b="1" dirty="0"/>
              <a:t>3️⃣ Scribe</a:t>
            </a:r>
          </a:p>
          <a:p>
            <a:r>
              <a:rPr lang="en-US" dirty="0"/>
              <a:t>❌ </a:t>
            </a:r>
            <a:r>
              <a:rPr lang="en-US" b="1" dirty="0"/>
              <a:t>Not useful for slicing &amp; merging</a:t>
            </a:r>
            <a:endParaRPr lang="en-US" dirty="0"/>
          </a:p>
          <a:p>
            <a:pPr>
              <a:buFont typeface="Arial" panose="020B0604020202020204" pitchFamily="34" charset="0"/>
              <a:buChar char="•"/>
            </a:pPr>
            <a:r>
              <a:rPr lang="en-US" dirty="0"/>
              <a:t>Scribe is mainly for </a:t>
            </a:r>
            <a:r>
              <a:rPr lang="en-US" b="1" dirty="0"/>
              <a:t>documenting</a:t>
            </a:r>
            <a:r>
              <a:rPr lang="en-US" dirty="0"/>
              <a:t> workflows, so it </a:t>
            </a:r>
            <a:r>
              <a:rPr lang="en-US" b="1" dirty="0"/>
              <a:t>cannot process or slice data</a:t>
            </a:r>
            <a:r>
              <a:rPr lang="en-US" dirty="0"/>
              <a:t> like Alteryx or Excel.</a:t>
            </a:r>
          </a:p>
          <a:p>
            <a:endParaRPr lang="en-IN" dirty="0"/>
          </a:p>
        </p:txBody>
      </p:sp>
    </p:spTree>
    <p:extLst>
      <p:ext uri="{BB962C8B-B14F-4D97-AF65-F5344CB8AC3E}">
        <p14:creationId xmlns:p14="http://schemas.microsoft.com/office/powerpoint/2010/main" val="320105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D114-21E7-91AE-804E-E5A8853456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86BE71-08A8-CBBC-AFA3-1AAE68F88F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0325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2DE6-2062-01C8-CD08-56D60CE7005A}"/>
              </a:ext>
            </a:extLst>
          </p:cNvPr>
          <p:cNvSpPr>
            <a:spLocks noGrp="1"/>
          </p:cNvSpPr>
          <p:nvPr>
            <p:ph type="title"/>
          </p:nvPr>
        </p:nvSpPr>
        <p:spPr/>
        <p:txBody>
          <a:bodyPr/>
          <a:lstStyle/>
          <a:p>
            <a:r>
              <a:rPr kumimoji="0" lang="en-US" altLang="en-US" sz="800" b="1" i="0" u="none" strike="noStrike" cap="none" normalizeH="0" baseline="0" dirty="0">
                <a:ln>
                  <a:noFill/>
                </a:ln>
                <a:solidFill>
                  <a:schemeClr val="tx1"/>
                </a:solidFill>
                <a:effectLst/>
                <a:latin typeface="Arial" panose="020B0604020202020204" pitchFamily="34" charset="0"/>
              </a:rPr>
              <a:t>Key Strengths of Alteryx for Your Case</a:t>
            </a:r>
            <a:br>
              <a:rPr kumimoji="0" lang="en-US" altLang="en-US" sz="800" b="1"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3F7C513C-EFAA-D888-5489-00C2BE32A593}"/>
              </a:ext>
            </a:extLst>
          </p:cNvPr>
          <p:cNvGraphicFramePr>
            <a:graphicFrameLocks noGrp="1"/>
          </p:cNvGraphicFramePr>
          <p:nvPr>
            <p:ph idx="1"/>
          </p:nvPr>
        </p:nvGraphicFramePr>
        <p:xfrm>
          <a:off x="935065" y="1589182"/>
          <a:ext cx="7273870" cy="4548000"/>
        </p:xfrm>
        <a:graphic>
          <a:graphicData uri="http://schemas.openxmlformats.org/drawingml/2006/table">
            <a:tbl>
              <a:tblPr/>
              <a:tblGrid>
                <a:gridCol w="3636935">
                  <a:extLst>
                    <a:ext uri="{9D8B030D-6E8A-4147-A177-3AD203B41FA5}">
                      <a16:colId xmlns:a16="http://schemas.microsoft.com/office/drawing/2014/main" val="1639319864"/>
                    </a:ext>
                  </a:extLst>
                </a:gridCol>
                <a:gridCol w="3636935">
                  <a:extLst>
                    <a:ext uri="{9D8B030D-6E8A-4147-A177-3AD203B41FA5}">
                      <a16:colId xmlns:a16="http://schemas.microsoft.com/office/drawing/2014/main" val="2677578794"/>
                    </a:ext>
                  </a:extLst>
                </a:gridCol>
              </a:tblGrid>
              <a:tr h="323283">
                <a:tc>
                  <a:txBody>
                    <a:bodyPr/>
                    <a:lstStyle/>
                    <a:p>
                      <a:r>
                        <a:rPr lang="en-IN" sz="1600"/>
                        <a:t>✅ </a:t>
                      </a:r>
                      <a:r>
                        <a:rPr lang="en-IN" sz="1600" b="1"/>
                        <a:t>Strength</a:t>
                      </a:r>
                      <a:endParaRPr lang="en-IN" sz="1600"/>
                    </a:p>
                  </a:txBody>
                  <a:tcPr marL="80821" marR="80821" marT="40410" marB="40410" anchor="ctr">
                    <a:lnL>
                      <a:noFill/>
                    </a:lnL>
                    <a:lnR>
                      <a:noFill/>
                    </a:lnR>
                    <a:lnT>
                      <a:noFill/>
                    </a:lnT>
                    <a:lnB>
                      <a:noFill/>
                    </a:lnB>
                    <a:noFill/>
                  </a:tcPr>
                </a:tc>
                <a:tc>
                  <a:txBody>
                    <a:bodyPr/>
                    <a:lstStyle/>
                    <a:p>
                      <a:r>
                        <a:rPr lang="en-IN" sz="1600"/>
                        <a:t>🔍 </a:t>
                      </a:r>
                      <a:r>
                        <a:rPr lang="en-IN" sz="1600" b="1"/>
                        <a:t>How It Helps</a:t>
                      </a:r>
                      <a:endParaRPr lang="en-IN" sz="1600"/>
                    </a:p>
                  </a:txBody>
                  <a:tcPr marL="80821" marR="80821" marT="40410" marB="40410" anchor="ctr">
                    <a:lnL>
                      <a:noFill/>
                    </a:lnL>
                    <a:lnR>
                      <a:noFill/>
                    </a:lnR>
                    <a:lnT>
                      <a:noFill/>
                    </a:lnT>
                    <a:lnB>
                      <a:noFill/>
                    </a:lnB>
                    <a:noFill/>
                  </a:tcPr>
                </a:tc>
                <a:extLst>
                  <a:ext uri="{0D108BD9-81ED-4DB2-BD59-A6C34878D82A}">
                    <a16:rowId xmlns:a16="http://schemas.microsoft.com/office/drawing/2014/main" val="3327620485"/>
                  </a:ext>
                </a:extLst>
              </a:tr>
              <a:tr h="565745">
                <a:tc>
                  <a:txBody>
                    <a:bodyPr/>
                    <a:lstStyle/>
                    <a:p>
                      <a:r>
                        <a:rPr lang="en-IN" sz="1600" b="1"/>
                        <a:t>Handles Large Datasets</a:t>
                      </a:r>
                      <a:endParaRPr lang="en-IN" sz="1600"/>
                    </a:p>
                  </a:txBody>
                  <a:tcPr marL="80821" marR="80821" marT="40410" marB="40410" anchor="ctr">
                    <a:lnL>
                      <a:noFill/>
                    </a:lnL>
                    <a:lnR>
                      <a:noFill/>
                    </a:lnR>
                    <a:lnT>
                      <a:noFill/>
                    </a:lnT>
                    <a:lnB>
                      <a:noFill/>
                    </a:lnB>
                    <a:noFill/>
                  </a:tcPr>
                </a:tc>
                <a:tc>
                  <a:txBody>
                    <a:bodyPr/>
                    <a:lstStyle/>
                    <a:p>
                      <a:r>
                        <a:rPr lang="en-US" sz="1600"/>
                        <a:t>Unlike Excel, Alteryx can process </a:t>
                      </a:r>
                      <a:r>
                        <a:rPr lang="en-US" sz="1600" b="1"/>
                        <a:t>millions of rows</a:t>
                      </a:r>
                      <a:r>
                        <a:rPr lang="en-US" sz="1600"/>
                        <a:t> without crashing.</a:t>
                      </a:r>
                    </a:p>
                  </a:txBody>
                  <a:tcPr marL="80821" marR="80821" marT="40410" marB="40410" anchor="ctr">
                    <a:lnL>
                      <a:noFill/>
                    </a:lnL>
                    <a:lnR>
                      <a:noFill/>
                    </a:lnR>
                    <a:lnT>
                      <a:noFill/>
                    </a:lnT>
                    <a:lnB>
                      <a:noFill/>
                    </a:lnB>
                    <a:noFill/>
                  </a:tcPr>
                </a:tc>
                <a:extLst>
                  <a:ext uri="{0D108BD9-81ED-4DB2-BD59-A6C34878D82A}">
                    <a16:rowId xmlns:a16="http://schemas.microsoft.com/office/drawing/2014/main" val="1239655773"/>
                  </a:ext>
                </a:extLst>
              </a:tr>
              <a:tr h="565745">
                <a:tc>
                  <a:txBody>
                    <a:bodyPr/>
                    <a:lstStyle/>
                    <a:p>
                      <a:r>
                        <a:rPr lang="en-IN" sz="1600" b="1"/>
                        <a:t>Automates Data Cleaning</a:t>
                      </a:r>
                      <a:endParaRPr lang="en-IN" sz="1600"/>
                    </a:p>
                  </a:txBody>
                  <a:tcPr marL="80821" marR="80821" marT="40410" marB="40410" anchor="ctr">
                    <a:lnL>
                      <a:noFill/>
                    </a:lnL>
                    <a:lnR>
                      <a:noFill/>
                    </a:lnR>
                    <a:lnT>
                      <a:noFill/>
                    </a:lnT>
                    <a:lnB>
                      <a:noFill/>
                    </a:lnB>
                    <a:noFill/>
                  </a:tcPr>
                </a:tc>
                <a:tc>
                  <a:txBody>
                    <a:bodyPr/>
                    <a:lstStyle/>
                    <a:p>
                      <a:r>
                        <a:rPr lang="en-IN" sz="1600"/>
                        <a:t>Quickly removes duplicates, fixes missing values, reshapes data.</a:t>
                      </a:r>
                    </a:p>
                  </a:txBody>
                  <a:tcPr marL="80821" marR="80821" marT="40410" marB="40410" anchor="ctr">
                    <a:lnL>
                      <a:noFill/>
                    </a:lnL>
                    <a:lnR>
                      <a:noFill/>
                    </a:lnR>
                    <a:lnT>
                      <a:noFill/>
                    </a:lnT>
                    <a:lnB>
                      <a:noFill/>
                    </a:lnB>
                    <a:noFill/>
                  </a:tcPr>
                </a:tc>
                <a:extLst>
                  <a:ext uri="{0D108BD9-81ED-4DB2-BD59-A6C34878D82A}">
                    <a16:rowId xmlns:a16="http://schemas.microsoft.com/office/drawing/2014/main" val="804050163"/>
                  </a:ext>
                </a:extLst>
              </a:tr>
              <a:tr h="565745">
                <a:tc>
                  <a:txBody>
                    <a:bodyPr/>
                    <a:lstStyle/>
                    <a:p>
                      <a:r>
                        <a:rPr lang="en-IN" sz="1600" b="1"/>
                        <a:t>Easy Data Splitting</a:t>
                      </a:r>
                      <a:endParaRPr lang="en-IN" sz="1600"/>
                    </a:p>
                  </a:txBody>
                  <a:tcPr marL="80821" marR="80821" marT="40410" marB="40410" anchor="ctr">
                    <a:lnL>
                      <a:noFill/>
                    </a:lnL>
                    <a:lnR>
                      <a:noFill/>
                    </a:lnR>
                    <a:lnT>
                      <a:noFill/>
                    </a:lnT>
                    <a:lnB>
                      <a:noFill/>
                    </a:lnB>
                    <a:noFill/>
                  </a:tcPr>
                </a:tc>
                <a:tc>
                  <a:txBody>
                    <a:bodyPr/>
                    <a:lstStyle/>
                    <a:p>
                      <a:r>
                        <a:rPr lang="en-US" sz="1600"/>
                        <a:t>Can split data into separate files based on criteria like department, region, etc.</a:t>
                      </a:r>
                    </a:p>
                  </a:txBody>
                  <a:tcPr marL="80821" marR="80821" marT="40410" marB="40410" anchor="ctr">
                    <a:lnL>
                      <a:noFill/>
                    </a:lnL>
                    <a:lnR>
                      <a:noFill/>
                    </a:lnR>
                    <a:lnT>
                      <a:noFill/>
                    </a:lnT>
                    <a:lnB>
                      <a:noFill/>
                    </a:lnB>
                    <a:noFill/>
                  </a:tcPr>
                </a:tc>
                <a:extLst>
                  <a:ext uri="{0D108BD9-81ED-4DB2-BD59-A6C34878D82A}">
                    <a16:rowId xmlns:a16="http://schemas.microsoft.com/office/drawing/2014/main" val="1933499570"/>
                  </a:ext>
                </a:extLst>
              </a:tr>
              <a:tr h="565745">
                <a:tc>
                  <a:txBody>
                    <a:bodyPr/>
                    <a:lstStyle/>
                    <a:p>
                      <a:r>
                        <a:rPr lang="en-IN" sz="1600" b="1"/>
                        <a:t>Fast Joins &amp; Lookups</a:t>
                      </a:r>
                      <a:endParaRPr lang="en-IN" sz="1600"/>
                    </a:p>
                  </a:txBody>
                  <a:tcPr marL="80821" marR="80821" marT="40410" marB="40410" anchor="ctr">
                    <a:lnL>
                      <a:noFill/>
                    </a:lnL>
                    <a:lnR>
                      <a:noFill/>
                    </a:lnR>
                    <a:lnT>
                      <a:noFill/>
                    </a:lnT>
                    <a:lnB>
                      <a:noFill/>
                    </a:lnB>
                    <a:noFill/>
                  </a:tcPr>
                </a:tc>
                <a:tc>
                  <a:txBody>
                    <a:bodyPr/>
                    <a:lstStyle/>
                    <a:p>
                      <a:r>
                        <a:rPr lang="en-US" sz="1600"/>
                        <a:t>Performs </a:t>
                      </a:r>
                      <a:r>
                        <a:rPr lang="en-US" sz="1600" b="1"/>
                        <a:t>VLOOKUP, SUMIF, and INDEX-MATCH equivalent</a:t>
                      </a:r>
                      <a:r>
                        <a:rPr lang="en-US" sz="1600"/>
                        <a:t> at high speed.</a:t>
                      </a:r>
                    </a:p>
                  </a:txBody>
                  <a:tcPr marL="80821" marR="80821" marT="40410" marB="40410" anchor="ctr">
                    <a:lnL>
                      <a:noFill/>
                    </a:lnL>
                    <a:lnR>
                      <a:noFill/>
                    </a:lnR>
                    <a:lnT>
                      <a:noFill/>
                    </a:lnT>
                    <a:lnB>
                      <a:noFill/>
                    </a:lnB>
                    <a:noFill/>
                  </a:tcPr>
                </a:tc>
                <a:extLst>
                  <a:ext uri="{0D108BD9-81ED-4DB2-BD59-A6C34878D82A}">
                    <a16:rowId xmlns:a16="http://schemas.microsoft.com/office/drawing/2014/main" val="1881429939"/>
                  </a:ext>
                </a:extLst>
              </a:tr>
              <a:tr h="565745">
                <a:tc>
                  <a:txBody>
                    <a:bodyPr/>
                    <a:lstStyle/>
                    <a:p>
                      <a:r>
                        <a:rPr lang="en-IN" sz="1600" b="1"/>
                        <a:t>MoM &amp; Variance Calculation</a:t>
                      </a:r>
                      <a:endParaRPr lang="en-IN" sz="1600"/>
                    </a:p>
                  </a:txBody>
                  <a:tcPr marL="80821" marR="80821" marT="40410" marB="40410" anchor="ctr">
                    <a:lnL>
                      <a:noFill/>
                    </a:lnL>
                    <a:lnR>
                      <a:noFill/>
                    </a:lnR>
                    <a:lnT>
                      <a:noFill/>
                    </a:lnT>
                    <a:lnB>
                      <a:noFill/>
                    </a:lnB>
                    <a:noFill/>
                  </a:tcPr>
                </a:tc>
                <a:tc>
                  <a:txBody>
                    <a:bodyPr/>
                    <a:lstStyle/>
                    <a:p>
                      <a:r>
                        <a:rPr lang="en-US" sz="1600"/>
                        <a:t>Can automate monthly data comparisons, trends, and variance analysis.</a:t>
                      </a:r>
                    </a:p>
                  </a:txBody>
                  <a:tcPr marL="80821" marR="80821" marT="40410" marB="40410" anchor="ctr">
                    <a:lnL>
                      <a:noFill/>
                    </a:lnL>
                    <a:lnR>
                      <a:noFill/>
                    </a:lnR>
                    <a:lnT>
                      <a:noFill/>
                    </a:lnT>
                    <a:lnB>
                      <a:noFill/>
                    </a:lnB>
                    <a:noFill/>
                  </a:tcPr>
                </a:tc>
                <a:extLst>
                  <a:ext uri="{0D108BD9-81ED-4DB2-BD59-A6C34878D82A}">
                    <a16:rowId xmlns:a16="http://schemas.microsoft.com/office/drawing/2014/main" val="2011271323"/>
                  </a:ext>
                </a:extLst>
              </a:tr>
              <a:tr h="808208">
                <a:tc>
                  <a:txBody>
                    <a:bodyPr/>
                    <a:lstStyle/>
                    <a:p>
                      <a:r>
                        <a:rPr lang="en-IN" sz="1600" b="1"/>
                        <a:t>Forecasting</a:t>
                      </a:r>
                      <a:endParaRPr lang="en-IN" sz="1600"/>
                    </a:p>
                  </a:txBody>
                  <a:tcPr marL="80821" marR="80821" marT="40410" marB="40410" anchor="ctr">
                    <a:lnL>
                      <a:noFill/>
                    </a:lnL>
                    <a:lnR>
                      <a:noFill/>
                    </a:lnR>
                    <a:lnT>
                      <a:noFill/>
                    </a:lnT>
                    <a:lnB>
                      <a:noFill/>
                    </a:lnB>
                    <a:noFill/>
                  </a:tcPr>
                </a:tc>
                <a:tc>
                  <a:txBody>
                    <a:bodyPr/>
                    <a:lstStyle/>
                    <a:p>
                      <a:r>
                        <a:rPr lang="en-US" sz="1600"/>
                        <a:t>Includes </a:t>
                      </a:r>
                      <a:r>
                        <a:rPr lang="en-US" sz="1600" b="1"/>
                        <a:t>Time Series &amp; Predictive Modeling tools</a:t>
                      </a:r>
                      <a:r>
                        <a:rPr lang="en-US" sz="1600"/>
                        <a:t> for forecasting future trends.</a:t>
                      </a:r>
                    </a:p>
                  </a:txBody>
                  <a:tcPr marL="80821" marR="80821" marT="40410" marB="40410" anchor="ctr">
                    <a:lnL>
                      <a:noFill/>
                    </a:lnL>
                    <a:lnR>
                      <a:noFill/>
                    </a:lnR>
                    <a:lnT>
                      <a:noFill/>
                    </a:lnT>
                    <a:lnB>
                      <a:noFill/>
                    </a:lnB>
                    <a:noFill/>
                  </a:tcPr>
                </a:tc>
                <a:extLst>
                  <a:ext uri="{0D108BD9-81ED-4DB2-BD59-A6C34878D82A}">
                    <a16:rowId xmlns:a16="http://schemas.microsoft.com/office/drawing/2014/main" val="2083359392"/>
                  </a:ext>
                </a:extLst>
              </a:tr>
              <a:tr h="565745">
                <a:tc>
                  <a:txBody>
                    <a:bodyPr/>
                    <a:lstStyle/>
                    <a:p>
                      <a:r>
                        <a:rPr lang="en-IN" sz="1600" b="1"/>
                        <a:t>Combining Back Data</a:t>
                      </a:r>
                      <a:endParaRPr lang="en-IN" sz="1600"/>
                    </a:p>
                  </a:txBody>
                  <a:tcPr marL="80821" marR="80821" marT="40410" marB="40410" anchor="ctr">
                    <a:lnL>
                      <a:noFill/>
                    </a:lnL>
                    <a:lnR>
                      <a:noFill/>
                    </a:lnR>
                    <a:lnT>
                      <a:noFill/>
                    </a:lnT>
                    <a:lnB>
                      <a:noFill/>
                    </a:lnB>
                    <a:noFill/>
                  </a:tcPr>
                </a:tc>
                <a:tc>
                  <a:txBody>
                    <a:bodyPr/>
                    <a:lstStyle/>
                    <a:p>
                      <a:r>
                        <a:rPr lang="en-US" sz="1600" dirty="0"/>
                        <a:t>Can easily merge multiple files back into one consolidated dataset.</a:t>
                      </a:r>
                    </a:p>
                  </a:txBody>
                  <a:tcPr marL="80821" marR="80821" marT="40410" marB="40410" anchor="ctr">
                    <a:lnL>
                      <a:noFill/>
                    </a:lnL>
                    <a:lnR>
                      <a:noFill/>
                    </a:lnR>
                    <a:lnT>
                      <a:noFill/>
                    </a:lnT>
                    <a:lnB>
                      <a:noFill/>
                    </a:lnB>
                    <a:noFill/>
                  </a:tcPr>
                </a:tc>
                <a:extLst>
                  <a:ext uri="{0D108BD9-81ED-4DB2-BD59-A6C34878D82A}">
                    <a16:rowId xmlns:a16="http://schemas.microsoft.com/office/drawing/2014/main" val="4205257388"/>
                  </a:ext>
                </a:extLst>
              </a:tr>
            </a:tbl>
          </a:graphicData>
        </a:graphic>
      </p:graphicFrame>
    </p:spTree>
    <p:extLst>
      <p:ext uri="{BB962C8B-B14F-4D97-AF65-F5344CB8AC3E}">
        <p14:creationId xmlns:p14="http://schemas.microsoft.com/office/powerpoint/2010/main" val="84573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Pros &amp; Cons of Alteryx</a:t>
            </a:r>
          </a:p>
        </p:txBody>
      </p:sp>
      <p:sp>
        <p:nvSpPr>
          <p:cNvPr id="3" name="Content Placeholder 2"/>
          <p:cNvSpPr>
            <a:spLocks noGrp="1"/>
          </p:cNvSpPr>
          <p:nvPr>
            <p:ph idx="1"/>
          </p:nvPr>
        </p:nvSpPr>
        <p:spPr/>
        <p:txBody>
          <a:bodyPr/>
          <a:lstStyle/>
          <a:p>
            <a:r>
              <a:t>Pros: User-friendly, handles large datasets, automates tasks.</a:t>
            </a:r>
          </a:p>
          <a:p>
            <a:r>
              <a:t>Cons: Does not retain Excel formulas, licensing cost, learning curve.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Does Alteryx Fit Our Needs?</a:t>
            </a:r>
          </a:p>
        </p:txBody>
      </p:sp>
      <p:sp>
        <p:nvSpPr>
          <p:cNvPr id="3" name="Content Placeholder 2"/>
          <p:cNvSpPr>
            <a:spLocks noGrp="1"/>
          </p:cNvSpPr>
          <p:nvPr>
            <p:ph idx="1"/>
          </p:nvPr>
        </p:nvSpPr>
        <p:spPr/>
        <p:txBody>
          <a:bodyPr/>
          <a:lstStyle/>
          <a:p>
            <a:r>
              <a:t>Strengths: Automates data transformation, reduces Excel dependency.</a:t>
            </a:r>
          </a:p>
          <a:p>
            <a:r>
              <a:t>Limitations: Requires workflow adaptation, some manual intervention.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Recommendation</a:t>
            </a:r>
          </a:p>
        </p:txBody>
      </p:sp>
      <p:sp>
        <p:nvSpPr>
          <p:cNvPr id="3" name="Content Placeholder 2"/>
          <p:cNvSpPr>
            <a:spLocks noGrp="1"/>
          </p:cNvSpPr>
          <p:nvPr>
            <p:ph idx="1"/>
          </p:nvPr>
        </p:nvSpPr>
        <p:spPr/>
        <p:txBody>
          <a:bodyPr>
            <a:normAutofit fontScale="85000" lnSpcReduction="10000"/>
          </a:bodyPr>
          <a:lstStyle/>
          <a:p>
            <a:r>
              <a:rPr dirty="0"/>
              <a:t>Percentage Fit: ~80%</a:t>
            </a:r>
          </a:p>
          <a:p>
            <a:r>
              <a:rPr dirty="0"/>
              <a:t>Alteryx Recommended If: Large-scale automation is needed.</a:t>
            </a:r>
          </a:p>
          <a:p>
            <a:r>
              <a:rPr dirty="0"/>
              <a:t>Alternative Approach: Hybrid model with manual adjustments.</a:t>
            </a:r>
            <a:endParaRPr lang="en-IN" dirty="0"/>
          </a:p>
          <a:p>
            <a:r>
              <a:rPr lang="en-US" dirty="0"/>
              <a:t>Test Alteryx on a sample project before full adoption.</a:t>
            </a:r>
          </a:p>
          <a:p>
            <a:r>
              <a:rPr lang="en-US" dirty="0"/>
              <a:t>Use Acceptor where formula retention is crucial, and Alteryx for heavy data transformation.</a:t>
            </a:r>
          </a:p>
          <a:p>
            <a:r>
              <a:rPr lang="en-US" dirty="0"/>
              <a:t>Leverage Power BI for visualization instead of using Alteryx for dashboards.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Next Steps</a:t>
            </a:r>
          </a:p>
        </p:txBody>
      </p:sp>
      <p:sp>
        <p:nvSpPr>
          <p:cNvPr id="3" name="Content Placeholder 2"/>
          <p:cNvSpPr>
            <a:spLocks noGrp="1"/>
          </p:cNvSpPr>
          <p:nvPr>
            <p:ph idx="1"/>
          </p:nvPr>
        </p:nvSpPr>
        <p:spPr/>
        <p:txBody>
          <a:bodyPr/>
          <a:lstStyle/>
          <a:p>
            <a:r>
              <a:t>Evaluate licensing and training needs.</a:t>
            </a:r>
          </a:p>
          <a:p>
            <a:r>
              <a:t>Pilot implementation on sample datasets.</a:t>
            </a:r>
          </a:p>
          <a:p>
            <a:r>
              <a:t>Assess ROI and team adoption.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Questions?</a:t>
            </a:r>
          </a:p>
          <a:p>
            <a:r>
              <a:t>Discussion on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8C5E-91FA-D003-4D87-CCED62E3C6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C671C2-67AB-6958-2797-A917549D1A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235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12613-6AAE-52EB-4A8C-011FE8C771A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4D8A631-030B-41DB-7AF9-3B4D0CDF1749}"/>
              </a:ext>
            </a:extLst>
          </p:cNvPr>
          <p:cNvGraphicFramePr>
            <a:graphicFrameLocks noGrp="1"/>
          </p:cNvGraphicFramePr>
          <p:nvPr>
            <p:ph idx="1"/>
            <p:extLst>
              <p:ext uri="{D42A27DB-BD31-4B8C-83A1-F6EECF244321}">
                <p14:modId xmlns:p14="http://schemas.microsoft.com/office/powerpoint/2010/main" val="689620672"/>
              </p:ext>
            </p:extLst>
          </p:nvPr>
        </p:nvGraphicFramePr>
        <p:xfrm>
          <a:off x="457200" y="1600200"/>
          <a:ext cx="8229600" cy="7609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546215705"/>
                    </a:ext>
                  </a:extLst>
                </a:gridCol>
                <a:gridCol w="2057400">
                  <a:extLst>
                    <a:ext uri="{9D8B030D-6E8A-4147-A177-3AD203B41FA5}">
                      <a16:colId xmlns:a16="http://schemas.microsoft.com/office/drawing/2014/main" val="771641746"/>
                    </a:ext>
                  </a:extLst>
                </a:gridCol>
                <a:gridCol w="2057400">
                  <a:extLst>
                    <a:ext uri="{9D8B030D-6E8A-4147-A177-3AD203B41FA5}">
                      <a16:colId xmlns:a16="http://schemas.microsoft.com/office/drawing/2014/main" val="3029694881"/>
                    </a:ext>
                  </a:extLst>
                </a:gridCol>
                <a:gridCol w="2057400">
                  <a:extLst>
                    <a:ext uri="{9D8B030D-6E8A-4147-A177-3AD203B41FA5}">
                      <a16:colId xmlns:a16="http://schemas.microsoft.com/office/drawing/2014/main" val="1764007764"/>
                    </a:ext>
                  </a:extLst>
                </a:gridCol>
              </a:tblGrid>
              <a:tr h="370840">
                <a:tc>
                  <a:txBody>
                    <a:bodyPr/>
                    <a:lstStyle/>
                    <a:p>
                      <a:r>
                        <a:rPr lang="en-IN" dirty="0"/>
                        <a:t>Feature</a:t>
                      </a:r>
                    </a:p>
                  </a:txBody>
                  <a:tcPr anchor="ctr"/>
                </a:tc>
                <a:tc>
                  <a:txBody>
                    <a:bodyPr/>
                    <a:lstStyle/>
                    <a:p>
                      <a:r>
                        <a:rPr lang="en-IN" b="1"/>
                        <a:t>Alteryx Designer</a:t>
                      </a:r>
                      <a:endParaRPr lang="en-IN"/>
                    </a:p>
                  </a:txBody>
                  <a:tcPr anchor="ctr"/>
                </a:tc>
                <a:tc>
                  <a:txBody>
                    <a:bodyPr/>
                    <a:lstStyle/>
                    <a:p>
                      <a:r>
                        <a:rPr lang="en-IN" b="1"/>
                        <a:t>Microsoft Copilot</a:t>
                      </a:r>
                      <a:endParaRPr lang="en-IN"/>
                    </a:p>
                  </a:txBody>
                  <a:tcPr anchor="ctr"/>
                </a:tc>
                <a:tc>
                  <a:txBody>
                    <a:bodyPr/>
                    <a:lstStyle/>
                    <a:p>
                      <a:r>
                        <a:rPr lang="en-IN" b="1" dirty="0"/>
                        <a:t>Scribe</a:t>
                      </a:r>
                      <a:endParaRPr lang="en-IN" dirty="0"/>
                    </a:p>
                  </a:txBody>
                  <a:tcPr anchor="ctr"/>
                </a:tc>
                <a:extLst>
                  <a:ext uri="{0D108BD9-81ED-4DB2-BD59-A6C34878D82A}">
                    <a16:rowId xmlns:a16="http://schemas.microsoft.com/office/drawing/2014/main" val="1198143008"/>
                  </a:ext>
                </a:extLst>
              </a:tr>
              <a:tr h="370840">
                <a:tc>
                  <a:txBody>
                    <a:bodyPr/>
                    <a:lstStyle/>
                    <a:p>
                      <a:r>
                        <a:rPr lang="en-IN" b="1" dirty="0"/>
                        <a:t>Best For</a:t>
                      </a:r>
                      <a:endParaRPr lang="en-IN" dirty="0"/>
                    </a:p>
                  </a:txBody>
                  <a:tcPr anchor="ctr"/>
                </a:tc>
                <a:tc>
                  <a:txBody>
                    <a:bodyPr/>
                    <a:lstStyle/>
                    <a:p>
                      <a:r>
                        <a:rPr lang="en-US"/>
                        <a:t>Data processing, automation, advanced analysis</a:t>
                      </a:r>
                    </a:p>
                  </a:txBody>
                  <a:tcPr anchor="ctr"/>
                </a:tc>
                <a:tc>
                  <a:txBody>
                    <a:bodyPr/>
                    <a:lstStyle/>
                    <a:p>
                      <a:r>
                        <a:rPr lang="en-US"/>
                        <a:t>AI-powered Excel, PowerPoint, and Teams automation</a:t>
                      </a:r>
                    </a:p>
                  </a:txBody>
                  <a:tcPr anchor="ctr"/>
                </a:tc>
                <a:tc>
                  <a:txBody>
                    <a:bodyPr/>
                    <a:lstStyle/>
                    <a:p>
                      <a:r>
                        <a:rPr lang="en-IN" dirty="0"/>
                        <a:t>Documenting processes, creating SOPs</a:t>
                      </a:r>
                    </a:p>
                  </a:txBody>
                  <a:tcPr anchor="ctr"/>
                </a:tc>
                <a:extLst>
                  <a:ext uri="{0D108BD9-81ED-4DB2-BD59-A6C34878D82A}">
                    <a16:rowId xmlns:a16="http://schemas.microsoft.com/office/drawing/2014/main" val="2672349533"/>
                  </a:ext>
                </a:extLst>
              </a:tr>
              <a:tr h="370840">
                <a:tc>
                  <a:txBody>
                    <a:bodyPr/>
                    <a:lstStyle/>
                    <a:p>
                      <a:r>
                        <a:rPr lang="en-IN" b="1" dirty="0"/>
                        <a:t>Automation</a:t>
                      </a:r>
                      <a:endParaRPr lang="en-IN" dirty="0"/>
                    </a:p>
                  </a:txBody>
                  <a:tcPr anchor="ctr"/>
                </a:tc>
                <a:tc>
                  <a:txBody>
                    <a:bodyPr/>
                    <a:lstStyle/>
                    <a:p>
                      <a:r>
                        <a:rPr lang="en-IN"/>
                        <a:t>✅ Yes (End-to-end workflows)</a:t>
                      </a:r>
                    </a:p>
                  </a:txBody>
                  <a:tcPr anchor="ctr"/>
                </a:tc>
                <a:tc>
                  <a:txBody>
                    <a:bodyPr/>
                    <a:lstStyle/>
                    <a:p>
                      <a:r>
                        <a:rPr lang="en-IN"/>
                        <a:t>⚠️ Limited (Excel, PPT only)</a:t>
                      </a:r>
                    </a:p>
                  </a:txBody>
                  <a:tcPr anchor="ctr"/>
                </a:tc>
                <a:tc>
                  <a:txBody>
                    <a:bodyPr/>
                    <a:lstStyle/>
                    <a:p>
                      <a:r>
                        <a:rPr lang="en-IN" dirty="0"/>
                        <a:t>❌ No automation (only documentation)</a:t>
                      </a:r>
                    </a:p>
                  </a:txBody>
                  <a:tcPr anchor="ctr"/>
                </a:tc>
                <a:extLst>
                  <a:ext uri="{0D108BD9-81ED-4DB2-BD59-A6C34878D82A}">
                    <a16:rowId xmlns:a16="http://schemas.microsoft.com/office/drawing/2014/main" val="3992392976"/>
                  </a:ext>
                </a:extLst>
              </a:tr>
              <a:tr h="370840">
                <a:tc>
                  <a:txBody>
                    <a:bodyPr/>
                    <a:lstStyle/>
                    <a:p>
                      <a:r>
                        <a:rPr lang="en-IN" b="1" dirty="0"/>
                        <a:t>Data Sources</a:t>
                      </a:r>
                      <a:endParaRPr lang="en-IN" dirty="0"/>
                    </a:p>
                  </a:txBody>
                  <a:tcPr anchor="ctr"/>
                </a:tc>
                <a:tc>
                  <a:txBody>
                    <a:bodyPr/>
                    <a:lstStyle/>
                    <a:p>
                      <a:r>
                        <a:rPr lang="en-IN"/>
                        <a:t>✅ Excel, SQL, APIs, SharePoint</a:t>
                      </a:r>
                    </a:p>
                  </a:txBody>
                  <a:tcPr anchor="ctr"/>
                </a:tc>
                <a:tc>
                  <a:txBody>
                    <a:bodyPr/>
                    <a:lstStyle/>
                    <a:p>
                      <a:r>
                        <a:rPr lang="en-IN"/>
                        <a:t>⚠️ Microsoft Apps only</a:t>
                      </a:r>
                    </a:p>
                  </a:txBody>
                  <a:tcPr anchor="ctr"/>
                </a:tc>
                <a:tc>
                  <a:txBody>
                    <a:bodyPr/>
                    <a:lstStyle/>
                    <a:p>
                      <a:r>
                        <a:rPr lang="en-IN" dirty="0"/>
                        <a:t>❌ No external data connections</a:t>
                      </a:r>
                    </a:p>
                  </a:txBody>
                  <a:tcPr anchor="ctr"/>
                </a:tc>
                <a:extLst>
                  <a:ext uri="{0D108BD9-81ED-4DB2-BD59-A6C34878D82A}">
                    <a16:rowId xmlns:a16="http://schemas.microsoft.com/office/drawing/2014/main" val="3974897579"/>
                  </a:ext>
                </a:extLst>
              </a:tr>
              <a:tr h="370840">
                <a:tc>
                  <a:txBody>
                    <a:bodyPr/>
                    <a:lstStyle/>
                    <a:p>
                      <a:r>
                        <a:rPr lang="en-IN" b="1" dirty="0"/>
                        <a:t>PowerPoint Capabilities</a:t>
                      </a:r>
                      <a:endParaRPr lang="en-IN" dirty="0"/>
                    </a:p>
                  </a:txBody>
                  <a:tcPr anchor="ctr"/>
                </a:tc>
                <a:tc>
                  <a:txBody>
                    <a:bodyPr/>
                    <a:lstStyle/>
                    <a:p>
                      <a:r>
                        <a:rPr lang="en-IN"/>
                        <a:t>❌ No direct PPT export</a:t>
                      </a:r>
                    </a:p>
                  </a:txBody>
                  <a:tcPr anchor="ctr"/>
                </a:tc>
                <a:tc>
                  <a:txBody>
                    <a:bodyPr/>
                    <a:lstStyle/>
                    <a:p>
                      <a:r>
                        <a:rPr lang="en-IN"/>
                        <a:t>✅ Creates slides from data</a:t>
                      </a:r>
                    </a:p>
                  </a:txBody>
                  <a:tcPr anchor="ctr"/>
                </a:tc>
                <a:tc>
                  <a:txBody>
                    <a:bodyPr/>
                    <a:lstStyle/>
                    <a:p>
                      <a:r>
                        <a:rPr lang="en-IN" dirty="0"/>
                        <a:t>❌ None</a:t>
                      </a:r>
                    </a:p>
                  </a:txBody>
                  <a:tcPr anchor="ctr"/>
                </a:tc>
                <a:extLst>
                  <a:ext uri="{0D108BD9-81ED-4DB2-BD59-A6C34878D82A}">
                    <a16:rowId xmlns:a16="http://schemas.microsoft.com/office/drawing/2014/main" val="3533192691"/>
                  </a:ext>
                </a:extLst>
              </a:tr>
              <a:tr h="370840">
                <a:tc>
                  <a:txBody>
                    <a:bodyPr/>
                    <a:lstStyle/>
                    <a:p>
                      <a:r>
                        <a:rPr lang="en-IN" b="1" dirty="0"/>
                        <a:t>Ease of Use</a:t>
                      </a:r>
                      <a:endParaRPr lang="en-IN" dirty="0"/>
                    </a:p>
                  </a:txBody>
                  <a:tcPr anchor="ctr"/>
                </a:tc>
                <a:tc>
                  <a:txBody>
                    <a:bodyPr/>
                    <a:lstStyle/>
                    <a:p>
                      <a:r>
                        <a:rPr lang="en-IN"/>
                        <a:t>⚠️ Moderate (Some learning required)</a:t>
                      </a:r>
                    </a:p>
                  </a:txBody>
                  <a:tcPr anchor="ctr"/>
                </a:tc>
                <a:tc>
                  <a:txBody>
                    <a:bodyPr/>
                    <a:lstStyle/>
                    <a:p>
                      <a:r>
                        <a:rPr lang="en-US"/>
                        <a:t>✅ Easy (Built into MS apps)</a:t>
                      </a:r>
                    </a:p>
                  </a:txBody>
                  <a:tcPr anchor="ctr"/>
                </a:tc>
                <a:tc>
                  <a:txBody>
                    <a:bodyPr/>
                    <a:lstStyle/>
                    <a:p>
                      <a:r>
                        <a:rPr lang="en-IN" dirty="0"/>
                        <a:t>✅ Very Easy (Auto-records steps)</a:t>
                      </a:r>
                    </a:p>
                  </a:txBody>
                  <a:tcPr anchor="ctr"/>
                </a:tc>
                <a:extLst>
                  <a:ext uri="{0D108BD9-81ED-4DB2-BD59-A6C34878D82A}">
                    <a16:rowId xmlns:a16="http://schemas.microsoft.com/office/drawing/2014/main" val="616466781"/>
                  </a:ext>
                </a:extLst>
              </a:tr>
              <a:tr h="370840">
                <a:tc>
                  <a:txBody>
                    <a:bodyPr/>
                    <a:lstStyle/>
                    <a:p>
                      <a:r>
                        <a:rPr lang="en-IN" b="1" dirty="0"/>
                        <a:t>Pricing</a:t>
                      </a:r>
                      <a:endParaRPr lang="en-IN" dirty="0"/>
                    </a:p>
                  </a:txBody>
                  <a:tcPr anchor="ctr"/>
                </a:tc>
                <a:tc>
                  <a:txBody>
                    <a:bodyPr/>
                    <a:lstStyle/>
                    <a:p>
                      <a:r>
                        <a:rPr lang="en-US"/>
                        <a:t>❌ Expensive (~$5,195 per user/year)</a:t>
                      </a:r>
                    </a:p>
                  </a:txBody>
                  <a:tcPr anchor="ctr"/>
                </a:tc>
                <a:tc>
                  <a:txBody>
                    <a:bodyPr/>
                    <a:lstStyle/>
                    <a:p>
                      <a:r>
                        <a:rPr lang="en-US"/>
                        <a:t>✅ Included with Microsoft 365 Enterprise</a:t>
                      </a:r>
                    </a:p>
                  </a:txBody>
                  <a:tcPr anchor="ctr"/>
                </a:tc>
                <a:tc>
                  <a:txBody>
                    <a:bodyPr/>
                    <a:lstStyle/>
                    <a:p>
                      <a:r>
                        <a:rPr lang="en-IN" dirty="0"/>
                        <a:t>✅ Free &amp; Paid plans available</a:t>
                      </a:r>
                    </a:p>
                  </a:txBody>
                  <a:tcPr anchor="ctr"/>
                </a:tc>
                <a:extLst>
                  <a:ext uri="{0D108BD9-81ED-4DB2-BD59-A6C34878D82A}">
                    <a16:rowId xmlns:a16="http://schemas.microsoft.com/office/drawing/2014/main" val="3946234472"/>
                  </a:ext>
                </a:extLst>
              </a:tr>
              <a:tr h="370840">
                <a:tc>
                  <a:txBody>
                    <a:bodyPr/>
                    <a:lstStyle/>
                    <a:p>
                      <a:r>
                        <a:rPr lang="en-IN" b="1" dirty="0"/>
                        <a:t>Ideal Use Case</a:t>
                      </a:r>
                      <a:endParaRPr lang="en-IN" dirty="0"/>
                    </a:p>
                  </a:txBody>
                  <a:tcPr anchor="ctr"/>
                </a:tc>
                <a:tc>
                  <a:txBody>
                    <a:bodyPr/>
                    <a:lstStyle/>
                    <a:p>
                      <a:r>
                        <a:rPr lang="en-IN" dirty="0"/>
                        <a:t>	Automating financial reports, variance analysis, large datasets</a:t>
                      </a:r>
                    </a:p>
                  </a:txBody>
                  <a:tcPr anchor="ctr"/>
                </a:tc>
                <a:tc>
                  <a:txBody>
                    <a:bodyPr/>
                    <a:lstStyle/>
                    <a:p>
                      <a:r>
                        <a:rPr lang="en-US" dirty="0"/>
                        <a:t>Quick Excel insights, auto PowerPoints, AI help in Teams</a:t>
                      </a:r>
                      <a:endParaRPr lang="en-IN" dirty="0"/>
                    </a:p>
                  </a:txBody>
                  <a:tcPr/>
                </a:tc>
                <a:tc>
                  <a:txBody>
                    <a:bodyPr/>
                    <a:lstStyle/>
                    <a:p>
                      <a:r>
                        <a:rPr lang="en-US" dirty="0"/>
                        <a:t>Creating step-by-step guides for financial workflows</a:t>
                      </a:r>
                      <a:endParaRPr lang="en-IN" dirty="0"/>
                    </a:p>
                  </a:txBody>
                  <a:tcPr/>
                </a:tc>
                <a:extLst>
                  <a:ext uri="{0D108BD9-81ED-4DB2-BD59-A6C34878D82A}">
                    <a16:rowId xmlns:a16="http://schemas.microsoft.com/office/drawing/2014/main" val="216569170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2487949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3538691"/>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76328159"/>
                  </a:ext>
                </a:extLst>
              </a:tr>
            </a:tbl>
          </a:graphicData>
        </a:graphic>
      </p:graphicFrame>
    </p:spTree>
    <p:extLst>
      <p:ext uri="{BB962C8B-B14F-4D97-AF65-F5344CB8AC3E}">
        <p14:creationId xmlns:p14="http://schemas.microsoft.com/office/powerpoint/2010/main" val="123519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8E65-05D0-CB86-4EEE-A6B52E1EDE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6BA8F0-D506-2C74-4FCB-E2AACB4FDB97}"/>
              </a:ext>
            </a:extLst>
          </p:cNvPr>
          <p:cNvSpPr>
            <a:spLocks noGrp="1"/>
          </p:cNvSpPr>
          <p:nvPr>
            <p:ph idx="1"/>
          </p:nvPr>
        </p:nvSpPr>
        <p:spPr/>
        <p:txBody>
          <a:bodyPr/>
          <a:lstStyle/>
          <a:p>
            <a:r>
              <a:rPr lang="en-US" b="1" dirty="0"/>
              <a:t>Alteryx</a:t>
            </a:r>
            <a:r>
              <a:rPr lang="en-US" dirty="0"/>
              <a:t> is a data analytics platform that automates data preparation, blending, and analysis with a no-code/low-code interface.</a:t>
            </a:r>
            <a:endParaRPr lang="en-IN" dirty="0"/>
          </a:p>
        </p:txBody>
      </p:sp>
    </p:spTree>
    <p:extLst>
      <p:ext uri="{BB962C8B-B14F-4D97-AF65-F5344CB8AC3E}">
        <p14:creationId xmlns:p14="http://schemas.microsoft.com/office/powerpoint/2010/main" val="16838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Evaluating Alteryx for Finance Data Analysis</a:t>
            </a:r>
          </a:p>
        </p:txBody>
      </p:sp>
      <p:sp>
        <p:nvSpPr>
          <p:cNvPr id="3" name="Content Placeholder 2"/>
          <p:cNvSpPr>
            <a:spLocks noGrp="1"/>
          </p:cNvSpPr>
          <p:nvPr>
            <p:ph idx="1"/>
          </p:nvPr>
        </p:nvSpPr>
        <p:spPr/>
        <p:txBody>
          <a:bodyPr/>
          <a:lstStyle/>
          <a:p>
            <a:r>
              <a:t>Finance Department Use Case</a:t>
            </a:r>
          </a:p>
          <a:p>
            <a:r>
              <a:t>Analysis, Merging, Lookups, Variance, Forecasting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Our finance team processes large Excel datasets.</a:t>
            </a:r>
          </a:p>
          <a:p>
            <a:r>
              <a:t>Key tasks: slicing, merging, lookups, delta comparisons.</a:t>
            </a:r>
          </a:p>
          <a:p>
            <a:r>
              <a:t>Evaluating Alteryx for efficiency and automation.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Alteryx Overview</a:t>
            </a:r>
          </a:p>
        </p:txBody>
      </p:sp>
      <p:sp>
        <p:nvSpPr>
          <p:cNvPr id="3" name="Content Placeholder 2"/>
          <p:cNvSpPr>
            <a:spLocks noGrp="1"/>
          </p:cNvSpPr>
          <p:nvPr>
            <p:ph idx="1"/>
          </p:nvPr>
        </p:nvSpPr>
        <p:spPr/>
        <p:txBody>
          <a:bodyPr/>
          <a:lstStyle/>
          <a:p>
            <a:r>
              <a:t>No-code/low-code data analytics tool.</a:t>
            </a:r>
          </a:p>
          <a:p>
            <a:r>
              <a:t>Automates data preparation, blending, and analysis.</a:t>
            </a:r>
          </a:p>
          <a:p>
            <a:r>
              <a:t>Available in Desktop &amp; Cloud versions.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Consider Alteryx?</a:t>
            </a:r>
          </a:p>
        </p:txBody>
      </p:sp>
      <p:sp>
        <p:nvSpPr>
          <p:cNvPr id="3" name="Content Placeholder 2"/>
          <p:cNvSpPr>
            <a:spLocks noGrp="1"/>
          </p:cNvSpPr>
          <p:nvPr>
            <p:ph idx="1"/>
          </p:nvPr>
        </p:nvSpPr>
        <p:spPr/>
        <p:txBody>
          <a:bodyPr/>
          <a:lstStyle/>
          <a:p>
            <a:r>
              <a:t>Reduces manual Excel tasks.</a:t>
            </a:r>
          </a:p>
          <a:p>
            <a:r>
              <a:t>Handles large datasets efficiently.</a:t>
            </a:r>
          </a:p>
          <a:p>
            <a:r>
              <a:t>Automates data transformations and workflows.</a:t>
            </a:r>
          </a:p>
          <a:p>
            <a:r>
              <a:t>Enhances accuracy and reduces errors.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1199</Words>
  <Application>Microsoft Office PowerPoint</Application>
  <PresentationFormat>On-screen Show (4:3)</PresentationFormat>
  <Paragraphs>156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Google Sans</vt:lpstr>
      <vt:lpstr>Office Theme</vt:lpstr>
      <vt:lpstr>PowerPoint Presentation</vt:lpstr>
      <vt:lpstr>PowerPoint Presentation</vt:lpstr>
      <vt:lpstr>PowerPoint Presentation</vt:lpstr>
      <vt:lpstr>PowerPoint Presentation</vt:lpstr>
      <vt:lpstr>PowerPoint Presentation</vt:lpstr>
      <vt:lpstr>Evaluating Alteryx for Finance Data Analysis</vt:lpstr>
      <vt:lpstr>Introduction</vt:lpstr>
      <vt:lpstr>Alteryx Overview</vt:lpstr>
      <vt:lpstr>Why Consider Alteryx?</vt:lpstr>
      <vt:lpstr>different versions of Alteryx and their features:</vt:lpstr>
      <vt:lpstr>Alteryx Designer Capabilities</vt:lpstr>
      <vt:lpstr>Cloud vs. Desktop Version</vt:lpstr>
      <vt:lpstr>Data Loading &amp; Processing</vt:lpstr>
      <vt:lpstr>Slicing &amp; Consolidating Data</vt:lpstr>
      <vt:lpstr>Data Security &amp; Threats</vt:lpstr>
      <vt:lpstr>Scribe &amp; Co-Pilot Comparison</vt:lpstr>
      <vt:lpstr>PowerPoint Presentation</vt:lpstr>
      <vt:lpstr>PowerPoint Presentation</vt:lpstr>
      <vt:lpstr>PowerPoint Presentation</vt:lpstr>
      <vt:lpstr>Key Strengths of Alteryx for Your Case </vt:lpstr>
      <vt:lpstr>Pros &amp; Cons of Alteryx</vt:lpstr>
      <vt:lpstr>Does Alteryx Fit Our Needs?</vt:lpstr>
      <vt:lpstr>Final Recommendation</vt:lpstr>
      <vt:lpstr>Conclusion &amp; 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Kirti Sharma</cp:lastModifiedBy>
  <cp:revision>5</cp:revision>
  <dcterms:created xsi:type="dcterms:W3CDTF">2013-01-27T09:14:16Z</dcterms:created>
  <dcterms:modified xsi:type="dcterms:W3CDTF">2025-01-30T15:25:00Z</dcterms:modified>
  <cp:category/>
</cp:coreProperties>
</file>