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5" r:id="rId4"/>
    <p:sldId id="263" r:id="rId5"/>
    <p:sldId id="262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1" d="100"/>
          <a:sy n="51" d="100"/>
        </p:scale>
        <p:origin x="1188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30014-0FB3-4361-A916-99A4FB583A4E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98EA5-D914-4384-B81F-ED01DB8DBFF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207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98EA5-D914-4384-B81F-ED01DB8DBFF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5202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081F2-C921-E7BB-1251-F8241A493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9BDFAB-655F-430F-2980-E61E2DE49D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85DFB-7644-5E3A-8585-C923DCE9E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30B6C-0931-CBA3-D1D3-2E892A13A5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98EA5-D914-4384-B81F-ED01DB8DBFF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747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F8C0A-37A7-B606-3D3E-2FD5FC275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598FF0-E10F-F4A2-F1B5-D600519913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8A2CF-7C11-0725-F8A8-D9679CE91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7A19C0-8B3F-3197-38AC-B32D75B67C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98EA5-D914-4384-B81F-ED01DB8DBFF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915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C4836-3A56-657F-CACC-6B51C0EC6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460A90-1C90-140C-D796-252C55535E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F947EE-EDF1-C05A-E61F-41706F8D21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92EF8-6D38-B4BB-A6D6-A4759B73D3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98EA5-D914-4384-B81F-ED01DB8DBFF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33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4208F-8BC7-C2A3-D888-6690679DA1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1CF4C-CABB-206C-8CFA-9A5F5D46E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29458-A0B0-AEF4-FE15-23A8CF4B1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5E28-79AF-40EE-88A7-355A87C69E4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A0BD-F2E0-E90C-35FA-3003C052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8DAC6-15BC-EF4B-B332-39C478669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12E7-0A86-4F01-8711-46B7A99AE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5781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4E07-F035-B530-5587-889D32B7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179E56-E714-9890-652B-C7203011B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D227F-C392-1143-13DB-8DC9FF9A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5E28-79AF-40EE-88A7-355A87C69E4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77F36-EB1C-64EF-730C-7D3D63C93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7F049-C4EE-9DF9-7D9C-79D27089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12E7-0A86-4F01-8711-46B7A99AE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26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1E15B0-0FBE-5DF6-A5AE-01DCF52583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7CD79-922C-8F56-9E9C-2BD995D45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F9A1B-0933-A96A-5895-FE05F7D4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5E28-79AF-40EE-88A7-355A87C69E4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A9DD3-31DA-A636-67C5-FD4EC825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4EA0C8-F40A-36A1-363E-0B59A4B9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12E7-0A86-4F01-8711-46B7A99AE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84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76FD5-45A1-D8C5-39D5-7CA162DC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1DB04-6505-C4EF-FE70-2AB0F94D4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CDC48-784B-4C1A-4DDE-B45DB0665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5E28-79AF-40EE-88A7-355A87C69E4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55522-791E-AC24-6BBD-8130606F5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4F800-C037-6C6A-C225-27D221DB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12E7-0A86-4F01-8711-46B7A99AE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587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1C4F6-1BD9-E2AC-29C1-F09AF2FD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BF455-BA4A-279B-DF58-9DF1CC2ED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B5EA9-8022-3945-8A49-C9F45152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5E28-79AF-40EE-88A7-355A87C69E4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9DAE2-8637-8B72-AA0A-8C178C8D0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24D8C-FBCF-03C3-AB11-86AB37B97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12E7-0A86-4F01-8711-46B7A99AE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566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A874-5FB1-8B27-D31E-4EE5CC2D4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C052-46A1-5F8E-C321-95CED6B0C4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0933E-FADD-3142-1371-25E005F6B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A952F-3824-F217-DF05-CC69B2262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5E28-79AF-40EE-88A7-355A87C69E4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0E77E-25B0-5577-B7D4-2B818B642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89E3D-21AF-09CA-0A4C-5D82127AD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12E7-0A86-4F01-8711-46B7A99AE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699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EC299-9400-0E96-39E7-CF97D410B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7EFC7-068A-2C5B-6734-5944DCD80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623A0-A53F-AF64-8CE0-15BA7D4EB5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43F1D2-F85B-3C95-69AD-21A05D547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3BA3B-C42E-62EE-7BC0-F1E4AD4FE0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CA3BB4-625D-5921-43A7-4C2DD7817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5E28-79AF-40EE-88A7-355A87C69E4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3582DD-30A7-BC2C-9205-3BF3F9398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78EA39-999B-9924-27F1-4B5E1B305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12E7-0A86-4F01-8711-46B7A99AE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598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D35E-5BED-E8B2-ADAD-BAC490A06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A9916-E49B-2EC2-CB76-F404D7223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5E28-79AF-40EE-88A7-355A87C69E4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4AE9D-43F7-C351-EDCE-EE18A7A96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393BE-30FD-92AF-47E6-C222F0CF8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12E7-0A86-4F01-8711-46B7A99AE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81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927E1-EB46-B5DF-4741-7B8DBEAA7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5E28-79AF-40EE-88A7-355A87C69E4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37A0A-95CC-9595-05C0-AF4802086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64B61A-FE85-4921-C15F-A2165070F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12E7-0A86-4F01-8711-46B7A99AE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66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EFB0F-26D5-2336-3D55-CAE4CB887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3B155-9319-4D41-BB4C-F3F413419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A24A9-14AB-3835-77E3-BD567BD73C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A6D1BA-9074-2BC6-236C-2E45D2DFA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5E28-79AF-40EE-88A7-355A87C69E4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3423D-EA8B-E3C4-BDA0-93FFD392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B78E8-026A-BAE1-DAA7-3F7197DB0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12E7-0A86-4F01-8711-46B7A99AE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2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F3CA1-679C-F6F7-6EBA-183E50FAD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13A866-9BEA-94E0-FF6F-1CFABC3E4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00797-AFEC-8C08-39EA-3E98DAD45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53830-FF04-B05E-A133-8D4A19CFD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5E28-79AF-40EE-88A7-355A87C69E4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6094D-F259-3930-5168-1CB0A946A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1D350F-780C-9D3F-7E86-5E7CC043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C12E7-0A86-4F01-8711-46B7A99AE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723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5ACB40-2EB7-BCB4-7825-5C2C60D6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5512B-862B-5B9E-3E37-62FB22C55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5BDE7-C65D-41D9-5514-510AF3630D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85E28-79AF-40EE-88A7-355A87C69E41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045AF-84EE-A342-7A85-766B52889C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EEF4-A446-1F00-B0E5-C12707B96A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C12E7-0A86-4F01-8711-46B7A99AE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843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47094-A988-FC03-185F-D14A93FB5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942" y="1773717"/>
            <a:ext cx="11761940" cy="856749"/>
          </a:xfrm>
          <a:solidFill>
            <a:srgbClr val="FF0000"/>
          </a:solidFill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chemeClr val="bg1">
                    <a:lumMod val="95000"/>
                  </a:schemeClr>
                </a:solidFill>
              </a:rPr>
              <a:t>Automation Mindset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FC9D81-78D6-B22E-2093-54A4E3F1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25840"/>
            <a:ext cx="9144000" cy="1655762"/>
          </a:xfrm>
        </p:spPr>
        <p:txBody>
          <a:bodyPr/>
          <a:lstStyle/>
          <a:p>
            <a:r>
              <a:rPr lang="en-IN" dirty="0"/>
              <a:t>SOPs | Challenges | Solutions</a:t>
            </a:r>
          </a:p>
          <a:p>
            <a:r>
              <a:rPr lang="en-IN" dirty="0"/>
              <a:t>P</a:t>
            </a:r>
            <a:r>
              <a:rPr lang="en-US" dirty="0"/>
              <a:t>resented by Kirti Sharma | April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4377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C9E36B-9270-3D0C-1DDB-D6B8CDD75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01352"/>
              </p:ext>
            </p:extLst>
          </p:nvPr>
        </p:nvGraphicFramePr>
        <p:xfrm>
          <a:off x="209994" y="459471"/>
          <a:ext cx="11774861" cy="62528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4861">
                  <a:extLst>
                    <a:ext uri="{9D8B030D-6E8A-4147-A177-3AD203B41FA5}">
                      <a16:colId xmlns:a16="http://schemas.microsoft.com/office/drawing/2014/main" val="2257589389"/>
                    </a:ext>
                  </a:extLst>
                </a:gridCol>
              </a:tblGrid>
              <a:tr h="318919">
                <a:tc>
                  <a:txBody>
                    <a:bodyPr/>
                    <a:lstStyle/>
                    <a:p>
                      <a:r>
                        <a:rPr lang="en-IN" sz="1600" dirty="0"/>
                        <a:t>What is Automation Mindset?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01959"/>
                  </a:ext>
                </a:extLst>
              </a:tr>
              <a:tr h="855282">
                <a:tc>
                  <a:txBody>
                    <a:bodyPr/>
                    <a:lstStyle/>
                    <a:p>
                      <a:pPr marL="180975" indent="-180975" algn="just"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sz="1600" dirty="0"/>
                        <a:t>A way of thinking that focuses on finding tasks that can be simplified, standardized, and automated.</a:t>
                      </a:r>
                    </a:p>
                    <a:p>
                      <a:pPr marL="180975" indent="-180975" algn="just"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sz="1600" dirty="0"/>
                        <a:t>It is about continuously identifying opportunities to save time and reduce manual errors.</a:t>
                      </a:r>
                    </a:p>
                    <a:p>
                      <a:pPr marL="180975" indent="-180975" algn="just"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sz="1600" dirty="0"/>
                        <a:t>It’s not about coding — it’s about recognizing the </a:t>
                      </a:r>
                      <a:r>
                        <a:rPr lang="en-US" sz="1600" i="1" dirty="0"/>
                        <a:t>right problems</a:t>
                      </a:r>
                      <a:r>
                        <a:rPr lang="en-US" sz="1600" dirty="0"/>
                        <a:t> for automation.</a:t>
                      </a:r>
                      <a:endParaRPr lang="en-IN" sz="1600" dirty="0"/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  <a:tabLst>
                          <a:tab pos="180975" algn="l"/>
                        </a:tabLst>
                      </a:pPr>
                      <a:endParaRPr 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175929"/>
                  </a:ext>
                </a:extLst>
              </a:tr>
              <a:tr h="318919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Driving Efficiency: The Need for Automation</a:t>
                      </a:r>
                      <a:endParaRPr lang="en-IN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898287"/>
                  </a:ext>
                </a:extLst>
              </a:tr>
              <a:tr h="4029972">
                <a:tc>
                  <a:txBody>
                    <a:bodyPr/>
                    <a:lstStyle/>
                    <a:p>
                      <a:r>
                        <a:rPr lang="en-US" sz="1600" dirty="0"/>
                        <a:t>Automation is crucial in today’s fast-paced world of finance, helping us manage increasing complexities and deadlines while improving accuracy.</a:t>
                      </a:r>
                    </a:p>
                    <a:p>
                      <a:endParaRPr lang="en-US" sz="800" dirty="0"/>
                    </a:p>
                    <a:p>
                      <a:pPr marL="180975" indent="-180975">
                        <a:buAutoNum type="arabicPeriod"/>
                      </a:pPr>
                      <a:r>
                        <a:rPr lang="en-US" sz="1600" b="1" dirty="0"/>
                        <a:t>Evolving Work Environment:</a:t>
                      </a:r>
                    </a:p>
                    <a:p>
                      <a:pPr marL="180975" indent="-180975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The volume and complexity of finance tasks are increasing every day. Today, success isn’t about working harder — it’s about working smarter and faster.</a:t>
                      </a:r>
                    </a:p>
                    <a:p>
                      <a:endParaRPr lang="en-US" sz="800" b="1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b="1" dirty="0"/>
                        <a:t>2. Why Automation is Critical Now:</a:t>
                      </a:r>
                    </a:p>
                    <a:p>
                      <a:pPr marL="180975" indent="-180975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Automation is no longer optional.</a:t>
                      </a:r>
                    </a:p>
                    <a:p>
                      <a:pPr marL="180975" indent="-180975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It’s essential to manage growing data volumes, improve turnaround times, and maintain high accuracy.</a:t>
                      </a:r>
                      <a:endParaRPr lang="en-IN" sz="1600" dirty="0"/>
                    </a:p>
                    <a:p>
                      <a:endParaRPr lang="en-US" sz="800" b="1" dirty="0"/>
                    </a:p>
                    <a:p>
                      <a:r>
                        <a:rPr lang="en-US" sz="1600" b="1" dirty="0"/>
                        <a:t>3. What We Expect from Each Other:</a:t>
                      </a:r>
                    </a:p>
                    <a:p>
                      <a:pPr marL="180975" indent="-180975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Stay open to new, efficient ways of working.</a:t>
                      </a:r>
                    </a:p>
                    <a:p>
                      <a:pPr marL="180975" indent="-180975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Actively highlight repetitive and manual tasks.</a:t>
                      </a:r>
                    </a:p>
                    <a:p>
                      <a:pPr marL="180975" indent="-180975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Share clear and detailed process steps — a strong process description leads to successful automation.</a:t>
                      </a:r>
                    </a:p>
                    <a:p>
                      <a:endParaRPr lang="en-US" sz="800" b="1" dirty="0"/>
                    </a:p>
                    <a:p>
                      <a:r>
                        <a:rPr lang="en-US" sz="1600" b="1" dirty="0"/>
                        <a:t>4. Addressing Common Concerns:</a:t>
                      </a:r>
                    </a:p>
                    <a:p>
                      <a:pPr marL="180975" indent="-180975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Automation is here to </a:t>
                      </a:r>
                      <a:r>
                        <a:rPr lang="en-US" sz="1600" b="1" dirty="0"/>
                        <a:t>support</a:t>
                      </a:r>
                      <a:r>
                        <a:rPr lang="en-US" sz="1600" dirty="0"/>
                        <a:t>, not </a:t>
                      </a:r>
                      <a:r>
                        <a:rPr lang="en-US" sz="1600" b="1" dirty="0"/>
                        <a:t>replace</a:t>
                      </a:r>
                      <a:r>
                        <a:rPr lang="en-US" sz="1600" dirty="0"/>
                        <a:t> jobs.</a:t>
                      </a:r>
                    </a:p>
                    <a:p>
                      <a:pPr marL="180975" indent="-180975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You don't need coding skills — your deep understanding of the process is the most important input.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102771"/>
                  </a:ext>
                </a:extLst>
              </a:tr>
              <a:tr h="44638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79586"/>
                  </a:ext>
                </a:extLst>
              </a:tr>
            </a:tbl>
          </a:graphicData>
        </a:graphic>
      </p:graphicFrame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FC4A43FF-3A1E-7BD4-4629-641B5FC10A40}"/>
              </a:ext>
            </a:extLst>
          </p:cNvPr>
          <p:cNvSpPr/>
          <p:nvPr/>
        </p:nvSpPr>
        <p:spPr>
          <a:xfrm>
            <a:off x="209994" y="1"/>
            <a:ext cx="5134364" cy="290834"/>
          </a:xfrm>
          <a:prstGeom prst="snip1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Building an Automation-Ready Mindset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58258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DC401-6B31-6037-A46B-5021F9597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684640-E900-18A1-5CB0-8F684C745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111079"/>
              </p:ext>
            </p:extLst>
          </p:nvPr>
        </p:nvGraphicFramePr>
        <p:xfrm>
          <a:off x="209995" y="592377"/>
          <a:ext cx="11774383" cy="600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4659">
                  <a:extLst>
                    <a:ext uri="{9D8B030D-6E8A-4147-A177-3AD203B41FA5}">
                      <a16:colId xmlns:a16="http://schemas.microsoft.com/office/drawing/2014/main" val="225758938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80647154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19281675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70555686"/>
                    </a:ext>
                  </a:extLst>
                </a:gridCol>
                <a:gridCol w="5726324">
                  <a:extLst>
                    <a:ext uri="{9D8B030D-6E8A-4147-A177-3AD203B41FA5}">
                      <a16:colId xmlns:a16="http://schemas.microsoft.com/office/drawing/2014/main" val="1439770876"/>
                    </a:ext>
                  </a:extLst>
                </a:gridCol>
              </a:tblGrid>
              <a:tr h="247445">
                <a:tc gridSpan="5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Can and Can’t Be Automated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01959"/>
                  </a:ext>
                </a:extLst>
              </a:tr>
              <a:tr h="492429">
                <a:tc gridSpan="5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600" dirty="0"/>
                        <a:t>Automation speeds up repetitive tasks, but not everything can be automated. Here’s what can be automated, what can’t, and the tools to help.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175929"/>
                  </a:ext>
                </a:extLst>
              </a:tr>
              <a:tr h="270319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What Automation Can Do</a:t>
                      </a:r>
                      <a:endParaRPr 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What Automation Can’t Do</a:t>
                      </a:r>
                      <a:endParaRPr 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46571"/>
                  </a:ext>
                </a:extLst>
              </a:tr>
              <a:tr h="1507164">
                <a:tc>
                  <a:txBody>
                    <a:bodyPr/>
                    <a:lstStyle/>
                    <a:p>
                      <a:pPr marL="180975" indent="-180975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Repetitive Tasks:</a:t>
                      </a:r>
                      <a:r>
                        <a:rPr lang="en-US" sz="1600" dirty="0"/>
                        <a:t> Daily report generation, merging/splitting files, standard calculations.</a:t>
                      </a:r>
                    </a:p>
                    <a:p>
                      <a:pPr marL="180975" indent="-180975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Data Processing:</a:t>
                      </a:r>
                      <a:r>
                        <a:rPr lang="en-US" sz="1600" dirty="0"/>
                        <a:t> File handling, lookups, cleaning, and creating new columns.</a:t>
                      </a:r>
                    </a:p>
                    <a:p>
                      <a:pPr marL="180975" indent="-180975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Error-Prone Tasks:</a:t>
                      </a:r>
                      <a:r>
                        <a:rPr lang="en-US" sz="1600" dirty="0"/>
                        <a:t> Copy-pasting, validations, and data reconciling.</a:t>
                      </a:r>
                    </a:p>
                    <a:p>
                      <a:pPr marL="180975" indent="-180975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Time-Saving Processes:</a:t>
                      </a:r>
                      <a:r>
                        <a:rPr lang="en-US" sz="1600" dirty="0"/>
                        <a:t> Automating routine tasks to reduce human error and manual effort.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80975" indent="-180975" algn="just" defTabSz="180000">
                        <a:buFont typeface="Arial" panose="020B0604020202020204" pitchFamily="34" charset="0"/>
                        <a:buChar char="•"/>
                        <a:tabLst>
                          <a:tab pos="85725" algn="l"/>
                        </a:tabLst>
                      </a:pPr>
                      <a:r>
                        <a:rPr lang="en-US" sz="1600" b="1" dirty="0"/>
                        <a:t>Critical Judgment:</a:t>
                      </a:r>
                      <a:r>
                        <a:rPr lang="en-US" sz="1600" dirty="0"/>
                        <a:t> Identifying exceptions, adding subjective commentary, or complex analysis.</a:t>
                      </a:r>
                    </a:p>
                    <a:p>
                      <a:pPr marL="180975" indent="-180975" algn="just" defTabSz="180000">
                        <a:buFont typeface="Arial" panose="020B0604020202020204" pitchFamily="34" charset="0"/>
                        <a:buChar char="•"/>
                        <a:tabLst>
                          <a:tab pos="85725" algn="l"/>
                        </a:tabLst>
                      </a:pPr>
                      <a:r>
                        <a:rPr lang="en-US" sz="1600" b="1" dirty="0"/>
                        <a:t>Unstructured Tasks:</a:t>
                      </a:r>
                      <a:r>
                        <a:rPr lang="en-US" sz="1600" dirty="0"/>
                        <a:t> Ad-hoc work or tasks that lack defined steps.</a:t>
                      </a:r>
                    </a:p>
                    <a:p>
                      <a:pPr marL="180975" indent="-180975" algn="just" defTabSz="180000">
                        <a:buFont typeface="Arial" panose="020B0604020202020204" pitchFamily="34" charset="0"/>
                        <a:buChar char="•"/>
                        <a:tabLst>
                          <a:tab pos="85725" algn="l"/>
                        </a:tabLst>
                      </a:pPr>
                      <a:r>
                        <a:rPr lang="en-US" sz="1600" b="1" dirty="0"/>
                        <a:t>Creative Work:</a:t>
                      </a:r>
                      <a:r>
                        <a:rPr lang="en-US" sz="1600" dirty="0"/>
                        <a:t> Tasks requiring creativity or decision-making based on context and intuition.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488385"/>
                  </a:ext>
                </a:extLst>
              </a:tr>
              <a:tr h="247445">
                <a:tc gridSpan="5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Getting Started — Tools &amp; Resources</a:t>
                      </a:r>
                      <a:endParaRPr lang="en-US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898287"/>
                  </a:ext>
                </a:extLst>
              </a:tr>
              <a:tr h="247445">
                <a:tc gridSpan="5"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>
                          <a:tab pos="180975" algn="l"/>
                        </a:tabLst>
                        <a:defRPr/>
                      </a:pPr>
                      <a:r>
                        <a:rPr lang="en-US" sz="1600" dirty="0"/>
                        <a:t>Automation can be simple. Here are the tools that can help you start automating your tasks, and I’m here to guide you through it.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180975" indent="-180975" algn="just"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33197"/>
                  </a:ext>
                </a:extLst>
              </a:tr>
              <a:tr h="247445">
                <a:tc gridSpan="3">
                  <a:txBody>
                    <a:bodyPr/>
                    <a:lstStyle/>
                    <a:p>
                      <a:r>
                        <a:rPr lang="en-US" sz="1600" b="1" dirty="0"/>
                        <a:t>Excel Macros</a:t>
                      </a:r>
                      <a:endParaRPr lang="en-US" sz="1600" dirty="0"/>
                    </a:p>
                    <a:p>
                      <a:pPr marL="180975" indent="-180975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Best for small, repetitive tasks in small-to-medium Excel files.</a:t>
                      </a:r>
                    </a:p>
                    <a:p>
                      <a:pPr marL="180975" indent="-180975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Can slow down or freeze when handling large data volumes.</a:t>
                      </a:r>
                    </a:p>
                    <a:p>
                      <a:pPr algn="just"/>
                      <a:r>
                        <a:rPr lang="en-US" sz="1600" b="1" dirty="0"/>
                        <a:t>Python Scripting</a:t>
                      </a:r>
                      <a:endParaRPr lang="en-US" sz="1600" dirty="0"/>
                    </a:p>
                    <a:p>
                      <a:pPr marL="180975" indent="-180975" algn="just"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sz="1600" dirty="0"/>
                        <a:t>Ideal for automating large, complex datasets across multiple files.</a:t>
                      </a:r>
                    </a:p>
                    <a:p>
                      <a:pPr marL="180975" indent="-180975" algn="just"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r>
                        <a:rPr lang="en-US" sz="1600" dirty="0"/>
                        <a:t>Much faster and more stable for heavy or complex tasks.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80975" indent="-180975" algn="just"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</a:pPr>
                      <a:endParaRPr lang="en-US" sz="1600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b="1" dirty="0"/>
                        <a:t>Alteryx</a:t>
                      </a:r>
                      <a:endParaRPr lang="en-US" sz="1600" dirty="0"/>
                    </a:p>
                    <a:p>
                      <a:pPr marL="180975" indent="-180975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Drag-and-drop tool for automating without coding.</a:t>
                      </a:r>
                    </a:p>
                    <a:p>
                      <a:pPr marL="180975" marR="0" lvl="0" indent="-180975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Great for exploring and automating tasks where formatting and formulas aren't critical.</a:t>
                      </a:r>
                    </a:p>
                    <a:p>
                      <a:pPr algn="just"/>
                      <a:r>
                        <a:rPr lang="en-IN" sz="16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Appian</a:t>
                      </a:r>
                      <a:endParaRPr lang="en-US" sz="1600" dirty="0"/>
                    </a:p>
                    <a:p>
                      <a:pPr marL="180975" indent="-180975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Automation of workflows and process-driven tasks</a:t>
                      </a:r>
                    </a:p>
                    <a:p>
                      <a:pPr marL="180975" indent="-180975" algn="just">
                        <a:buFont typeface="Arial" panose="020B0604020202020204" pitchFamily="34" charset="0"/>
                        <a:buChar char="•"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 structured business processes and apps.</a:t>
                      </a:r>
                    </a:p>
                    <a:p>
                      <a:pPr marL="180975" indent="-180975" algn="just">
                        <a:buFont typeface="Arial" panose="020B0604020202020204" pitchFamily="34" charset="0"/>
                        <a:buChar char="•"/>
                      </a:pPr>
                      <a:endParaRPr lang="en-US" sz="16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349869"/>
                  </a:ext>
                </a:extLst>
              </a:tr>
            </a:tbl>
          </a:graphicData>
        </a:graphic>
      </p:graphicFrame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AF69C7CB-59C9-5B95-F75B-1DE213CACDF6}"/>
              </a:ext>
            </a:extLst>
          </p:cNvPr>
          <p:cNvSpPr/>
          <p:nvPr/>
        </p:nvSpPr>
        <p:spPr>
          <a:xfrm>
            <a:off x="209995" y="0"/>
            <a:ext cx="5276406" cy="255181"/>
          </a:xfrm>
          <a:prstGeom prst="snip1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Finding the Balance: Automation vs Human Expertise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52247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C3BDC-D6A7-D357-F4CC-07C8A5A36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522639-2546-0A2D-7EAC-D66FC4C3C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30872"/>
              </p:ext>
            </p:extLst>
          </p:nvPr>
        </p:nvGraphicFramePr>
        <p:xfrm>
          <a:off x="209994" y="527185"/>
          <a:ext cx="11774862" cy="58036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7431">
                  <a:extLst>
                    <a:ext uri="{9D8B030D-6E8A-4147-A177-3AD203B41FA5}">
                      <a16:colId xmlns:a16="http://schemas.microsoft.com/office/drawing/2014/main" val="2257589389"/>
                    </a:ext>
                  </a:extLst>
                </a:gridCol>
                <a:gridCol w="5887431">
                  <a:extLst>
                    <a:ext uri="{9D8B030D-6E8A-4147-A177-3AD203B41FA5}">
                      <a16:colId xmlns:a16="http://schemas.microsoft.com/office/drawing/2014/main" val="407835540"/>
                    </a:ext>
                  </a:extLst>
                </a:gridCol>
              </a:tblGrid>
              <a:tr h="326401">
                <a:tc gridSpan="2">
                  <a:txBody>
                    <a:bodyPr/>
                    <a:lstStyle/>
                    <a:p>
                      <a:r>
                        <a:rPr lang="en-US" sz="1600" dirty="0"/>
                        <a:t>Why SOPs are Essential for Successful Automation</a:t>
                      </a:r>
                      <a:endParaRPr lang="en-IN" sz="16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3601959"/>
                  </a:ext>
                </a:extLst>
              </a:tr>
              <a:tr h="1394624">
                <a:tc gridSpan="2">
                  <a:txBody>
                    <a:bodyPr/>
                    <a:lstStyle/>
                    <a:p>
                      <a:pPr marL="85725" indent="-85725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Clarity is Key</a:t>
                      </a:r>
                      <a:r>
                        <a:rPr lang="en-US" sz="1600" dirty="0"/>
                        <a:t>: Automation requires detailed, step-by-step instructions. Missing even small details can lead to failures or errors.</a:t>
                      </a:r>
                    </a:p>
                    <a:p>
                      <a:pPr marL="85725" indent="-85725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Standardized Process</a:t>
                      </a:r>
                      <a:r>
                        <a:rPr lang="en-US" sz="1600" dirty="0"/>
                        <a:t>: A well-defined SOP prevents ambiguity and unnecessary back-and-forth, saving time and reducing confusion.</a:t>
                      </a:r>
                    </a:p>
                    <a:p>
                      <a:pPr marL="85725" indent="-85725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Clarifying Expectations from Automation: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Automation doesn’t interpret things like humans. What may seem obvious to the team must be explicitly outlined for the system to understand and execute correctly.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8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175929"/>
                  </a:ext>
                </a:extLst>
              </a:tr>
              <a:tr h="326401">
                <a:tc gridSpan="2"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What Automation Expects from the SOP</a:t>
                      </a:r>
                      <a:endParaRPr lang="en-IN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N" sz="1600" b="1" kern="1200" dirty="0">
                        <a:solidFill>
                          <a:schemeClr val="bg1">
                            <a:lumMod val="9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B w="12700" cmpd="sng">
                      <a:noFill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4898287"/>
                  </a:ext>
                </a:extLst>
              </a:tr>
              <a:tr h="1998681">
                <a:tc gridSpan="2">
                  <a:txBody>
                    <a:bodyPr/>
                    <a:lstStyle/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Clear and Detailed Steps</a:t>
                      </a:r>
                      <a:r>
                        <a:rPr lang="en-US" sz="1600" dirty="0"/>
                        <a:t>: Break down tasks into simple, understandable steps and processes.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Defined Inputs and Outputs</a:t>
                      </a:r>
                      <a:r>
                        <a:rPr lang="en-US" sz="1600" dirty="0"/>
                        <a:t>: Document required inputs and expected outputs for accuracy.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Standardization</a:t>
                      </a:r>
                      <a:r>
                        <a:rPr lang="en-US" sz="1600" dirty="0"/>
                        <a:t>: Standardize processes to ensure consistency for automation.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Exception Handling</a:t>
                      </a:r>
                      <a:r>
                        <a:rPr lang="en-US" sz="1600" dirty="0"/>
                        <a:t>: Identify exceptions needing human intervention and provide clear guidelines.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Feasibility &amp; Test Cases</a:t>
                      </a:r>
                      <a:r>
                        <a:rPr lang="en-US" sz="1600" dirty="0"/>
                        <a:t>: Define automation feasibility and test cases for various scenarios.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Data Quality &amp; Accuracy</a:t>
                      </a:r>
                      <a:r>
                        <a:rPr lang="en-US" sz="1600" dirty="0"/>
                        <a:t>: Ensure high-quality, accurate data for smooth automation.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Timely Updates</a:t>
                      </a:r>
                      <a:r>
                        <a:rPr lang="en-US" sz="1600" dirty="0"/>
                        <a:t>: Update the SOP promptly with any changes or new requirements.</a:t>
                      </a: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Clear Ownership</a:t>
                      </a:r>
                      <a:r>
                        <a:rPr lang="en-US" sz="1600" dirty="0"/>
                        <a:t>: Assign ownership for automation oversight, troubleshooting, and maintenance.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1298850"/>
                  </a:ext>
                </a:extLst>
              </a:tr>
              <a:tr h="32640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Automation Challenges</a:t>
                      </a:r>
                      <a:endParaRPr lang="en-IN" sz="16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99919"/>
                  </a:ext>
                </a:extLst>
              </a:tr>
              <a:tr h="1323070">
                <a:tc>
                  <a:txBody>
                    <a:bodyPr/>
                    <a:lstStyle/>
                    <a:p>
                      <a:pPr marL="85725" indent="-85725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Not Instant Magic:</a:t>
                      </a:r>
                      <a:r>
                        <a:rPr lang="en-US" sz="1600" dirty="0"/>
                        <a:t> Automation isn't like regular tasks—it requires customized solutions with time for feasibility analysis and research.</a:t>
                      </a:r>
                    </a:p>
                    <a:p>
                      <a:pPr marL="85725" indent="-85725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Timeframes Can Vary:</a:t>
                      </a:r>
                      <a:r>
                        <a:rPr lang="en-US" sz="1600" dirty="0"/>
                        <a:t> Some tasks are quick and simple, while others may take weeks due to their complexity.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dirty="0"/>
                        <a:t>New Issues Arise:</a:t>
                      </a:r>
                      <a:r>
                        <a:rPr lang="en-US" sz="1600" dirty="0"/>
                        <a:t> Unforeseen challenges often arise during development or testing (UAT).</a:t>
                      </a:r>
                      <a:endParaRPr lang="en-US" sz="1600" b="1" dirty="0"/>
                    </a:p>
                    <a:p>
                      <a:pPr marL="85725" indent="-85725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Expectation Management:</a:t>
                      </a:r>
                      <a:r>
                        <a:rPr lang="en-US" sz="1600" dirty="0"/>
                        <a:t> Managing team expectations is key, as automation involves research, development, and testing phases that take time.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8072398"/>
                  </a:ext>
                </a:extLst>
              </a:tr>
            </a:tbl>
          </a:graphicData>
        </a:graphic>
      </p:graphicFrame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49DF9E72-E165-30A5-A37D-46CF712975B2}"/>
              </a:ext>
            </a:extLst>
          </p:cNvPr>
          <p:cNvSpPr/>
          <p:nvPr/>
        </p:nvSpPr>
        <p:spPr>
          <a:xfrm>
            <a:off x="209994" y="1"/>
            <a:ext cx="6584212" cy="265814"/>
          </a:xfrm>
          <a:prstGeom prst="snip1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The Importance of SOPs &amp; Managing Automation Challenges</a:t>
            </a:r>
          </a:p>
        </p:txBody>
      </p:sp>
    </p:spTree>
    <p:extLst>
      <p:ext uri="{BB962C8B-B14F-4D97-AF65-F5344CB8AC3E}">
        <p14:creationId xmlns:p14="http://schemas.microsoft.com/office/powerpoint/2010/main" val="2556687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9B159-3D5D-A483-7B10-4FC929A5E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07B72A-A74E-315F-23B0-56D5B4A83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6886069"/>
              </p:ext>
            </p:extLst>
          </p:nvPr>
        </p:nvGraphicFramePr>
        <p:xfrm>
          <a:off x="209992" y="608326"/>
          <a:ext cx="11774861" cy="449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4861">
                  <a:extLst>
                    <a:ext uri="{9D8B030D-6E8A-4147-A177-3AD203B41FA5}">
                      <a16:colId xmlns:a16="http://schemas.microsoft.com/office/drawing/2014/main" val="2257589389"/>
                    </a:ext>
                  </a:extLst>
                </a:gridCol>
              </a:tblGrid>
              <a:tr h="321884">
                <a:tc>
                  <a:txBody>
                    <a:bodyPr/>
                    <a:lstStyle/>
                    <a:p>
                      <a:r>
                        <a:rPr lang="en-IN" sz="1600" dirty="0"/>
                        <a:t>Purpose: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601959"/>
                  </a:ext>
                </a:extLst>
              </a:tr>
              <a:tr h="863234">
                <a:tc>
                  <a:txBody>
                    <a:bodyPr/>
                    <a:lstStyle/>
                    <a:p>
                      <a:r>
                        <a:rPr lang="en-US" sz="1600" dirty="0"/>
                        <a:t>Quickly splits large Excel workbooks based on a specific column (e.g., Country, Business Framework Level, GSB Grade), while preserving original formulas and formatting.</a:t>
                      </a:r>
                      <a:endParaRPr lang="en-US" sz="5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3175929"/>
                  </a:ext>
                </a:extLst>
              </a:tr>
              <a:tr h="335111"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  <a:tabLst>
                          <a:tab pos="180975" algn="l"/>
                        </a:tabLst>
                      </a:pPr>
                      <a:r>
                        <a:rPr lang="en-IN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Key Features:</a:t>
                      </a:r>
                      <a:endParaRPr lang="en-US" sz="1600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686286"/>
                  </a:ext>
                </a:extLst>
              </a:tr>
              <a:tr h="863234">
                <a:tc>
                  <a:txBody>
                    <a:bodyPr/>
                    <a:lstStyle/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Select Workbook &amp; Sheet</a:t>
                      </a:r>
                      <a:r>
                        <a:rPr lang="en-US" sz="1600" dirty="0"/>
                        <a:t>: User-friendly interface to pick your file and sheet.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Choose Split Basis</a:t>
                      </a:r>
                      <a:r>
                        <a:rPr lang="en-US" sz="1600" dirty="0"/>
                        <a:t>: Define the column to split by (e.g., Country, Grade, Level).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Preserve Original Logic</a:t>
                      </a:r>
                      <a:r>
                        <a:rPr lang="en-US" sz="1600" dirty="0"/>
                        <a:t>: Retains all formulas, formatting, and structure in the split files.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Flexible Data Start Point</a:t>
                      </a:r>
                      <a:r>
                        <a:rPr lang="en-US" sz="1600" dirty="0"/>
                        <a:t>: Specify which row the actual data starts from (ignores headers/titles if needed).</a:t>
                      </a:r>
                    </a:p>
                    <a:p>
                      <a:pPr marL="174625" indent="-174625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dirty="0"/>
                        <a:t>Fast and Efficient</a:t>
                      </a:r>
                      <a:r>
                        <a:rPr lang="en-US" sz="1600" dirty="0"/>
                        <a:t>: Processes even large files within minutes, saving significant manual effort.</a:t>
                      </a:r>
                    </a:p>
                    <a:p>
                      <a:pPr marL="0" indent="0" algn="just">
                        <a:buFont typeface="Arial" panose="020B0604020202020204" pitchFamily="34" charset="0"/>
                        <a:buNone/>
                        <a:tabLst>
                          <a:tab pos="180975" algn="l"/>
                        </a:tabLst>
                      </a:pPr>
                      <a:endParaRPr lang="en-US" sz="16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181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just">
                        <a:buFont typeface="Arial" panose="020B0604020202020204" pitchFamily="34" charset="0"/>
                        <a:buNone/>
                        <a:tabLst>
                          <a:tab pos="180975" algn="l"/>
                        </a:tabLst>
                      </a:pPr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Benefits:</a:t>
                      </a:r>
                      <a:endParaRPr lang="en-US" sz="1600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934069"/>
                  </a:ext>
                </a:extLst>
              </a:tr>
              <a:tr h="863234">
                <a:tc>
                  <a:txBody>
                    <a:bodyPr/>
                    <a:lstStyle/>
                    <a:p>
                      <a:pPr marL="174625" indent="-174625" algn="l">
                        <a:buFont typeface="Arial" panose="020B0604020202020204" pitchFamily="34" charset="0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600" dirty="0"/>
                        <a:t>Reduces manual splitting errors</a:t>
                      </a:r>
                    </a:p>
                    <a:p>
                      <a:pPr marL="174625" indent="-174625" algn="l">
                        <a:buFont typeface="Arial" panose="020B0604020202020204" pitchFamily="34" charset="0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600" dirty="0"/>
                        <a:t>Saves hours of repetitive work</a:t>
                      </a:r>
                    </a:p>
                    <a:p>
                      <a:pPr marL="174625" indent="-174625" algn="l">
                        <a:buFont typeface="Arial" panose="020B0604020202020204" pitchFamily="34" charset="0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600" dirty="0"/>
                        <a:t>Maintains data integrity (no broken formulas!)</a:t>
                      </a:r>
                    </a:p>
                    <a:p>
                      <a:pPr marL="174625" indent="-174625" algn="l">
                        <a:buFont typeface="Arial" panose="020B0604020202020204" pitchFamily="34" charset="0"/>
                        <a:buChar char="•"/>
                        <a:tabLst>
                          <a:tab pos="174625" algn="l"/>
                        </a:tabLst>
                      </a:pPr>
                      <a:r>
                        <a:rPr lang="en-US" sz="1600" dirty="0"/>
                        <a:t>Consistent and accurate, well-organized results within minutes.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271286"/>
                  </a:ext>
                </a:extLst>
              </a:tr>
            </a:tbl>
          </a:graphicData>
        </a:graphic>
      </p:graphicFrame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4F576E91-FBD5-1D7E-559A-C29539CE8338}"/>
              </a:ext>
            </a:extLst>
          </p:cNvPr>
          <p:cNvSpPr/>
          <p:nvPr/>
        </p:nvSpPr>
        <p:spPr>
          <a:xfrm>
            <a:off x="209993" y="1"/>
            <a:ext cx="7042577" cy="300624"/>
          </a:xfrm>
          <a:prstGeom prst="snip1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Introducing the "Splitter Tool" for Efficient Workbook Management</a:t>
            </a: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2241294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B1EB6-DB8C-57C0-DB1D-0A8995484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67" y="2401822"/>
            <a:ext cx="10515600" cy="4351338"/>
          </a:xfrm>
        </p:spPr>
        <p:txBody>
          <a:bodyPr/>
          <a:lstStyle/>
          <a:p>
            <a:pPr>
              <a:buNone/>
            </a:pPr>
            <a:r>
              <a:rPr lang="en-US" b="1" dirty="0"/>
              <a:t>Automation is not just a tool – it's a mindset.</a:t>
            </a:r>
            <a:endParaRPr lang="en-US" dirty="0"/>
          </a:p>
          <a:p>
            <a:r>
              <a:rPr lang="en-US" dirty="0"/>
              <a:t>Happy to discuss further!</a:t>
            </a:r>
          </a:p>
          <a:p>
            <a:r>
              <a:rPr lang="en-US" dirty="0"/>
              <a:t>Let's create better, faster processes together.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80980-8726-AB59-B22E-7BB80B314F0F}"/>
              </a:ext>
            </a:extLst>
          </p:cNvPr>
          <p:cNvSpPr txBox="1"/>
          <p:nvPr/>
        </p:nvSpPr>
        <p:spPr>
          <a:xfrm>
            <a:off x="150311" y="413359"/>
            <a:ext cx="11837097" cy="1446550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8800" b="1" dirty="0">
                <a:solidFill>
                  <a:schemeClr val="bg1">
                    <a:lumMod val="95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7515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1455</TotalTime>
  <Words>979</Words>
  <Application>Microsoft Office PowerPoint</Application>
  <PresentationFormat>Widescreen</PresentationFormat>
  <Paragraphs>93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Automation Mindset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Kirti Sharma</dc:creator>
  <cp:lastModifiedBy>Kirti Sharma</cp:lastModifiedBy>
  <cp:revision>38</cp:revision>
  <dcterms:created xsi:type="dcterms:W3CDTF">2025-04-26T14:59:46Z</dcterms:created>
  <dcterms:modified xsi:type="dcterms:W3CDTF">2025-04-27T15:14:59Z</dcterms:modified>
</cp:coreProperties>
</file>