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794500" cy="9931400"/>
  <p:embeddedFontLst>
    <p:embeddedFont>
      <p:font typeface="P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B08F6A-AD04-4E28-AC9A-D9E08010F929}">
  <a:tblStyle styleId="{84B08F6A-AD04-4E28-AC9A-D9E08010F929}" styleName="Table_0"/>
  <a:tblStyle styleId="{605BC9F5-9830-4B01-99C8-3018B32D908F}" styleName="Table_1">
    <a:wholeTbl>
      <a:tcTxStyle b="off" i="off">
        <a:font>
          <a:latin typeface="BMW Group Condensed"/>
          <a:ea typeface="BMW Group Condensed"/>
          <a:cs typeface="BMW Group Condense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BF4"/>
          </a:solidFill>
        </a:fill>
      </a:tcStyle>
    </a:wholeTbl>
    <a:band1H>
      <a:tcStyle>
        <a:fill>
          <a:solidFill>
            <a:srgbClr val="CAD4E8"/>
          </a:solidFill>
        </a:fill>
      </a:tcStyle>
    </a:band1H>
    <a:band1V>
      <a:tcStyle>
        <a:fill>
          <a:solidFill>
            <a:srgbClr val="CAD4E8"/>
          </a:solidFill>
        </a:fill>
      </a:tcStyle>
    </a:band1V>
    <a:lastCol>
      <a:tcTxStyle b="on" i="off">
        <a:font>
          <a:latin typeface="BMW Group Condensed"/>
          <a:ea typeface="BMW Group Condensed"/>
          <a:cs typeface="BMW Group Condensed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BMW Group Condensed"/>
          <a:ea typeface="BMW Group Condensed"/>
          <a:cs typeface="BMW Group Condensed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BMW Group Condensed"/>
          <a:ea typeface="BMW Group Condensed"/>
          <a:cs typeface="BMW Group Condense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MW Group Condensed"/>
          <a:ea typeface="BMW Group Condensed"/>
          <a:cs typeface="BMW Group Condense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TSans-regular.fntdata"/><Relationship Id="rId25" Type="http://schemas.openxmlformats.org/officeDocument/2006/relationships/slide" Target="slides/slide18.xml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T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32625" y="744850"/>
            <a:ext cx="452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79450" y="4717400"/>
            <a:ext cx="5435599" cy="446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914400" y="744537"/>
            <a:ext cx="4965700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756000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4278960" y="10157400"/>
            <a:ext cx="328067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679450" y="4717400"/>
            <a:ext cx="5435599" cy="4469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1132625" y="744850"/>
            <a:ext cx="452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32625" y="744850"/>
            <a:ext cx="45300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79450" y="4717400"/>
            <a:ext cx="5435700" cy="44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589200" y="420336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3589200" y="525168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9719" y="4203000"/>
            <a:ext cx="2514599" cy="20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9719" y="4203000"/>
            <a:ext cx="2514599" cy="200628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3589200" y="4203360"/>
            <a:ext cx="5076359" cy="200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subTitle"/>
          </p:nvPr>
        </p:nvSpPr>
        <p:spPr>
          <a:xfrm>
            <a:off x="3589200" y="1546200"/>
            <a:ext cx="5038199" cy="11678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589200" y="4203360"/>
            <a:ext cx="5076359" cy="200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3589200" y="525168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589200" y="420336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3589200" y="525168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9719" y="4203000"/>
            <a:ext cx="2514599" cy="20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9719" y="4203000"/>
            <a:ext cx="2514599" cy="200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3589200" y="4203360"/>
            <a:ext cx="5076359" cy="200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subTitle"/>
          </p:nvPr>
        </p:nvSpPr>
        <p:spPr>
          <a:xfrm>
            <a:off x="3589200" y="1546200"/>
            <a:ext cx="5038199" cy="11678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6" name="Shape 166"/>
          <p:cNvSpPr txBox="1"/>
          <p:nvPr>
            <p:ph idx="3"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2" name="Shape 172"/>
          <p:cNvSpPr txBox="1"/>
          <p:nvPr>
            <p:ph idx="3"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3" type="body"/>
          </p:nvPr>
        </p:nvSpPr>
        <p:spPr>
          <a:xfrm>
            <a:off x="3589200" y="525168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589200" y="420336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3589200" y="525168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4"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96" name="Shape 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9719" y="4203000"/>
            <a:ext cx="2514599" cy="20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9719" y="4203000"/>
            <a:ext cx="2514599" cy="200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subTitle"/>
          </p:nvPr>
        </p:nvSpPr>
        <p:spPr>
          <a:xfrm>
            <a:off x="3589200" y="1546200"/>
            <a:ext cx="5038199" cy="11678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589200" y="1546200"/>
            <a:ext cx="5038199" cy="251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3589200" y="5251680"/>
            <a:ext cx="5076359" cy="9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46120" y="6456239"/>
            <a:ext cx="4784399" cy="2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B2B2B2"/>
                </a:solidFill>
                <a:latin typeface="PT Sans"/>
                <a:ea typeface="PT Sans"/>
                <a:cs typeface="PT Sans"/>
                <a:sym typeface="PT Sans"/>
              </a:rPr>
              <a:t>© 2015  itestra GmbH | www.itestra.de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3439" y="353519"/>
            <a:ext cx="1889280" cy="5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546120" y="6456239"/>
            <a:ext cx="4784399" cy="2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B2B2B2"/>
                </a:solidFill>
                <a:latin typeface="PT Sans"/>
                <a:ea typeface="PT Sans"/>
                <a:cs typeface="PT Sans"/>
                <a:sym typeface="PT Sans"/>
              </a:rPr>
              <a:t>© 2016  itestra GmbH | www.itestra.de</a:t>
            </a:r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3303719" y="3507119"/>
            <a:ext cx="5514480" cy="736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3303719" y="2673359"/>
            <a:ext cx="41619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Char char="●"/>
              <a:defRPr sz="1800"/>
            </a:lvl1pPr>
            <a:lvl2pPr indent="0" lvl="1">
              <a:spcBef>
                <a:spcPts val="0"/>
              </a:spcBef>
              <a:buChar char="○"/>
              <a:defRPr sz="1800"/>
            </a:lvl2pPr>
            <a:lvl3pPr indent="0" lvl="2">
              <a:spcBef>
                <a:spcPts val="0"/>
              </a:spcBef>
              <a:buChar char="■"/>
              <a:defRPr sz="1800"/>
            </a:lvl3pPr>
            <a:lvl4pPr indent="0" lvl="3">
              <a:spcBef>
                <a:spcPts val="0"/>
              </a:spcBef>
              <a:buChar char="●"/>
              <a:defRPr sz="1800"/>
            </a:lvl4pPr>
            <a:lvl5pPr indent="0" lvl="4">
              <a:spcBef>
                <a:spcPts val="0"/>
              </a:spcBef>
              <a:buChar char="○"/>
              <a:defRPr sz="1800"/>
            </a:lvl5pPr>
            <a:lvl6pPr indent="0" lvl="5">
              <a:spcBef>
                <a:spcPts val="0"/>
              </a:spcBef>
              <a:buChar char="■"/>
              <a:defRPr sz="1800"/>
            </a:lvl6pPr>
            <a:lvl7pPr indent="0" lvl="6">
              <a:spcBef>
                <a:spcPts val="0"/>
              </a:spcBef>
              <a:buChar char="●"/>
              <a:defRPr sz="1800"/>
            </a:lvl7pPr>
            <a:lvl8pPr indent="0" lvl="7">
              <a:spcBef>
                <a:spcPts val="0"/>
              </a:spcBef>
              <a:buChar char="○"/>
              <a:defRPr sz="1800"/>
            </a:lvl8pPr>
            <a:lvl9pPr indent="0" lvl="8">
              <a:spcBef>
                <a:spcPts val="0"/>
              </a:spcBef>
              <a:buChar char="■"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2" type="body"/>
          </p:nvPr>
        </p:nvSpPr>
        <p:spPr>
          <a:xfrm>
            <a:off x="3303719" y="4530960"/>
            <a:ext cx="3765239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Char char="●"/>
              <a:defRPr sz="1800"/>
            </a:lvl1pPr>
            <a:lvl2pPr indent="0" lvl="1">
              <a:spcBef>
                <a:spcPts val="0"/>
              </a:spcBef>
              <a:buChar char="○"/>
              <a:defRPr sz="1800"/>
            </a:lvl2pPr>
            <a:lvl3pPr indent="0" lvl="2">
              <a:spcBef>
                <a:spcPts val="0"/>
              </a:spcBef>
              <a:buChar char="■"/>
              <a:defRPr sz="1800"/>
            </a:lvl3pPr>
            <a:lvl4pPr indent="0" lvl="3">
              <a:spcBef>
                <a:spcPts val="0"/>
              </a:spcBef>
              <a:buChar char="●"/>
              <a:defRPr sz="1800"/>
            </a:lvl4pPr>
            <a:lvl5pPr indent="0" lvl="4">
              <a:spcBef>
                <a:spcPts val="0"/>
              </a:spcBef>
              <a:buChar char="○"/>
              <a:defRPr sz="1800"/>
            </a:lvl5pPr>
            <a:lvl6pPr indent="0" lvl="5">
              <a:spcBef>
                <a:spcPts val="0"/>
              </a:spcBef>
              <a:buChar char="■"/>
              <a:defRPr sz="1800"/>
            </a:lvl6pPr>
            <a:lvl7pPr indent="0" lvl="6">
              <a:spcBef>
                <a:spcPts val="0"/>
              </a:spcBef>
              <a:buChar char="●"/>
              <a:defRPr sz="1800"/>
            </a:lvl7pPr>
            <a:lvl8pPr indent="0" lvl="7">
              <a:spcBef>
                <a:spcPts val="0"/>
              </a:spcBef>
              <a:buChar char="○"/>
              <a:defRPr sz="1800"/>
            </a:lvl8pPr>
            <a:lvl9pPr indent="0" lvl="8">
              <a:spcBef>
                <a:spcPts val="0"/>
              </a:spcBef>
              <a:buChar char="■"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546120" y="6456239"/>
            <a:ext cx="4784399" cy="2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B2B2B2"/>
                </a:solidFill>
                <a:latin typeface="PT Sans"/>
                <a:ea typeface="PT Sans"/>
                <a:cs typeface="PT Sans"/>
                <a:sym typeface="PT Sans"/>
              </a:rPr>
              <a:t>© 2016  itestra GmbH | www.itestra.de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3439" y="353519"/>
            <a:ext cx="1889280" cy="5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539639" y="360360"/>
            <a:ext cx="6052680" cy="599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2600" u="none" cap="none" strike="noStrike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39639" y="1260359"/>
            <a:ext cx="8100719" cy="4858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1pPr>
            <a:lvl2pPr indent="-228600" lvl="1" marL="34290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2pPr>
            <a:lvl3pPr indent="-171450" lvl="2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3pPr>
            <a:lvl4pPr indent="-171450" lvl="3" marL="285750" marR="0" rtl="0" algn="l">
              <a:spcBef>
                <a:spcPts val="0"/>
              </a:spcBef>
              <a:buSzPct val="100000"/>
              <a:buFont typeface="Noto Sans Symbols"/>
              <a:buChar char="▪"/>
              <a:defRPr b="0" i="0" sz="1800" u="none" cap="none" strike="noStrike"/>
            </a:lvl4pPr>
            <a:lvl5pPr indent="0" lvl="4">
              <a:spcBef>
                <a:spcPts val="0"/>
              </a:spcBef>
              <a:buChar char="○"/>
              <a:defRPr sz="1800"/>
            </a:lvl5pPr>
            <a:lvl6pPr indent="0" lvl="5">
              <a:spcBef>
                <a:spcPts val="0"/>
              </a:spcBef>
              <a:buChar char="■"/>
              <a:defRPr sz="1800"/>
            </a:lvl6pPr>
            <a:lvl7pPr indent="0" lvl="6">
              <a:spcBef>
                <a:spcPts val="0"/>
              </a:spcBef>
              <a:buChar char="●"/>
              <a:defRPr sz="1800"/>
            </a:lvl7pPr>
            <a:lvl8pPr indent="0" lvl="7">
              <a:spcBef>
                <a:spcPts val="0"/>
              </a:spcBef>
              <a:buChar char="○"/>
              <a:defRPr sz="1800"/>
            </a:lvl8pPr>
            <a:lvl9pPr indent="0" lvl="8">
              <a:spcBef>
                <a:spcPts val="0"/>
              </a:spcBef>
              <a:buChar char="■"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080" y="6456239"/>
            <a:ext cx="2133360" cy="247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F9F9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46120" y="6456239"/>
            <a:ext cx="4784399" cy="2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B2B2B2"/>
                </a:solidFill>
                <a:latin typeface="PT Sans"/>
                <a:ea typeface="PT Sans"/>
                <a:cs typeface="PT Sans"/>
                <a:sym typeface="PT Sans"/>
              </a:rPr>
              <a:t>© 2015  itestra GmbH | www.itestra.de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3439" y="353519"/>
            <a:ext cx="1889280" cy="5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3589200" y="1546200"/>
            <a:ext cx="5038199" cy="2518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589200" y="4203360"/>
            <a:ext cx="5076359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Char char="●"/>
              <a:defRPr sz="1800"/>
            </a:lvl1pPr>
            <a:lvl2pPr indent="0" lvl="1">
              <a:spcBef>
                <a:spcPts val="0"/>
              </a:spcBef>
              <a:buChar char="○"/>
              <a:defRPr sz="1800"/>
            </a:lvl2pPr>
            <a:lvl3pPr indent="0" lvl="2">
              <a:spcBef>
                <a:spcPts val="0"/>
              </a:spcBef>
              <a:buChar char="■"/>
              <a:defRPr sz="1800"/>
            </a:lvl3pPr>
            <a:lvl4pPr indent="0" lvl="3">
              <a:spcBef>
                <a:spcPts val="0"/>
              </a:spcBef>
              <a:buChar char="●"/>
              <a:defRPr sz="1800"/>
            </a:lvl4pPr>
            <a:lvl5pPr indent="0" lvl="4">
              <a:spcBef>
                <a:spcPts val="0"/>
              </a:spcBef>
              <a:buChar char="○"/>
              <a:defRPr sz="1800"/>
            </a:lvl5pPr>
            <a:lvl6pPr indent="0" lvl="5">
              <a:spcBef>
                <a:spcPts val="0"/>
              </a:spcBef>
              <a:buChar char="■"/>
              <a:defRPr sz="1800"/>
            </a:lvl6pPr>
            <a:lvl7pPr indent="0" lvl="6">
              <a:spcBef>
                <a:spcPts val="0"/>
              </a:spcBef>
              <a:buChar char="●"/>
              <a:defRPr sz="1800"/>
            </a:lvl7pPr>
            <a:lvl8pPr indent="0" lvl="7">
              <a:spcBef>
                <a:spcPts val="0"/>
              </a:spcBef>
              <a:buChar char="○"/>
              <a:defRPr sz="1800"/>
            </a:lvl8pPr>
            <a:lvl9pPr indent="0" lvl="8">
              <a:spcBef>
                <a:spcPts val="0"/>
              </a:spcBef>
              <a:buChar char="■"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20.png"/><Relationship Id="rId13" Type="http://schemas.openxmlformats.org/officeDocument/2006/relationships/image" Target="../media/image1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3" Type="http://schemas.openxmlformats.org/officeDocument/2006/relationships/image" Target="../media/image3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Relationship Id="rId15" Type="http://schemas.openxmlformats.org/officeDocument/2006/relationships/image" Target="../media/image36.png"/><Relationship Id="rId14" Type="http://schemas.openxmlformats.org/officeDocument/2006/relationships/image" Target="../media/image29.png"/><Relationship Id="rId17" Type="http://schemas.openxmlformats.org/officeDocument/2006/relationships/image" Target="../media/image35.png"/><Relationship Id="rId16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8.jpg"/><Relationship Id="rId7" Type="http://schemas.openxmlformats.org/officeDocument/2006/relationships/image" Target="../media/image21.jpg"/><Relationship Id="rId8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3.jpg"/><Relationship Id="rId5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303719" y="2978280"/>
            <a:ext cx="5514480" cy="17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Event Sourcing - P</a:t>
            </a:r>
            <a:r>
              <a:rPr b="1"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aketverfolgung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303725" y="4776850"/>
            <a:ext cx="4751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Robert Graf </a:t>
            </a:r>
            <a:r>
              <a:rPr lang="en-US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● Erik Pohle</a:t>
            </a:r>
            <a:r>
              <a:rPr lang="en-US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● Josephine Westermann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Oliver Brehm ● Antonio Grieco ● </a:t>
            </a:r>
            <a:r>
              <a:rPr lang="en-US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Simon Hessner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303719" y="2673359"/>
            <a:ext cx="41619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München, 2</a:t>
            </a:r>
            <a:r>
              <a:rPr lang="en-US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5</a:t>
            </a:r>
            <a:r>
              <a:rPr b="0" i="0" lang="en-US" sz="14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.08.2017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3" name="Shape 393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Tracking-Service</a:t>
            </a:r>
          </a:p>
        </p:txBody>
      </p:sp>
      <p:sp>
        <p:nvSpPr>
          <p:cNvPr id="394" name="Shape 394"/>
          <p:cNvSpPr/>
          <p:nvPr/>
        </p:nvSpPr>
        <p:spPr>
          <a:xfrm>
            <a:off x="1170200" y="2135425"/>
            <a:ext cx="6629400" cy="25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5" name="Shape 395"/>
          <p:cNvSpPr/>
          <p:nvPr/>
        </p:nvSpPr>
        <p:spPr>
          <a:xfrm>
            <a:off x="2329925" y="2666950"/>
            <a:ext cx="23241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requestPacketStatus</a:t>
            </a:r>
          </a:p>
        </p:txBody>
      </p:sp>
      <p:sp>
        <p:nvSpPr>
          <p:cNvPr id="396" name="Shape 396"/>
          <p:cNvSpPr/>
          <p:nvPr/>
        </p:nvSpPr>
        <p:spPr>
          <a:xfrm>
            <a:off x="5932700" y="3630850"/>
            <a:ext cx="1562100" cy="800100"/>
          </a:xfrm>
          <a:prstGeom prst="flowChartMagneticDisk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7" name="Shape 397"/>
          <p:cNvCxnSpPr>
            <a:stCxn id="398" idx="0"/>
            <a:endCxn id="396" idx="3"/>
          </p:cNvCxnSpPr>
          <p:nvPr/>
        </p:nvCxnSpPr>
        <p:spPr>
          <a:xfrm flipH="1" rot="10800000">
            <a:off x="6705600" y="4431000"/>
            <a:ext cx="8100" cy="14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9" name="Shape 399"/>
          <p:cNvSpPr/>
          <p:nvPr/>
        </p:nvSpPr>
        <p:spPr>
          <a:xfrm>
            <a:off x="6430837" y="5020062"/>
            <a:ext cx="548700" cy="525000"/>
          </a:xfrm>
          <a:prstGeom prst="flowChartInputOutput">
            <a:avLst/>
          </a:prstGeom>
          <a:solidFill>
            <a:srgbClr val="FFFFFF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0" name="Shape 400"/>
          <p:cNvCxnSpPr>
            <a:stCxn id="401" idx="2"/>
            <a:endCxn id="395" idx="0"/>
          </p:cNvCxnSpPr>
          <p:nvPr/>
        </p:nvCxnSpPr>
        <p:spPr>
          <a:xfrm>
            <a:off x="3486150" y="1724000"/>
            <a:ext cx="5700" cy="9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x="6071750" y="3873700"/>
            <a:ext cx="1423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Paketverlauf</a:t>
            </a:r>
          </a:p>
        </p:txBody>
      </p:sp>
      <p:sp>
        <p:nvSpPr>
          <p:cNvPr id="401" name="Shape 401"/>
          <p:cNvSpPr/>
          <p:nvPr/>
        </p:nvSpPr>
        <p:spPr>
          <a:xfrm>
            <a:off x="2171700" y="1371500"/>
            <a:ext cx="2628900" cy="3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HTTP-Schnittstelle</a:t>
            </a:r>
          </a:p>
        </p:txBody>
      </p:sp>
      <p:sp>
        <p:nvSpPr>
          <p:cNvPr id="398" name="Shape 398"/>
          <p:cNvSpPr/>
          <p:nvPr/>
        </p:nvSpPr>
        <p:spPr>
          <a:xfrm>
            <a:off x="5924550" y="5915100"/>
            <a:ext cx="1562100" cy="38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Event Store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170200" y="4103425"/>
            <a:ext cx="2324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Tracking-Service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9" name="Shape 409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User-Service</a:t>
            </a:r>
          </a:p>
        </p:txBody>
      </p:sp>
      <p:sp>
        <p:nvSpPr>
          <p:cNvPr id="410" name="Shape 410"/>
          <p:cNvSpPr/>
          <p:nvPr/>
        </p:nvSpPr>
        <p:spPr>
          <a:xfrm>
            <a:off x="539650" y="1952650"/>
            <a:ext cx="8017200" cy="27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1" name="Shape 411"/>
          <p:cNvSpPr/>
          <p:nvPr/>
        </p:nvSpPr>
        <p:spPr>
          <a:xfrm>
            <a:off x="703200" y="2170537"/>
            <a:ext cx="10479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addUser</a:t>
            </a:r>
          </a:p>
        </p:txBody>
      </p:sp>
      <p:sp>
        <p:nvSpPr>
          <p:cNvPr id="412" name="Shape 412"/>
          <p:cNvSpPr/>
          <p:nvPr/>
        </p:nvSpPr>
        <p:spPr>
          <a:xfrm>
            <a:off x="3452062" y="3726300"/>
            <a:ext cx="2192374" cy="800100"/>
          </a:xfrm>
          <a:prstGeom prst="flowChartMagneticDisk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3" name="Shape 413"/>
          <p:cNvCxnSpPr>
            <a:endCxn id="411" idx="0"/>
          </p:cNvCxnSpPr>
          <p:nvPr/>
        </p:nvCxnSpPr>
        <p:spPr>
          <a:xfrm flipH="1">
            <a:off x="1227150" y="1632637"/>
            <a:ext cx="21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14" name="Shape 414"/>
          <p:cNvSpPr txBox="1"/>
          <p:nvPr/>
        </p:nvSpPr>
        <p:spPr>
          <a:xfrm>
            <a:off x="3071950" y="1214800"/>
            <a:ext cx="295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HTTP Schnittstelle</a:t>
            </a:r>
          </a:p>
        </p:txBody>
      </p:sp>
      <p:sp>
        <p:nvSpPr>
          <p:cNvPr id="415" name="Shape 415"/>
          <p:cNvSpPr/>
          <p:nvPr/>
        </p:nvSpPr>
        <p:spPr>
          <a:xfrm>
            <a:off x="703200" y="1280100"/>
            <a:ext cx="7533600" cy="3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864549" y="3362500"/>
            <a:ext cx="2121124" cy="800100"/>
          </a:xfrm>
          <a:prstGeom prst="flowChartMagneticDisk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1925137" y="2170537"/>
            <a:ext cx="18807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authenticateUser</a:t>
            </a:r>
          </a:p>
        </p:txBody>
      </p:sp>
      <p:sp>
        <p:nvSpPr>
          <p:cNvPr id="418" name="Shape 418"/>
          <p:cNvSpPr/>
          <p:nvPr/>
        </p:nvSpPr>
        <p:spPr>
          <a:xfrm>
            <a:off x="3979887" y="2170550"/>
            <a:ext cx="17985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addPacketToUser</a:t>
            </a:r>
          </a:p>
        </p:txBody>
      </p:sp>
      <p:sp>
        <p:nvSpPr>
          <p:cNvPr id="419" name="Shape 419"/>
          <p:cNvSpPr/>
          <p:nvPr/>
        </p:nvSpPr>
        <p:spPr>
          <a:xfrm>
            <a:off x="5952450" y="2170550"/>
            <a:ext cx="22842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getPacketsFromUser</a:t>
            </a:r>
          </a:p>
        </p:txBody>
      </p:sp>
      <p:cxnSp>
        <p:nvCxnSpPr>
          <p:cNvPr id="420" name="Shape 420"/>
          <p:cNvCxnSpPr/>
          <p:nvPr/>
        </p:nvCxnSpPr>
        <p:spPr>
          <a:xfrm flipH="1">
            <a:off x="7103550" y="1632637"/>
            <a:ext cx="21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21" name="Shape 421"/>
          <p:cNvCxnSpPr/>
          <p:nvPr/>
        </p:nvCxnSpPr>
        <p:spPr>
          <a:xfrm flipH="1">
            <a:off x="4878100" y="1632637"/>
            <a:ext cx="21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22" name="Shape 422"/>
          <p:cNvCxnSpPr/>
          <p:nvPr/>
        </p:nvCxnSpPr>
        <p:spPr>
          <a:xfrm flipH="1">
            <a:off x="2864450" y="1632637"/>
            <a:ext cx="21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23" name="Shape 423"/>
          <p:cNvSpPr/>
          <p:nvPr/>
        </p:nvSpPr>
        <p:spPr>
          <a:xfrm>
            <a:off x="6008412" y="3362500"/>
            <a:ext cx="2192374" cy="800100"/>
          </a:xfrm>
          <a:prstGeom prst="flowChartMagneticDisk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647650" y="5762150"/>
            <a:ext cx="2913900" cy="38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Event Store</a:t>
            </a:r>
          </a:p>
        </p:txBody>
      </p:sp>
      <p:cxnSp>
        <p:nvCxnSpPr>
          <p:cNvPr id="425" name="Shape 425"/>
          <p:cNvCxnSpPr>
            <a:stCxn id="424" idx="0"/>
          </p:cNvCxnSpPr>
          <p:nvPr/>
        </p:nvCxnSpPr>
        <p:spPr>
          <a:xfrm rot="10800000">
            <a:off x="7094400" y="4190450"/>
            <a:ext cx="10200" cy="15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6" name="Shape 426"/>
          <p:cNvSpPr/>
          <p:nvPr/>
        </p:nvSpPr>
        <p:spPr>
          <a:xfrm>
            <a:off x="6820187" y="4973550"/>
            <a:ext cx="548700" cy="525000"/>
          </a:xfrm>
          <a:prstGeom prst="flowChartInputOutput">
            <a:avLst/>
          </a:prstGeom>
          <a:solidFill>
            <a:srgbClr val="FFFFFF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3716700" y="2941600"/>
            <a:ext cx="171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User-Service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366650" y="3646700"/>
            <a:ext cx="111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user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631650" y="4019925"/>
            <a:ext cx="1880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followedPackets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405900" y="3709300"/>
            <a:ext cx="1397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idStore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99" y="1104650"/>
            <a:ext cx="2830050" cy="52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024" y="1104650"/>
            <a:ext cx="2830050" cy="522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725" y="1104633"/>
            <a:ext cx="2830050" cy="5228492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Android Post-Frontend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45" name="Shape 445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Demo</a:t>
            </a:r>
          </a:p>
        </p:txBody>
      </p:sp>
      <p:sp>
        <p:nvSpPr>
          <p:cNvPr id="446" name="Shape 446"/>
          <p:cNvSpPr/>
          <p:nvPr/>
        </p:nvSpPr>
        <p:spPr>
          <a:xfrm>
            <a:off x="2316150" y="2084274"/>
            <a:ext cx="4511700" cy="81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Web Frontend: Post Terminal</a:t>
            </a:r>
          </a:p>
        </p:txBody>
      </p:sp>
      <p:sp>
        <p:nvSpPr>
          <p:cNvPr id="447" name="Shape 447"/>
          <p:cNvSpPr/>
          <p:nvPr/>
        </p:nvSpPr>
        <p:spPr>
          <a:xfrm>
            <a:off x="2316150" y="3302386"/>
            <a:ext cx="4511700" cy="81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Web Frontend: Kundenservice</a:t>
            </a:r>
          </a:p>
        </p:txBody>
      </p:sp>
      <p:sp>
        <p:nvSpPr>
          <p:cNvPr id="448" name="Shape 448"/>
          <p:cNvSpPr/>
          <p:nvPr/>
        </p:nvSpPr>
        <p:spPr>
          <a:xfrm>
            <a:off x="2316150" y="4520499"/>
            <a:ext cx="4511700" cy="81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Android Frontend: Post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4294967295" type="subTitle"/>
          </p:nvPr>
        </p:nvSpPr>
        <p:spPr>
          <a:xfrm>
            <a:off x="539650" y="1174725"/>
            <a:ext cx="8017200" cy="51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User-Interfaces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Android-App zur Paketverfolgung für Nutzer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Hinzufügen von Paketen mittels QR-Code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Anzeige von verschiedenen Paketstatus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Web-App zur Darstellung von Statistiken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z.B. durchschnittliche Dauer einer Lieferung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Amazon Alexa als Benutzerschnittstelle zur Paketverfolgung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Services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Amazon Alexa Service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Statistik-Service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Optional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Implementierung eines Routing-Services, um Paket-Routen festzulegen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Paketverfolgung in Echtzeit mit Web Sockets</a:t>
            </a: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55" name="Shape 455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Woche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6791237" y="2776337"/>
            <a:ext cx="1714200" cy="9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„Alexa“-Service</a:t>
            </a:r>
          </a:p>
        </p:txBody>
      </p:sp>
      <p:sp>
        <p:nvSpPr>
          <p:cNvPr id="461" name="Shape 461"/>
          <p:cNvSpPr/>
          <p:nvPr/>
        </p:nvSpPr>
        <p:spPr>
          <a:xfrm>
            <a:off x="123850" y="2804225"/>
            <a:ext cx="2088000" cy="9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User-Service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63" name="Shape 463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Voraussichtliche Architektur</a:t>
            </a:r>
          </a:p>
        </p:txBody>
      </p:sp>
      <p:sp>
        <p:nvSpPr>
          <p:cNvPr id="464" name="Shape 464"/>
          <p:cNvSpPr/>
          <p:nvPr/>
        </p:nvSpPr>
        <p:spPr>
          <a:xfrm>
            <a:off x="2409875" y="1381150"/>
            <a:ext cx="2088000" cy="9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Paketverfolgung-App</a:t>
            </a:r>
          </a:p>
        </p:txBody>
      </p:sp>
      <p:cxnSp>
        <p:nvCxnSpPr>
          <p:cNvPr id="465" name="Shape 465"/>
          <p:cNvCxnSpPr/>
          <p:nvPr/>
        </p:nvCxnSpPr>
        <p:spPr>
          <a:xfrm>
            <a:off x="3507300" y="3696900"/>
            <a:ext cx="0" cy="185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descr="Bildergebnis für android logo"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609" y="1421981"/>
            <a:ext cx="567127" cy="56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567" y="2879151"/>
            <a:ext cx="486900" cy="53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x="2431250" y="2804200"/>
            <a:ext cx="2066700" cy="9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Tracking- Service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8295" y="2838878"/>
            <a:ext cx="438000" cy="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606" y="2870803"/>
            <a:ext cx="438000" cy="5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Shape 471"/>
          <p:cNvGrpSpPr/>
          <p:nvPr/>
        </p:nvGrpSpPr>
        <p:grpSpPr>
          <a:xfrm>
            <a:off x="2551853" y="1470005"/>
            <a:ext cx="332846" cy="443574"/>
            <a:chOff x="1534503" y="1709542"/>
            <a:chExt cx="332846" cy="443574"/>
          </a:xfrm>
        </p:grpSpPr>
        <p:pic>
          <p:nvPicPr>
            <p:cNvPr descr="Bildergebnis für paket icon" id="472" name="Shape 47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34503" y="1709542"/>
              <a:ext cx="332846" cy="44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Shape 4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71132" y="1817463"/>
              <a:ext cx="101400" cy="9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4" name="Shape 474"/>
          <p:cNvSpPr/>
          <p:nvPr/>
        </p:nvSpPr>
        <p:spPr>
          <a:xfrm>
            <a:off x="4747599" y="2776350"/>
            <a:ext cx="1831500" cy="9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Analyse-Service</a:t>
            </a:r>
          </a:p>
        </p:txBody>
      </p:sp>
      <p:sp>
        <p:nvSpPr>
          <p:cNvPr id="475" name="Shape 475"/>
          <p:cNvSpPr/>
          <p:nvPr/>
        </p:nvSpPr>
        <p:spPr>
          <a:xfrm>
            <a:off x="6791237" y="1381137"/>
            <a:ext cx="1714200" cy="9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</a:t>
            </a:r>
            <a:r>
              <a:rPr lang="en-US"/>
              <a:t>lexa</a:t>
            </a:r>
          </a:p>
        </p:txBody>
      </p:sp>
      <p:sp>
        <p:nvSpPr>
          <p:cNvPr id="476" name="Shape 476"/>
          <p:cNvSpPr/>
          <p:nvPr/>
        </p:nvSpPr>
        <p:spPr>
          <a:xfrm>
            <a:off x="4747600" y="1381150"/>
            <a:ext cx="1831500" cy="9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Datenvisualisierung</a:t>
            </a:r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8">
            <a:alphaModFix/>
          </a:blip>
          <a:srcRect b="27085" l="22970" r="23121" t="24520"/>
          <a:stretch/>
        </p:blipFill>
        <p:spPr>
          <a:xfrm>
            <a:off x="7323575" y="1419250"/>
            <a:ext cx="649500" cy="5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65596" y="1414374"/>
            <a:ext cx="5955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 rot="5400000">
            <a:off x="2238425" y="452425"/>
            <a:ext cx="175500" cy="4366500"/>
          </a:xfrm>
          <a:prstGeom prst="leftBrace">
            <a:avLst>
              <a:gd fmla="val 73732" name="adj1"/>
              <a:gd fmla="val 498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Shape 480"/>
          <p:cNvCxnSpPr>
            <a:stCxn id="481" idx="2"/>
            <a:endCxn id="479" idx="1"/>
          </p:cNvCxnSpPr>
          <p:nvPr/>
        </p:nvCxnSpPr>
        <p:spPr>
          <a:xfrm>
            <a:off x="1167825" y="2279150"/>
            <a:ext cx="1165200" cy="26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2" name="Shape 482"/>
          <p:cNvCxnSpPr/>
          <p:nvPr/>
        </p:nvCxnSpPr>
        <p:spPr>
          <a:xfrm>
            <a:off x="5663350" y="3695700"/>
            <a:ext cx="0" cy="185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3" name="Shape 483"/>
          <p:cNvCxnSpPr/>
          <p:nvPr/>
        </p:nvCxnSpPr>
        <p:spPr>
          <a:xfrm>
            <a:off x="7646374" y="3685950"/>
            <a:ext cx="3900" cy="187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descr="https://openclipart.org/image/800px/svg_to_png/162271/signore-orange.png" id="484" name="Shape 48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91824" y="1472350"/>
            <a:ext cx="267300" cy="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2633" y="2838878"/>
            <a:ext cx="438000" cy="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9295" y="2838878"/>
            <a:ext cx="438000" cy="5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Shape 487"/>
          <p:cNvCxnSpPr>
            <a:stCxn id="476" idx="2"/>
            <a:endCxn id="474" idx="0"/>
          </p:cNvCxnSpPr>
          <p:nvPr/>
        </p:nvCxnSpPr>
        <p:spPr>
          <a:xfrm>
            <a:off x="5663350" y="2290750"/>
            <a:ext cx="0" cy="48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8" name="Shape 488"/>
          <p:cNvCxnSpPr/>
          <p:nvPr/>
        </p:nvCxnSpPr>
        <p:spPr>
          <a:xfrm>
            <a:off x="7648325" y="2290750"/>
            <a:ext cx="0" cy="48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89" name="Shape 489"/>
          <p:cNvSpPr/>
          <p:nvPr/>
        </p:nvSpPr>
        <p:spPr>
          <a:xfrm>
            <a:off x="295150" y="4029450"/>
            <a:ext cx="1033200" cy="90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Post-Web</a:t>
            </a:r>
          </a:p>
        </p:txBody>
      </p:sp>
      <p:sp>
        <p:nvSpPr>
          <p:cNvPr id="490" name="Shape 490"/>
          <p:cNvSpPr/>
          <p:nvPr/>
        </p:nvSpPr>
        <p:spPr>
          <a:xfrm>
            <a:off x="1463675" y="4016437"/>
            <a:ext cx="946200" cy="9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Post-App</a:t>
            </a:r>
          </a:p>
        </p:txBody>
      </p:sp>
      <p:sp>
        <p:nvSpPr>
          <p:cNvPr id="491" name="Shape 491"/>
          <p:cNvSpPr/>
          <p:nvPr/>
        </p:nvSpPr>
        <p:spPr>
          <a:xfrm>
            <a:off x="295150" y="5228674"/>
            <a:ext cx="1639500" cy="10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Paketerfassungs-Service</a:t>
            </a:r>
          </a:p>
        </p:txBody>
      </p:sp>
      <p:grpSp>
        <p:nvGrpSpPr>
          <p:cNvPr id="492" name="Shape 492"/>
          <p:cNvGrpSpPr/>
          <p:nvPr/>
        </p:nvGrpSpPr>
        <p:grpSpPr>
          <a:xfrm>
            <a:off x="639880" y="4189534"/>
            <a:ext cx="343739" cy="309277"/>
            <a:chOff x="2442159" y="1522073"/>
            <a:chExt cx="583500" cy="525000"/>
          </a:xfrm>
        </p:grpSpPr>
        <p:pic>
          <p:nvPicPr>
            <p:cNvPr id="493" name="Shape 49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442159" y="1522073"/>
              <a:ext cx="583500" cy="52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Shape 4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10902" y="1564791"/>
              <a:ext cx="246000" cy="23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Shape 481"/>
          <p:cNvSpPr/>
          <p:nvPr/>
        </p:nvSpPr>
        <p:spPr>
          <a:xfrm>
            <a:off x="123825" y="1371950"/>
            <a:ext cx="2088000" cy="90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Paketverfolgung-Web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7275" y="1469574"/>
            <a:ext cx="1141200" cy="48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Shape 496"/>
          <p:cNvCxnSpPr>
            <a:stCxn id="464" idx="2"/>
            <a:endCxn id="479" idx="1"/>
          </p:cNvCxnSpPr>
          <p:nvPr/>
        </p:nvCxnSpPr>
        <p:spPr>
          <a:xfrm flipH="1">
            <a:off x="2333075" y="2290750"/>
            <a:ext cx="1120800" cy="25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97" name="Shape 497"/>
          <p:cNvCxnSpPr>
            <a:endCxn id="498" idx="1"/>
          </p:cNvCxnSpPr>
          <p:nvPr/>
        </p:nvCxnSpPr>
        <p:spPr>
          <a:xfrm flipH="1" rot="10800000">
            <a:off x="1971525" y="5784275"/>
            <a:ext cx="5691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9" name="Shape 499"/>
          <p:cNvCxnSpPr/>
          <p:nvPr/>
        </p:nvCxnSpPr>
        <p:spPr>
          <a:xfrm>
            <a:off x="1647850" y="4933950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500" name="Shape 500"/>
          <p:cNvGrpSpPr/>
          <p:nvPr/>
        </p:nvGrpSpPr>
        <p:grpSpPr>
          <a:xfrm>
            <a:off x="1482478" y="4170542"/>
            <a:ext cx="332846" cy="443574"/>
            <a:chOff x="1534503" y="1709542"/>
            <a:chExt cx="332846" cy="443574"/>
          </a:xfrm>
        </p:grpSpPr>
        <p:pic>
          <p:nvPicPr>
            <p:cNvPr descr="Bildergebnis für paket icon" id="501" name="Shape 50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34503" y="1709542"/>
              <a:ext cx="332846" cy="44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Shape 5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71132" y="1817463"/>
              <a:ext cx="101400" cy="9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Bildergebnis für android logo" id="503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84" y="4095831"/>
            <a:ext cx="567127" cy="567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Shape 504"/>
          <p:cNvCxnSpPr/>
          <p:nvPr/>
        </p:nvCxnSpPr>
        <p:spPr>
          <a:xfrm>
            <a:off x="811750" y="4936400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505" name="Shape 5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8870" y="5252278"/>
            <a:ext cx="4380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/>
          <p:nvPr/>
        </p:nvSpPr>
        <p:spPr>
          <a:xfrm>
            <a:off x="2540625" y="5228675"/>
            <a:ext cx="5964900" cy="11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ildergebnis für kafka logo" id="506" name="Shape 50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17501" y="5312602"/>
            <a:ext cx="1831500" cy="9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dergebnis für aws" id="511" name="Shape 511"/>
          <p:cNvPicPr preferRelativeResize="0"/>
          <p:nvPr/>
        </p:nvPicPr>
        <p:blipFill rotWithShape="1">
          <a:blip r:embed="rId3">
            <a:alphaModFix/>
          </a:blip>
          <a:srcRect b="29630" l="17578" r="20197" t="22025"/>
          <a:stretch/>
        </p:blipFill>
        <p:spPr>
          <a:xfrm>
            <a:off x="3724336" y="1351899"/>
            <a:ext cx="1507500" cy="7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Technologien</a:t>
            </a:r>
          </a:p>
        </p:txBody>
      </p:sp>
      <p:pic>
        <p:nvPicPr>
          <p:cNvPr descr="Image result for html5" id="513" name="Shape 5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1322" y="1468691"/>
            <a:ext cx="1208100" cy="125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" id="514" name="Shape 5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175" y="3157497"/>
            <a:ext cx="792899" cy="1453799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electron" id="515" name="Shape 51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lectron" id="516" name="Shape 516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lectron" id="517" name="Shape 517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lectron Logo" id="518" name="Shape 518"/>
          <p:cNvSpPr/>
          <p:nvPr/>
        </p:nvSpPr>
        <p:spPr>
          <a:xfrm>
            <a:off x="612775" y="312737"/>
            <a:ext cx="3048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Bildergebnis für android logo" id="520" name="Shape 520"/>
          <p:cNvPicPr preferRelativeResize="0"/>
          <p:nvPr/>
        </p:nvPicPr>
        <p:blipFill rotWithShape="1">
          <a:blip r:embed="rId6">
            <a:alphaModFix/>
          </a:blip>
          <a:srcRect b="10639" l="17086" r="17873" t="10252"/>
          <a:stretch/>
        </p:blipFill>
        <p:spPr>
          <a:xfrm>
            <a:off x="2182875" y="3104100"/>
            <a:ext cx="993175" cy="120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bootstrap logo" id="521" name="Shape 5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3237" y="4874224"/>
            <a:ext cx="1364700" cy="13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8975" y="5163098"/>
            <a:ext cx="2654150" cy="78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52137" y="3997474"/>
            <a:ext cx="916425" cy="9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2762" y="5069775"/>
            <a:ext cx="916425" cy="9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7375" y="1334325"/>
            <a:ext cx="4572000" cy="136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57000" y="1351901"/>
            <a:ext cx="1364699" cy="136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15900" y="3630125"/>
            <a:ext cx="1208100" cy="12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56999" y="2943125"/>
            <a:ext cx="1364700" cy="4624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Shape 529"/>
          <p:cNvCxnSpPr/>
          <p:nvPr/>
        </p:nvCxnSpPr>
        <p:spPr>
          <a:xfrm>
            <a:off x="7062625" y="1199500"/>
            <a:ext cx="0" cy="48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30" name="Shape 530"/>
          <p:cNvPicPr preferRelativeResize="0"/>
          <p:nvPr/>
        </p:nvPicPr>
        <p:blipFill rotWithShape="1">
          <a:blip r:embed="rId15">
            <a:alphaModFix/>
          </a:blip>
          <a:srcRect b="0" l="30816" r="30239" t="0"/>
          <a:stretch/>
        </p:blipFill>
        <p:spPr>
          <a:xfrm>
            <a:off x="7701186" y="5062750"/>
            <a:ext cx="676327" cy="78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Shape 53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97675" y="3230450"/>
            <a:ext cx="955400" cy="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48325" y="3024704"/>
            <a:ext cx="1364700" cy="64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38" name="Shape 538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Fazit der ersten Woche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539651" y="1260350"/>
            <a:ext cx="48378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40" name="Shape 540"/>
          <p:cNvSpPr txBox="1"/>
          <p:nvPr>
            <p:ph idx="4294967295" type="subTitle"/>
          </p:nvPr>
        </p:nvSpPr>
        <p:spPr>
          <a:xfrm>
            <a:off x="563400" y="1260350"/>
            <a:ext cx="8017200" cy="51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Organisation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Anfangs unklare Aufteilungen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Dynamische “Teambildung”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Probleme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Vage Aufgabenstellung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Positives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Erlernen neuer Technologien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Selbständiges Arbeiten und Organisieren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Gute Betreuung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3589200" y="1546200"/>
            <a:ext cx="50382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Noch Fragen?</a:t>
            </a: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3" name="Shape 213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Übersicht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9651" y="1260350"/>
            <a:ext cx="48378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-3810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Aufgabenstellung</a:t>
            </a: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Erste Woche</a:t>
            </a: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Demo</a:t>
            </a: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810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buChar char="●"/>
            </a:pPr>
            <a:r>
              <a:rPr lang="en-US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Planung der zweiten Woche</a:t>
            </a: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Aufgabenstellung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39649" y="1260350"/>
            <a:ext cx="45693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buChar char="●"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Umsetzung eines Paketverfolgungs- dienstes mit Event Sourcing</a:t>
            </a: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buChar char="●"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Entwicklung von Backends (Microservice Architektur), z.B. Paketerfassung, Paketverfolgung, User Management etc.</a:t>
            </a: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buChar char="●"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Entwicklung von Frontends, z.B. Sachbearbeiter-Terminal zum Registrieren von Paketen, Kunden-App zum Verfolgen des Paketstatus</a:t>
            </a: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marR="0" rtl="0" algn="l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222" name="Shape 222"/>
          <p:cNvGrpSpPr/>
          <p:nvPr/>
        </p:nvGrpSpPr>
        <p:grpSpPr>
          <a:xfrm>
            <a:off x="4409428" y="2193700"/>
            <a:ext cx="3773195" cy="345000"/>
            <a:chOff x="1316128" y="3958257"/>
            <a:chExt cx="3773195" cy="345000"/>
          </a:xfrm>
        </p:grpSpPr>
        <p:sp>
          <p:nvSpPr>
            <p:cNvPr id="223" name="Shape 223"/>
            <p:cNvSpPr/>
            <p:nvPr/>
          </p:nvSpPr>
          <p:spPr>
            <a:xfrm>
              <a:off x="1316128" y="3958257"/>
              <a:ext cx="344999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660950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005774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rgbClr val="DDD9C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350599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675383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020207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3365030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709853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4054676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399498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744323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Shape 234"/>
          <p:cNvSpPr txBox="1"/>
          <p:nvPr/>
        </p:nvSpPr>
        <p:spPr>
          <a:xfrm>
            <a:off x="4407325" y="2538680"/>
            <a:ext cx="1368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Event-Store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5431461" y="3280355"/>
            <a:ext cx="1368000" cy="997875"/>
            <a:chOff x="2878125" y="674700"/>
            <a:chExt cx="1368000" cy="997875"/>
          </a:xfrm>
        </p:grpSpPr>
        <p:pic>
          <p:nvPicPr>
            <p:cNvPr id="236" name="Shape 2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81850" y="674700"/>
              <a:ext cx="560400" cy="72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Shape 237"/>
            <p:cNvSpPr txBox="1"/>
            <p:nvPr/>
          </p:nvSpPr>
          <p:spPr>
            <a:xfrm>
              <a:off x="2878125" y="1362075"/>
              <a:ext cx="13680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</a:rPr>
                <a:t>Post-Service</a:t>
              </a: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6814625" y="3280355"/>
            <a:ext cx="1368000" cy="997875"/>
            <a:chOff x="2878125" y="674700"/>
            <a:chExt cx="1368000" cy="997875"/>
          </a:xfrm>
        </p:grpSpPr>
        <p:pic>
          <p:nvPicPr>
            <p:cNvPr id="239" name="Shape 2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81850" y="674700"/>
              <a:ext cx="560400" cy="72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Shape 240"/>
            <p:cNvSpPr txBox="1"/>
            <p:nvPr/>
          </p:nvSpPr>
          <p:spPr>
            <a:xfrm>
              <a:off x="2878125" y="1362075"/>
              <a:ext cx="13680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</a:rPr>
                <a:t>Tracking-Service</a:t>
              </a: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5486323" y="4709392"/>
            <a:ext cx="1753200" cy="1088404"/>
            <a:chOff x="4936423" y="178200"/>
            <a:chExt cx="1753200" cy="1088404"/>
          </a:xfrm>
        </p:grpSpPr>
        <p:pic>
          <p:nvPicPr>
            <p:cNvPr id="242" name="Shape 2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36423" y="178200"/>
              <a:ext cx="1753200" cy="74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Shape 243"/>
            <p:cNvSpPr txBox="1"/>
            <p:nvPr/>
          </p:nvSpPr>
          <p:spPr>
            <a:xfrm>
              <a:off x="5129075" y="845704"/>
              <a:ext cx="13680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Endkunden- und Sachbearbeiter-Frontends</a:t>
              </a:r>
            </a:p>
          </p:txBody>
        </p:sp>
      </p:grpSp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1684" y="4703115"/>
            <a:ext cx="1205100" cy="12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270227" y="5487322"/>
            <a:ext cx="1368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Event Sourcing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553080" y="6456239"/>
            <a:ext cx="2133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F9F9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252" name="Shape 252"/>
          <p:cNvSpPr txBox="1"/>
          <p:nvPr/>
        </p:nvSpPr>
        <p:spPr>
          <a:xfrm>
            <a:off x="539639" y="1260359"/>
            <a:ext cx="41043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Was ist Event Sourcing?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Nutzer interagiert über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Commands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mit dem System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Commands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ändern den Zustand der Applikation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Jede Zustandsänderung wird als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event object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festgehalten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Event objects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werden in der exakten Reihenfolge ihres Eintretens gespeichert (für immer)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Der Zustand von Domänenobjekten lässt sich zu jeder Zeit aus der Eventhistorie wiederherstellen.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967412" y="5517232"/>
            <a:ext cx="3600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Event Sourcing und Event Store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A5A5A5"/>
                </a:solidFill>
                <a:latin typeface="PT Sans"/>
                <a:ea typeface="PT Sans"/>
                <a:cs typeface="PT Sans"/>
                <a:sym typeface="PT Sans"/>
              </a:rPr>
              <a:t>Quelle: https://msdn.microsoft.com/en-us/library/jj591559.aspx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007" y="1925669"/>
            <a:ext cx="4247100" cy="34563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255" name="Shape 25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Paketverfolgung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553080" y="6456239"/>
            <a:ext cx="2133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9F9F9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262" name="Shape 262"/>
          <p:cNvSpPr txBox="1"/>
          <p:nvPr/>
        </p:nvSpPr>
        <p:spPr>
          <a:xfrm>
            <a:off x="539639" y="1273375"/>
            <a:ext cx="4248300" cy="5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6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Kunde: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Paketversand eines fiktiven Logistikunternehmens.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Aktuelle Situation: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Paketverfolgung innerhalb Deutschlands ist mittels monolithischer Architektur umgesetzt und stößt an Grenzen.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Aktuell: 5 Mio. Pakete pro Tag in Deutschland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6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Zielvorstellung: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Zukünftige Skalierbarkeit soll mittels Migration in die Cloud und unter Einsatz einer eventbasierten Microservice-Architektur sichergestellt werden.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Bildergebnis für package tracking"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851" y="1260358"/>
            <a:ext cx="2870400" cy="148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package tracking"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151" y="4520860"/>
            <a:ext cx="2259600" cy="1271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descr="Bildergebnis für package tracking" id="265" name="Shape 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2712" y="3068959"/>
            <a:ext cx="2279099" cy="11397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266" name="Shape 26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2" name="Shape 272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Woche 1</a:t>
            </a:r>
          </a:p>
        </p:txBody>
      </p:sp>
      <p:sp>
        <p:nvSpPr>
          <p:cNvPr id="273" name="Shape 273"/>
          <p:cNvSpPr txBox="1"/>
          <p:nvPr>
            <p:ph idx="1" type="subTitle"/>
          </p:nvPr>
        </p:nvSpPr>
        <p:spPr>
          <a:xfrm>
            <a:off x="539650" y="1174725"/>
            <a:ext cx="8017200" cy="515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Prototyp: Round-Trip eines Pakets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Post registriert Paket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Paket wird transportiert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Paket wird zugestellt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Kunde kann sein Paket über eine Website verfolgen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US"/>
              <a:t>Erweiterungen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Postbote kann über Android-App QR-Code des Pakets scannen, um den Zustand zu ändern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Kunde kann Konto erstellen und versendete Pakete verfolgen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Simulation für Lasttest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6789725" y="3316175"/>
            <a:ext cx="1652700" cy="11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User-Service</a:t>
            </a:r>
          </a:p>
        </p:txBody>
      </p:sp>
      <p:sp>
        <p:nvSpPr>
          <p:cNvPr id="279" name="Shape 279"/>
          <p:cNvSpPr/>
          <p:nvPr/>
        </p:nvSpPr>
        <p:spPr>
          <a:xfrm>
            <a:off x="1813375" y="5093875"/>
            <a:ext cx="6629100" cy="99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81" name="Shape 281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Architektur</a:t>
            </a:r>
          </a:p>
        </p:txBody>
      </p:sp>
      <p:sp>
        <p:nvSpPr>
          <p:cNvPr id="282" name="Shape 282"/>
          <p:cNvSpPr/>
          <p:nvPr/>
        </p:nvSpPr>
        <p:spPr>
          <a:xfrm>
            <a:off x="1813375" y="1397732"/>
            <a:ext cx="1284300" cy="10850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Post-Web</a:t>
            </a:r>
          </a:p>
        </p:txBody>
      </p:sp>
      <p:sp>
        <p:nvSpPr>
          <p:cNvPr id="283" name="Shape 283"/>
          <p:cNvSpPr/>
          <p:nvPr/>
        </p:nvSpPr>
        <p:spPr>
          <a:xfrm>
            <a:off x="3312124" y="1397732"/>
            <a:ext cx="1284300" cy="108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Post-App</a:t>
            </a:r>
          </a:p>
        </p:txBody>
      </p:sp>
      <p:sp>
        <p:nvSpPr>
          <p:cNvPr id="284" name="Shape 284"/>
          <p:cNvSpPr/>
          <p:nvPr/>
        </p:nvSpPr>
        <p:spPr>
          <a:xfrm>
            <a:off x="4884725" y="1397725"/>
            <a:ext cx="3557700" cy="108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Paketverfolgung-Web</a:t>
            </a:r>
          </a:p>
        </p:txBody>
      </p:sp>
      <p:cxnSp>
        <p:nvCxnSpPr>
          <p:cNvPr id="285" name="Shape 285"/>
          <p:cNvCxnSpPr>
            <a:stCxn id="282" idx="2"/>
          </p:cNvCxnSpPr>
          <p:nvPr/>
        </p:nvCxnSpPr>
        <p:spPr>
          <a:xfrm>
            <a:off x="2455525" y="2482832"/>
            <a:ext cx="0" cy="8333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6" name="Shape 286"/>
          <p:cNvCxnSpPr>
            <a:stCxn id="287" idx="2"/>
          </p:cNvCxnSpPr>
          <p:nvPr/>
        </p:nvCxnSpPr>
        <p:spPr>
          <a:xfrm>
            <a:off x="3204925" y="4480225"/>
            <a:ext cx="0" cy="6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8" name="Shape 288"/>
          <p:cNvCxnSpPr/>
          <p:nvPr/>
        </p:nvCxnSpPr>
        <p:spPr>
          <a:xfrm>
            <a:off x="5821222" y="4480179"/>
            <a:ext cx="0" cy="6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9" name="Shape 289"/>
          <p:cNvSpPr txBox="1"/>
          <p:nvPr/>
        </p:nvSpPr>
        <p:spPr>
          <a:xfrm>
            <a:off x="386325" y="1656475"/>
            <a:ext cx="1212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Clients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86325" y="3504550"/>
            <a:ext cx="1212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Services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19075" y="5300150"/>
            <a:ext cx="15288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Event Store</a:t>
            </a:r>
          </a:p>
        </p:txBody>
      </p:sp>
      <p:pic>
        <p:nvPicPr>
          <p:cNvPr descr="Bildergebnis für android logo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24" y="1449700"/>
            <a:ext cx="725699" cy="725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kafka logo"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033" y="5145647"/>
            <a:ext cx="1753200" cy="87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Shape 294"/>
          <p:cNvGrpSpPr/>
          <p:nvPr/>
        </p:nvGrpSpPr>
        <p:grpSpPr>
          <a:xfrm>
            <a:off x="2163784" y="1550060"/>
            <a:ext cx="583500" cy="525000"/>
            <a:chOff x="2442159" y="1522073"/>
            <a:chExt cx="583500" cy="525000"/>
          </a:xfrm>
        </p:grpSpPr>
        <p:pic>
          <p:nvPicPr>
            <p:cNvPr id="295" name="Shape 2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42159" y="1522073"/>
              <a:ext cx="583500" cy="52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Shape 2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10902" y="1564791"/>
              <a:ext cx="246000" cy="237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7" name="Shape 2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6973" y="1422580"/>
            <a:ext cx="1753200" cy="7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15999" y="3444556"/>
            <a:ext cx="623100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1813375" y="3316225"/>
            <a:ext cx="2783100" cy="11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Paketerfassungs-Service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29425" y="3425492"/>
            <a:ext cx="560400" cy="7257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00" name="Shape 300"/>
          <p:cNvSpPr/>
          <p:nvPr/>
        </p:nvSpPr>
        <p:spPr>
          <a:xfrm>
            <a:off x="4884725" y="3316175"/>
            <a:ext cx="1652700" cy="11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Tracking- Service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41025" y="3425492"/>
            <a:ext cx="560400" cy="7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44225" y="3425492"/>
            <a:ext cx="560400" cy="72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Shape 303"/>
          <p:cNvCxnSpPr/>
          <p:nvPr/>
        </p:nvCxnSpPr>
        <p:spPr>
          <a:xfrm>
            <a:off x="3954275" y="2482832"/>
            <a:ext cx="0" cy="8333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4" name="Shape 304"/>
          <p:cNvCxnSpPr/>
          <p:nvPr/>
        </p:nvCxnSpPr>
        <p:spPr>
          <a:xfrm>
            <a:off x="5824275" y="2482832"/>
            <a:ext cx="0" cy="8333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5" name="Shape 305"/>
          <p:cNvCxnSpPr/>
          <p:nvPr/>
        </p:nvCxnSpPr>
        <p:spPr>
          <a:xfrm>
            <a:off x="7616075" y="2482832"/>
            <a:ext cx="0" cy="8333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Bildergebnis für paket icon" id="306" name="Shape 3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06650" y="1525425"/>
            <a:ext cx="425912" cy="56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1481" y="1663521"/>
            <a:ext cx="129900" cy="1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Shape 308"/>
          <p:cNvCxnSpPr/>
          <p:nvPr/>
        </p:nvCxnSpPr>
        <p:spPr>
          <a:xfrm>
            <a:off x="7540172" y="4480229"/>
            <a:ext cx="0" cy="6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4" name="Shape 314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Statusreport Coding Camp</a:t>
            </a:r>
          </a:p>
        </p:txBody>
      </p:sp>
      <p:sp>
        <p:nvSpPr>
          <p:cNvPr id="315" name="Shape 315"/>
          <p:cNvSpPr/>
          <p:nvPr/>
        </p:nvSpPr>
        <p:spPr>
          <a:xfrm>
            <a:off x="7259883" y="2801887"/>
            <a:ext cx="1567200" cy="216000"/>
          </a:xfrm>
          <a:prstGeom prst="homePlate">
            <a:avLst>
              <a:gd fmla="val 50000" name="adj"/>
            </a:avLst>
          </a:prstGeom>
          <a:solidFill>
            <a:srgbClr val="DAE5F1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5 - Abnahme</a:t>
            </a:r>
          </a:p>
        </p:txBody>
      </p:sp>
      <p:sp>
        <p:nvSpPr>
          <p:cNvPr id="316" name="Shape 316"/>
          <p:cNvSpPr/>
          <p:nvPr/>
        </p:nvSpPr>
        <p:spPr>
          <a:xfrm>
            <a:off x="5852253" y="2801887"/>
            <a:ext cx="1567200" cy="216000"/>
          </a:xfrm>
          <a:prstGeom prst="homePlate">
            <a:avLst>
              <a:gd fmla="val 50000" name="adj"/>
            </a:avLst>
          </a:prstGeom>
          <a:solidFill>
            <a:srgbClr val="DAE5F1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4 - Implementierung</a:t>
            </a:r>
          </a:p>
        </p:txBody>
      </p:sp>
      <p:sp>
        <p:nvSpPr>
          <p:cNvPr id="317" name="Shape 317"/>
          <p:cNvSpPr/>
          <p:nvPr/>
        </p:nvSpPr>
        <p:spPr>
          <a:xfrm>
            <a:off x="4381730" y="2798867"/>
            <a:ext cx="1567200" cy="216000"/>
          </a:xfrm>
          <a:prstGeom prst="homePlate">
            <a:avLst>
              <a:gd fmla="val 50000" name="adj"/>
            </a:avLst>
          </a:prstGeom>
          <a:solidFill>
            <a:srgbClr val="DAE5F1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IT-Konzept</a:t>
            </a:r>
          </a:p>
        </p:txBody>
      </p:sp>
      <p:sp>
        <p:nvSpPr>
          <p:cNvPr id="318" name="Shape 318"/>
          <p:cNvSpPr/>
          <p:nvPr/>
        </p:nvSpPr>
        <p:spPr>
          <a:xfrm>
            <a:off x="3141600" y="2798875"/>
            <a:ext cx="1475400" cy="216000"/>
          </a:xfrm>
          <a:prstGeom prst="homePlate">
            <a:avLst>
              <a:gd fmla="val 50000" name="adj"/>
            </a:avLst>
          </a:prstGeom>
          <a:solidFill>
            <a:srgbClr val="DAE5F1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Fachkonzept</a:t>
            </a:r>
          </a:p>
        </p:txBody>
      </p:sp>
      <p:sp>
        <p:nvSpPr>
          <p:cNvPr id="319" name="Shape 319"/>
          <p:cNvSpPr/>
          <p:nvPr/>
        </p:nvSpPr>
        <p:spPr>
          <a:xfrm>
            <a:off x="1639500" y="2798875"/>
            <a:ext cx="1645500" cy="216000"/>
          </a:xfrm>
          <a:prstGeom prst="homePlate">
            <a:avLst>
              <a:gd fmla="val 50000" name="adj"/>
            </a:avLst>
          </a:prstGeom>
          <a:solidFill>
            <a:srgbClr val="DAE5F1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Grobkonzept</a:t>
            </a:r>
          </a:p>
        </p:txBody>
      </p:sp>
      <p:graphicFrame>
        <p:nvGraphicFramePr>
          <p:cNvPr id="320" name="Shape 320"/>
          <p:cNvGraphicFramePr/>
          <p:nvPr/>
        </p:nvGraphicFramePr>
        <p:xfrm>
          <a:off x="620712" y="40394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{84B08F6A-AD04-4E28-AC9A-D9E08010F929}</a:tableStyleId>
              </a:tblPr>
              <a:tblGrid>
                <a:gridCol w="8208950"/>
              </a:tblGrid>
              <a:tr h="33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Laufende Aktivitäten / Eingeleitete Maßnahmen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5F1"/>
                    </a:solidFill>
                  </a:tcPr>
                </a:tc>
              </a:tr>
              <a:tr h="607325">
                <a:tc>
                  <a:txBody>
                    <a:bodyPr>
                      <a:noAutofit/>
                    </a:bodyPr>
                    <a:lstStyle/>
                    <a:p>
                      <a:pPr indent="-92075" lvl="0" marL="92075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None/>
                      </a:pPr>
                      <a:r>
                        <a:rPr lang="en-US" sz="900"/>
                        <a:t>Weiterentwicklung User-Service, </a:t>
                      </a:r>
                    </a:p>
                    <a:p>
                      <a:pPr indent="-92075" lvl="0" marL="92075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None/>
                      </a:pPr>
                      <a:r>
                        <a:rPr lang="en-US" sz="900"/>
                        <a:t>Hinzufügen des Kunden-Kontos auf Paketverfolgungswebsite,</a:t>
                      </a:r>
                    </a:p>
                    <a:p>
                      <a:pPr indent="-92075" lvl="0" marL="92075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None/>
                      </a:pPr>
                      <a:r>
                        <a:rPr lang="en-US" sz="900"/>
                        <a:t>Beschaffung von API-Keys für Amazon Alexa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 3 Risiken: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5F1"/>
                    </a:solidFill>
                  </a:tcPr>
                </a:tc>
              </a:tr>
              <a:tr h="607325">
                <a:tc>
                  <a:txBody>
                    <a:bodyPr>
                      <a:noAutofit/>
                    </a:bodyPr>
                    <a:lstStyle/>
                    <a:p>
                      <a:pPr indent="-92075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ans Symbols"/>
                        <a:buNone/>
                      </a:pPr>
                      <a:r>
                        <a:rPr lang="en-US" sz="900"/>
                        <a:t>Performanz des Post-Service, </a:t>
                      </a:r>
                    </a:p>
                    <a:p>
                      <a:pPr indent="-92075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ans Symbols"/>
                        <a:buNone/>
                      </a:pPr>
                      <a:r>
                        <a:rPr lang="en-US" sz="900"/>
                        <a:t>Einarbeitungsaufwand für Alexa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Shape 321"/>
          <p:cNvGraphicFramePr/>
          <p:nvPr/>
        </p:nvGraphicFramePr>
        <p:xfrm>
          <a:off x="620712" y="1704653"/>
          <a:ext cx="3000000" cy="2999999"/>
        </p:xfrm>
        <a:graphic>
          <a:graphicData uri="http://schemas.openxmlformats.org/drawingml/2006/table">
            <a:tbl>
              <a:tblPr>
                <a:noFill/>
                <a:tableStyleId>{84B08F6A-AD04-4E28-AC9A-D9E08010F929}</a:tableStyleId>
              </a:tblPr>
              <a:tblGrid>
                <a:gridCol w="932500"/>
                <a:gridCol w="1731800"/>
              </a:tblGrid>
              <a:tr h="271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Ampelstatus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Termintreue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hMerge="1"/>
              </a:tr>
              <a:tr h="70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Shape 322"/>
          <p:cNvGraphicFramePr/>
          <p:nvPr/>
        </p:nvGraphicFramePr>
        <p:xfrm>
          <a:off x="3411377" y="1710740"/>
          <a:ext cx="3000000" cy="2999999"/>
        </p:xfrm>
        <a:graphic>
          <a:graphicData uri="http://schemas.openxmlformats.org/drawingml/2006/table">
            <a:tbl>
              <a:tblPr>
                <a:noFill/>
                <a:tableStyleId>{84B08F6A-AD04-4E28-AC9A-D9E08010F929}</a:tableStyleId>
              </a:tblPr>
              <a:tblGrid>
                <a:gridCol w="932500"/>
                <a:gridCol w="1731800"/>
              </a:tblGrid>
              <a:tr h="2705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Ampelstatus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Ressourcen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hMerge="1"/>
              </a:tr>
              <a:tr h="69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t/>
                      </a:r>
                      <a:endParaRPr b="0"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Shape 323"/>
          <p:cNvGraphicFramePr/>
          <p:nvPr/>
        </p:nvGraphicFramePr>
        <p:xfrm>
          <a:off x="6165378" y="1704653"/>
          <a:ext cx="3000000" cy="2999999"/>
        </p:xfrm>
        <a:graphic>
          <a:graphicData uri="http://schemas.openxmlformats.org/drawingml/2006/table">
            <a:tbl>
              <a:tblPr>
                <a:noFill/>
                <a:tableStyleId>{84B08F6A-AD04-4E28-AC9A-D9E08010F929}</a:tableStyleId>
              </a:tblPr>
              <a:tblGrid>
                <a:gridCol w="932500"/>
                <a:gridCol w="1731800"/>
              </a:tblGrid>
              <a:tr h="252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Ampelstatus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Inhalt / Qualität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hMerge="1"/>
              </a:tr>
              <a:tr h="70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92075" lvl="0" marL="92075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None/>
                      </a:pPr>
                      <a:r>
                        <a:t/>
                      </a:r>
                      <a:endParaRPr b="0"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sp>
        <p:nvSpPr>
          <p:cNvPr id="324" name="Shape 324"/>
          <p:cNvSpPr/>
          <p:nvPr/>
        </p:nvSpPr>
        <p:spPr>
          <a:xfrm>
            <a:off x="620725" y="2798875"/>
            <a:ext cx="1269900" cy="216000"/>
          </a:xfrm>
          <a:prstGeom prst="homePlate">
            <a:avLst>
              <a:gd fmla="val 50000" name="adj"/>
            </a:avLst>
          </a:prstGeom>
          <a:solidFill>
            <a:srgbClr val="DAE5F1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</a:t>
            </a:r>
            <a:r>
              <a:rPr lang="en-US" sz="900"/>
              <a:t>P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rojektauftrag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4533704" y="2019703"/>
            <a:ext cx="276300" cy="594300"/>
            <a:chOff x="757029" y="3336821"/>
            <a:chExt cx="276300" cy="594300"/>
          </a:xfrm>
        </p:grpSpPr>
        <p:sp>
          <p:nvSpPr>
            <p:cNvPr id="326" name="Shape 326"/>
            <p:cNvSpPr/>
            <p:nvPr/>
          </p:nvSpPr>
          <p:spPr>
            <a:xfrm>
              <a:off x="812272" y="3715076"/>
              <a:ext cx="165600" cy="162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812272" y="3552976"/>
              <a:ext cx="165600" cy="1620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757029" y="3336821"/>
              <a:ext cx="276300" cy="594300"/>
            </a:xfrm>
            <a:prstGeom prst="rect">
              <a:avLst/>
            </a:prstGeom>
            <a:noFill/>
            <a:ln cap="flat" cmpd="sng" w="9525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812272" y="3390878"/>
              <a:ext cx="165600" cy="162000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30" name="Shape 330"/>
          <p:cNvCxnSpPr/>
          <p:nvPr/>
        </p:nvCxnSpPr>
        <p:spPr>
          <a:xfrm>
            <a:off x="5358339" y="4763301"/>
            <a:ext cx="1500" cy="1500"/>
          </a:xfrm>
          <a:prstGeom prst="straightConnector1">
            <a:avLst/>
          </a:prstGeom>
          <a:noFill/>
          <a:ln cap="flat" cmpd="sng" w="9525">
            <a:solidFill>
              <a:srgbClr val="D0D7E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Shape 331"/>
          <p:cNvSpPr/>
          <p:nvPr/>
        </p:nvSpPr>
        <p:spPr>
          <a:xfrm>
            <a:off x="5358339" y="4763301"/>
            <a:ext cx="7800" cy="96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Shape 332"/>
          <p:cNvCxnSpPr/>
          <p:nvPr/>
        </p:nvCxnSpPr>
        <p:spPr>
          <a:xfrm>
            <a:off x="6695014" y="4763301"/>
            <a:ext cx="1500" cy="1500"/>
          </a:xfrm>
          <a:prstGeom prst="straightConnector1">
            <a:avLst/>
          </a:prstGeom>
          <a:noFill/>
          <a:ln cap="flat" cmpd="sng" w="9525">
            <a:solidFill>
              <a:srgbClr val="D0D7E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Shape 333"/>
          <p:cNvSpPr/>
          <p:nvPr/>
        </p:nvSpPr>
        <p:spPr>
          <a:xfrm>
            <a:off x="6695014" y="4763301"/>
            <a:ext cx="7800" cy="96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Shape 334"/>
          <p:cNvCxnSpPr/>
          <p:nvPr/>
        </p:nvCxnSpPr>
        <p:spPr>
          <a:xfrm>
            <a:off x="8033278" y="4763301"/>
            <a:ext cx="1500" cy="1500"/>
          </a:xfrm>
          <a:prstGeom prst="straightConnector1">
            <a:avLst/>
          </a:prstGeom>
          <a:noFill/>
          <a:ln cap="flat" cmpd="sng" w="9525">
            <a:solidFill>
              <a:srgbClr val="D0D7E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Shape 335"/>
          <p:cNvSpPr/>
          <p:nvPr/>
        </p:nvSpPr>
        <p:spPr>
          <a:xfrm>
            <a:off x="8033278" y="4763301"/>
            <a:ext cx="7800" cy="96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Shape 336"/>
          <p:cNvGraphicFramePr/>
          <p:nvPr/>
        </p:nvGraphicFramePr>
        <p:xfrm>
          <a:off x="619652" y="3121831"/>
          <a:ext cx="3000000" cy="2999999"/>
        </p:xfrm>
        <a:graphic>
          <a:graphicData uri="http://schemas.openxmlformats.org/drawingml/2006/table">
            <a:tbl>
              <a:tblPr bandRow="1" firstRow="1">
                <a:noFill/>
                <a:tableStyleId>{605BC9F5-9830-4B01-99C8-3018B32D908F}</a:tableStyleId>
              </a:tblPr>
              <a:tblGrid>
                <a:gridCol w="1191250"/>
                <a:gridCol w="3580750"/>
                <a:gridCol w="3382375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 Erste Woche</a:t>
                      </a: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Zweite Woche</a:t>
                      </a: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Releases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Milestones</a:t>
                      </a:r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620712" y="1341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{84B08F6A-AD04-4E28-AC9A-D9E08010F929}</a:tableStyleId>
              </a:tblPr>
              <a:tblGrid>
                <a:gridCol w="1052975"/>
                <a:gridCol w="2040475"/>
                <a:gridCol w="1368575"/>
                <a:gridCol w="2009975"/>
                <a:gridCol w="758525"/>
                <a:gridCol w="976325"/>
              </a:tblGrid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Teilprojekt: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>
                          <a:solidFill>
                            <a:srgbClr val="FFFFFF"/>
                          </a:solidFill>
                        </a:rPr>
                        <a:t>Paketservice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Verantwortlich: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>
                          <a:solidFill>
                            <a:srgbClr val="FFFFFF"/>
                          </a:solidFill>
                        </a:rPr>
                        <a:t>Team 2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Datum: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05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25.08.2017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pSp>
        <p:nvGrpSpPr>
          <p:cNvPr id="338" name="Shape 338"/>
          <p:cNvGrpSpPr/>
          <p:nvPr/>
        </p:nvGrpSpPr>
        <p:grpSpPr>
          <a:xfrm flipH="1" rot="10800000">
            <a:off x="1679082" y="2019724"/>
            <a:ext cx="276300" cy="594300"/>
            <a:chOff x="761779" y="3349946"/>
            <a:chExt cx="276300" cy="594300"/>
          </a:xfrm>
        </p:grpSpPr>
        <p:sp>
          <p:nvSpPr>
            <p:cNvPr id="339" name="Shape 339"/>
            <p:cNvSpPr/>
            <p:nvPr/>
          </p:nvSpPr>
          <p:spPr>
            <a:xfrm>
              <a:off x="812272" y="3715076"/>
              <a:ext cx="165600" cy="162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812272" y="3552976"/>
              <a:ext cx="165600" cy="1620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61779" y="3349946"/>
              <a:ext cx="276300" cy="594300"/>
            </a:xfrm>
            <a:prstGeom prst="rect">
              <a:avLst/>
            </a:prstGeom>
            <a:noFill/>
            <a:ln cap="flat" cmpd="sng" w="9525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812272" y="3390878"/>
              <a:ext cx="165600" cy="162000"/>
            </a:xfrm>
            <a:prstGeom prst="ellipse">
              <a:avLst/>
            </a:prstGeom>
            <a:solidFill>
              <a:srgbClr val="99CB1F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3" name="Shape 343"/>
          <p:cNvSpPr/>
          <p:nvPr/>
        </p:nvSpPr>
        <p:spPr>
          <a:xfrm rot="10800000">
            <a:off x="6042675" y="2333575"/>
            <a:ext cx="929700" cy="468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 flipH="1" rot="10800000">
            <a:off x="1728472" y="2085960"/>
            <a:ext cx="165600" cy="1620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589047" y="2235860"/>
            <a:ext cx="165600" cy="1620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7347975" y="2070549"/>
            <a:ext cx="165600" cy="1653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7292634" y="2019733"/>
            <a:ext cx="276300" cy="594300"/>
            <a:chOff x="757029" y="3336846"/>
            <a:chExt cx="276300" cy="594300"/>
          </a:xfrm>
        </p:grpSpPr>
        <p:sp>
          <p:nvSpPr>
            <p:cNvPr id="348" name="Shape 348"/>
            <p:cNvSpPr/>
            <p:nvPr/>
          </p:nvSpPr>
          <p:spPr>
            <a:xfrm>
              <a:off x="812272" y="3715076"/>
              <a:ext cx="165600" cy="162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812272" y="3552976"/>
              <a:ext cx="165600" cy="1620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757029" y="3336846"/>
              <a:ext cx="276300" cy="594300"/>
            </a:xfrm>
            <a:prstGeom prst="rect">
              <a:avLst/>
            </a:prstGeom>
            <a:noFill/>
            <a:ln cap="flat" cmpd="sng" w="9525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812272" y="3715078"/>
              <a:ext cx="165600" cy="162000"/>
            </a:xfrm>
            <a:prstGeom prst="ellipse">
              <a:avLst/>
            </a:prstGeom>
            <a:solidFill>
              <a:srgbClr val="99CB1F"/>
            </a:solidFill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2" name="Shape 352"/>
          <p:cNvSpPr/>
          <p:nvPr/>
        </p:nvSpPr>
        <p:spPr>
          <a:xfrm>
            <a:off x="4589050" y="2399099"/>
            <a:ext cx="165600" cy="165300"/>
          </a:xfrm>
          <a:prstGeom prst="ellipse">
            <a:avLst/>
          </a:prstGeom>
          <a:solidFill>
            <a:srgbClr val="99CB1F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6194850" y="2294650"/>
            <a:ext cx="720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50 %</a:t>
            </a:r>
          </a:p>
        </p:txBody>
      </p:sp>
      <p:graphicFrame>
        <p:nvGraphicFramePr>
          <p:cNvPr id="354" name="Shape 354"/>
          <p:cNvGraphicFramePr/>
          <p:nvPr/>
        </p:nvGraphicFramePr>
        <p:xfrm>
          <a:off x="620227" y="3130893"/>
          <a:ext cx="3000000" cy="2999999"/>
        </p:xfrm>
        <a:graphic>
          <a:graphicData uri="http://schemas.openxmlformats.org/drawingml/2006/table">
            <a:tbl>
              <a:tblPr bandRow="1" firstRow="1">
                <a:noFill/>
                <a:tableStyleId>{605BC9F5-9830-4B01-99C8-3018B32D908F}</a:tableStyleId>
              </a:tblPr>
              <a:tblGrid>
                <a:gridCol w="1172550"/>
                <a:gridCol w="1172550"/>
                <a:gridCol w="1172550"/>
                <a:gridCol w="1172550"/>
                <a:gridCol w="1172550"/>
                <a:gridCol w="1172550"/>
                <a:gridCol w="11725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Juli</a:t>
                      </a: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August</a:t>
                      </a: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September </a:t>
                      </a: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Oktober</a:t>
                      </a: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November </a:t>
                      </a: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Dezember</a:t>
                      </a:r>
                    </a:p>
                  </a:txBody>
                  <a:tcPr marT="45725" marB="45725" marR="91450" marL="91450">
                    <a:solidFill>
                      <a:srgbClr val="4F81BD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Releases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Milestones</a:t>
                      </a:r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2999133" y="3376042"/>
            <a:ext cx="10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21.8.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Projektstart</a:t>
            </a:r>
          </a:p>
        </p:txBody>
      </p:sp>
      <p:grpSp>
        <p:nvGrpSpPr>
          <p:cNvPr id="356" name="Shape 356"/>
          <p:cNvGrpSpPr/>
          <p:nvPr/>
        </p:nvGrpSpPr>
        <p:grpSpPr>
          <a:xfrm>
            <a:off x="3666953" y="3140618"/>
            <a:ext cx="254250" cy="771668"/>
            <a:chOff x="3854480" y="2648694"/>
            <a:chExt cx="180000" cy="996987"/>
          </a:xfrm>
        </p:grpSpPr>
        <p:sp>
          <p:nvSpPr>
            <p:cNvPr id="357" name="Shape 357"/>
            <p:cNvSpPr/>
            <p:nvPr/>
          </p:nvSpPr>
          <p:spPr>
            <a:xfrm>
              <a:off x="3854480" y="3520282"/>
              <a:ext cx="180000" cy="1254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8" name="Shape 358"/>
            <p:cNvCxnSpPr/>
            <p:nvPr/>
          </p:nvCxnSpPr>
          <p:spPr>
            <a:xfrm rot="10800000">
              <a:off x="3942980" y="2648694"/>
              <a:ext cx="1500" cy="87000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9" name="Shape 359"/>
          <p:cNvSpPr txBox="1"/>
          <p:nvPr/>
        </p:nvSpPr>
        <p:spPr>
          <a:xfrm>
            <a:off x="4431217" y="3372082"/>
            <a:ext cx="12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1.9.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Produktivsetzung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4120343" y="3139490"/>
            <a:ext cx="254250" cy="771668"/>
            <a:chOff x="3854480" y="2648694"/>
            <a:chExt cx="180000" cy="996987"/>
          </a:xfrm>
        </p:grpSpPr>
        <p:sp>
          <p:nvSpPr>
            <p:cNvPr id="361" name="Shape 361"/>
            <p:cNvSpPr/>
            <p:nvPr/>
          </p:nvSpPr>
          <p:spPr>
            <a:xfrm>
              <a:off x="3854480" y="3520282"/>
              <a:ext cx="180000" cy="1254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" name="Shape 362"/>
            <p:cNvCxnSpPr/>
            <p:nvPr/>
          </p:nvCxnSpPr>
          <p:spPr>
            <a:xfrm rot="10800000">
              <a:off x="3942980" y="2648694"/>
              <a:ext cx="1500" cy="87000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8" name="Shape 368"/>
          <p:cNvSpPr txBox="1"/>
          <p:nvPr/>
        </p:nvSpPr>
        <p:spPr>
          <a:xfrm>
            <a:off x="539639" y="360360"/>
            <a:ext cx="6052799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99CB1F"/>
                </a:solidFill>
                <a:latin typeface="PT Sans"/>
                <a:ea typeface="PT Sans"/>
                <a:cs typeface="PT Sans"/>
                <a:sym typeface="PT Sans"/>
              </a:rPr>
              <a:t>Post-Service</a:t>
            </a:r>
          </a:p>
        </p:txBody>
      </p:sp>
      <p:sp>
        <p:nvSpPr>
          <p:cNvPr id="369" name="Shape 369"/>
          <p:cNvSpPr/>
          <p:nvPr/>
        </p:nvSpPr>
        <p:spPr>
          <a:xfrm>
            <a:off x="1162050" y="1952625"/>
            <a:ext cx="6629400" cy="25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  </a:t>
            </a:r>
            <a:r>
              <a:rPr lang="en-US" sz="1800"/>
              <a:t>Post-Service</a:t>
            </a:r>
          </a:p>
        </p:txBody>
      </p:sp>
      <p:sp>
        <p:nvSpPr>
          <p:cNvPr id="370" name="Shape 370"/>
          <p:cNvSpPr/>
          <p:nvPr/>
        </p:nvSpPr>
        <p:spPr>
          <a:xfrm>
            <a:off x="1441775" y="2190750"/>
            <a:ext cx="11334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register</a:t>
            </a:r>
          </a:p>
        </p:txBody>
      </p:sp>
      <p:sp>
        <p:nvSpPr>
          <p:cNvPr id="371" name="Shape 371"/>
          <p:cNvSpPr/>
          <p:nvPr/>
        </p:nvSpPr>
        <p:spPr>
          <a:xfrm>
            <a:off x="2859250" y="2190750"/>
            <a:ext cx="11334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update</a:t>
            </a:r>
          </a:p>
        </p:txBody>
      </p:sp>
      <p:sp>
        <p:nvSpPr>
          <p:cNvPr id="372" name="Shape 372"/>
          <p:cNvSpPr/>
          <p:nvPr/>
        </p:nvSpPr>
        <p:spPr>
          <a:xfrm>
            <a:off x="4276725" y="2190750"/>
            <a:ext cx="1762200" cy="3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markDelivered</a:t>
            </a:r>
          </a:p>
        </p:txBody>
      </p:sp>
      <p:sp>
        <p:nvSpPr>
          <p:cNvPr id="373" name="Shape 373"/>
          <p:cNvSpPr/>
          <p:nvPr/>
        </p:nvSpPr>
        <p:spPr>
          <a:xfrm>
            <a:off x="6815137" y="3695700"/>
            <a:ext cx="847725" cy="552450"/>
          </a:xfrm>
          <a:prstGeom prst="flowChartMagneticDisk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4" name="Shape 374"/>
          <p:cNvCxnSpPr/>
          <p:nvPr/>
        </p:nvCxnSpPr>
        <p:spPr>
          <a:xfrm>
            <a:off x="1714500" y="4486275"/>
            <a:ext cx="7200" cy="13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5" name="Shape 375"/>
          <p:cNvSpPr/>
          <p:nvPr/>
        </p:nvSpPr>
        <p:spPr>
          <a:xfrm>
            <a:off x="733425" y="4990537"/>
            <a:ext cx="1962150" cy="525000"/>
          </a:xfrm>
          <a:prstGeom prst="flowChartInputOutput">
            <a:avLst/>
          </a:prstGeom>
          <a:solidFill>
            <a:srgbClr val="FFFFFF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/>
              <a:t>registerEvent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3455325" y="4476750"/>
            <a:ext cx="21300" cy="13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7" name="Shape 377"/>
          <p:cNvCxnSpPr/>
          <p:nvPr/>
        </p:nvCxnSpPr>
        <p:spPr>
          <a:xfrm>
            <a:off x="5724300" y="4486350"/>
            <a:ext cx="192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7236525" y="4248000"/>
            <a:ext cx="12000" cy="16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9" name="Shape 379"/>
          <p:cNvSpPr/>
          <p:nvPr/>
        </p:nvSpPr>
        <p:spPr>
          <a:xfrm>
            <a:off x="6964650" y="4990550"/>
            <a:ext cx="548700" cy="525000"/>
          </a:xfrm>
          <a:prstGeom prst="flowChartInputOutput">
            <a:avLst/>
          </a:prstGeom>
          <a:solidFill>
            <a:srgbClr val="FFFFFF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6896100" y="3852825"/>
            <a:ext cx="6858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cxnSp>
        <p:nvCxnSpPr>
          <p:cNvPr id="381" name="Shape 381"/>
          <p:cNvCxnSpPr>
            <a:endCxn id="370" idx="0"/>
          </p:cNvCxnSpPr>
          <p:nvPr/>
        </p:nvCxnSpPr>
        <p:spPr>
          <a:xfrm flipH="1">
            <a:off x="2008475" y="1643250"/>
            <a:ext cx="900" cy="5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82" name="Shape 382"/>
          <p:cNvCxnSpPr>
            <a:stCxn id="383" idx="2"/>
            <a:endCxn id="371" idx="0"/>
          </p:cNvCxnSpPr>
          <p:nvPr/>
        </p:nvCxnSpPr>
        <p:spPr>
          <a:xfrm>
            <a:off x="3425950" y="1632587"/>
            <a:ext cx="0" cy="5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84" name="Shape 384"/>
          <p:cNvCxnSpPr/>
          <p:nvPr/>
        </p:nvCxnSpPr>
        <p:spPr>
          <a:xfrm flipH="1">
            <a:off x="4974250" y="1618900"/>
            <a:ext cx="4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85" name="Shape 385"/>
          <p:cNvSpPr/>
          <p:nvPr/>
        </p:nvSpPr>
        <p:spPr>
          <a:xfrm>
            <a:off x="1162050" y="5857875"/>
            <a:ext cx="6629400" cy="38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Event Store</a:t>
            </a:r>
          </a:p>
        </p:txBody>
      </p:sp>
      <p:sp>
        <p:nvSpPr>
          <p:cNvPr id="383" name="Shape 383"/>
          <p:cNvSpPr/>
          <p:nvPr/>
        </p:nvSpPr>
        <p:spPr>
          <a:xfrm>
            <a:off x="1587700" y="1280087"/>
            <a:ext cx="3676500" cy="3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HTTP-Schnittstelle</a:t>
            </a:r>
          </a:p>
        </p:txBody>
      </p:sp>
      <p:sp>
        <p:nvSpPr>
          <p:cNvPr id="386" name="Shape 386"/>
          <p:cNvSpPr/>
          <p:nvPr/>
        </p:nvSpPr>
        <p:spPr>
          <a:xfrm>
            <a:off x="2528300" y="4990537"/>
            <a:ext cx="2075500" cy="525000"/>
          </a:xfrm>
          <a:prstGeom prst="flowChartInputOutput">
            <a:avLst/>
          </a:prstGeom>
          <a:solidFill>
            <a:srgbClr val="FFFFFF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updateEvent</a:t>
            </a:r>
          </a:p>
        </p:txBody>
      </p:sp>
      <p:sp>
        <p:nvSpPr>
          <p:cNvPr id="387" name="Shape 387"/>
          <p:cNvSpPr/>
          <p:nvPr/>
        </p:nvSpPr>
        <p:spPr>
          <a:xfrm>
            <a:off x="4495800" y="4990537"/>
            <a:ext cx="2260100" cy="525000"/>
          </a:xfrm>
          <a:prstGeom prst="flowChartInputOutput">
            <a:avLst/>
          </a:prstGeom>
          <a:solidFill>
            <a:srgbClr val="FFFFFF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deliveredEvent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