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12"/>
  </p:notesMasterIdLst>
  <p:sldIdLst>
    <p:sldId id="256" r:id="rId4"/>
    <p:sldId id="293" r:id="rId5"/>
    <p:sldId id="299" r:id="rId6"/>
    <p:sldId id="297" r:id="rId7"/>
    <p:sldId id="294" r:id="rId8"/>
    <p:sldId id="292" r:id="rId9"/>
    <p:sldId id="300" r:id="rId10"/>
    <p:sldId id="274" r:id="rId11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zka" initials="p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69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7BBB50F-1FF1-441B-A2EC-119AC2D3CAF5}" type="slidenum">
              <a:rPr lang="de-DE" sz="1400">
                <a:latin typeface="Times New Roman"/>
              </a:r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691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7BBB50F-1FF1-441B-A2EC-119AC2D3CAF5}" type="slidenum">
              <a:rPr lang="de-DE" sz="1400" smtClean="0">
                <a:latin typeface="Times New Roman"/>
              </a:r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7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50763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589200" y="5251680"/>
            <a:ext cx="50763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90560" y="525168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589200" y="525168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50763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9200" y="4203360"/>
            <a:ext cx="50763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Grafik 37"/>
          <p:cNvPicPr/>
          <p:nvPr/>
        </p:nvPicPr>
        <p:blipFill>
          <a:blip r:embed="rId2"/>
          <a:stretch>
            <a:fillRect/>
          </a:stretch>
        </p:blipFill>
        <p:spPr>
          <a:xfrm>
            <a:off x="4869720" y="4203000"/>
            <a:ext cx="2514600" cy="2006280"/>
          </a:xfrm>
          <a:prstGeom prst="rect">
            <a:avLst/>
          </a:prstGeom>
          <a:ln>
            <a:noFill/>
          </a:ln>
        </p:spPr>
      </p:pic>
      <p:pic>
        <p:nvPicPr>
          <p:cNvPr id="39" name="Grafik 38"/>
          <p:cNvPicPr/>
          <p:nvPr/>
        </p:nvPicPr>
        <p:blipFill>
          <a:blip r:embed="rId2"/>
          <a:stretch>
            <a:fillRect/>
          </a:stretch>
        </p:blipFill>
        <p:spPr>
          <a:xfrm>
            <a:off x="4869720" y="4203000"/>
            <a:ext cx="2514600" cy="200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589200" y="4203360"/>
            <a:ext cx="5076360" cy="2006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50763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24771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190560" y="4203360"/>
            <a:ext cx="24771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3589200" y="1546200"/>
            <a:ext cx="5038200" cy="1167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589200" y="525168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190560" y="4203360"/>
            <a:ext cx="24771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589200" y="4203360"/>
            <a:ext cx="5076360" cy="2006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24771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190560" y="525168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589200" y="5251680"/>
            <a:ext cx="50763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50763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89200" y="5251680"/>
            <a:ext cx="50763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190560" y="525168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3589200" y="525168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50763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89200" y="4203360"/>
            <a:ext cx="50763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6" name="Grafik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4869720" y="4203000"/>
            <a:ext cx="2514600" cy="2006280"/>
          </a:xfrm>
          <a:prstGeom prst="rect">
            <a:avLst/>
          </a:prstGeom>
          <a:ln>
            <a:noFill/>
          </a:ln>
        </p:spPr>
      </p:pic>
      <p:pic>
        <p:nvPicPr>
          <p:cNvPr id="117" name="Grafik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4869720" y="4203000"/>
            <a:ext cx="2514600" cy="200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3589200" y="4203360"/>
            <a:ext cx="5076360" cy="2006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50763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24771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190560" y="4203360"/>
            <a:ext cx="24771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50763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3589200" y="1546200"/>
            <a:ext cx="5038200" cy="1167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589200" y="525168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190560" y="4203360"/>
            <a:ext cx="24771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24771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190560" y="525168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3589200" y="5251680"/>
            <a:ext cx="50763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50763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589200" y="5251680"/>
            <a:ext cx="50763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190560" y="525168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3589200" y="525168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50763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589200" y="4203360"/>
            <a:ext cx="50763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4" name="Grafik 153"/>
          <p:cNvPicPr/>
          <p:nvPr/>
        </p:nvPicPr>
        <p:blipFill>
          <a:blip r:embed="rId2"/>
          <a:stretch>
            <a:fillRect/>
          </a:stretch>
        </p:blipFill>
        <p:spPr>
          <a:xfrm>
            <a:off x="4869720" y="4203000"/>
            <a:ext cx="2514600" cy="2006280"/>
          </a:xfrm>
          <a:prstGeom prst="rect">
            <a:avLst/>
          </a:prstGeom>
          <a:ln>
            <a:noFill/>
          </a:ln>
        </p:spPr>
      </p:pic>
      <p:pic>
        <p:nvPicPr>
          <p:cNvPr id="155" name="Grafik 154"/>
          <p:cNvPicPr/>
          <p:nvPr/>
        </p:nvPicPr>
        <p:blipFill>
          <a:blip r:embed="rId2"/>
          <a:stretch>
            <a:fillRect/>
          </a:stretch>
        </p:blipFill>
        <p:spPr>
          <a:xfrm>
            <a:off x="4869720" y="4203000"/>
            <a:ext cx="2514600" cy="200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24771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190560" y="4203360"/>
            <a:ext cx="24771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589200" y="1546200"/>
            <a:ext cx="5038200" cy="1167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89200" y="525168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90560" y="4203360"/>
            <a:ext cx="24771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2477160" cy="2006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90560" y="525168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58920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90560" y="4203360"/>
            <a:ext cx="24771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589200" y="5251680"/>
            <a:ext cx="5076360" cy="956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546120" y="6456240"/>
            <a:ext cx="4784400" cy="247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>
                <a:solidFill>
                  <a:srgbClr val="B2B2B2"/>
                </a:solidFill>
                <a:latin typeface="PT Sans"/>
              </a:rPr>
              <a:t>© 2015  itestra GmbH | www.itestra.de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6823440" y="353520"/>
            <a:ext cx="1889280" cy="594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546120" y="6456240"/>
            <a:ext cx="4784400" cy="247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dirty="0">
                <a:solidFill>
                  <a:srgbClr val="B2B2B2"/>
                </a:solidFill>
                <a:latin typeface="PT Sans"/>
              </a:rPr>
              <a:t>© </a:t>
            </a:r>
            <a:r>
              <a:rPr lang="de-DE" sz="1000" dirty="0" smtClean="0">
                <a:solidFill>
                  <a:srgbClr val="B2B2B2"/>
                </a:solidFill>
                <a:latin typeface="PT Sans"/>
              </a:rPr>
              <a:t>2016  </a:t>
            </a:r>
            <a:r>
              <a:rPr lang="de-DE" sz="1000" dirty="0">
                <a:solidFill>
                  <a:srgbClr val="B2B2B2"/>
                </a:solidFill>
                <a:latin typeface="PT Sans"/>
              </a:rPr>
              <a:t>itestra GmbH | www.itestra.de</a:t>
            </a:r>
            <a:endParaRPr dirty="0"/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3303720" y="3507120"/>
            <a:ext cx="5514480" cy="73692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99CB1F"/>
                </a:solidFill>
                <a:latin typeface="PT Sans"/>
              </a:rPr>
              <a:t>Click to edit the title text formatTitle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303720" y="2673360"/>
            <a:ext cx="4161960" cy="304560"/>
          </a:xfrm>
          <a:prstGeom prst="rect">
            <a:avLst/>
          </a:prstGeom>
        </p:spPr>
        <p:txBody>
          <a:bodyPr lIns="0" r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PT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FFFFFF"/>
                </a:solidFill>
                <a:latin typeface="PT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PT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FFFFFF"/>
                </a:solidFill>
                <a:latin typeface="PT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PT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PT Sans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PT Sans"/>
              </a:rPr>
              <a:t>Seventh Outline LevelLocation, Date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3303720" y="4530960"/>
            <a:ext cx="3765240" cy="491400"/>
          </a:xfrm>
          <a:prstGeom prst="rect">
            <a:avLst/>
          </a:prstGeom>
        </p:spPr>
        <p:txBody>
          <a:bodyPr lIns="0" t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PT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FFFFFF"/>
                </a:solidFill>
                <a:latin typeface="PT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PT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FFFFFF"/>
                </a:solidFill>
                <a:latin typeface="PT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PT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PT Sans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PT Sans"/>
              </a:rPr>
              <a:t>Seventh Outline LevelAuthor(s)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46120" y="6456240"/>
            <a:ext cx="4784400" cy="247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dirty="0">
                <a:solidFill>
                  <a:srgbClr val="B2B2B2"/>
                </a:solidFill>
                <a:latin typeface="PT Sans"/>
              </a:rPr>
              <a:t>© </a:t>
            </a:r>
            <a:r>
              <a:rPr lang="de-DE" sz="1000" dirty="0" smtClean="0">
                <a:solidFill>
                  <a:srgbClr val="B2B2B2"/>
                </a:solidFill>
                <a:latin typeface="PT Sans"/>
              </a:rPr>
              <a:t>2016  </a:t>
            </a:r>
            <a:r>
              <a:rPr lang="de-DE" sz="1000" dirty="0">
                <a:solidFill>
                  <a:srgbClr val="B2B2B2"/>
                </a:solidFill>
                <a:latin typeface="PT Sans"/>
              </a:rPr>
              <a:t>itestra GmbH | www.itestra.de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80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6823440" y="353520"/>
            <a:ext cx="1889280" cy="59400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539640" y="360360"/>
            <a:ext cx="6052680" cy="59976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95000"/>
              </a:lnSpc>
            </a:pPr>
            <a:r>
              <a:rPr lang="en-US" sz="2800" dirty="0">
                <a:solidFill>
                  <a:srgbClr val="99CB1F"/>
                </a:solidFill>
                <a:latin typeface="PT Sans"/>
              </a:rPr>
              <a:t>Click to edit the title text </a:t>
            </a:r>
            <a:r>
              <a:rPr lang="en-US" sz="2800" dirty="0" err="1">
                <a:solidFill>
                  <a:srgbClr val="99CB1F"/>
                </a:solidFill>
                <a:latin typeface="PT Sans"/>
              </a:rPr>
              <a:t>formatTitelmasterformat</a:t>
            </a:r>
            <a:r>
              <a:rPr lang="en-US" sz="2800" dirty="0">
                <a:solidFill>
                  <a:srgbClr val="99CB1F"/>
                </a:solidFill>
                <a:latin typeface="PT Sans"/>
              </a:rPr>
              <a:t> </a:t>
            </a:r>
            <a:r>
              <a:rPr lang="en-US" sz="2800" dirty="0" err="1">
                <a:solidFill>
                  <a:srgbClr val="99CB1F"/>
                </a:solidFill>
                <a:latin typeface="PT Sans"/>
              </a:rPr>
              <a:t>durch</a:t>
            </a:r>
            <a:r>
              <a:rPr lang="en-US" sz="2800" dirty="0">
                <a:solidFill>
                  <a:srgbClr val="99CB1F"/>
                </a:solidFill>
                <a:latin typeface="PT Sans"/>
              </a:rPr>
              <a:t> </a:t>
            </a:r>
            <a:r>
              <a:rPr lang="en-US" sz="2800" dirty="0" err="1">
                <a:solidFill>
                  <a:srgbClr val="99CB1F"/>
                </a:solidFill>
                <a:latin typeface="PT Sans"/>
              </a:rPr>
              <a:t>Klicken</a:t>
            </a:r>
            <a:r>
              <a:rPr lang="en-US" sz="2800" dirty="0">
                <a:solidFill>
                  <a:srgbClr val="99CB1F"/>
                </a:solidFill>
                <a:latin typeface="PT Sans"/>
              </a:rPr>
              <a:t> </a:t>
            </a:r>
            <a:r>
              <a:rPr lang="en-US" sz="2800" dirty="0" err="1">
                <a:solidFill>
                  <a:srgbClr val="99CB1F"/>
                </a:solidFill>
                <a:latin typeface="PT Sans"/>
              </a:rPr>
              <a:t>bearbeiten</a:t>
            </a:r>
            <a:endParaRPr dirty="0"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39640" y="1260360"/>
            <a:ext cx="8100720" cy="4858920"/>
          </a:xfrm>
          <a:prstGeom prst="rect">
            <a:avLst/>
          </a:prstGeom>
        </p:spPr>
        <p:txBody>
          <a:bodyPr lIns="0" rIns="0"/>
          <a:lstStyle/>
          <a:p>
            <a:pPr>
              <a:buSzPct val="45000"/>
              <a:buFont typeface="StarSymbol"/>
              <a:buChar char=""/>
            </a:pPr>
            <a:r>
              <a:rPr lang="en-US" sz="2200" dirty="0">
                <a:solidFill>
                  <a:srgbClr val="666666"/>
                </a:solidFill>
                <a:latin typeface="PT Sans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200" dirty="0">
                <a:solidFill>
                  <a:srgbClr val="666666"/>
                </a:solidFill>
                <a:latin typeface="PT Sans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sz="2200" dirty="0">
                <a:solidFill>
                  <a:srgbClr val="666666"/>
                </a:solidFill>
                <a:latin typeface="PT Sans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sz="2200" dirty="0">
                <a:solidFill>
                  <a:srgbClr val="666666"/>
                </a:solidFill>
                <a:latin typeface="PT Sans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sz="2200" dirty="0">
                <a:solidFill>
                  <a:srgbClr val="666666"/>
                </a:solidFill>
                <a:latin typeface="PT Sans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sz="2200" dirty="0">
                <a:solidFill>
                  <a:srgbClr val="666666"/>
                </a:solidFill>
                <a:latin typeface="PT Sans"/>
              </a:rPr>
              <a:t>Sixth Outline Level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2200" dirty="0">
                <a:solidFill>
                  <a:srgbClr val="666666"/>
                </a:solidFill>
                <a:latin typeface="PT Sans"/>
              </a:rPr>
              <a:t>Seventh Outline </a:t>
            </a:r>
            <a:r>
              <a:rPr lang="en-US" sz="2200" dirty="0" err="1">
                <a:solidFill>
                  <a:srgbClr val="666666"/>
                </a:solidFill>
                <a:latin typeface="PT Sans"/>
              </a:rPr>
              <a:t>LevelTextmasterformat</a:t>
            </a:r>
            <a:r>
              <a:rPr lang="en-US" sz="2200" dirty="0">
                <a:solidFill>
                  <a:srgbClr val="666666"/>
                </a:solidFill>
                <a:latin typeface="PT Sans"/>
              </a:rPr>
              <a:t> </a:t>
            </a:r>
            <a:r>
              <a:rPr lang="en-US" sz="2200" dirty="0" err="1">
                <a:solidFill>
                  <a:srgbClr val="666666"/>
                </a:solidFill>
                <a:latin typeface="PT Sans"/>
              </a:rPr>
              <a:t>bearbeiten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000" dirty="0" err="1">
                <a:solidFill>
                  <a:srgbClr val="666666"/>
                </a:solidFill>
                <a:latin typeface="PT Sans"/>
              </a:rPr>
              <a:t>Zweite</a:t>
            </a:r>
            <a:r>
              <a:rPr lang="en-US" sz="2000" dirty="0">
                <a:solidFill>
                  <a:srgbClr val="666666"/>
                </a:solidFill>
                <a:latin typeface="PT Sans"/>
              </a:rPr>
              <a:t> </a:t>
            </a:r>
            <a:r>
              <a:rPr lang="en-US" sz="2000" dirty="0" err="1">
                <a:solidFill>
                  <a:srgbClr val="666666"/>
                </a:solidFill>
                <a:latin typeface="PT Sans"/>
              </a:rPr>
              <a:t>Ebene</a:t>
            </a:r>
            <a:endParaRPr dirty="0"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en-US" dirty="0" err="1">
                <a:solidFill>
                  <a:srgbClr val="666666"/>
                </a:solidFill>
                <a:latin typeface="PT Sans"/>
              </a:rPr>
              <a:t>Dritte</a:t>
            </a:r>
            <a:r>
              <a:rPr lang="en-US" dirty="0">
                <a:solidFill>
                  <a:srgbClr val="666666"/>
                </a:solidFill>
                <a:latin typeface="PT Sans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PT Sans"/>
              </a:rPr>
              <a:t>Ebene</a:t>
            </a:r>
            <a:endParaRPr dirty="0"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en-US" dirty="0" err="1">
                <a:solidFill>
                  <a:srgbClr val="666666"/>
                </a:solidFill>
                <a:latin typeface="PT Sans"/>
              </a:rPr>
              <a:t>Vierte</a:t>
            </a:r>
            <a:r>
              <a:rPr lang="en-US" dirty="0">
                <a:solidFill>
                  <a:srgbClr val="666666"/>
                </a:solidFill>
                <a:latin typeface="PT Sans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PT Sans"/>
              </a:rPr>
              <a:t>Ebene</a:t>
            </a:r>
            <a:endParaRPr dirty="0"/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6553080" y="6456240"/>
            <a:ext cx="2133360" cy="247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C855836-B1C6-47AD-B293-4E012160A4E1}" type="slidenum">
              <a:rPr lang="de-DE" sz="1200">
                <a:solidFill>
                  <a:srgbClr val="9F9F9F"/>
                </a:solidFill>
                <a:latin typeface="PT Sans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>
        <a:defRPr sz="2600"/>
      </a:lvl1pPr>
    </p:titleStyle>
    <p:bodyStyle>
      <a:lvl1pPr marL="342900" indent="-342900">
        <a:buFont typeface="Wingdings" panose="05000000000000000000" pitchFamily="2" charset="2"/>
        <a:buChar char="§"/>
        <a:defRPr/>
      </a:lvl1pPr>
      <a:lvl2pPr marL="342900" indent="-342900">
        <a:buFont typeface="Wingdings" panose="05000000000000000000" pitchFamily="2" charset="2"/>
        <a:buChar char="§"/>
        <a:defRPr/>
      </a:lvl2pPr>
      <a:lvl3pPr marL="285750" indent="-285750">
        <a:buFont typeface="Wingdings" panose="05000000000000000000" pitchFamily="2" charset="2"/>
        <a:buChar char="§"/>
        <a:defRPr/>
      </a:lvl3pPr>
      <a:lvl4pPr marL="285750" indent="-285750">
        <a:buFont typeface="Wingdings" panose="05000000000000000000" pitchFamily="2" charset="2"/>
        <a:buChar char="§"/>
        <a:defRPr/>
      </a:lvl4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46120" y="6456240"/>
            <a:ext cx="4784400" cy="247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>
                <a:solidFill>
                  <a:srgbClr val="B2B2B2"/>
                </a:solidFill>
                <a:latin typeface="PT Sans"/>
              </a:rPr>
              <a:t>© 2015  itestra GmbH | www.itestra.de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9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6823440" y="353520"/>
            <a:ext cx="1889280" cy="594000"/>
          </a:xfrm>
          <a:prstGeom prst="rect">
            <a:avLst/>
          </a:prstGeom>
          <a:ln>
            <a:noFill/>
          </a:ln>
        </p:spPr>
      </p:pic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3589200" y="1546200"/>
            <a:ext cx="5038200" cy="2518920"/>
          </a:xfrm>
          <a:prstGeom prst="rect">
            <a:avLst/>
          </a:prstGeom>
        </p:spPr>
        <p:txBody>
          <a:bodyPr lIns="0" rIns="0" anchor="b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99CB1F"/>
                </a:solidFill>
                <a:latin typeface="PT Sans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89200" y="4203360"/>
            <a:ext cx="5076360" cy="2006280"/>
          </a:xfrm>
          <a:prstGeom prst="rect">
            <a:avLst/>
          </a:prstGeom>
        </p:spPr>
        <p:txBody>
          <a:bodyPr lIns="0" rIns="0"/>
          <a:lstStyle/>
          <a:p>
            <a:pPr>
              <a:buSzPct val="45000"/>
              <a:buFont typeface="StarSymbol"/>
              <a:buChar char=""/>
            </a:pPr>
            <a:r>
              <a:rPr lang="en-US" sz="2200">
                <a:solidFill>
                  <a:srgbClr val="666666"/>
                </a:solidFill>
                <a:latin typeface="PT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solidFill>
                  <a:srgbClr val="666666"/>
                </a:solidFill>
                <a:latin typeface="PT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solidFill>
                  <a:srgbClr val="666666"/>
                </a:solidFill>
                <a:latin typeface="PT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solidFill>
                  <a:srgbClr val="666666"/>
                </a:solidFill>
                <a:latin typeface="PT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solidFill>
                  <a:srgbClr val="666666"/>
                </a:solidFill>
                <a:latin typeface="PT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solidFill>
                  <a:srgbClr val="666666"/>
                </a:solidFill>
                <a:latin typeface="PT Sans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666666"/>
                </a:solidFill>
                <a:latin typeface="PT Sans"/>
              </a:rPr>
              <a:t>Seventh Outline LevelName
E-Mail Address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chalkamp@itestra.de" TargetMode="External"/><Relationship Id="rId2" Type="http://schemas.openxmlformats.org/officeDocument/2006/relationships/hyperlink" Target="mailto:wagner@itestra.de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303720" y="2978280"/>
            <a:ext cx="5514480" cy="170784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99CB1F"/>
                </a:solidFill>
                <a:latin typeface="PT Sans"/>
              </a:rPr>
              <a:t>Event Sourcing</a:t>
            </a:r>
            <a:endParaRPr dirty="0"/>
          </a:p>
        </p:txBody>
      </p:sp>
      <p:sp>
        <p:nvSpPr>
          <p:cNvPr id="162" name="TextShape 2"/>
          <p:cNvSpPr txBox="1"/>
          <p:nvPr/>
        </p:nvSpPr>
        <p:spPr>
          <a:xfrm>
            <a:off x="3303720" y="4776840"/>
            <a:ext cx="4062960" cy="491400"/>
          </a:xfrm>
          <a:prstGeom prst="rect">
            <a:avLst/>
          </a:prstGeom>
        </p:spPr>
        <p:txBody>
          <a:bodyPr lIns="0" tIns="0"/>
          <a:lstStyle/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FFFFFF"/>
                </a:solidFill>
                <a:latin typeface="PT Sans"/>
              </a:rPr>
              <a:t>Andreas Wagner,  Jan </a:t>
            </a:r>
            <a:r>
              <a:rPr lang="en-US" sz="1400" dirty="0" err="1" smtClean="0">
                <a:solidFill>
                  <a:srgbClr val="FFFFFF"/>
                </a:solidFill>
                <a:latin typeface="PT Sans"/>
              </a:rPr>
              <a:t>Schalkamp</a:t>
            </a:r>
            <a:endParaRPr dirty="0"/>
          </a:p>
        </p:txBody>
      </p:sp>
      <p:sp>
        <p:nvSpPr>
          <p:cNvPr id="163" name="TextShape 3"/>
          <p:cNvSpPr txBox="1"/>
          <p:nvPr/>
        </p:nvSpPr>
        <p:spPr>
          <a:xfrm>
            <a:off x="3303720" y="2673360"/>
            <a:ext cx="4161960" cy="30456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PT Sans"/>
              </a:rPr>
              <a:t>München, </a:t>
            </a:r>
            <a:r>
              <a:rPr lang="en-US" sz="1400" dirty="0" smtClean="0">
                <a:solidFill>
                  <a:srgbClr val="FFFFFF"/>
                </a:solidFill>
                <a:latin typeface="PT Sans"/>
              </a:rPr>
              <a:t>21.08.2017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39640" y="360360"/>
            <a:ext cx="6052680" cy="59976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95000"/>
              </a:lnSpc>
            </a:pPr>
            <a:r>
              <a:rPr lang="de-DE" sz="2800" dirty="0" smtClean="0">
                <a:solidFill>
                  <a:srgbClr val="99CB1F"/>
                </a:solidFill>
                <a:latin typeface="PT Sans" panose="020B0503020203020204" pitchFamily="34" charset="0"/>
              </a:rPr>
              <a:t>Allgemeiner Kontext</a:t>
            </a:r>
            <a:endParaRPr lang="de-DE" sz="2800" dirty="0">
              <a:latin typeface="PT Sans" panose="020B0503020203020204" pitchFamily="34" charset="0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553080" y="6456240"/>
            <a:ext cx="2133360" cy="247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204A2D3-6F28-4C80-B214-802E34AC291F}" type="slidenum">
              <a:rPr lang="de-DE" sz="1200" smtClean="0">
                <a:solidFill>
                  <a:srgbClr val="9F9F9F"/>
                </a:solidFill>
                <a:latin typeface="PT Sans" panose="020B0503020203020204" pitchFamily="34" charset="0"/>
              </a:rPr>
              <a:t>2</a:t>
            </a:fld>
            <a:endParaRPr lang="de-DE" dirty="0">
              <a:latin typeface="PT Sans" panose="020B0503020203020204" pitchFamily="34" charset="0"/>
            </a:endParaRPr>
          </a:p>
        </p:txBody>
      </p:sp>
      <p:sp>
        <p:nvSpPr>
          <p:cNvPr id="26" name="TextShape 6"/>
          <p:cNvSpPr txBox="1"/>
          <p:nvPr/>
        </p:nvSpPr>
        <p:spPr>
          <a:xfrm>
            <a:off x="539640" y="1260360"/>
            <a:ext cx="4104368" cy="5037926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00000"/>
              </a:lnSpc>
            </a:pPr>
            <a:r>
              <a:rPr lang="de-DE" b="1" u="sng" dirty="0" smtClean="0">
                <a:latin typeface="PT Sans" panose="020B0503020203020204" pitchFamily="34" charset="0"/>
              </a:rPr>
              <a:t>Was ist Event Sourcing?</a:t>
            </a:r>
            <a:endParaRPr lang="de-DE" dirty="0">
              <a:latin typeface="PT Sans" panose="020B0503020203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smtClean="0">
                <a:latin typeface="PT Sans" panose="020B0503020203020204" pitchFamily="34" charset="0"/>
              </a:rPr>
              <a:t>Nutzer interagiert über </a:t>
            </a:r>
            <a:r>
              <a:rPr lang="de-DE" i="1" dirty="0" err="1" smtClean="0">
                <a:latin typeface="PT Sans" panose="020B0503020203020204" pitchFamily="34" charset="0"/>
              </a:rPr>
              <a:t>Commands</a:t>
            </a:r>
            <a:r>
              <a:rPr lang="de-DE" dirty="0" smtClean="0">
                <a:latin typeface="PT Sans" panose="020B0503020203020204" pitchFamily="34" charset="0"/>
              </a:rPr>
              <a:t> mit dem System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i="1" dirty="0" err="1" smtClean="0">
                <a:latin typeface="PT Sans" panose="020B0503020203020204" pitchFamily="34" charset="0"/>
              </a:rPr>
              <a:t>Commands</a:t>
            </a:r>
            <a:r>
              <a:rPr lang="de-DE" dirty="0" smtClean="0">
                <a:latin typeface="PT Sans" panose="020B0503020203020204" pitchFamily="34" charset="0"/>
              </a:rPr>
              <a:t> ändern den Zustand der Applikation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smtClean="0">
                <a:latin typeface="PT Sans" panose="020B0503020203020204" pitchFamily="34" charset="0"/>
              </a:rPr>
              <a:t>Jede Zustandsänderung wird als </a:t>
            </a:r>
            <a:r>
              <a:rPr lang="de-DE" i="1" dirty="0" err="1">
                <a:latin typeface="PT Sans" panose="020B0503020203020204" pitchFamily="34" charset="0"/>
              </a:rPr>
              <a:t>e</a:t>
            </a:r>
            <a:r>
              <a:rPr lang="de-DE" i="1" dirty="0" err="1" smtClean="0">
                <a:latin typeface="PT Sans" panose="020B0503020203020204" pitchFamily="34" charset="0"/>
              </a:rPr>
              <a:t>vent</a:t>
            </a:r>
            <a:r>
              <a:rPr lang="de-DE" i="1" dirty="0" smtClean="0">
                <a:latin typeface="PT Sans" panose="020B0503020203020204" pitchFamily="34" charset="0"/>
              </a:rPr>
              <a:t> </a:t>
            </a:r>
            <a:r>
              <a:rPr lang="de-DE" i="1" dirty="0" err="1" smtClean="0">
                <a:latin typeface="PT Sans" panose="020B0503020203020204" pitchFamily="34" charset="0"/>
              </a:rPr>
              <a:t>object</a:t>
            </a:r>
            <a:r>
              <a:rPr lang="de-DE" dirty="0" smtClean="0">
                <a:latin typeface="PT Sans" panose="020B0503020203020204" pitchFamily="34" charset="0"/>
              </a:rPr>
              <a:t> festgehalten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i="1" dirty="0" smtClean="0">
                <a:latin typeface="PT Sans" panose="020B0503020203020204" pitchFamily="34" charset="0"/>
              </a:rPr>
              <a:t>Event </a:t>
            </a:r>
            <a:r>
              <a:rPr lang="de-DE" i="1" dirty="0" err="1" smtClean="0">
                <a:latin typeface="PT Sans" panose="020B0503020203020204" pitchFamily="34" charset="0"/>
              </a:rPr>
              <a:t>objects</a:t>
            </a:r>
            <a:r>
              <a:rPr lang="de-DE" dirty="0" smtClean="0">
                <a:latin typeface="PT Sans" panose="020B0503020203020204" pitchFamily="34" charset="0"/>
              </a:rPr>
              <a:t> werden in der exakten Reihenfolge ihres Eintretens gespeichert (für immer)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smtClean="0">
                <a:latin typeface="PT Sans" panose="020B0503020203020204" pitchFamily="34" charset="0"/>
              </a:rPr>
              <a:t>Der Zustand von Domänenobjekten lässt sich zu jeder Zeit aus der Eventhistorie wiederherstellen.</a:t>
            </a:r>
            <a:endParaRPr lang="de-DE" i="1" dirty="0" smtClean="0">
              <a:latin typeface="PT Sans" panose="020B0503020203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967413" y="5517232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PT Sans" panose="020B0503020203020204" pitchFamily="34" charset="0"/>
              </a:rPr>
              <a:t>Event Sourcing und Event Store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  <a:latin typeface="PT Sans" panose="020B0503020203020204" pitchFamily="34" charset="0"/>
              </a:rPr>
              <a:t>Quelle: https://msdn.microsoft.com/en-us/library/jj591559.aspx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1925670"/>
            <a:ext cx="4247211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6517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39640" y="360360"/>
            <a:ext cx="6052680" cy="59976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95000"/>
              </a:lnSpc>
            </a:pPr>
            <a:r>
              <a:rPr lang="de-DE" sz="2800" dirty="0" smtClean="0">
                <a:solidFill>
                  <a:srgbClr val="99CB1F"/>
                </a:solidFill>
                <a:latin typeface="PT Sans" panose="020B0503020203020204" pitchFamily="34" charset="0"/>
              </a:rPr>
              <a:t>Allgemeiner Kontext</a:t>
            </a:r>
            <a:endParaRPr lang="de-DE" sz="2800" dirty="0">
              <a:latin typeface="PT Sans" panose="020B0503020203020204" pitchFamily="34" charset="0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553080" y="6456240"/>
            <a:ext cx="2133360" cy="247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204A2D3-6F28-4C80-B214-802E34AC291F}" type="slidenum">
              <a:rPr lang="de-DE" sz="1200" smtClean="0">
                <a:solidFill>
                  <a:srgbClr val="9F9F9F"/>
                </a:solidFill>
                <a:latin typeface="PT Sans" panose="020B0503020203020204" pitchFamily="34" charset="0"/>
              </a:rPr>
              <a:t>3</a:t>
            </a:fld>
            <a:endParaRPr lang="de-DE" dirty="0">
              <a:latin typeface="PT Sans" panose="020B0503020203020204" pitchFamily="34" charset="0"/>
            </a:endParaRPr>
          </a:p>
        </p:txBody>
      </p:sp>
      <p:sp>
        <p:nvSpPr>
          <p:cNvPr id="26" name="TextShape 6"/>
          <p:cNvSpPr txBox="1"/>
          <p:nvPr/>
        </p:nvSpPr>
        <p:spPr>
          <a:xfrm>
            <a:off x="539640" y="1260360"/>
            <a:ext cx="4104368" cy="5037926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00000"/>
              </a:lnSpc>
            </a:pPr>
            <a:r>
              <a:rPr lang="de-DE" b="1" u="sng" dirty="0" smtClean="0">
                <a:latin typeface="PT Sans" panose="020B0503020203020204" pitchFamily="34" charset="0"/>
              </a:rPr>
              <a:t>Warum nicht CRUD?</a:t>
            </a:r>
            <a:endParaRPr lang="de-DE" dirty="0">
              <a:latin typeface="PT Sans" panose="020B0503020203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smtClean="0">
                <a:latin typeface="PT Sans" panose="020B0503020203020204" pitchFamily="34" charset="0"/>
              </a:rPr>
              <a:t>Zu unabhängig von der Domäne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smtClean="0">
                <a:latin typeface="PT Sans" panose="020B0503020203020204" pitchFamily="34" charset="0"/>
              </a:rPr>
              <a:t>Änderungen sind schwer zurückzudrehen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smtClean="0">
                <a:latin typeface="PT Sans" panose="020B0503020203020204" pitchFamily="34" charset="0"/>
              </a:rPr>
              <a:t>Änderungsgründe sind nicht erkennbar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smtClean="0">
                <a:latin typeface="PT Sans" panose="020B0503020203020204" pitchFamily="34" charset="0"/>
              </a:rPr>
              <a:t>Wieso wurde etwas erstellt/geändert/gelöscht?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smtClean="0">
                <a:latin typeface="PT Sans" panose="020B0503020203020204" pitchFamily="34" charset="0"/>
              </a:rPr>
              <a:t>Verlust der Historie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smtClean="0">
                <a:latin typeface="PT Sans" panose="020B0503020203020204" pitchFamily="34" charset="0"/>
              </a:rPr>
              <a:t>Wie sah ein Objekt vor x Tagen/Monaten/Jahren aus?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e-DE" dirty="0" smtClean="0">
              <a:latin typeface="PT Sans" panose="020B0503020203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967413" y="5445224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PT Sans" panose="020B0503020203020204" pitchFamily="34" charset="0"/>
              </a:rPr>
              <a:t>CRUD mit üblicher Datenbank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  <a:latin typeface="PT Sans" panose="020B0503020203020204" pitchFamily="34" charset="0"/>
              </a:rPr>
              <a:t>Quelle: https://msdn.microsoft.com/en-us/library/jj591559.aspx</a:t>
            </a:r>
          </a:p>
          <a:p>
            <a:endParaRPr lang="de-DE" sz="1200" dirty="0">
              <a:latin typeface="PT Sans" panose="020B050302020302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2029928"/>
            <a:ext cx="4247211" cy="3247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6150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39640" y="360360"/>
            <a:ext cx="6052680" cy="59976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95000"/>
              </a:lnSpc>
            </a:pPr>
            <a:r>
              <a:rPr lang="de-DE" sz="2800" dirty="0" smtClean="0">
                <a:solidFill>
                  <a:srgbClr val="99CB1F"/>
                </a:solidFill>
                <a:latin typeface="PT Sans" panose="020B0503020203020204" pitchFamily="34" charset="0"/>
              </a:rPr>
              <a:t>Architekturprinzipien</a:t>
            </a:r>
            <a:endParaRPr lang="de-DE" sz="2800" dirty="0">
              <a:latin typeface="PT Sans" panose="020B0503020203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594146" y="1429530"/>
            <a:ext cx="7955709" cy="4591758"/>
            <a:chOff x="44803" y="1196752"/>
            <a:chExt cx="9054394" cy="5225881"/>
          </a:xfrm>
        </p:grpSpPr>
        <p:sp>
          <p:nvSpPr>
            <p:cNvPr id="173" name="TextShape 2"/>
            <p:cNvSpPr txBox="1"/>
            <p:nvPr/>
          </p:nvSpPr>
          <p:spPr>
            <a:xfrm>
              <a:off x="6553080" y="6137505"/>
              <a:ext cx="2133360" cy="247320"/>
            </a:xfrm>
            <a:prstGeom prst="rect">
              <a:avLst/>
            </a:prstGeom>
          </p:spPr>
          <p:txBody>
            <a:bodyPr anchor="ctr"/>
            <a:lstStyle/>
            <a:p>
              <a:pPr>
                <a:lnSpc>
                  <a:spcPct val="100000"/>
                </a:lnSpc>
              </a:pPr>
              <a:fld id="{4204A2D3-6F28-4C80-B214-802E34AC291F}" type="slidenum">
                <a:rPr lang="de-DE" sz="1200" smtClean="0">
                  <a:solidFill>
                    <a:srgbClr val="9F9F9F"/>
                  </a:solidFill>
                  <a:latin typeface="PT Sans" panose="020B0503020203020204" pitchFamily="34" charset="0"/>
                </a:rPr>
                <a:t>4</a:t>
              </a:fld>
              <a:endParaRPr lang="de-DE" sz="1200" dirty="0">
                <a:latin typeface="PT Sans" panose="020B0503020203020204" pitchFamily="34" charset="0"/>
              </a:endParaRPr>
            </a:p>
          </p:txBody>
        </p:sp>
        <p:sp>
          <p:nvSpPr>
            <p:cNvPr id="177" name="TextShape 6"/>
            <p:cNvSpPr txBox="1"/>
            <p:nvPr/>
          </p:nvSpPr>
          <p:spPr>
            <a:xfrm>
              <a:off x="539640" y="1260360"/>
              <a:ext cx="8100720" cy="5048960"/>
            </a:xfrm>
            <a:prstGeom prst="rect">
              <a:avLst/>
            </a:prstGeom>
          </p:spPr>
          <p:txBody>
            <a:bodyPr lIns="0" rIns="0"/>
            <a:lstStyle/>
            <a:p>
              <a:endParaRPr lang="de-DE" sz="1200" dirty="0" smtClean="0">
                <a:latin typeface="PT Sans" panose="020B0503020203020204" pitchFamily="34" charset="0"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3213155" y="2204864"/>
              <a:ext cx="2789698" cy="21835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6" name="Rechteck 5"/>
            <p:cNvSpPr/>
            <p:nvPr/>
          </p:nvSpPr>
          <p:spPr>
            <a:xfrm>
              <a:off x="44803" y="2204864"/>
              <a:ext cx="2789698" cy="21835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32835" y="2700028"/>
              <a:ext cx="2219078" cy="5040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200" dirty="0" smtClean="0"/>
                <a:t>Command</a:t>
              </a:r>
              <a:endParaRPr lang="en-US" sz="1200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332835" y="3717032"/>
              <a:ext cx="2219078" cy="5040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200" dirty="0" smtClean="0"/>
                <a:t>Aggregate 1...n</a:t>
              </a:r>
              <a:endParaRPr lang="en-US" sz="1200" dirty="0"/>
            </a:p>
          </p:txBody>
        </p:sp>
        <p:sp>
          <p:nvSpPr>
            <p:cNvPr id="9" name="Flussdiagramm: Magnetplattenspeicher 8"/>
            <p:cNvSpPr/>
            <p:nvPr/>
          </p:nvSpPr>
          <p:spPr>
            <a:xfrm>
              <a:off x="184826" y="5270505"/>
              <a:ext cx="2520280" cy="1080120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200" dirty="0" smtClean="0"/>
                <a:t>Event Store</a:t>
              </a:r>
              <a:endParaRPr lang="en-US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44803" y="1196752"/>
              <a:ext cx="9054393" cy="5040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200" dirty="0" smtClean="0"/>
                <a:t>UI</a:t>
              </a:r>
              <a:endParaRPr lang="en-US" sz="1200" dirty="0"/>
            </a:p>
          </p:txBody>
        </p:sp>
        <p:cxnSp>
          <p:nvCxnSpPr>
            <p:cNvPr id="11" name="Gerade Verbindung mit Pfeil 10"/>
            <p:cNvCxnSpPr>
              <a:stCxn id="7" idx="2"/>
              <a:endCxn id="8" idx="0"/>
            </p:cNvCxnSpPr>
            <p:nvPr/>
          </p:nvCxnSpPr>
          <p:spPr>
            <a:xfrm>
              <a:off x="1442374" y="3204084"/>
              <a:ext cx="0" cy="5129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bgerundetes Rechteck 11"/>
            <p:cNvSpPr/>
            <p:nvPr/>
          </p:nvSpPr>
          <p:spPr>
            <a:xfrm>
              <a:off x="3537463" y="2691644"/>
              <a:ext cx="2219078" cy="5040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200" dirty="0" smtClean="0"/>
                <a:t>Aggregate</a:t>
              </a:r>
              <a:endParaRPr lang="en-US" sz="1200" dirty="0" smtClean="0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3537463" y="3708648"/>
              <a:ext cx="2219078" cy="5040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200" dirty="0" smtClean="0"/>
                <a:t>Event Handler</a:t>
              </a:r>
              <a:endParaRPr lang="en-US" sz="1200" dirty="0"/>
            </a:p>
          </p:txBody>
        </p:sp>
        <p:cxnSp>
          <p:nvCxnSpPr>
            <p:cNvPr id="14" name="Gerade Verbindung mit Pfeil 13"/>
            <p:cNvCxnSpPr>
              <a:stCxn id="13" idx="0"/>
              <a:endCxn id="12" idx="2"/>
            </p:cNvCxnSpPr>
            <p:nvPr/>
          </p:nvCxnSpPr>
          <p:spPr>
            <a:xfrm flipV="1">
              <a:off x="4647002" y="3195700"/>
              <a:ext cx="0" cy="5129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winkelte Verbindung 14"/>
            <p:cNvCxnSpPr>
              <a:stCxn id="9" idx="4"/>
              <a:endCxn id="5" idx="2"/>
            </p:cNvCxnSpPr>
            <p:nvPr/>
          </p:nvCxnSpPr>
          <p:spPr>
            <a:xfrm flipV="1">
              <a:off x="2705106" y="4388443"/>
              <a:ext cx="1902898" cy="142212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28"/>
            <p:cNvSpPr txBox="1"/>
            <p:nvPr/>
          </p:nvSpPr>
          <p:spPr>
            <a:xfrm>
              <a:off x="1484963" y="3275892"/>
              <a:ext cx="971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err="1" smtClean="0"/>
                <a:t>modify</a:t>
              </a:r>
              <a:endParaRPr lang="en-US" sz="1200" dirty="0"/>
            </a:p>
          </p:txBody>
        </p:sp>
        <p:sp>
          <p:nvSpPr>
            <p:cNvPr id="17" name="Textfeld 29"/>
            <p:cNvSpPr txBox="1"/>
            <p:nvPr/>
          </p:nvSpPr>
          <p:spPr>
            <a:xfrm>
              <a:off x="1452637" y="4653136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Event</a:t>
              </a:r>
              <a:endParaRPr lang="en-US" sz="1200" dirty="0"/>
            </a:p>
          </p:txBody>
        </p:sp>
        <p:sp>
          <p:nvSpPr>
            <p:cNvPr id="18" name="Textfeld 30"/>
            <p:cNvSpPr txBox="1"/>
            <p:nvPr/>
          </p:nvSpPr>
          <p:spPr>
            <a:xfrm>
              <a:off x="3218414" y="5810565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Event</a:t>
              </a:r>
              <a:endParaRPr lang="en-US" sz="1200" dirty="0"/>
            </a:p>
          </p:txBody>
        </p:sp>
        <p:sp>
          <p:nvSpPr>
            <p:cNvPr id="19" name="Textfeld 31"/>
            <p:cNvSpPr txBox="1"/>
            <p:nvPr/>
          </p:nvSpPr>
          <p:spPr>
            <a:xfrm>
              <a:off x="4653315" y="3286658"/>
              <a:ext cx="958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update</a:t>
              </a:r>
              <a:endParaRPr lang="en-US" sz="1200" dirty="0"/>
            </a:p>
          </p:txBody>
        </p:sp>
        <p:cxnSp>
          <p:nvCxnSpPr>
            <p:cNvPr id="20" name="Gerade Verbindung mit Pfeil 19"/>
            <p:cNvCxnSpPr>
              <a:endCxn id="7" idx="0"/>
            </p:cNvCxnSpPr>
            <p:nvPr/>
          </p:nvCxnSpPr>
          <p:spPr>
            <a:xfrm flipH="1">
              <a:off x="1442374" y="1700808"/>
              <a:ext cx="2592" cy="9992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34"/>
            <p:cNvSpPr txBox="1"/>
            <p:nvPr/>
          </p:nvSpPr>
          <p:spPr>
            <a:xfrm>
              <a:off x="1454520" y="1768170"/>
              <a:ext cx="1258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User </a:t>
              </a:r>
              <a:r>
                <a:rPr lang="de-DE" sz="1200" dirty="0" err="1" smtClean="0"/>
                <a:t>interaction</a:t>
              </a:r>
              <a:endParaRPr lang="en-US" sz="1200" dirty="0"/>
            </a:p>
          </p:txBody>
        </p:sp>
        <p:sp>
          <p:nvSpPr>
            <p:cNvPr id="22" name="Textfeld 35"/>
            <p:cNvSpPr txBox="1"/>
            <p:nvPr/>
          </p:nvSpPr>
          <p:spPr>
            <a:xfrm>
              <a:off x="44803" y="2204864"/>
              <a:ext cx="2789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Service A</a:t>
              </a:r>
              <a:endParaRPr lang="en-US" sz="1200" dirty="0"/>
            </a:p>
          </p:txBody>
        </p:sp>
        <p:sp>
          <p:nvSpPr>
            <p:cNvPr id="23" name="Textfeld 36"/>
            <p:cNvSpPr txBox="1"/>
            <p:nvPr/>
          </p:nvSpPr>
          <p:spPr>
            <a:xfrm>
              <a:off x="3285163" y="2204864"/>
              <a:ext cx="2717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Service B</a:t>
              </a:r>
              <a:endParaRPr lang="en-US" sz="1200" dirty="0"/>
            </a:p>
          </p:txBody>
        </p:sp>
        <p:cxnSp>
          <p:nvCxnSpPr>
            <p:cNvPr id="24" name="Gerade Verbindung mit Pfeil 23"/>
            <p:cNvCxnSpPr>
              <a:stCxn id="6" idx="2"/>
              <a:endCxn id="9" idx="1"/>
            </p:cNvCxnSpPr>
            <p:nvPr/>
          </p:nvCxnSpPr>
          <p:spPr>
            <a:xfrm>
              <a:off x="1439652" y="4388443"/>
              <a:ext cx="5314" cy="88206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42"/>
            <p:cNvSpPr txBox="1"/>
            <p:nvPr/>
          </p:nvSpPr>
          <p:spPr>
            <a:xfrm>
              <a:off x="4624568" y="1768170"/>
              <a:ext cx="17636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Query /User </a:t>
              </a:r>
              <a:r>
                <a:rPr lang="de-DE" sz="1200" dirty="0" err="1" smtClean="0"/>
                <a:t>interaction</a:t>
              </a:r>
              <a:endParaRPr lang="en-US" sz="1200" dirty="0"/>
            </a:p>
          </p:txBody>
        </p:sp>
        <p:cxnSp>
          <p:nvCxnSpPr>
            <p:cNvPr id="26" name="Gerade Verbindung mit Pfeil 25"/>
            <p:cNvCxnSpPr>
              <a:stCxn id="5" idx="0"/>
            </p:cNvCxnSpPr>
            <p:nvPr/>
          </p:nvCxnSpPr>
          <p:spPr>
            <a:xfrm flipV="1">
              <a:off x="4608004" y="1700808"/>
              <a:ext cx="0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hteck 26"/>
            <p:cNvSpPr/>
            <p:nvPr/>
          </p:nvSpPr>
          <p:spPr>
            <a:xfrm>
              <a:off x="6309499" y="2194868"/>
              <a:ext cx="2789698" cy="21835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28" name="Textfeld 56"/>
            <p:cNvSpPr txBox="1"/>
            <p:nvPr/>
          </p:nvSpPr>
          <p:spPr>
            <a:xfrm>
              <a:off x="6276017" y="2204864"/>
              <a:ext cx="2717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dirty="0" smtClean="0"/>
                <a:t>Service X</a:t>
              </a:r>
              <a:endParaRPr lang="en-US" sz="1200" dirty="0"/>
            </a:p>
          </p:txBody>
        </p:sp>
        <p:cxnSp>
          <p:nvCxnSpPr>
            <p:cNvPr id="29" name="Gewinkelte Verbindung 28"/>
            <p:cNvCxnSpPr>
              <a:stCxn id="9" idx="4"/>
              <a:endCxn id="27" idx="2"/>
            </p:cNvCxnSpPr>
            <p:nvPr/>
          </p:nvCxnSpPr>
          <p:spPr>
            <a:xfrm flipV="1">
              <a:off x="2705106" y="4378447"/>
              <a:ext cx="4999242" cy="1432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27" idx="0"/>
            </p:cNvCxnSpPr>
            <p:nvPr/>
          </p:nvCxnSpPr>
          <p:spPr>
            <a:xfrm flipV="1">
              <a:off x="7704348" y="1733868"/>
              <a:ext cx="0" cy="461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bgerundetes Rechteck 30"/>
            <p:cNvSpPr/>
            <p:nvPr/>
          </p:nvSpPr>
          <p:spPr>
            <a:xfrm>
              <a:off x="6594809" y="2732018"/>
              <a:ext cx="2219078" cy="5040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200" dirty="0" smtClean="0"/>
                <a:t>Aggregates 1...n</a:t>
              </a:r>
              <a:endParaRPr lang="en-US" sz="1200" dirty="0" smtClean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6603970" y="3717032"/>
              <a:ext cx="2219078" cy="5040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200" dirty="0" smtClean="0"/>
                <a:t>Event Handler</a:t>
              </a:r>
              <a:endParaRPr lang="en-US" sz="1200" dirty="0"/>
            </a:p>
          </p:txBody>
        </p:sp>
        <p:sp>
          <p:nvSpPr>
            <p:cNvPr id="33" name="Abgerundete rechteckige Legende 32"/>
            <p:cNvSpPr/>
            <p:nvPr/>
          </p:nvSpPr>
          <p:spPr>
            <a:xfrm>
              <a:off x="5295990" y="5013175"/>
              <a:ext cx="3101741" cy="1409458"/>
            </a:xfrm>
            <a:prstGeom prst="wedgeRoundRectCallout">
              <a:avLst>
                <a:gd name="adj1" fmla="val -2284"/>
                <a:gd name="adj2" fmla="val -120864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200" dirty="0" smtClean="0"/>
                <a:t>Kann dieses Event ignorieren, falls es nicht Teil des Domänenmodells dieses Services ist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6648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39640" y="360360"/>
            <a:ext cx="6052680" cy="59976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95000"/>
              </a:lnSpc>
            </a:pPr>
            <a:r>
              <a:rPr lang="de-DE" sz="2800" dirty="0" smtClean="0">
                <a:solidFill>
                  <a:srgbClr val="99CB1F"/>
                </a:solidFill>
                <a:latin typeface="PT Sans" panose="020B0503020203020204" pitchFamily="34" charset="0"/>
              </a:rPr>
              <a:t>Unser Projektkontext</a:t>
            </a:r>
            <a:endParaRPr lang="de-DE" sz="2800" dirty="0">
              <a:latin typeface="PT Sans" panose="020B0503020203020204" pitchFamily="34" charset="0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553080" y="6456240"/>
            <a:ext cx="2133360" cy="247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204A2D3-6F28-4C80-B214-802E34AC291F}" type="slidenum">
              <a:rPr lang="de-DE" sz="1200" smtClean="0">
                <a:solidFill>
                  <a:srgbClr val="9F9F9F"/>
                </a:solidFill>
                <a:latin typeface="PT Sans" panose="020B0503020203020204" pitchFamily="34" charset="0"/>
              </a:rPr>
              <a:t>5</a:t>
            </a:fld>
            <a:endParaRPr lang="de-DE" dirty="0">
              <a:latin typeface="PT Sans" panose="020B0503020203020204" pitchFamily="34" charset="0"/>
            </a:endParaRPr>
          </a:p>
        </p:txBody>
      </p:sp>
      <p:sp>
        <p:nvSpPr>
          <p:cNvPr id="177" name="TextShape 6"/>
          <p:cNvSpPr txBox="1"/>
          <p:nvPr/>
        </p:nvSpPr>
        <p:spPr>
          <a:xfrm>
            <a:off x="539640" y="1273375"/>
            <a:ext cx="4248384" cy="5035945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00000"/>
              </a:lnSpc>
            </a:pPr>
            <a:r>
              <a:rPr lang="de-DE" sz="1600" b="1" u="sng" dirty="0" smtClean="0">
                <a:latin typeface="PT Sans" panose="020B0503020203020204" pitchFamily="34" charset="0"/>
              </a:rPr>
              <a:t>Kunde:</a:t>
            </a:r>
          </a:p>
          <a:p>
            <a:pPr>
              <a:lnSpc>
                <a:spcPct val="100000"/>
              </a:lnSpc>
            </a:pPr>
            <a:r>
              <a:rPr lang="de-DE" sz="1600" dirty="0" smtClean="0">
                <a:latin typeface="PT Sans" panose="020B0503020203020204" pitchFamily="34" charset="0"/>
              </a:rPr>
              <a:t>Paketversand eines fiktiven Logistikunternehmens.  </a:t>
            </a:r>
          </a:p>
          <a:p>
            <a:endParaRPr lang="de-DE" sz="1600" dirty="0" smtClean="0">
              <a:latin typeface="PT Sans" panose="020B0503020203020204" pitchFamily="34" charset="0"/>
            </a:endParaRPr>
          </a:p>
          <a:p>
            <a:endParaRPr lang="de-DE" sz="1600" b="1" u="sng" dirty="0" smtClean="0">
              <a:latin typeface="PT Sans" panose="020B0503020203020204" pitchFamily="34" charset="0"/>
            </a:endParaRPr>
          </a:p>
          <a:p>
            <a:r>
              <a:rPr lang="de-DE" sz="1600" b="1" u="sng" dirty="0" smtClean="0">
                <a:latin typeface="PT Sans" panose="020B0503020203020204" pitchFamily="34" charset="0"/>
              </a:rPr>
              <a:t>Aktuelle Situation:</a:t>
            </a:r>
          </a:p>
          <a:p>
            <a:pPr>
              <a:lnSpc>
                <a:spcPct val="100000"/>
              </a:lnSpc>
            </a:pPr>
            <a:r>
              <a:rPr lang="de-DE" sz="1600" dirty="0" smtClean="0">
                <a:latin typeface="PT Sans" panose="020B0503020203020204" pitchFamily="34" charset="0"/>
              </a:rPr>
              <a:t>Paketverfolgung innerhalb Deutschlands ist mittels monolithischer Architektur umgesetzt und stößt an Grenzen.  </a:t>
            </a:r>
          </a:p>
          <a:p>
            <a:pPr>
              <a:lnSpc>
                <a:spcPct val="100000"/>
              </a:lnSpc>
            </a:pPr>
            <a:endParaRPr lang="de-DE" sz="1600" dirty="0">
              <a:latin typeface="PT Sans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1600" dirty="0" smtClean="0">
                <a:latin typeface="PT Sans" panose="020B0503020203020204" pitchFamily="34" charset="0"/>
              </a:rPr>
              <a:t>Aktuell: 5 Mio. Pakete pro Tag in Deutschland</a:t>
            </a:r>
          </a:p>
          <a:p>
            <a:pPr>
              <a:lnSpc>
                <a:spcPct val="100000"/>
              </a:lnSpc>
            </a:pPr>
            <a:endParaRPr lang="de-DE" sz="1600" b="1" u="sng" dirty="0" smtClean="0">
              <a:latin typeface="PT Sans" panose="020B0503020203020204" pitchFamily="34" charset="0"/>
            </a:endParaRPr>
          </a:p>
          <a:p>
            <a:pPr>
              <a:lnSpc>
                <a:spcPct val="100000"/>
              </a:lnSpc>
            </a:pPr>
            <a:endParaRPr lang="de-DE" sz="1600" b="1" u="sng" dirty="0" smtClean="0">
              <a:latin typeface="PT Sans" panose="020B050302020302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1600" b="1" u="sng" dirty="0" smtClean="0">
                <a:latin typeface="PT Sans" panose="020B0503020203020204" pitchFamily="34" charset="0"/>
              </a:rPr>
              <a:t>Zielvorstellung:</a:t>
            </a:r>
          </a:p>
          <a:p>
            <a:pPr>
              <a:lnSpc>
                <a:spcPct val="100000"/>
              </a:lnSpc>
            </a:pPr>
            <a:r>
              <a:rPr lang="de-DE" sz="1600" dirty="0" smtClean="0">
                <a:latin typeface="PT Sans" panose="020B0503020203020204" pitchFamily="34" charset="0"/>
              </a:rPr>
              <a:t>Zukünftige Skalierbarkeit soll mittels Migration in die Cloud und unter Einsatz einer eventbasierten </a:t>
            </a:r>
            <a:r>
              <a:rPr lang="de-DE" sz="1600" dirty="0" err="1" smtClean="0">
                <a:latin typeface="PT Sans" panose="020B0503020203020204" pitchFamily="34" charset="0"/>
              </a:rPr>
              <a:t>Microservice</a:t>
            </a:r>
            <a:r>
              <a:rPr lang="de-DE" sz="1600" dirty="0" smtClean="0">
                <a:latin typeface="PT Sans" panose="020B0503020203020204" pitchFamily="34" charset="0"/>
              </a:rPr>
              <a:t>-Architektur sichergestellt werden.</a:t>
            </a:r>
          </a:p>
          <a:p>
            <a:pPr>
              <a:lnSpc>
                <a:spcPct val="100000"/>
              </a:lnSpc>
            </a:pPr>
            <a:endParaRPr lang="de-DE" sz="1600" dirty="0">
              <a:latin typeface="PT Sans" panose="020B0503020203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600" dirty="0">
              <a:latin typeface="PT Sans" panose="020B0503020203020204" pitchFamily="34" charset="0"/>
            </a:endParaRPr>
          </a:p>
        </p:txBody>
      </p:sp>
      <p:pic>
        <p:nvPicPr>
          <p:cNvPr id="16" name="Picture 4" descr="Bildergebnis für package track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852" y="1260359"/>
            <a:ext cx="2870372" cy="148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Bildergebnis für package track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520861"/>
            <a:ext cx="2259529" cy="1270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Bildergebnis für package track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712" y="3068960"/>
            <a:ext cx="2279216" cy="1139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067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39640" y="360360"/>
            <a:ext cx="6052680" cy="59976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95000"/>
              </a:lnSpc>
            </a:pPr>
            <a:r>
              <a:rPr lang="de-DE" sz="2800" dirty="0" smtClean="0">
                <a:solidFill>
                  <a:srgbClr val="99CB1F"/>
                </a:solidFill>
                <a:latin typeface="PT Sans"/>
              </a:rPr>
              <a:t>Beispiel</a:t>
            </a:r>
            <a:endParaRPr lang="de-DE" sz="2800" dirty="0"/>
          </a:p>
        </p:txBody>
      </p:sp>
      <p:sp>
        <p:nvSpPr>
          <p:cNvPr id="173" name="TextShape 2"/>
          <p:cNvSpPr txBox="1"/>
          <p:nvPr/>
        </p:nvSpPr>
        <p:spPr>
          <a:xfrm>
            <a:off x="6553080" y="6456240"/>
            <a:ext cx="2133360" cy="247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204A2D3-6F28-4C80-B214-802E34AC291F}" type="slidenum">
              <a:rPr lang="de-DE" sz="1200" smtClean="0">
                <a:solidFill>
                  <a:srgbClr val="9F9F9F"/>
                </a:solidFill>
                <a:latin typeface="PT Sans"/>
              </a:rPr>
              <a:t>6</a:t>
            </a:fld>
            <a:endParaRPr lang="de-DE" dirty="0"/>
          </a:p>
        </p:txBody>
      </p:sp>
      <p:sp>
        <p:nvSpPr>
          <p:cNvPr id="177" name="TextShape 6"/>
          <p:cNvSpPr txBox="1"/>
          <p:nvPr/>
        </p:nvSpPr>
        <p:spPr>
          <a:xfrm>
            <a:off x="539640" y="1260360"/>
            <a:ext cx="8100720" cy="504896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00000"/>
              </a:lnSpc>
            </a:pPr>
            <a:endParaRPr lang="de-DE" dirty="0">
              <a:latin typeface="PT Sans" panose="020B0503020203020204" pitchFamily="34" charset="0"/>
            </a:endParaRPr>
          </a:p>
        </p:txBody>
      </p:sp>
      <p:pic>
        <p:nvPicPr>
          <p:cNvPr id="64" name="Shape 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5204" y="4203668"/>
            <a:ext cx="446825" cy="40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Shape 56"/>
          <p:cNvGrpSpPr/>
          <p:nvPr/>
        </p:nvGrpSpPr>
        <p:grpSpPr>
          <a:xfrm>
            <a:off x="325528" y="5301350"/>
            <a:ext cx="3773196" cy="345000"/>
            <a:chOff x="1316128" y="3958257"/>
            <a:chExt cx="3773196" cy="345000"/>
          </a:xfrm>
        </p:grpSpPr>
        <p:sp>
          <p:nvSpPr>
            <p:cNvPr id="101" name="Shape 57"/>
            <p:cNvSpPr/>
            <p:nvPr/>
          </p:nvSpPr>
          <p:spPr>
            <a:xfrm>
              <a:off x="1316128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58"/>
            <p:cNvSpPr/>
            <p:nvPr/>
          </p:nvSpPr>
          <p:spPr>
            <a:xfrm>
              <a:off x="1660951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59"/>
            <p:cNvSpPr/>
            <p:nvPr/>
          </p:nvSpPr>
          <p:spPr>
            <a:xfrm>
              <a:off x="2005774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4" name="Shape 60"/>
            <p:cNvSpPr/>
            <p:nvPr/>
          </p:nvSpPr>
          <p:spPr>
            <a:xfrm>
              <a:off x="2350599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61"/>
            <p:cNvSpPr/>
            <p:nvPr/>
          </p:nvSpPr>
          <p:spPr>
            <a:xfrm>
              <a:off x="2675384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62"/>
            <p:cNvSpPr/>
            <p:nvPr/>
          </p:nvSpPr>
          <p:spPr>
            <a:xfrm>
              <a:off x="3020207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63"/>
            <p:cNvSpPr/>
            <p:nvPr/>
          </p:nvSpPr>
          <p:spPr>
            <a:xfrm>
              <a:off x="3365030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64"/>
            <p:cNvSpPr/>
            <p:nvPr/>
          </p:nvSpPr>
          <p:spPr>
            <a:xfrm>
              <a:off x="3709853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65"/>
            <p:cNvSpPr/>
            <p:nvPr/>
          </p:nvSpPr>
          <p:spPr>
            <a:xfrm>
              <a:off x="4054676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66"/>
            <p:cNvSpPr/>
            <p:nvPr/>
          </p:nvSpPr>
          <p:spPr>
            <a:xfrm>
              <a:off x="4399499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67"/>
            <p:cNvSpPr/>
            <p:nvPr/>
          </p:nvSpPr>
          <p:spPr>
            <a:xfrm>
              <a:off x="4744324" y="3958257"/>
              <a:ext cx="345000" cy="34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" name="Shape 68"/>
          <p:cNvGrpSpPr/>
          <p:nvPr/>
        </p:nvGrpSpPr>
        <p:grpSpPr>
          <a:xfrm>
            <a:off x="2841300" y="3882480"/>
            <a:ext cx="1368000" cy="997875"/>
            <a:chOff x="2878125" y="674700"/>
            <a:chExt cx="1368000" cy="997875"/>
          </a:xfrm>
        </p:grpSpPr>
        <p:pic>
          <p:nvPicPr>
            <p:cNvPr id="99" name="Shape 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81850" y="674700"/>
              <a:ext cx="560550" cy="725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Shape 70"/>
            <p:cNvSpPr txBox="1"/>
            <p:nvPr/>
          </p:nvSpPr>
          <p:spPr>
            <a:xfrm>
              <a:off x="2878125" y="1362075"/>
              <a:ext cx="13680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de" sz="800" dirty="0"/>
                <a:t>Paketerfassungs-Service</a:t>
              </a:r>
            </a:p>
          </p:txBody>
        </p:sp>
      </p:grpSp>
      <p:pic>
        <p:nvPicPr>
          <p:cNvPr id="67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654" y="4183619"/>
            <a:ext cx="357996" cy="3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72"/>
          <p:cNvSpPr txBox="1"/>
          <p:nvPr/>
        </p:nvSpPr>
        <p:spPr>
          <a:xfrm>
            <a:off x="2084100" y="3381168"/>
            <a:ext cx="795000" cy="84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600"/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de" sz="600"/>
              <a:t>    sender: …,</a:t>
            </a:r>
          </a:p>
          <a:p>
            <a:pPr lvl="0">
              <a:spcBef>
                <a:spcPts val="0"/>
              </a:spcBef>
              <a:buNone/>
            </a:pPr>
            <a:r>
              <a:rPr lang="de" sz="600"/>
              <a:t>    receiver: …,</a:t>
            </a:r>
          </a:p>
          <a:p>
            <a:pPr lvl="0">
              <a:spcBef>
                <a:spcPts val="0"/>
              </a:spcBef>
              <a:buNone/>
            </a:pPr>
            <a:r>
              <a:rPr lang="de" sz="600"/>
              <a:t>    weight: ....,</a:t>
            </a:r>
          </a:p>
          <a:p>
            <a:pPr lvl="0">
              <a:spcBef>
                <a:spcPts val="0"/>
              </a:spcBef>
              <a:buNone/>
            </a:pPr>
            <a:r>
              <a:rPr lang="de" sz="600"/>
              <a:t>    location: …,</a:t>
            </a:r>
          </a:p>
          <a:p>
            <a:pPr lvl="0">
              <a:spcBef>
                <a:spcPts val="0"/>
              </a:spcBef>
              <a:buNone/>
            </a:pPr>
            <a:r>
              <a:rPr lang="de" sz="600"/>
              <a:t>    value: …,</a:t>
            </a:r>
          </a:p>
          <a:p>
            <a:pPr lvl="0">
              <a:spcBef>
                <a:spcPts val="0"/>
              </a:spcBef>
              <a:buNone/>
            </a:pPr>
            <a:r>
              <a:rPr lang="de" sz="600"/>
              <a:t>    ....</a:t>
            </a:r>
          </a:p>
          <a:p>
            <a:pPr lvl="0">
              <a:spcBef>
                <a:spcPts val="0"/>
              </a:spcBef>
              <a:buNone/>
            </a:pPr>
            <a:r>
              <a:rPr lang="de" sz="600"/>
              <a:t>}</a:t>
            </a:r>
          </a:p>
        </p:txBody>
      </p:sp>
      <p:sp>
        <p:nvSpPr>
          <p:cNvPr id="69" name="Shape 73"/>
          <p:cNvSpPr/>
          <p:nvPr/>
        </p:nvSpPr>
        <p:spPr>
          <a:xfrm>
            <a:off x="727075" y="4279918"/>
            <a:ext cx="560700" cy="20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0" name="Shape 74"/>
          <p:cNvCxnSpPr>
            <a:stCxn id="100" idx="2"/>
            <a:endCxn id="111" idx="0"/>
          </p:cNvCxnSpPr>
          <p:nvPr/>
        </p:nvCxnSpPr>
        <p:spPr>
          <a:xfrm rot="16200000" flipH="1">
            <a:off x="3515250" y="4890405"/>
            <a:ext cx="420900" cy="4008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75"/>
          <p:cNvSpPr txBox="1"/>
          <p:nvPr/>
        </p:nvSpPr>
        <p:spPr>
          <a:xfrm>
            <a:off x="3652625" y="4900693"/>
            <a:ext cx="795000" cy="31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600"/>
              <a:t>package_created</a:t>
            </a:r>
          </a:p>
        </p:txBody>
      </p:sp>
      <p:grpSp>
        <p:nvGrpSpPr>
          <p:cNvPr id="72" name="Shape 76"/>
          <p:cNvGrpSpPr/>
          <p:nvPr/>
        </p:nvGrpSpPr>
        <p:grpSpPr>
          <a:xfrm>
            <a:off x="4849187" y="3048443"/>
            <a:ext cx="1368000" cy="997875"/>
            <a:chOff x="2878125" y="674700"/>
            <a:chExt cx="1368000" cy="997875"/>
          </a:xfrm>
        </p:grpSpPr>
        <p:pic>
          <p:nvPicPr>
            <p:cNvPr id="97" name="Shape 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81850" y="674700"/>
              <a:ext cx="560550" cy="725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Shape 78"/>
            <p:cNvSpPr txBox="1"/>
            <p:nvPr/>
          </p:nvSpPr>
          <p:spPr>
            <a:xfrm>
              <a:off x="2878125" y="1362075"/>
              <a:ext cx="13680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de" sz="800"/>
                <a:t>Location-Service</a:t>
              </a:r>
            </a:p>
          </p:txBody>
        </p:sp>
      </p:grpSp>
      <p:grpSp>
        <p:nvGrpSpPr>
          <p:cNvPr id="73" name="Shape 79"/>
          <p:cNvGrpSpPr/>
          <p:nvPr/>
        </p:nvGrpSpPr>
        <p:grpSpPr>
          <a:xfrm>
            <a:off x="6232350" y="3048443"/>
            <a:ext cx="1368000" cy="997875"/>
            <a:chOff x="2878125" y="674700"/>
            <a:chExt cx="1368000" cy="997875"/>
          </a:xfrm>
        </p:grpSpPr>
        <p:pic>
          <p:nvPicPr>
            <p:cNvPr id="95" name="Shape 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81850" y="674700"/>
              <a:ext cx="560550" cy="725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Shape 81"/>
            <p:cNvSpPr txBox="1"/>
            <p:nvPr/>
          </p:nvSpPr>
          <p:spPr>
            <a:xfrm>
              <a:off x="2878125" y="1362075"/>
              <a:ext cx="13680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de" sz="800"/>
                <a:t>Customer-Service</a:t>
              </a:r>
            </a:p>
          </p:txBody>
        </p:sp>
      </p:grpSp>
      <p:cxnSp>
        <p:nvCxnSpPr>
          <p:cNvPr id="74" name="Shape 82"/>
          <p:cNvCxnSpPr>
            <a:stCxn id="111" idx="3"/>
            <a:endCxn id="98" idx="2"/>
          </p:cNvCxnSpPr>
          <p:nvPr/>
        </p:nvCxnSpPr>
        <p:spPr>
          <a:xfrm rot="10800000" flipH="1">
            <a:off x="4098724" y="4046450"/>
            <a:ext cx="1434600" cy="1427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83"/>
          <p:cNvCxnSpPr>
            <a:stCxn id="111" idx="3"/>
            <a:endCxn id="96" idx="2"/>
          </p:cNvCxnSpPr>
          <p:nvPr/>
        </p:nvCxnSpPr>
        <p:spPr>
          <a:xfrm rot="10800000" flipH="1">
            <a:off x="4098724" y="4046450"/>
            <a:ext cx="2817599" cy="1427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6" name="Shape 84"/>
          <p:cNvSpPr txBox="1"/>
          <p:nvPr/>
        </p:nvSpPr>
        <p:spPr>
          <a:xfrm>
            <a:off x="4043475" y="5415393"/>
            <a:ext cx="795000" cy="31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600"/>
              <a:t>package_created</a:t>
            </a:r>
          </a:p>
        </p:txBody>
      </p:sp>
      <p:sp>
        <p:nvSpPr>
          <p:cNvPr id="77" name="Shape 85"/>
          <p:cNvSpPr txBox="1"/>
          <p:nvPr/>
        </p:nvSpPr>
        <p:spPr>
          <a:xfrm>
            <a:off x="931747" y="4604893"/>
            <a:ext cx="1333737" cy="31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/>
              <a:t>Mitarbeiter-Terminal</a:t>
            </a:r>
          </a:p>
        </p:txBody>
      </p:sp>
      <p:grpSp>
        <p:nvGrpSpPr>
          <p:cNvPr id="78" name="Shape 86"/>
          <p:cNvGrpSpPr/>
          <p:nvPr/>
        </p:nvGrpSpPr>
        <p:grpSpPr>
          <a:xfrm>
            <a:off x="5893074" y="1726518"/>
            <a:ext cx="1753299" cy="1088404"/>
            <a:chOff x="4936424" y="178200"/>
            <a:chExt cx="1753299" cy="1088404"/>
          </a:xfrm>
        </p:grpSpPr>
        <p:pic>
          <p:nvPicPr>
            <p:cNvPr id="93" name="Shape 8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36424" y="178200"/>
              <a:ext cx="1753299" cy="746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Shape 88"/>
            <p:cNvSpPr txBox="1"/>
            <p:nvPr/>
          </p:nvSpPr>
          <p:spPr>
            <a:xfrm>
              <a:off x="5129075" y="845704"/>
              <a:ext cx="1368000" cy="420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de" sz="800"/>
                <a:t>Endkunden- und Sachbearbeiter-Frontends</a:t>
              </a:r>
            </a:p>
          </p:txBody>
        </p:sp>
      </p:grpSp>
      <p:sp>
        <p:nvSpPr>
          <p:cNvPr id="79" name="Shape 89"/>
          <p:cNvSpPr txBox="1"/>
          <p:nvPr/>
        </p:nvSpPr>
        <p:spPr>
          <a:xfrm>
            <a:off x="4098725" y="5335843"/>
            <a:ext cx="795000" cy="31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800"/>
              <a:t>...</a:t>
            </a:r>
          </a:p>
        </p:txBody>
      </p:sp>
      <p:pic>
        <p:nvPicPr>
          <p:cNvPr id="8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9524" y="3048444"/>
            <a:ext cx="623050" cy="6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91"/>
          <p:cNvSpPr txBox="1"/>
          <p:nvPr/>
        </p:nvSpPr>
        <p:spPr>
          <a:xfrm>
            <a:off x="7627050" y="3731368"/>
            <a:ext cx="1368000" cy="31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Data-Warehouse</a:t>
            </a:r>
          </a:p>
        </p:txBody>
      </p:sp>
      <p:cxnSp>
        <p:nvCxnSpPr>
          <p:cNvPr id="82" name="Shape 92"/>
          <p:cNvCxnSpPr>
            <a:endCxn id="81" idx="2"/>
          </p:cNvCxnSpPr>
          <p:nvPr/>
        </p:nvCxnSpPr>
        <p:spPr>
          <a:xfrm rot="10800000" flipH="1">
            <a:off x="4279350" y="4041868"/>
            <a:ext cx="4031700" cy="1423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" name="Shape 93"/>
          <p:cNvCxnSpPr/>
          <p:nvPr/>
        </p:nvCxnSpPr>
        <p:spPr>
          <a:xfrm>
            <a:off x="1950300" y="4411643"/>
            <a:ext cx="10626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4" name="Shape 94"/>
          <p:cNvSpPr txBox="1"/>
          <p:nvPr/>
        </p:nvSpPr>
        <p:spPr>
          <a:xfrm>
            <a:off x="7627050" y="2417397"/>
            <a:ext cx="1368000" cy="4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Statistiken und Auswertungen</a:t>
            </a:r>
          </a:p>
        </p:txBody>
      </p:sp>
      <p:sp>
        <p:nvSpPr>
          <p:cNvPr id="85" name="Shape 95"/>
          <p:cNvSpPr txBox="1"/>
          <p:nvPr/>
        </p:nvSpPr>
        <p:spPr>
          <a:xfrm>
            <a:off x="2084100" y="4189643"/>
            <a:ext cx="795000" cy="22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600"/>
              <a:t>create_package</a:t>
            </a:r>
          </a:p>
        </p:txBody>
      </p:sp>
      <p:sp>
        <p:nvSpPr>
          <p:cNvPr id="86" name="Shape 96"/>
          <p:cNvSpPr/>
          <p:nvPr/>
        </p:nvSpPr>
        <p:spPr>
          <a:xfrm rot="5400000">
            <a:off x="6141700" y="1761168"/>
            <a:ext cx="175500" cy="2283000"/>
          </a:xfrm>
          <a:prstGeom prst="leftBrace">
            <a:avLst>
              <a:gd name="adj1" fmla="val 73732"/>
              <a:gd name="adj2" fmla="val 498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7" name="Shape 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86272" y="1845018"/>
            <a:ext cx="649552" cy="61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Shape 98"/>
          <p:cNvCxnSpPr/>
          <p:nvPr/>
        </p:nvCxnSpPr>
        <p:spPr>
          <a:xfrm rot="10800000">
            <a:off x="8311050" y="2761668"/>
            <a:ext cx="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9" name="Shape 99"/>
          <p:cNvSpPr txBox="1"/>
          <p:nvPr/>
        </p:nvSpPr>
        <p:spPr>
          <a:xfrm>
            <a:off x="323425" y="5646330"/>
            <a:ext cx="1368000" cy="31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Event-Store</a:t>
            </a:r>
          </a:p>
        </p:txBody>
      </p:sp>
      <p:pic>
        <p:nvPicPr>
          <p:cNvPr id="90" name="Shape 1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89235" y="1502915"/>
            <a:ext cx="1205035" cy="120503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101"/>
          <p:cNvSpPr txBox="1"/>
          <p:nvPr/>
        </p:nvSpPr>
        <p:spPr>
          <a:xfrm>
            <a:off x="2207753" y="2394022"/>
            <a:ext cx="1368000" cy="4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/>
              <a:t>Alexa</a:t>
            </a:r>
          </a:p>
        </p:txBody>
      </p:sp>
      <p:sp>
        <p:nvSpPr>
          <p:cNvPr id="92" name="Shape 102"/>
          <p:cNvSpPr/>
          <p:nvPr/>
        </p:nvSpPr>
        <p:spPr>
          <a:xfrm>
            <a:off x="1863015" y="1268760"/>
            <a:ext cx="795000" cy="530100"/>
          </a:xfrm>
          <a:prstGeom prst="wedgeRoundRectCallout">
            <a:avLst>
              <a:gd name="adj1" fmla="val -55379"/>
              <a:gd name="adj2" fmla="val 85121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800" dirty="0"/>
              <a:t>“Alexa, </a:t>
            </a:r>
            <a:r>
              <a:rPr lang="de" sz="800" dirty="0" smtClean="0"/>
              <a:t>wo </a:t>
            </a:r>
            <a:r>
              <a:rPr lang="de" sz="800" dirty="0"/>
              <a:t>ist mein Paket?”</a:t>
            </a:r>
          </a:p>
        </p:txBody>
      </p:sp>
      <p:grpSp>
        <p:nvGrpSpPr>
          <p:cNvPr id="55" name="Shape 76"/>
          <p:cNvGrpSpPr/>
          <p:nvPr/>
        </p:nvGrpSpPr>
        <p:grpSpPr>
          <a:xfrm>
            <a:off x="4788024" y="1742608"/>
            <a:ext cx="1368000" cy="997875"/>
            <a:chOff x="2878125" y="674700"/>
            <a:chExt cx="1368000" cy="997875"/>
          </a:xfrm>
        </p:grpSpPr>
        <p:pic>
          <p:nvPicPr>
            <p:cNvPr id="56" name="Shape 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81850" y="674700"/>
              <a:ext cx="560550" cy="725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Shape 78"/>
            <p:cNvSpPr txBox="1"/>
            <p:nvPr/>
          </p:nvSpPr>
          <p:spPr>
            <a:xfrm>
              <a:off x="2878125" y="1362075"/>
              <a:ext cx="13680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de" sz="800" dirty="0" smtClean="0"/>
                <a:t>„Alexa“-Service</a:t>
              </a:r>
              <a:endParaRPr lang="de" sz="800" dirty="0"/>
            </a:p>
          </p:txBody>
        </p:sp>
      </p:grpSp>
      <p:pic>
        <p:nvPicPr>
          <p:cNvPr id="1026" name="Picture 2" descr="https://openclipart.org/image/800px/svg_to_png/162271/signore-orang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05605"/>
            <a:ext cx="439643" cy="72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feil nach oben und unten 6"/>
          <p:cNvSpPr/>
          <p:nvPr/>
        </p:nvSpPr>
        <p:spPr>
          <a:xfrm rot="5400000">
            <a:off x="3988146" y="1426930"/>
            <a:ext cx="324112" cy="1487046"/>
          </a:xfrm>
          <a:prstGeom prst="upDownArrow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442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ür a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38" y="4822092"/>
            <a:ext cx="2423085" cy="145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600/1*grk7btEn0OJEQRKgG2Qs2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014776"/>
            <a:ext cx="2980408" cy="17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TextShape 1"/>
          <p:cNvSpPr txBox="1"/>
          <p:nvPr/>
        </p:nvSpPr>
        <p:spPr>
          <a:xfrm>
            <a:off x="539640" y="360360"/>
            <a:ext cx="6052680" cy="599760"/>
          </a:xfrm>
          <a:prstGeom prst="rect">
            <a:avLst/>
          </a:prstGeom>
        </p:spPr>
        <p:txBody>
          <a:bodyPr lIns="0" rIns="0" anchor="ctr"/>
          <a:lstStyle/>
          <a:p>
            <a:pPr>
              <a:lnSpc>
                <a:spcPct val="95000"/>
              </a:lnSpc>
            </a:pPr>
            <a:r>
              <a:rPr lang="de-DE" sz="2800" dirty="0" smtClean="0">
                <a:solidFill>
                  <a:srgbClr val="99CB1F"/>
                </a:solidFill>
                <a:latin typeface="PT Sans" panose="020B0503020203020204" pitchFamily="34" charset="0"/>
              </a:rPr>
              <a:t>Stack Beispiel</a:t>
            </a:r>
            <a:endParaRPr lang="de-DE" sz="2800" dirty="0">
              <a:latin typeface="PT Sans" panose="020B0503020203020204" pitchFamily="34" charset="0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553080" y="6456240"/>
            <a:ext cx="2133360" cy="247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204A2D3-6F28-4C80-B214-802E34AC291F}" type="slidenum">
              <a:rPr lang="de-DE" sz="1200" smtClean="0">
                <a:solidFill>
                  <a:srgbClr val="9F9F9F"/>
                </a:solidFill>
                <a:latin typeface="PT Sans" panose="020B0503020203020204" pitchFamily="34" charset="0"/>
              </a:rPr>
              <a:t>7</a:t>
            </a:fld>
            <a:endParaRPr lang="de-DE" dirty="0">
              <a:latin typeface="PT Sans" panose="020B0503020203020204" pitchFamily="34" charset="0"/>
            </a:endParaRPr>
          </a:p>
        </p:txBody>
      </p:sp>
      <p:sp>
        <p:nvSpPr>
          <p:cNvPr id="26" name="TextShape 6"/>
          <p:cNvSpPr txBox="1"/>
          <p:nvPr/>
        </p:nvSpPr>
        <p:spPr>
          <a:xfrm>
            <a:off x="539640" y="1260360"/>
            <a:ext cx="4104368" cy="5037926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00000"/>
              </a:lnSpc>
            </a:pPr>
            <a:endParaRPr lang="de-DE" i="1" dirty="0" smtClean="0">
              <a:latin typeface="PT Sans" panose="020B0503020203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412776"/>
            <a:ext cx="4572000" cy="1364566"/>
          </a:xfrm>
          <a:prstGeom prst="rect">
            <a:avLst/>
          </a:prstGeom>
        </p:spPr>
      </p:pic>
      <p:pic>
        <p:nvPicPr>
          <p:cNvPr id="1026" name="Picture 2" descr="Image result for nod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57" y="3472576"/>
            <a:ext cx="2218248" cy="135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tml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60360"/>
            <a:ext cx="194421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av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777" y="4106518"/>
            <a:ext cx="1091163" cy="200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Image result for elect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Image result for electr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Image result for electr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6" descr="Electron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5589240"/>
            <a:ext cx="3237508" cy="51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614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589200" y="1546200"/>
            <a:ext cx="5038200" cy="2518920"/>
          </a:xfrm>
          <a:prstGeom prst="rect">
            <a:avLst/>
          </a:prstGeom>
        </p:spPr>
        <p:txBody>
          <a:bodyPr lIns="0" rIns="0" anchor="b"/>
          <a:lstStyle/>
          <a:p>
            <a:pPr>
              <a:lnSpc>
                <a:spcPct val="100000"/>
              </a:lnSpc>
            </a:pPr>
            <a:r>
              <a:rPr lang="de-DE" sz="3600" dirty="0" smtClean="0">
                <a:solidFill>
                  <a:srgbClr val="99CB1F"/>
                </a:solidFill>
                <a:latin typeface="PT Sans"/>
              </a:rPr>
              <a:t>Noch Fragen?</a:t>
            </a:r>
            <a:endParaRPr lang="de-DE" dirty="0"/>
          </a:p>
        </p:txBody>
      </p:sp>
      <p:sp>
        <p:nvSpPr>
          <p:cNvPr id="236" name="CustomShape 2"/>
          <p:cNvSpPr/>
          <p:nvPr/>
        </p:nvSpPr>
        <p:spPr>
          <a:xfrm>
            <a:off x="3741840" y="4356000"/>
            <a:ext cx="5076360" cy="2006280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algn="r">
              <a:lnSpc>
                <a:spcPct val="100000"/>
              </a:lnSpc>
              <a:spcBef>
                <a:spcPts val="800"/>
              </a:spcBef>
            </a:pPr>
            <a:r>
              <a:rPr lang="de-DE" dirty="0" smtClean="0">
                <a:solidFill>
                  <a:srgbClr val="666666"/>
                </a:solidFill>
                <a:latin typeface="PT Sans"/>
              </a:rPr>
              <a:t>Andreas Wagner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de-DE" u="sng" dirty="0" smtClean="0">
                <a:solidFill>
                  <a:srgbClr val="9BA5CB"/>
                </a:solidFill>
                <a:latin typeface="PT Sans"/>
                <a:hlinkClick r:id="rId2"/>
              </a:rPr>
              <a:t>wagner@itestra.de</a:t>
            </a:r>
            <a:endParaRPr lang="de-DE" u="sng" dirty="0" smtClean="0">
              <a:solidFill>
                <a:srgbClr val="9BA5CB"/>
              </a:solidFill>
              <a:latin typeface="PT Sans"/>
            </a:endParaRPr>
          </a:p>
          <a:p>
            <a:pPr algn="r">
              <a:lnSpc>
                <a:spcPct val="100000"/>
              </a:lnSpc>
            </a:pPr>
            <a:endParaRPr lang="de-DE" u="sng" dirty="0">
              <a:solidFill>
                <a:srgbClr val="9BA5CB"/>
              </a:solidFill>
              <a:latin typeface="PT Sans"/>
            </a:endParaRPr>
          </a:p>
          <a:p>
            <a:pPr algn="r">
              <a:lnSpc>
                <a:spcPct val="100000"/>
              </a:lnSpc>
              <a:spcBef>
                <a:spcPts val="800"/>
              </a:spcBef>
            </a:pPr>
            <a:r>
              <a:rPr lang="de-DE" dirty="0" smtClean="0">
                <a:solidFill>
                  <a:srgbClr val="666666"/>
                </a:solidFill>
                <a:latin typeface="PT Sans"/>
              </a:rPr>
              <a:t>Jan Schalkamp</a:t>
            </a:r>
            <a:endParaRPr lang="de-DE" dirty="0"/>
          </a:p>
          <a:p>
            <a:pPr algn="r">
              <a:lnSpc>
                <a:spcPct val="100000"/>
              </a:lnSpc>
            </a:pPr>
            <a:r>
              <a:rPr lang="de-DE" u="sng" dirty="0" smtClean="0">
                <a:solidFill>
                  <a:srgbClr val="9BA5CB"/>
                </a:solidFill>
                <a:latin typeface="PT Sans"/>
                <a:hlinkClick r:id="rId3"/>
              </a:rPr>
              <a:t>schalkamp@itestra.de</a:t>
            </a:r>
            <a:endParaRPr lang="de-DE" u="sng" dirty="0">
              <a:solidFill>
                <a:srgbClr val="9BA5CB"/>
              </a:solidFill>
              <a:latin typeface="PT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Bildschirmpräsentation (4:3)</PresentationFormat>
  <Paragraphs>92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 Rauwolf</dc:creator>
  <cp:lastModifiedBy>Jan Schalkamp</cp:lastModifiedBy>
  <cp:revision>1122</cp:revision>
  <dcterms:modified xsi:type="dcterms:W3CDTF">2017-08-16T09:10:32Z</dcterms:modified>
</cp:coreProperties>
</file>