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9" r:id="rId1"/>
  </p:sldMasterIdLst>
  <p:notesMasterIdLst>
    <p:notesMasterId r:id="rId53"/>
  </p:notesMasterIdLst>
  <p:sldIdLst>
    <p:sldId id="256" r:id="rId2"/>
    <p:sldId id="269" r:id="rId3"/>
    <p:sldId id="257" r:id="rId4"/>
    <p:sldId id="262" r:id="rId5"/>
    <p:sldId id="263" r:id="rId6"/>
    <p:sldId id="278" r:id="rId7"/>
    <p:sldId id="264" r:id="rId8"/>
    <p:sldId id="265" r:id="rId9"/>
    <p:sldId id="266" r:id="rId10"/>
    <p:sldId id="279" r:id="rId11"/>
    <p:sldId id="280" r:id="rId12"/>
    <p:sldId id="267" r:id="rId13"/>
    <p:sldId id="268" r:id="rId14"/>
    <p:sldId id="259" r:id="rId15"/>
    <p:sldId id="271" r:id="rId16"/>
    <p:sldId id="270" r:id="rId17"/>
    <p:sldId id="272" r:id="rId18"/>
    <p:sldId id="273" r:id="rId19"/>
    <p:sldId id="276" r:id="rId20"/>
    <p:sldId id="277" r:id="rId21"/>
    <p:sldId id="274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2" r:id="rId31"/>
    <p:sldId id="281" r:id="rId32"/>
    <p:sldId id="291" r:id="rId33"/>
    <p:sldId id="293" r:id="rId34"/>
    <p:sldId id="294" r:id="rId35"/>
    <p:sldId id="295" r:id="rId36"/>
    <p:sldId id="296" r:id="rId37"/>
    <p:sldId id="275" r:id="rId38"/>
    <p:sldId id="310" r:id="rId39"/>
    <p:sldId id="303" r:id="rId40"/>
    <p:sldId id="304" r:id="rId41"/>
    <p:sldId id="305" r:id="rId42"/>
    <p:sldId id="306" r:id="rId43"/>
    <p:sldId id="307" r:id="rId44"/>
    <p:sldId id="308" r:id="rId45"/>
    <p:sldId id="311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0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76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3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1" name="Google Shape;101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84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37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53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22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44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2" name="Google Shape;16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2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174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661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866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339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30725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40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018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779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180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126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48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407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480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 lvl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rget.com/gift-registry/create-baby-registr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dk1">
              <a:alpha val="57000"/>
            </a:schemeClr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9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데이터 기반 서비스 기획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solidFill>
            <a:schemeClr val="dk1">
              <a:alpha val="57000"/>
            </a:schemeClr>
          </a:solidFill>
        </p:spPr>
        <p:txBody>
          <a:bodyPr anchor="ctr" anchorCtr="0"/>
          <a:lstStyle/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고객데이터 분석의 중요성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넷플릭스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DVD</a:t>
            </a:r>
            <a:r>
              <a:rPr lang="ko-KR" altLang="en-US" dirty="0"/>
              <a:t>를 인터넷에서 빌려주는 서비스로 시작</a:t>
            </a:r>
          </a:p>
          <a:p>
            <a:pPr lvl="0">
              <a:defRPr/>
            </a:pPr>
            <a:r>
              <a:rPr lang="ko-KR" altLang="en-US" dirty="0"/>
              <a:t>사업 초기부터 주소</a:t>
            </a:r>
            <a:r>
              <a:rPr lang="en-US" altLang="ko-KR" dirty="0"/>
              <a:t>,</a:t>
            </a:r>
            <a:r>
              <a:rPr lang="ko-KR" altLang="en-US" dirty="0"/>
              <a:t> 신용카드 정보</a:t>
            </a:r>
            <a:r>
              <a:rPr lang="en-US" altLang="ko-KR" dirty="0"/>
              <a:t>,</a:t>
            </a:r>
            <a:r>
              <a:rPr lang="ko-KR" altLang="en-US" dirty="0"/>
              <a:t> 나이 등 고객 정보를 확인하고 </a:t>
            </a:r>
            <a:r>
              <a:rPr lang="en-US" altLang="ko-KR" dirty="0"/>
              <a:t>DVD</a:t>
            </a:r>
            <a:r>
              <a:rPr lang="ko-KR" altLang="en-US" dirty="0"/>
              <a:t> 대여 </a:t>
            </a:r>
            <a:r>
              <a:rPr lang="ko-KR" altLang="en-US" dirty="0" err="1"/>
              <a:t>패턴등의</a:t>
            </a:r>
            <a:r>
              <a:rPr lang="ko-KR" altLang="en-US" dirty="0"/>
              <a:t> 데이터 축적</a:t>
            </a:r>
          </a:p>
          <a:p>
            <a:pPr lvl="0">
              <a:defRPr/>
            </a:pPr>
            <a:r>
              <a:rPr lang="ko-KR" altLang="en-US" dirty="0" err="1"/>
              <a:t>넷플릭스에서</a:t>
            </a:r>
            <a:r>
              <a:rPr lang="ko-KR" altLang="en-US" dirty="0"/>
              <a:t> 시청하는 영화의 </a:t>
            </a:r>
            <a:r>
              <a:rPr lang="en-US" altLang="ko-KR" dirty="0"/>
              <a:t>75%</a:t>
            </a:r>
            <a:r>
              <a:rPr lang="ko-KR" altLang="en-US" dirty="0"/>
              <a:t>는 추천 알고리즘에 의한 것</a:t>
            </a:r>
          </a:p>
          <a:p>
            <a:pPr lvl="0">
              <a:defRPr/>
            </a:pPr>
            <a:r>
              <a:rPr lang="ko-KR" altLang="en-US" dirty="0" err="1"/>
              <a:t>넷플릭스는</a:t>
            </a:r>
            <a:r>
              <a:rPr lang="ko-KR" altLang="en-US" dirty="0"/>
              <a:t> 고객의 취향을 파악해 </a:t>
            </a:r>
            <a:r>
              <a:rPr lang="ko-KR" altLang="en-US" dirty="0" err="1"/>
              <a:t>큐레이션</a:t>
            </a:r>
            <a:r>
              <a:rPr lang="ko-KR" altLang="en-US" dirty="0"/>
              <a:t> 하는데 집중</a:t>
            </a:r>
          </a:p>
          <a:p>
            <a:pPr lvl="0">
              <a:defRPr/>
            </a:pPr>
            <a:r>
              <a:rPr lang="ko-KR" altLang="en-US" dirty="0"/>
              <a:t>오프라인과 다르게 무한대의 진열대에서 수백만개의 영화를 고르는 것은 어렵기 때문에 고객의 관심사와 취향에 맞는 영화를 </a:t>
            </a:r>
            <a:r>
              <a:rPr lang="ko-KR" altLang="en-US" dirty="0" err="1"/>
              <a:t>큐레이션한다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25114" y="5625353"/>
            <a:ext cx="2120872" cy="14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넷플릭스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영화에 대한 장르 </a:t>
            </a:r>
            <a:r>
              <a:rPr lang="en-US" altLang="ko-KR" dirty="0"/>
              <a:t>14</a:t>
            </a:r>
            <a:r>
              <a:rPr lang="ko-KR" altLang="en-US" dirty="0"/>
              <a:t>개</a:t>
            </a:r>
          </a:p>
          <a:p>
            <a:pPr lvl="0">
              <a:defRPr/>
            </a:pPr>
            <a:r>
              <a:rPr lang="ko-KR" altLang="en-US" dirty="0"/>
              <a:t>그 세부기준은 약 </a:t>
            </a:r>
            <a:r>
              <a:rPr lang="en-US" altLang="ko-KR" dirty="0"/>
              <a:t>7</a:t>
            </a:r>
            <a:r>
              <a:rPr lang="ko-KR" altLang="en-US" dirty="0"/>
              <a:t>만개 이상</a:t>
            </a:r>
            <a:r>
              <a:rPr lang="en-US" altLang="ko-KR" dirty="0"/>
              <a:t>(</a:t>
            </a:r>
            <a:r>
              <a:rPr lang="ko-KR" altLang="en-US" dirty="0"/>
              <a:t>제작지역</a:t>
            </a:r>
            <a:r>
              <a:rPr lang="en-US" altLang="ko-KR" dirty="0"/>
              <a:t>,</a:t>
            </a:r>
            <a:r>
              <a:rPr lang="ko-KR" altLang="en-US" dirty="0"/>
              <a:t> 영화설명</a:t>
            </a:r>
            <a:r>
              <a:rPr lang="en-US" altLang="ko-KR" dirty="0"/>
              <a:t>,</a:t>
            </a:r>
            <a:r>
              <a:rPr lang="ko-KR" altLang="en-US" dirty="0"/>
              <a:t> 촬영지</a:t>
            </a:r>
            <a:r>
              <a:rPr lang="en-US" altLang="ko-KR" dirty="0"/>
              <a:t>,</a:t>
            </a:r>
            <a:r>
              <a:rPr lang="ko-KR" altLang="en-US" dirty="0"/>
              <a:t> 감독</a:t>
            </a:r>
            <a:r>
              <a:rPr lang="en-US" altLang="ko-KR" dirty="0"/>
              <a:t>,</a:t>
            </a:r>
            <a:r>
              <a:rPr lang="ko-KR" altLang="en-US" dirty="0"/>
              <a:t> 주제</a:t>
            </a:r>
            <a:r>
              <a:rPr lang="en-US" altLang="ko-KR" dirty="0"/>
              <a:t>,</a:t>
            </a:r>
            <a:r>
              <a:rPr lang="ko-KR" altLang="en-US" dirty="0"/>
              <a:t> 관람가능 연령대 등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AI</a:t>
            </a:r>
            <a:r>
              <a:rPr lang="ko-KR" altLang="en-US" dirty="0"/>
              <a:t>를 이용한 자동 세부 </a:t>
            </a:r>
            <a:r>
              <a:rPr lang="ko-KR" altLang="en-US" dirty="0" err="1"/>
              <a:t>태깅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메타 데이터 생성을 위한 직원 고용 등 복합적 방식 사용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25114" y="5625353"/>
            <a:ext cx="2120872" cy="14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고객 데이터를 분석해야 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브랜드를 이용해보지 않은 신규 고객 대상 타겟 마케팅 구매 </a:t>
            </a:r>
            <a:r>
              <a:rPr lang="ko-KR" altLang="en-US" dirty="0" err="1"/>
              <a:t>전환율</a:t>
            </a:r>
            <a:r>
              <a:rPr lang="ko-KR" altLang="en-US" dirty="0"/>
              <a:t> 약 </a:t>
            </a:r>
            <a:r>
              <a:rPr lang="en-US" altLang="ko-KR" dirty="0"/>
              <a:t>0.3%~0.5%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어렵게 모은 고객을 충성 고객으로 만들기 위해서는 지속적인 노력이 필요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이미 구매가 일어난 고객에게 적극적인 관심을 표명하고 고객과의 호의적인 관계를 형성하기 위해 노력해야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76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1169893" y="2445636"/>
            <a:ext cx="3802392" cy="3810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200">
                <a:solidFill>
                  <a:schemeClr val="lt1"/>
                </a:solidFill>
              </a:rPr>
              <a:t>쇼핑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7231359" y="2445636"/>
            <a:ext cx="3810000" cy="3810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200">
                <a:solidFill>
                  <a:schemeClr val="lt1"/>
                </a:solidFill>
              </a:rPr>
              <a:t>일상구매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705" y="1417638"/>
            <a:ext cx="3990767" cy="50296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24790" y="1443613"/>
            <a:ext cx="4757607" cy="52027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소비자 구매 패턴</a:t>
            </a:r>
          </a:p>
        </p:txBody>
      </p:sp>
    </p:spTree>
    <p:extLst>
      <p:ext uri="{BB962C8B-B14F-4D97-AF65-F5344CB8AC3E}">
        <p14:creationId xmlns:p14="http://schemas.microsoft.com/office/powerpoint/2010/main" val="30394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구매의사 결정 프로세스</a:t>
            </a:r>
          </a:p>
        </p:txBody>
      </p:sp>
      <p:sp>
        <p:nvSpPr>
          <p:cNvPr id="4" name="화살표: 갈매기형 수장 3"/>
          <p:cNvSpPr/>
          <p:nvPr/>
        </p:nvSpPr>
        <p:spPr>
          <a:xfrm>
            <a:off x="127746" y="1957727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필요인식</a:t>
            </a:r>
          </a:p>
        </p:txBody>
      </p:sp>
      <p:sp>
        <p:nvSpPr>
          <p:cNvPr id="5" name="화살표: 갈매기형 수장 4"/>
          <p:cNvSpPr/>
          <p:nvPr/>
        </p:nvSpPr>
        <p:spPr>
          <a:xfrm>
            <a:off x="2548958" y="1974736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정보탐색</a:t>
            </a:r>
          </a:p>
        </p:txBody>
      </p:sp>
      <p:sp>
        <p:nvSpPr>
          <p:cNvPr id="6" name="화살표: 갈매기형 수장 5"/>
          <p:cNvSpPr/>
          <p:nvPr/>
        </p:nvSpPr>
        <p:spPr>
          <a:xfrm>
            <a:off x="494585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대안평가</a:t>
            </a:r>
          </a:p>
        </p:txBody>
      </p:sp>
      <p:sp>
        <p:nvSpPr>
          <p:cNvPr id="7" name="화살표: 갈매기형 수장 6"/>
          <p:cNvSpPr/>
          <p:nvPr/>
        </p:nvSpPr>
        <p:spPr>
          <a:xfrm>
            <a:off x="7336970" y="1940718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구매결정</a:t>
            </a:r>
          </a:p>
        </p:txBody>
      </p:sp>
      <p:sp>
        <p:nvSpPr>
          <p:cNvPr id="8" name="화살표: 갈매기형 수장 7"/>
          <p:cNvSpPr/>
          <p:nvPr/>
        </p:nvSpPr>
        <p:spPr>
          <a:xfrm>
            <a:off x="972638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 dirty="0">
                <a:solidFill>
                  <a:schemeClr val="lt1"/>
                </a:solidFill>
              </a:rPr>
              <a:t>구매 후 행동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7745" y="3182370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/>
              <a:t>필요성</a:t>
            </a:r>
          </a:p>
          <a:p>
            <a:pPr lvl="0" algn="ctr">
              <a:defRPr/>
            </a:pP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내적요인</a:t>
            </a:r>
            <a:r>
              <a:rPr lang="en-US" altLang="ko-KR" sz="2100" b="1"/>
              <a:t>:</a:t>
            </a:r>
            <a:r>
              <a:rPr lang="ko-KR" altLang="en-US" sz="2100" b="1"/>
              <a:t> 실제 필</a:t>
            </a:r>
          </a:p>
          <a:p>
            <a:pPr lvl="0" algn="ctr">
              <a:defRPr/>
            </a:pPr>
            <a:r>
              <a:rPr lang="ko-KR" altLang="en-US" sz="2100" b="1"/>
              <a:t>외적요인</a:t>
            </a:r>
            <a:r>
              <a:rPr lang="en-US" altLang="ko-KR" sz="2100" b="1"/>
              <a:t>:</a:t>
            </a:r>
            <a:r>
              <a:rPr lang="ko-KR" altLang="en-US" sz="2100" b="1"/>
              <a:t> 외적요인</a:t>
            </a:r>
            <a:r>
              <a:rPr lang="en-US" altLang="ko-KR" sz="2100" b="1"/>
              <a:t>(</a:t>
            </a:r>
            <a:r>
              <a:rPr lang="ko-KR" altLang="en-US" sz="2100" b="1"/>
              <a:t>트랜드</a:t>
            </a:r>
            <a:r>
              <a:rPr lang="en-US" altLang="ko-KR" sz="2100" b="1"/>
              <a:t>,</a:t>
            </a:r>
            <a:r>
              <a:rPr lang="ko-KR" altLang="en-US" sz="2100" b="1"/>
              <a:t> 친구</a:t>
            </a:r>
            <a:r>
              <a:rPr lang="en-US" altLang="ko-KR" sz="2100" b="1"/>
              <a:t>,</a:t>
            </a:r>
            <a:r>
              <a:rPr lang="ko-KR" altLang="en-US" sz="2100" b="1"/>
              <a:t> 평가</a:t>
            </a:r>
            <a:r>
              <a:rPr lang="en-US" altLang="ko-KR" sz="2100" b="1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48958" y="3182370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/>
              <a:t>제품 및 브랜드 </a:t>
            </a:r>
          </a:p>
          <a:p>
            <a:pPr lvl="0" algn="ctr">
              <a:defRPr/>
            </a:pPr>
            <a:r>
              <a:rPr lang="ko-KR" altLang="en-US" sz="2100" b="1"/>
              <a:t>탐색</a:t>
            </a:r>
          </a:p>
          <a:p>
            <a:pPr lvl="0" algn="ctr">
              <a:defRPr/>
            </a:pP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기업</a:t>
            </a:r>
          </a:p>
          <a:p>
            <a:pPr lvl="0" algn="ctr">
              <a:defRPr/>
            </a:pPr>
            <a:r>
              <a:rPr lang="ko-KR" altLang="en-US" sz="2100" b="1"/>
              <a:t>소비자</a:t>
            </a:r>
          </a:p>
          <a:p>
            <a:pPr lvl="0" algn="ctr">
              <a:defRPr/>
            </a:pPr>
            <a:r>
              <a:rPr lang="ko-KR" altLang="en-US" sz="2100" b="1"/>
              <a:t>중립적 원천</a:t>
            </a:r>
            <a:endParaRPr lang="ko-KR" altLang="en-US" sz="2100"/>
          </a:p>
          <a:p>
            <a:pPr lvl="0" algn="ctr">
              <a:defRPr/>
            </a:pPr>
            <a:endParaRPr lang="ko-KR" altLang="en-US" sz="2100"/>
          </a:p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45856" y="3165361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/>
              <a:t>제품 비교</a:t>
            </a:r>
          </a:p>
          <a:p>
            <a:pPr lvl="0" algn="ctr">
              <a:defRPr/>
            </a:pP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중요속성</a:t>
            </a:r>
          </a:p>
          <a:p>
            <a:pPr lvl="0" algn="ctr">
              <a:defRPr/>
            </a:pPr>
            <a:r>
              <a:rPr lang="ko-KR" altLang="en-US" sz="2100" b="1"/>
              <a:t>편익 고려</a:t>
            </a:r>
          </a:p>
          <a:p>
            <a:pPr lvl="0" algn="ctr">
              <a:defRPr/>
            </a:pP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관여도</a:t>
            </a:r>
            <a:r>
              <a:rPr lang="en-US" altLang="ko-KR" sz="2100" b="1"/>
              <a:t>,</a:t>
            </a:r>
            <a:r>
              <a:rPr lang="ko-KR" altLang="en-US" sz="2100" b="1"/>
              <a:t> 상관에 따라 차이 발생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36971" y="3165361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/>
              <a:t>가격</a:t>
            </a:r>
          </a:p>
          <a:p>
            <a:pPr lvl="0" algn="ctr">
              <a:defRPr/>
            </a:pPr>
            <a:r>
              <a:rPr lang="ko-KR" altLang="en-US" sz="2100" b="1"/>
              <a:t>타인의 평가</a:t>
            </a:r>
          </a:p>
          <a:p>
            <a:pPr lvl="0" algn="ctr">
              <a:defRPr/>
            </a:pPr>
            <a:r>
              <a:rPr lang="ko-KR" altLang="en-US" sz="2100" b="1"/>
              <a:t>보증</a:t>
            </a:r>
          </a:p>
          <a:p>
            <a:pPr lvl="0" algn="ctr">
              <a:defRPr/>
            </a:pPr>
            <a:r>
              <a:rPr lang="ko-KR" altLang="en-US" sz="2100" b="1"/>
              <a:t>브랜드 명성 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726386" y="3148352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100" b="1" dirty="0"/>
              <a:t>제품에 대한</a:t>
            </a:r>
          </a:p>
          <a:p>
            <a:pPr lvl="0" algn="ctr">
              <a:defRPr/>
            </a:pPr>
            <a:r>
              <a:rPr lang="ko-KR" altLang="en-US" sz="2100" b="1" dirty="0"/>
              <a:t>만족도</a:t>
            </a:r>
          </a:p>
          <a:p>
            <a:pPr lvl="0" algn="ctr">
              <a:defRPr/>
            </a:pPr>
            <a:endParaRPr lang="ko-KR" altLang="en-US" sz="2100" b="1" dirty="0"/>
          </a:p>
          <a:p>
            <a:pPr lvl="0" algn="ctr">
              <a:defRPr/>
            </a:pPr>
            <a:r>
              <a:rPr lang="ko-KR" altLang="en-US" sz="2100" b="1" dirty="0"/>
              <a:t>평가</a:t>
            </a:r>
          </a:p>
          <a:p>
            <a:pPr lvl="0" algn="ctr">
              <a:defRPr/>
            </a:pPr>
            <a:r>
              <a:rPr lang="ko-KR" altLang="en-US" sz="2100" b="1" dirty="0"/>
              <a:t>만족</a:t>
            </a:r>
          </a:p>
          <a:p>
            <a:pPr lvl="0" algn="ctr">
              <a:defRPr/>
            </a:pPr>
            <a:r>
              <a:rPr lang="ko-KR" altLang="en-US" sz="2100" b="1" dirty="0"/>
              <a:t>불만족</a:t>
            </a:r>
            <a:endParaRPr lang="ko-KR" altLang="en-US" dirty="0"/>
          </a:p>
          <a:p>
            <a:pPr lvl="0"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6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고객 분석 결과 활용 실 사례</a:t>
            </a:r>
          </a:p>
        </p:txBody>
      </p:sp>
    </p:spTree>
    <p:extLst>
      <p:ext uri="{BB962C8B-B14F-4D97-AF65-F5344CB8AC3E}">
        <p14:creationId xmlns:p14="http://schemas.microsoft.com/office/powerpoint/2010/main" val="37595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Kroger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809" y="1631443"/>
            <a:ext cx="9872382" cy="52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Kroger</a:t>
            </a:r>
            <a:r>
              <a:rPr lang="ko-KR" altLang="en-US" dirty="0"/>
              <a:t>의 고객분석결과 활용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84313"/>
            <a:ext cx="10972798" cy="3293316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/>
              <a:t>월마트에 이은 미국 </a:t>
            </a:r>
            <a:r>
              <a:rPr lang="en-US" altLang="ko-KR" dirty="0"/>
              <a:t>2</a:t>
            </a:r>
            <a:r>
              <a:rPr lang="ko-KR" altLang="en-US" dirty="0"/>
              <a:t>위의 대형 유통업체</a:t>
            </a:r>
          </a:p>
          <a:p>
            <a:pPr lvl="0">
              <a:defRPr/>
            </a:pPr>
            <a:r>
              <a:rPr lang="en-US" altLang="ko-KR" dirty="0"/>
              <a:t>12</a:t>
            </a:r>
            <a:r>
              <a:rPr lang="ko-KR" altLang="en-US" dirty="0"/>
              <a:t>년간 연속 매출 성장</a:t>
            </a:r>
          </a:p>
          <a:p>
            <a:pPr lvl="0">
              <a:defRPr/>
            </a:pPr>
            <a:r>
              <a:rPr lang="ko-KR" altLang="en-US" dirty="0"/>
              <a:t>고객 필요에 집중하는 고객중심 전략</a:t>
            </a:r>
          </a:p>
          <a:p>
            <a:pPr lvl="0">
              <a:defRPr/>
            </a:pPr>
            <a:r>
              <a:rPr lang="en-US" altLang="ko-KR" dirty="0"/>
              <a:t>2003</a:t>
            </a:r>
            <a:r>
              <a:rPr lang="ko-KR" altLang="en-US" dirty="0"/>
              <a:t>년부터 </a:t>
            </a:r>
            <a:r>
              <a:rPr lang="ko-KR" altLang="en-US" dirty="0" err="1"/>
              <a:t>로열고객에게</a:t>
            </a:r>
            <a:r>
              <a:rPr lang="ko-KR" altLang="en-US" dirty="0"/>
              <a:t> 개별화된 할인 쿠폰 증정</a:t>
            </a:r>
          </a:p>
          <a:p>
            <a:pPr lvl="0">
              <a:defRPr/>
            </a:pPr>
            <a:r>
              <a:rPr lang="ko-KR" altLang="en-US" dirty="0"/>
              <a:t>고객이 자주 사는 물품을 </a:t>
            </a:r>
            <a:r>
              <a:rPr lang="ko-KR" altLang="en-US" dirty="0" err="1"/>
              <a:t>할인받아</a:t>
            </a:r>
            <a:r>
              <a:rPr lang="ko-KR" altLang="en-US" dirty="0"/>
              <a:t> 가장 싸게 살 수 있도록 </a:t>
            </a:r>
          </a:p>
          <a:p>
            <a:pPr lvl="0">
              <a:defRPr/>
            </a:pPr>
            <a:r>
              <a:rPr lang="ko-KR" altLang="en-US" dirty="0"/>
              <a:t>구매 금액에 따른 주유 포인트 프로그램</a:t>
            </a:r>
          </a:p>
        </p:txBody>
      </p:sp>
      <p:sp>
        <p:nvSpPr>
          <p:cNvPr id="4" name="화살표: 오른쪽 3"/>
          <p:cNvSpPr/>
          <p:nvPr/>
        </p:nvSpPr>
        <p:spPr>
          <a:xfrm rot="5400000">
            <a:off x="5720603" y="4778657"/>
            <a:ext cx="750794" cy="81802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9661" y="5650006"/>
            <a:ext cx="10477499" cy="1019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000" b="1" dirty="0"/>
              <a:t>단골 고객이 지속적으로 </a:t>
            </a:r>
            <a:r>
              <a:rPr lang="en-US" altLang="ko-KR" sz="3000" b="1" dirty="0"/>
              <a:t>Kroger</a:t>
            </a:r>
            <a:r>
              <a:rPr lang="ko-KR" altLang="en-US" sz="3000" b="1" dirty="0"/>
              <a:t>를 이용하도록 유도 </a:t>
            </a:r>
          </a:p>
        </p:txBody>
      </p:sp>
    </p:spTree>
    <p:extLst>
      <p:ext uri="{BB962C8B-B14F-4D97-AF65-F5344CB8AC3E}">
        <p14:creationId xmlns:p14="http://schemas.microsoft.com/office/powerpoint/2010/main" val="6828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Cupang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0514" y="1947581"/>
            <a:ext cx="8470973" cy="36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쇼핑앱 설치 후 실사용자 비율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07956" y="1600200"/>
            <a:ext cx="79760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기반 서비스 기획 고객 데이터 분석의 중요성</a:t>
            </a:r>
          </a:p>
          <a:p>
            <a:pPr lvl="0">
              <a:defRPr/>
            </a:pPr>
            <a:r>
              <a:rPr lang="ko-KR" altLang="en-US"/>
              <a:t>고객 분석을 위한 데이터 분석 사례</a:t>
            </a:r>
          </a:p>
          <a:p>
            <a:pPr lvl="0">
              <a:defRPr/>
            </a:pPr>
            <a:r>
              <a:rPr lang="ko-KR" altLang="en-US"/>
              <a:t>고객 분석 결과를 활용한 실 사례</a:t>
            </a:r>
          </a:p>
          <a:p>
            <a:pPr lvl="0">
              <a:defRPr/>
            </a:pPr>
            <a:r>
              <a:rPr lang="ko-KR" altLang="en-US"/>
              <a:t>어떤 고객 데이터를 수집하고 분석해야 하는가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데이터 분석 관련 진로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1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537" y="493366"/>
            <a:ext cx="9094826" cy="59550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43487" y="694500"/>
            <a:ext cx="2621502" cy="1130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1281" y="2151529"/>
            <a:ext cx="3405914" cy="1818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 dirty="0"/>
              <a:t>[</a:t>
            </a:r>
            <a:r>
              <a:rPr lang="ko-KR" altLang="en-US" sz="2100" dirty="0"/>
              <a:t>갑자기 상품구매가 필요할 때 </a:t>
            </a:r>
            <a:r>
              <a:rPr lang="en-US" altLang="ko-KR" sz="2100" dirty="0"/>
              <a:t>]</a:t>
            </a:r>
            <a:r>
              <a:rPr lang="ko-KR" altLang="en-US" sz="2100" dirty="0"/>
              <a:t> 의 수요 </a:t>
            </a:r>
          </a:p>
          <a:p>
            <a:pPr lvl="0">
              <a:defRPr/>
            </a:pPr>
            <a:endParaRPr lang="ko-KR" altLang="en-US" sz="2100" dirty="0"/>
          </a:p>
          <a:p>
            <a:pPr lvl="0">
              <a:defRPr/>
            </a:pPr>
            <a:r>
              <a:rPr lang="en-US" altLang="ko-KR" sz="2100" dirty="0"/>
              <a:t>=&gt;</a:t>
            </a:r>
            <a:r>
              <a:rPr lang="ko-KR" altLang="en-US" sz="2100" dirty="0"/>
              <a:t>  </a:t>
            </a:r>
            <a:r>
              <a:rPr lang="ko-KR" altLang="en-US" sz="3300" dirty="0"/>
              <a:t>로켓배송</a:t>
            </a:r>
            <a:r>
              <a:rPr lang="ko-KR" altLang="en-US" sz="2100" dirty="0"/>
              <a:t>으로 충족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Target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54708" y="1600199"/>
            <a:ext cx="7682582" cy="51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Target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2002</a:t>
            </a:r>
            <a:r>
              <a:rPr lang="ko-KR" altLang="en-US"/>
              <a:t>년 고등학생 딸에게 날아온 유아용품 할인 쿠폰에 대해서 </a:t>
            </a:r>
            <a:r>
              <a:rPr lang="en-US" altLang="ko-KR"/>
              <a:t>Target</a:t>
            </a:r>
            <a:r>
              <a:rPr lang="ko-KR" altLang="en-US"/>
              <a:t> 매장으로 찾아와 항의</a:t>
            </a:r>
          </a:p>
          <a:p>
            <a:pPr lvl="0">
              <a:defRPr/>
            </a:pPr>
            <a:r>
              <a:rPr lang="ko-KR" altLang="en-US"/>
              <a:t>그러나 실제로 딸이 임신을 했고 항의 했던 매장에 전화해 화를 냈던 것에 대해서  사과</a:t>
            </a:r>
          </a:p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은 고객 데이터를 정확하게 분석하여 아버지도 몰랐던 딸의 임신 사실을 미리 알고 쿠폰 발생</a:t>
            </a:r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이 임신 고객을 분석해 쿠폰을 발생한 이유</a:t>
            </a:r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목적</a:t>
            </a:r>
            <a:r>
              <a:rPr lang="en-US" altLang="ko-KR" dirty="0"/>
              <a:t>:</a:t>
            </a:r>
            <a:r>
              <a:rPr lang="ko-KR" altLang="en-US" dirty="0"/>
              <a:t> 아기와 관련된 모든 쇼핑에 대해 고객의 루틴을 만들기 위해</a:t>
            </a:r>
          </a:p>
          <a:p>
            <a:pPr lvl="0">
              <a:defRPr/>
            </a:pPr>
            <a:r>
              <a:rPr lang="ko-KR" altLang="en-US" dirty="0"/>
              <a:t>쇼핑은 습관</a:t>
            </a:r>
          </a:p>
          <a:p>
            <a:pPr lvl="0">
              <a:defRPr/>
            </a:pPr>
            <a:r>
              <a:rPr lang="ko-KR" altLang="en-US" dirty="0"/>
              <a:t>고객은 다양한 물건을 구매하지만 구매처가 모두 다름</a:t>
            </a:r>
          </a:p>
          <a:p>
            <a:pPr lvl="0">
              <a:defRPr/>
            </a:pPr>
            <a:r>
              <a:rPr lang="ko-KR" altLang="en-US" dirty="0"/>
              <a:t>첫 구매시에는 다양한 정보를 비교하고 구매하지만 반복적으로 구매를 하다가 보면 선호 채널을 통해서만 구매하는 루틴 발생</a:t>
            </a:r>
          </a:p>
          <a:p>
            <a:pPr lvl="0">
              <a:defRPr/>
            </a:pPr>
            <a:r>
              <a:rPr lang="ko-KR" altLang="en-US" dirty="0"/>
              <a:t>한 번 루틴이 정해지면 습관적으로 그 루틴을 따르게 됨</a:t>
            </a: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1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이 임신 고객을 분석해 쿠폰을 발생한 이유</a:t>
            </a:r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defRPr/>
            </a:pPr>
            <a:r>
              <a:rPr lang="ko-KR" altLang="en-US" dirty="0"/>
              <a:t>쇼핑의 루틴이 바뀌게 되는 계기 </a:t>
            </a:r>
            <a:r>
              <a:rPr lang="en-US" altLang="ko-KR" dirty="0"/>
              <a:t>=</a:t>
            </a:r>
            <a:r>
              <a:rPr lang="ko-KR" altLang="en-US" dirty="0"/>
              <a:t> 생애 단계가 바뀔 때</a:t>
            </a:r>
          </a:p>
          <a:p>
            <a:pPr marL="342900" lvl="0" indent="-342900">
              <a:defRPr/>
            </a:pPr>
            <a:r>
              <a:rPr lang="ko-KR" altLang="en-US" dirty="0"/>
              <a:t>생애 단계가 바뀔 때 </a:t>
            </a:r>
            <a:r>
              <a:rPr lang="en-US" altLang="ko-KR" dirty="0"/>
              <a:t>=</a:t>
            </a:r>
            <a:r>
              <a:rPr lang="ko-KR" altLang="en-US" dirty="0"/>
              <a:t> 진학</a:t>
            </a:r>
            <a:r>
              <a:rPr lang="en-US" altLang="ko-KR" dirty="0"/>
              <a:t>,</a:t>
            </a:r>
            <a:r>
              <a:rPr lang="ko-KR" altLang="en-US" dirty="0"/>
              <a:t> 취업</a:t>
            </a:r>
            <a:r>
              <a:rPr lang="en-US" altLang="ko-KR" dirty="0"/>
              <a:t>,</a:t>
            </a:r>
            <a:r>
              <a:rPr lang="ko-KR" altLang="en-US" dirty="0"/>
              <a:t> 이사</a:t>
            </a:r>
            <a:r>
              <a:rPr lang="en-US" altLang="ko-KR" dirty="0"/>
              <a:t>,</a:t>
            </a:r>
            <a:r>
              <a:rPr lang="ko-KR" altLang="en-US" dirty="0"/>
              <a:t> 결혼</a:t>
            </a:r>
            <a:r>
              <a:rPr lang="en-US" altLang="ko-KR" dirty="0"/>
              <a:t>,</a:t>
            </a:r>
            <a:r>
              <a:rPr lang="ko-KR" altLang="en-US" dirty="0"/>
              <a:t> 출산 등</a:t>
            </a:r>
          </a:p>
          <a:p>
            <a:pPr marL="342900" lvl="0" indent="-342900">
              <a:defRPr/>
            </a:pPr>
            <a:r>
              <a:rPr lang="ko-KR" altLang="en-US" dirty="0"/>
              <a:t>생애 단계가 바뀌면 새롭게 필요한 물건이 생기고 그 새로운 물건에 대해서는 선호도나 루틴이 형성되지 않음</a:t>
            </a:r>
          </a:p>
          <a:p>
            <a:pPr marL="342900" lvl="0" indent="-342900">
              <a:defRPr/>
            </a:pPr>
            <a:r>
              <a:rPr lang="ko-KR" altLang="en-US" dirty="0"/>
              <a:t>임신과 출산은 생애 단계 중에서 가장 큰 변화를 가져오고 소비패턴이 극단적으로 변하는 때</a:t>
            </a:r>
          </a:p>
          <a:p>
            <a:pPr marL="342900" lvl="0" indent="-342900">
              <a:defRPr/>
            </a:pPr>
            <a:r>
              <a:rPr lang="ko-KR" altLang="en-US" dirty="0"/>
              <a:t>임신</a:t>
            </a:r>
            <a:r>
              <a:rPr lang="en-US" altLang="ko-KR" dirty="0"/>
              <a:t>-</a:t>
            </a:r>
            <a:r>
              <a:rPr lang="ko-KR" altLang="en-US" dirty="0"/>
              <a:t>출산</a:t>
            </a:r>
            <a:r>
              <a:rPr lang="en-US" altLang="ko-KR" dirty="0"/>
              <a:t>-</a:t>
            </a:r>
            <a:r>
              <a:rPr lang="ko-KR" altLang="en-US" dirty="0"/>
              <a:t>육아까지 아이가 자라는 동안 필요한 물품의 종류와 </a:t>
            </a:r>
            <a:r>
              <a:rPr lang="ko-KR" altLang="en-US" dirty="0" err="1"/>
              <a:t>갯수가</a:t>
            </a:r>
            <a:r>
              <a:rPr lang="ko-KR" altLang="en-US" dirty="0"/>
              <a:t> 많기 때문에 큰 매출이 발생</a:t>
            </a:r>
          </a:p>
          <a:p>
            <a:pPr marL="0" lvl="0" indent="0"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2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Target</a:t>
            </a:r>
            <a:r>
              <a:rPr lang="ko-KR" altLang="en-US" dirty="0"/>
              <a:t>이 임신 고객을 분석해 쿠폰을 발생한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defRPr/>
            </a:pPr>
            <a:r>
              <a:rPr lang="ko-KR" altLang="en-US" dirty="0"/>
              <a:t>출산 후에는 다른 </a:t>
            </a:r>
            <a:r>
              <a:rPr lang="ko-KR" altLang="en-US" dirty="0" err="1"/>
              <a:t>브랜드와도</a:t>
            </a:r>
            <a:r>
              <a:rPr lang="ko-KR" altLang="en-US" dirty="0"/>
              <a:t> 경쟁을 해야 하기 때문에 출산 전에 미리 고객의 임신 여부를 파악하고 쇼핑 루틴을 형성하기 위해 임신 고객을 대상으로 쿠폰 발행</a:t>
            </a:r>
          </a:p>
        </p:txBody>
      </p:sp>
    </p:spTree>
    <p:extLst>
      <p:ext uri="{BB962C8B-B14F-4D97-AF65-F5344CB8AC3E}">
        <p14:creationId xmlns:p14="http://schemas.microsoft.com/office/powerpoint/2010/main" val="39941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Target</a:t>
            </a:r>
            <a:r>
              <a:rPr lang="ko-KR" altLang="en-US" dirty="0"/>
              <a:t>은 고객의 임신을 어떻게 알았을까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defRPr/>
            </a:pPr>
            <a:r>
              <a:rPr lang="en-US" altLang="ko-KR" dirty="0"/>
              <a:t>Target</a:t>
            </a:r>
            <a:r>
              <a:rPr lang="ko-KR" altLang="en-US" dirty="0"/>
              <a:t>은 고객 </a:t>
            </a:r>
            <a:r>
              <a:rPr lang="en-US" altLang="ko-KR" dirty="0"/>
              <a:t>ID</a:t>
            </a:r>
            <a:r>
              <a:rPr lang="ko-KR" altLang="en-US" dirty="0"/>
              <a:t>를 발급하고 데이터 수집</a:t>
            </a:r>
          </a:p>
          <a:p>
            <a:pPr marL="742950" lvl="1" indent="-342900">
              <a:defRPr/>
            </a:pPr>
            <a:r>
              <a:rPr lang="ko-KR" altLang="en-US" dirty="0"/>
              <a:t>구매 데이터</a:t>
            </a:r>
          </a:p>
          <a:p>
            <a:pPr marL="742950" lvl="1" indent="-342900">
              <a:defRPr/>
            </a:pPr>
            <a:r>
              <a:rPr lang="ko-KR" altLang="en-US" dirty="0"/>
              <a:t>신용카드 및 쿠폰 사용 데이터</a:t>
            </a:r>
          </a:p>
          <a:p>
            <a:pPr marL="742950" lvl="1" indent="-342900">
              <a:defRPr/>
            </a:pPr>
            <a:r>
              <a:rPr lang="ko-KR" altLang="en-US" dirty="0"/>
              <a:t>고객 설문 응답 데이터</a:t>
            </a:r>
          </a:p>
          <a:p>
            <a:pPr marL="742950" lvl="1" indent="-342900">
              <a:defRPr/>
            </a:pPr>
            <a:r>
              <a:rPr lang="ko-KR" altLang="en-US" dirty="0"/>
              <a:t>반품 데이터</a:t>
            </a:r>
          </a:p>
          <a:p>
            <a:pPr marL="742950" lvl="1" indent="-342900">
              <a:defRPr/>
            </a:pPr>
            <a:r>
              <a:rPr lang="ko-KR" altLang="en-US" dirty="0"/>
              <a:t>콜센터 통화 데이터</a:t>
            </a:r>
          </a:p>
          <a:p>
            <a:pPr marL="742950" lvl="1" indent="-342900">
              <a:defRPr/>
            </a:pPr>
            <a:r>
              <a:rPr lang="ko-KR" altLang="en-US" dirty="0"/>
              <a:t>이메일 수신 데이터</a:t>
            </a:r>
          </a:p>
        </p:txBody>
      </p:sp>
    </p:spTree>
    <p:extLst>
      <p:ext uri="{BB962C8B-B14F-4D97-AF65-F5344CB8AC3E}">
        <p14:creationId xmlns:p14="http://schemas.microsoft.com/office/powerpoint/2010/main" val="24777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Target</a:t>
            </a:r>
            <a:r>
              <a:rPr lang="ko-KR" altLang="en-US" dirty="0"/>
              <a:t>은 고객의 임신을 어떻게 알았을까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6" cy="4525963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 dirty="0">
                <a:hlinkClick r:id="rId2"/>
              </a:rPr>
              <a:t>https://www.target.com/gift-registry/create-baby-registry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342900" lvl="0" indent="-342900">
              <a:defRPr/>
            </a:pPr>
            <a:r>
              <a:rPr lang="ko-KR" altLang="en-US" dirty="0"/>
              <a:t>베이비 샤워 레지스트리</a:t>
            </a:r>
            <a:r>
              <a:rPr lang="en-US" altLang="ko-KR" dirty="0"/>
              <a:t>(Baby Shower Registry)</a:t>
            </a:r>
            <a:r>
              <a:rPr lang="ko-KR" altLang="en-US" dirty="0"/>
              <a:t>프로그램 운영 </a:t>
            </a:r>
          </a:p>
          <a:p>
            <a:pPr marL="742950" lvl="1" indent="-342900">
              <a:defRPr/>
            </a:pPr>
            <a:r>
              <a:rPr lang="en-US" altLang="ko-KR" dirty="0"/>
              <a:t>Baby shower: </a:t>
            </a:r>
            <a:r>
              <a:rPr lang="ko-KR" altLang="en-US" dirty="0"/>
              <a:t>아기가 태어나기 전에 아기에게 축복과 선물이 쏟아지라는 의미로 가족과 친구들이 선물하고 같이 축하하는 파티</a:t>
            </a:r>
          </a:p>
          <a:p>
            <a:pPr marL="742950" lvl="1" indent="-342900">
              <a:defRPr/>
            </a:pPr>
            <a:r>
              <a:rPr lang="en-US" altLang="ko-KR" dirty="0"/>
              <a:t>Baby Shower Registry: </a:t>
            </a:r>
            <a:r>
              <a:rPr lang="ko-KR" altLang="en-US" dirty="0"/>
              <a:t>예비 엄마가 필요한 물품 목록을 작성하면 그것을 보고 친구들이 선물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610856"/>
            <a:ext cx="5354490" cy="451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은 고객의 임신을 어떻게 알았을까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defRPr/>
            </a:pPr>
            <a:r>
              <a:rPr lang="en-US" altLang="ko-KR" dirty="0"/>
              <a:t>Target </a:t>
            </a:r>
            <a:r>
              <a:rPr lang="ko-KR" altLang="en-US" dirty="0"/>
              <a:t>은 </a:t>
            </a:r>
            <a:r>
              <a:rPr lang="en-US" altLang="ko-KR" dirty="0"/>
              <a:t>Baby Shower</a:t>
            </a:r>
            <a:r>
              <a:rPr lang="ko-KR" altLang="en-US" dirty="0"/>
              <a:t> </a:t>
            </a:r>
            <a:r>
              <a:rPr lang="en-US" altLang="ko-KR" dirty="0"/>
              <a:t>Registry</a:t>
            </a:r>
            <a:r>
              <a:rPr lang="ko-KR" altLang="en-US" dirty="0"/>
              <a:t>에 가입하고 출산 후 쇼핑을 한 고객들의 과거 데이터를 분석</a:t>
            </a:r>
          </a:p>
          <a:p>
            <a:pPr marL="342900" lvl="0" indent="-342900">
              <a:defRPr/>
            </a:pPr>
            <a:r>
              <a:rPr lang="ko-KR" altLang="en-US" dirty="0"/>
              <a:t>출산일을 기준으로 임신 </a:t>
            </a:r>
            <a:r>
              <a:rPr lang="en-US" altLang="ko-KR" dirty="0"/>
              <a:t>40</a:t>
            </a:r>
            <a:r>
              <a:rPr lang="ko-KR" altLang="en-US" dirty="0" err="1"/>
              <a:t>주동안</a:t>
            </a:r>
            <a:r>
              <a:rPr lang="ko-KR" altLang="en-US" dirty="0"/>
              <a:t> 출산 전과 후의 상품구매 패턴이 어떻게 변하는지 집중 분석</a:t>
            </a:r>
          </a:p>
          <a:p>
            <a:pPr marL="742950" lvl="1" indent="-342900">
              <a:defRPr/>
            </a:pPr>
            <a:r>
              <a:rPr lang="ko-KR" altLang="en-US" dirty="0"/>
              <a:t>임신 </a:t>
            </a:r>
            <a:r>
              <a:rPr lang="ko-KR" altLang="en-US" dirty="0" err="1"/>
              <a:t>초중기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갑자기 향이 없는 로션 대량 구매</a:t>
            </a:r>
          </a:p>
          <a:p>
            <a:pPr marL="742950" lvl="1" indent="-342900">
              <a:defRPr/>
            </a:pPr>
            <a:r>
              <a:rPr lang="ko-KR" altLang="en-US" dirty="0"/>
              <a:t>임신 </a:t>
            </a:r>
            <a:r>
              <a:rPr lang="en-US" altLang="ko-KR" dirty="0"/>
              <a:t>20</a:t>
            </a:r>
            <a:r>
              <a:rPr lang="ko-KR" altLang="en-US" dirty="0"/>
              <a:t>주 </a:t>
            </a:r>
            <a:r>
              <a:rPr lang="en-US" altLang="ko-KR" dirty="0"/>
              <a:t>-</a:t>
            </a:r>
            <a:r>
              <a:rPr lang="ko-KR" altLang="en-US" dirty="0"/>
              <a:t> 칼슘</a:t>
            </a:r>
            <a:r>
              <a:rPr lang="en-US" altLang="ko-KR" dirty="0"/>
              <a:t>,</a:t>
            </a:r>
            <a:r>
              <a:rPr lang="ko-KR" altLang="en-US" dirty="0"/>
              <a:t> 마그네슘</a:t>
            </a:r>
            <a:r>
              <a:rPr lang="en-US" altLang="ko-KR" dirty="0"/>
              <a:t>,</a:t>
            </a:r>
            <a:r>
              <a:rPr lang="ko-KR" altLang="en-US" dirty="0"/>
              <a:t> 아연 같은 영양 </a:t>
            </a:r>
            <a:r>
              <a:rPr lang="ko-KR" altLang="en-US" dirty="0" err="1"/>
              <a:t>보충제</a:t>
            </a:r>
            <a:r>
              <a:rPr lang="ko-KR" altLang="en-US" dirty="0"/>
              <a:t> 구입</a:t>
            </a:r>
          </a:p>
          <a:p>
            <a:pPr marL="342900" lvl="0" indent="-342900">
              <a:defRPr/>
            </a:pPr>
            <a:r>
              <a:rPr lang="ko-KR" altLang="en-US" dirty="0"/>
              <a:t>전체 데이터 분석결과 임신을 판단 할 수 있는 </a:t>
            </a:r>
            <a:r>
              <a:rPr lang="en-US" altLang="ko-KR" dirty="0"/>
              <a:t>25</a:t>
            </a:r>
            <a:r>
              <a:rPr lang="ko-KR" altLang="en-US" dirty="0"/>
              <a:t>개 제품 발견</a:t>
            </a:r>
          </a:p>
          <a:p>
            <a:pPr marL="342900" lvl="0" indent="-342900">
              <a:defRPr/>
            </a:pPr>
            <a:r>
              <a:rPr lang="ko-KR" altLang="en-US" dirty="0"/>
              <a:t>제품의 구매 조합에 따라 고객들의 임신 주차를 예측하는 모델 개발</a:t>
            </a:r>
          </a:p>
          <a:p>
            <a:pPr marL="742950" lvl="1" indent="-34290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9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분석 당한 것에 대한 거부감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defRPr/>
            </a:pPr>
            <a:r>
              <a:rPr lang="en-US" altLang="ko-KR" dirty="0"/>
              <a:t>Target</a:t>
            </a:r>
            <a:r>
              <a:rPr lang="ko-KR" altLang="en-US" dirty="0"/>
              <a:t>의 임신 주차 예측 모델은 성공적</a:t>
            </a:r>
          </a:p>
          <a:p>
            <a:pPr marL="342900" lvl="0" indent="-342900">
              <a:defRPr/>
            </a:pPr>
            <a:r>
              <a:rPr lang="ko-KR" altLang="en-US" dirty="0"/>
              <a:t>그러나 </a:t>
            </a:r>
            <a:r>
              <a:rPr lang="en-US" altLang="ko-KR" dirty="0" err="1"/>
              <a:t>Tartget</a:t>
            </a:r>
            <a:r>
              <a:rPr lang="ko-KR" altLang="en-US" dirty="0"/>
              <a:t>이 본인의 임신 사실을 예측하고 쿠폰을 보내는 것에 대한 거부감을 갖는 고객도 많이 생김</a:t>
            </a:r>
          </a:p>
          <a:p>
            <a:pPr marL="342900" lvl="0" indent="-342900">
              <a:defRPr/>
            </a:pPr>
            <a:r>
              <a:rPr lang="en-US" altLang="ko-KR" dirty="0"/>
              <a:t>Target</a:t>
            </a:r>
            <a:r>
              <a:rPr lang="ko-KR" altLang="en-US" dirty="0"/>
              <a:t>은 고객이 불쾌함을 느끼지 않도록 하기 위해 아기용품 할인 쿠폰만 보내는 것이 아니라 타겟의 다른 제품들 쿠폰을 함께 보내 거부감 상쇄</a:t>
            </a:r>
          </a:p>
          <a:p>
            <a:pPr marL="742950" lvl="1" indent="-34290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4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서비스 기획을 위한 데이터 분석의 중요성</a:t>
            </a:r>
          </a:p>
        </p:txBody>
      </p:sp>
      <p:sp>
        <p:nvSpPr>
          <p:cNvPr id="4" name="순서도: 연결자 3"/>
          <p:cNvSpPr/>
          <p:nvPr/>
        </p:nvSpPr>
        <p:spPr>
          <a:xfrm>
            <a:off x="609599" y="1694842"/>
            <a:ext cx="4594412" cy="4594412"/>
          </a:xfrm>
          <a:prstGeom prst="flowChartConnector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200">
                <a:solidFill>
                  <a:schemeClr val="lt1"/>
                </a:solidFill>
              </a:rPr>
              <a:t>Why?</a:t>
            </a:r>
          </a:p>
        </p:txBody>
      </p:sp>
      <p:sp>
        <p:nvSpPr>
          <p:cNvPr id="5" name="순서도: 연결자 4"/>
          <p:cNvSpPr/>
          <p:nvPr/>
        </p:nvSpPr>
        <p:spPr>
          <a:xfrm>
            <a:off x="6828864" y="1694841"/>
            <a:ext cx="4594412" cy="4594412"/>
          </a:xfrm>
          <a:prstGeom prst="flowChartConnector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4" tIns="36004" rIns="36004" bIns="36004" anchor="ctr"/>
          <a:lstStyle/>
          <a:p>
            <a:pPr lvl="0" algn="ctr">
              <a:defRPr/>
            </a:pPr>
            <a:endParaRPr lang="ko-KR" altLang="en-US" sz="2900" b="1"/>
          </a:p>
          <a:p>
            <a:pPr lvl="0" algn="ctr">
              <a:defRPr/>
            </a:pPr>
            <a:endParaRPr lang="ko-KR" altLang="en-US" sz="2900" b="1"/>
          </a:p>
          <a:p>
            <a:pPr lvl="0" algn="ctr">
              <a:defRPr/>
            </a:pPr>
            <a:endParaRPr lang="ko-KR" altLang="en-US" sz="2900" b="1"/>
          </a:p>
          <a:p>
            <a:pPr lvl="0" algn="ctr">
              <a:defRPr/>
            </a:pPr>
            <a:endParaRPr lang="ko-KR" altLang="en-US" sz="2900" b="1"/>
          </a:p>
        </p:txBody>
      </p:sp>
      <p:sp>
        <p:nvSpPr>
          <p:cNvPr id="6" name="TextBox 5"/>
          <p:cNvSpPr txBox="1"/>
          <p:nvPr/>
        </p:nvSpPr>
        <p:spPr>
          <a:xfrm>
            <a:off x="7152714" y="2850468"/>
            <a:ext cx="4011930" cy="518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고객의 성향과 필요 파악</a:t>
            </a:r>
            <a:endParaRPr lang="ko-KR" altLang="en-US" sz="280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8035" y="3571875"/>
            <a:ext cx="4011930" cy="51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고객 맞춤형 서비스 제공</a:t>
            </a:r>
            <a:endParaRPr lang="ko-KR" altLang="en-US" sz="280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9364" y="4338357"/>
            <a:ext cx="4213412" cy="51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고객의 충성도 상승</a:t>
            </a:r>
            <a:endParaRPr lang="ko-KR" altLang="en-US" sz="2800">
              <a:solidFill>
                <a:schemeClr val="l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4776" y="5057214"/>
            <a:ext cx="3642586" cy="51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지속적인 사업 성장</a:t>
            </a:r>
            <a:endParaRPr lang="ko-KR" altLang="en-US" sz="2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2" animBg="1"/>
      <p:bldP spid="9" grpId="3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어떤 고객 데이터를 수집하고</a:t>
            </a:r>
            <a:br>
              <a:rPr lang="ko-KR" altLang="en-US"/>
            </a:br>
            <a:r>
              <a:rPr lang="ko-KR" altLang="en-US"/>
              <a:t>분석해야 하는가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54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어떤 고객 데이터를 분석해야 하는가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RFM </a:t>
            </a:r>
            <a:r>
              <a:rPr lang="ko-KR" altLang="en-US" dirty="0"/>
              <a:t>모델 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Recency(</a:t>
            </a:r>
            <a:r>
              <a:rPr lang="ko-KR" altLang="en-US" dirty="0"/>
              <a:t>최근 구매일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Frequency(</a:t>
            </a:r>
            <a:r>
              <a:rPr lang="ko-KR" altLang="en-US" dirty="0"/>
              <a:t>빈도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Monetary(</a:t>
            </a:r>
            <a:r>
              <a:rPr lang="ko-KR" altLang="en-US" dirty="0"/>
              <a:t>매출액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pPr marL="457200" lvl="1" indent="0">
              <a:buNone/>
              <a:defRPr/>
            </a:pPr>
            <a:r>
              <a:rPr lang="ko-KR" altLang="en-US" dirty="0" err="1"/>
              <a:t>으로</a:t>
            </a:r>
            <a:r>
              <a:rPr lang="ko-KR" altLang="en-US" dirty="0"/>
              <a:t> 고객을 </a:t>
            </a:r>
            <a:r>
              <a:rPr lang="en-US" altLang="ko-KR" dirty="0"/>
              <a:t>4~6</a:t>
            </a:r>
            <a:r>
              <a:rPr lang="ko-KR" altLang="en-US" dirty="0"/>
              <a:t>등급으로 구분</a:t>
            </a:r>
          </a:p>
          <a:p>
            <a:pPr lvl="0">
              <a:defRPr/>
            </a:pPr>
            <a:r>
              <a:rPr lang="ko-KR" altLang="en-US" dirty="0"/>
              <a:t>데이터를 통해 구매주기</a:t>
            </a:r>
            <a:r>
              <a:rPr lang="en-US" altLang="ko-KR" dirty="0"/>
              <a:t>,</a:t>
            </a:r>
            <a:r>
              <a:rPr lang="ko-KR" altLang="en-US" dirty="0"/>
              <a:t> 구매금액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구매카테고리</a:t>
            </a:r>
            <a:r>
              <a:rPr lang="ko-KR" altLang="en-US" dirty="0"/>
              <a:t> 변화 분석</a:t>
            </a:r>
          </a:p>
          <a:p>
            <a:pPr lvl="0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89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카테고리 구분의 중요성</a:t>
            </a:r>
            <a:r>
              <a:rPr lang="en-US" altLang="ko-KR" dirty="0"/>
              <a:t>(</a:t>
            </a:r>
            <a:r>
              <a:rPr lang="ko-KR" altLang="en-US" dirty="0"/>
              <a:t>쇼핑 플랫폼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Amazon</a:t>
            </a:r>
            <a:r>
              <a:rPr lang="ko-KR" altLang="en-US" dirty="0"/>
              <a:t>의 경우 약 </a:t>
            </a:r>
            <a:r>
              <a:rPr lang="en-US" altLang="ko-KR" dirty="0"/>
              <a:t>450</a:t>
            </a:r>
            <a:r>
              <a:rPr lang="ko-KR" altLang="en-US" dirty="0"/>
              <a:t>만개의 상품을 </a:t>
            </a:r>
            <a:r>
              <a:rPr lang="en-US" altLang="ko-KR" dirty="0"/>
              <a:t>30</a:t>
            </a:r>
            <a:r>
              <a:rPr lang="ko-KR" altLang="en-US" dirty="0"/>
              <a:t>여개의 카테고리로 분류 </a:t>
            </a:r>
          </a:p>
          <a:p>
            <a:pPr lvl="0">
              <a:defRPr/>
            </a:pPr>
            <a:r>
              <a:rPr lang="en-US" altLang="ko-KR" dirty="0"/>
              <a:t>30</a:t>
            </a:r>
            <a:r>
              <a:rPr lang="ko-KR" altLang="en-US" dirty="0"/>
              <a:t>개의 대분류 카테고리는 다시 중분류</a:t>
            </a:r>
            <a:r>
              <a:rPr lang="en-US" altLang="ko-KR" dirty="0"/>
              <a:t>,</a:t>
            </a:r>
            <a:r>
              <a:rPr lang="ko-KR" altLang="en-US" dirty="0"/>
              <a:t> 소분류로 세분화되어 나누어짐</a:t>
            </a:r>
          </a:p>
          <a:p>
            <a:pPr lvl="0">
              <a:defRPr/>
            </a:pPr>
            <a:r>
              <a:rPr lang="ko-KR" altLang="en-US" dirty="0"/>
              <a:t>관심 상품을 클릭하면 상품의 구매조건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제품스펙</a:t>
            </a:r>
            <a:r>
              <a:rPr lang="en-US" altLang="ko-KR" dirty="0"/>
              <a:t>,</a:t>
            </a:r>
            <a:r>
              <a:rPr lang="ko-KR" altLang="en-US" dirty="0"/>
              <a:t> 상세 설명이 나오고 그 아래에 그 상품과 같이 구매하면 좋은 연관 상품이 나열</a:t>
            </a:r>
          </a:p>
          <a:p>
            <a:pPr lvl="0">
              <a:defRPr/>
            </a:pPr>
            <a:r>
              <a:rPr lang="ko-KR" altLang="en-US" dirty="0"/>
              <a:t>상세한 카테고리는 연관 상품 추천에 중요한 역할 </a:t>
            </a:r>
          </a:p>
        </p:txBody>
      </p:sp>
    </p:spTree>
    <p:extLst>
      <p:ext uri="{BB962C8B-B14F-4D97-AF65-F5344CB8AC3E}">
        <p14:creationId xmlns:p14="http://schemas.microsoft.com/office/powerpoint/2010/main" val="23593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메타데이터의 중요성</a:t>
            </a:r>
            <a:r>
              <a:rPr lang="en-US" altLang="ko-KR" dirty="0"/>
              <a:t>(</a:t>
            </a:r>
            <a:r>
              <a:rPr lang="ko-KR" altLang="en-US" dirty="0"/>
              <a:t>콘텐츠 플랫폼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쇼핑 아이템은 구매 전에 미리 상품에 대한 설명과 원료</a:t>
            </a:r>
            <a:r>
              <a:rPr lang="en-US" altLang="ko-KR" dirty="0"/>
              <a:t>,</a:t>
            </a:r>
            <a:r>
              <a:rPr lang="ko-KR" altLang="en-US" dirty="0"/>
              <a:t> 모양 가격 등을 파악 가능</a:t>
            </a:r>
          </a:p>
          <a:p>
            <a:pPr lvl="0">
              <a:defRPr/>
            </a:pPr>
            <a:r>
              <a:rPr lang="ko-KR" altLang="en-US" dirty="0"/>
              <a:t>그러나 영화</a:t>
            </a:r>
            <a:r>
              <a:rPr lang="en-US" altLang="ko-KR" dirty="0"/>
              <a:t>,</a:t>
            </a:r>
            <a:r>
              <a:rPr lang="ko-KR" altLang="en-US" dirty="0"/>
              <a:t> 드라마와 같은 콘텐츠의 경우 내용을 다 본 </a:t>
            </a:r>
            <a:r>
              <a:rPr lang="ko-KR" altLang="en-US" dirty="0" err="1"/>
              <a:t>후에야</a:t>
            </a:r>
            <a:r>
              <a:rPr lang="ko-KR" altLang="en-US" dirty="0"/>
              <a:t> 내용과 만족도를 알 수 있음</a:t>
            </a:r>
          </a:p>
          <a:p>
            <a:pPr lvl="0">
              <a:defRPr/>
            </a:pPr>
            <a:r>
              <a:rPr lang="ko-KR" altLang="en-US" dirty="0"/>
              <a:t>미리보기나  대략적인 설명 만으로는 개인이 좋아할 만한 콘텐츠 추천이 어려움</a:t>
            </a:r>
          </a:p>
          <a:p>
            <a:pPr lvl="0">
              <a:defRPr/>
            </a:pPr>
            <a:r>
              <a:rPr lang="ko-KR" altLang="en-US" dirty="0"/>
              <a:t>같은 시나리오라도 감독이나 제작사</a:t>
            </a:r>
            <a:r>
              <a:rPr lang="en-US" altLang="ko-KR" dirty="0"/>
              <a:t>,</a:t>
            </a:r>
            <a:r>
              <a:rPr lang="ko-KR" altLang="en-US" dirty="0"/>
              <a:t> 배우</a:t>
            </a:r>
            <a:r>
              <a:rPr lang="en-US" altLang="ko-KR" dirty="0"/>
              <a:t>,</a:t>
            </a:r>
            <a:r>
              <a:rPr lang="ko-KR" altLang="en-US" dirty="0"/>
              <a:t> 촬영기법</a:t>
            </a:r>
            <a:r>
              <a:rPr lang="en-US" altLang="ko-KR" dirty="0"/>
              <a:t>,</a:t>
            </a:r>
            <a:r>
              <a:rPr lang="ko-KR" altLang="en-US" dirty="0"/>
              <a:t> 편집</a:t>
            </a:r>
            <a:r>
              <a:rPr lang="en-US" altLang="ko-KR" dirty="0"/>
              <a:t>,</a:t>
            </a:r>
            <a:r>
              <a:rPr lang="ko-KR" altLang="en-US" dirty="0"/>
              <a:t> 음악 등 다양한 요소로 인해 만족도는 매우 달라질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33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메타데이터의 중요성</a:t>
            </a:r>
            <a:r>
              <a:rPr lang="en-US" altLang="ko-KR"/>
              <a:t>(</a:t>
            </a:r>
            <a:r>
              <a:rPr lang="ko-KR" altLang="en-US"/>
              <a:t>콘텐츠 플랫폼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ko-KR" altLang="en-US" dirty="0" err="1"/>
              <a:t>넷플릭스는</a:t>
            </a:r>
            <a:r>
              <a:rPr lang="ko-KR" altLang="en-US" dirty="0"/>
              <a:t> 메인 장르를 </a:t>
            </a:r>
            <a:r>
              <a:rPr lang="en-US" altLang="ko-KR" dirty="0"/>
              <a:t>14</a:t>
            </a:r>
            <a:r>
              <a:rPr lang="ko-KR" altLang="en-US" dirty="0"/>
              <a:t>개로 구분</a:t>
            </a:r>
          </a:p>
          <a:p>
            <a:pPr lvl="0">
              <a:defRPr/>
            </a:pPr>
            <a:r>
              <a:rPr lang="ko-KR" altLang="en-US" dirty="0"/>
              <a:t>하지만 내부적으로는 약 </a:t>
            </a:r>
            <a:r>
              <a:rPr lang="en-US" altLang="ko-KR" dirty="0"/>
              <a:t>7</a:t>
            </a:r>
            <a:r>
              <a:rPr lang="ko-KR" altLang="en-US" dirty="0"/>
              <a:t>만개 이상의 세부 기준으로 영화를 구분</a:t>
            </a:r>
          </a:p>
          <a:p>
            <a:pPr lvl="0">
              <a:defRPr/>
            </a:pPr>
            <a:r>
              <a:rPr lang="ko-KR" altLang="en-US" dirty="0"/>
              <a:t>객관적인 정보 뿐만 아니라 감성적인 정보까지 등록해 </a:t>
            </a:r>
            <a:r>
              <a:rPr lang="en-US" altLang="ko-KR" dirty="0"/>
              <a:t>(</a:t>
            </a:r>
            <a:r>
              <a:rPr lang="ko-KR" altLang="en-US" dirty="0"/>
              <a:t>영상 분위기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OST  </a:t>
            </a:r>
            <a:r>
              <a:rPr lang="ko-KR" altLang="en-US" dirty="0"/>
              <a:t>느낌 등</a:t>
            </a:r>
            <a:r>
              <a:rPr lang="en-US" altLang="ko-KR" dirty="0"/>
              <a:t>)</a:t>
            </a:r>
            <a:r>
              <a:rPr lang="ko-KR" altLang="en-US" dirty="0"/>
              <a:t> 추천 알고리즘에 활용</a:t>
            </a:r>
          </a:p>
          <a:p>
            <a:pPr lvl="0">
              <a:defRPr/>
            </a:pPr>
            <a:r>
              <a:rPr lang="ko-KR" altLang="en-US" dirty="0"/>
              <a:t>콘텐츠를 등록할 때 최대한 많은 메타 데이터를 함께 등록하며 정확한 검색 결과를 제공하기 위해 등록 정보를 엄격하게 관리함</a:t>
            </a:r>
          </a:p>
          <a:p>
            <a:pPr lvl="0">
              <a:defRPr/>
            </a:pPr>
            <a:r>
              <a:rPr lang="ko-KR" altLang="en-US" dirty="0" err="1"/>
              <a:t>넷플릭스는</a:t>
            </a:r>
            <a:r>
              <a:rPr lang="ko-KR" altLang="en-US" dirty="0"/>
              <a:t> 콘텐츠를 등록할 때 반드시 입력해야 하는 메타 데이터</a:t>
            </a:r>
            <a:r>
              <a:rPr lang="en-US" altLang="ko-KR" dirty="0"/>
              <a:t>(26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와 입력 방식의 기준이 있으며 그것을 따르지 않을 경우 콘텐츠 등록이 불가능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4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메타데이터의 중요성</a:t>
            </a:r>
            <a:r>
              <a:rPr lang="en-US" altLang="ko-KR"/>
              <a:t>(</a:t>
            </a:r>
            <a:r>
              <a:rPr lang="ko-KR" altLang="en-US"/>
              <a:t>콘텐츠 플랫폼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콘텐츠 등록사가 제공하는 기본 데이터 외에 추가적으로 메타데이터를 작성하기 위한 </a:t>
            </a:r>
            <a:r>
              <a:rPr lang="en-US" altLang="ko-KR"/>
              <a:t>36</a:t>
            </a:r>
            <a:r>
              <a:rPr lang="ko-KR" altLang="en-US"/>
              <a:t>페이지짜리 문서에 따라 콘텐츠 메타데이터를 추가로 입력</a:t>
            </a:r>
          </a:p>
          <a:p>
            <a:pPr lvl="0">
              <a:defRPr/>
            </a:pPr>
            <a:r>
              <a:rPr lang="ko-KR" altLang="en-US"/>
              <a:t>최근에는 인공지능을 통한 영상 분석으로 메타 데이터를 생성 후 저장</a:t>
            </a:r>
          </a:p>
          <a:p>
            <a:pPr lvl="0">
              <a:defRPr/>
            </a:pPr>
            <a:r>
              <a:rPr lang="ko-KR" altLang="en-US"/>
              <a:t>콘텐츠 등록 후에도 수상이력</a:t>
            </a:r>
            <a:r>
              <a:rPr lang="en-US" altLang="ko-KR"/>
              <a:t>,</a:t>
            </a:r>
            <a:r>
              <a:rPr lang="ko-KR" altLang="en-US"/>
              <a:t> 시청자 수</a:t>
            </a:r>
            <a:r>
              <a:rPr lang="en-US" altLang="ko-KR"/>
              <a:t>,</a:t>
            </a:r>
            <a:r>
              <a:rPr lang="ko-KR" altLang="en-US"/>
              <a:t> 시청시간</a:t>
            </a:r>
            <a:r>
              <a:rPr lang="en-US" altLang="ko-KR"/>
              <a:t>,</a:t>
            </a:r>
            <a:r>
              <a:rPr lang="ko-KR" altLang="en-US"/>
              <a:t> 평점</a:t>
            </a:r>
            <a:r>
              <a:rPr lang="en-US" altLang="ko-KR"/>
              <a:t>,</a:t>
            </a:r>
            <a:r>
              <a:rPr lang="ko-KR" altLang="en-US"/>
              <a:t> 시청지역</a:t>
            </a:r>
            <a:r>
              <a:rPr lang="en-US" altLang="ko-KR"/>
              <a:t>,</a:t>
            </a:r>
            <a:r>
              <a:rPr lang="ko-KR" altLang="en-US"/>
              <a:t> 시청패턴</a:t>
            </a:r>
            <a:r>
              <a:rPr lang="en-US" altLang="ko-KR"/>
              <a:t>,</a:t>
            </a:r>
            <a:r>
              <a:rPr lang="ko-KR" altLang="en-US"/>
              <a:t> 리뷰 등도 추가로 업데이트</a:t>
            </a:r>
          </a:p>
          <a:p>
            <a:pPr lvl="0">
              <a:defRPr/>
            </a:pPr>
            <a:r>
              <a:rPr lang="ko-KR" altLang="en-US"/>
              <a:t>메타 데이터 생성 직원을 통한 전문적인 메타 데이터 등록 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메타데이터의 중요성</a:t>
            </a:r>
            <a:r>
              <a:rPr lang="en-US" altLang="ko-KR"/>
              <a:t>(</a:t>
            </a:r>
            <a:r>
              <a:rPr lang="ko-KR" altLang="en-US"/>
              <a:t>콘텐츠 플랫폼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Netflix Prize</a:t>
            </a:r>
            <a:r>
              <a:rPr lang="ko-KR" altLang="en-US"/>
              <a:t> 넷플릭스 프라이즈 콘테스트</a:t>
            </a:r>
          </a:p>
          <a:p>
            <a:pPr lvl="0">
              <a:defRPr/>
            </a:pPr>
            <a:r>
              <a:rPr lang="en-US" altLang="ko-KR"/>
              <a:t>2006</a:t>
            </a:r>
            <a:r>
              <a:rPr lang="ko-KR" altLang="en-US"/>
              <a:t>년 넷플릭스가 보유한 </a:t>
            </a:r>
            <a:r>
              <a:rPr lang="en-US" altLang="ko-KR"/>
              <a:t>1</a:t>
            </a:r>
            <a:r>
              <a:rPr lang="ko-KR" altLang="en-US"/>
              <a:t>만 </a:t>
            </a:r>
            <a:r>
              <a:rPr lang="en-US" altLang="ko-KR"/>
              <a:t>7</a:t>
            </a:r>
            <a:r>
              <a:rPr lang="ko-KR" altLang="en-US"/>
              <a:t>천편의 영화에 대해 이용자들이 직접 매긴 점수 데이터를 공개하고 기존 알고리즘 대비 </a:t>
            </a:r>
            <a:r>
              <a:rPr lang="en-US" altLang="ko-KR"/>
              <a:t>10%</a:t>
            </a:r>
            <a:r>
              <a:rPr lang="ko-KR" altLang="en-US"/>
              <a:t>를 높이는 연구팀에게 </a:t>
            </a:r>
            <a:r>
              <a:rPr lang="en-US" altLang="ko-KR"/>
              <a:t>100</a:t>
            </a:r>
            <a:r>
              <a:rPr lang="ko-KR" altLang="en-US"/>
              <a:t>만달러의 상금 수여</a:t>
            </a:r>
          </a:p>
          <a:p>
            <a:pPr lvl="0">
              <a:defRPr/>
            </a:pPr>
            <a:r>
              <a:rPr lang="en-US" altLang="ko-KR"/>
              <a:t>2019</a:t>
            </a:r>
            <a:r>
              <a:rPr lang="ko-KR" altLang="en-US"/>
              <a:t>년부터는 알고리즘의  추천 시스템 이외에 전문가들이 만든 </a:t>
            </a:r>
            <a:r>
              <a:rPr lang="en-US" altLang="ko-KR"/>
              <a:t>‘</a:t>
            </a:r>
            <a:r>
              <a:rPr lang="ko-KR" altLang="en-US"/>
              <a:t>콘텐츠 큐레이션 컬렉션</a:t>
            </a:r>
            <a:r>
              <a:rPr lang="en-US" altLang="ko-KR"/>
              <a:t>’</a:t>
            </a:r>
            <a:r>
              <a:rPr lang="ko-KR" altLang="en-US"/>
              <a:t>도 시험중</a:t>
            </a:r>
          </a:p>
        </p:txBody>
      </p:sp>
    </p:spTree>
    <p:extLst>
      <p:ext uri="{BB962C8B-B14F-4D97-AF65-F5344CB8AC3E}">
        <p14:creationId xmlns:p14="http://schemas.microsoft.com/office/powerpoint/2010/main" val="3668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고객 추천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협업적 필터링</a:t>
            </a:r>
            <a:r>
              <a:rPr lang="en-US" altLang="ko-KR"/>
              <a:t>:</a:t>
            </a:r>
            <a:r>
              <a:rPr lang="ko-KR" altLang="en-US"/>
              <a:t> 사람과 사람과의 관계성에 기초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구매행동에 공통점이 있으면 </a:t>
            </a:r>
            <a:r>
              <a:rPr lang="en-US" altLang="ko-KR"/>
              <a:t>A</a:t>
            </a:r>
            <a:r>
              <a:rPr lang="ko-KR" altLang="en-US"/>
              <a:t>가 구매한 상품을 </a:t>
            </a:r>
            <a:r>
              <a:rPr lang="en-US" altLang="ko-KR"/>
              <a:t>B</a:t>
            </a:r>
            <a:r>
              <a:rPr lang="ko-KR" altLang="en-US"/>
              <a:t>도 구매할 것이라고 예측 </a:t>
            </a:r>
            <a:r>
              <a:rPr lang="en-US" altLang="ko-KR"/>
              <a:t>Amazon</a:t>
            </a:r>
          </a:p>
          <a:p>
            <a:pPr lvl="0">
              <a:defRPr/>
            </a:pPr>
            <a:r>
              <a:rPr lang="ko-KR" altLang="en-US"/>
              <a:t>내용기반 필터링</a:t>
            </a:r>
            <a:r>
              <a:rPr lang="en-US" altLang="ko-KR"/>
              <a:t>:</a:t>
            </a:r>
            <a:r>
              <a:rPr lang="ko-KR" altLang="en-US"/>
              <a:t> 상품을 기준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가 구매한 상품의 속성을 토대로 </a:t>
            </a:r>
            <a:r>
              <a:rPr lang="en-US" altLang="ko-KR"/>
              <a:t>A</a:t>
            </a:r>
            <a:r>
              <a:rPr lang="ko-KR" altLang="en-US"/>
              <a:t>에게 시슷한 상품을 추천</a:t>
            </a:r>
            <a:r>
              <a:rPr lang="en-US" altLang="ko-KR"/>
              <a:t> Netflix</a:t>
            </a:r>
          </a:p>
          <a:p>
            <a:pPr lvl="0">
              <a:defRPr/>
            </a:pPr>
            <a:r>
              <a:rPr lang="ko-KR" altLang="en-US"/>
              <a:t>하이브리드 방법 </a:t>
            </a:r>
            <a:r>
              <a:rPr lang="en-US" altLang="ko-KR"/>
              <a:t>:</a:t>
            </a:r>
            <a:r>
              <a:rPr lang="ko-KR" altLang="en-US"/>
              <a:t> 협업적 필터링과 내용기반 필터링을 합쳐 고객 맞춤 추천</a:t>
            </a:r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1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데이터 분석 방법론</a:t>
            </a:r>
            <a:br>
              <a:rPr lang="ko-KR" altLang="en-US"/>
            </a:br>
            <a:r>
              <a:rPr lang="ko-KR" altLang="en-US"/>
              <a:t>및 </a:t>
            </a:r>
            <a:br>
              <a:rPr lang="ko-KR" altLang="en-US"/>
            </a:br>
            <a:r>
              <a:rPr lang="ko-KR" altLang="en-US"/>
              <a:t>데이터 분석 도구</a:t>
            </a:r>
          </a:p>
        </p:txBody>
      </p:sp>
    </p:spTree>
    <p:extLst>
      <p:ext uri="{BB962C8B-B14F-4D97-AF65-F5344CB8AC3E}">
        <p14:creationId xmlns:p14="http://schemas.microsoft.com/office/powerpoint/2010/main" val="1272578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-KR"/>
              <a:t>1. 빅데이터 분석 방법론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127746" y="1957727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분석기획</a:t>
            </a:r>
            <a:endParaRPr sz="2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548958" y="1974736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 준비</a:t>
            </a:r>
            <a:endParaRPr sz="2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94585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 분석</a:t>
            </a:r>
            <a:endParaRPr sz="2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7336970" y="1940718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시스템 구현</a:t>
            </a:r>
            <a:endParaRPr sz="21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972638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평가 및 전개</a:t>
            </a:r>
            <a:endParaRPr sz="2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27745" y="3182370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비즈니스이해및범위</a:t>
            </a: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설정 </a:t>
            </a:r>
          </a:p>
          <a:p>
            <a:pPr marL="299880" marR="0" lvl="0" indent="-29988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프로젝트정의및계획</a:t>
            </a: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수립 </a:t>
            </a:r>
          </a:p>
          <a:p>
            <a:pPr marL="299880" marR="0" lvl="0" indent="-29988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위험계획 수립 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2548958" y="3182370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필요데이터 정의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 스토어 설계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 수집 및 정합성 검정</a:t>
            </a:r>
          </a:p>
          <a:p>
            <a:pPr marL="257040" marR="0" lvl="0" indent="-1363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945856" y="3165361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분석용 데이터 준비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텍스트 분석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탐색적 분석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모델 평가 및 검증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모델 적용 및 운영방안 수립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336971" y="3165361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설계 및 구현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시스템 테스트 및 운영</a:t>
            </a: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9726386" y="3148352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모델 발전계획 수립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평가 및 보고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35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마케팅을 위한 데이터 분석의 중요성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5773" y="3719859"/>
            <a:ext cx="2120872" cy="212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1610" y="3530495"/>
            <a:ext cx="2023110" cy="1916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9654" y="1544193"/>
            <a:ext cx="2827020" cy="10363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58735" y="1127222"/>
            <a:ext cx="2117911" cy="21179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46675" y="3429000"/>
            <a:ext cx="3387089" cy="96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800" b="1"/>
              <a:t>공통점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9620" y="2460879"/>
            <a:ext cx="3387088" cy="97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800" b="1" dirty="0"/>
              <a:t>고객만족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4145" y="2944939"/>
            <a:ext cx="4115471" cy="967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800" b="1" dirty="0" err="1"/>
              <a:t>고객충성심</a:t>
            </a:r>
            <a:endParaRPr lang="ko-KR" altLang="en-US" sz="5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39620" y="5447392"/>
            <a:ext cx="3387088" cy="97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800" b="1"/>
              <a:t>고객맞춤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4145" y="5356671"/>
            <a:ext cx="3387088" cy="97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800" b="1"/>
              <a:t>고객맞춤</a:t>
            </a:r>
          </a:p>
        </p:txBody>
      </p:sp>
    </p:spTree>
    <p:extLst>
      <p:ext uri="{BB962C8B-B14F-4D97-AF65-F5344CB8AC3E}">
        <p14:creationId xmlns:p14="http://schemas.microsoft.com/office/powerpoint/2010/main" val="31523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  <p:bldP spid="13" grpId="2" animBg="1"/>
      <p:bldP spid="14" grpId="3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-KR" dirty="0"/>
              <a:t>2. </a:t>
            </a:r>
            <a:r>
              <a:rPr lang="ko-KR" dirty="0" err="1"/>
              <a:t>TARGET사례와</a:t>
            </a:r>
            <a:r>
              <a:rPr lang="ko-KR" dirty="0"/>
              <a:t> 빅데이터 분석 방법론</a:t>
            </a:r>
            <a:endParaRPr dirty="0"/>
          </a:p>
        </p:txBody>
      </p:sp>
      <p:sp>
        <p:nvSpPr>
          <p:cNvPr id="120" name="Google Shape;120;p4"/>
          <p:cNvSpPr/>
          <p:nvPr/>
        </p:nvSpPr>
        <p:spPr>
          <a:xfrm>
            <a:off x="127746" y="1957727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분석기획</a:t>
            </a:r>
            <a:endParaRPr sz="2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2548958" y="1974736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 준비</a:t>
            </a:r>
            <a:endParaRPr sz="21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94585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 분석</a:t>
            </a:r>
            <a:endParaRPr sz="21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7336970" y="1940718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시스템 구현</a:t>
            </a:r>
            <a:endParaRPr sz="21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972638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평가 및 전개</a:t>
            </a:r>
            <a:endParaRPr sz="2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27745" y="3182370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임신한 고객을 찾아 선제적 마케팅</a:t>
            </a:r>
          </a:p>
          <a:p>
            <a:pPr marL="299880" marR="0" lvl="0" indent="-29988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고객 데이터 속에서 임신한 고객 패턴 찾기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548958" y="3182370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베이비샤워 등록 고객 정보</a:t>
            </a: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구매 이력 데이터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945856" y="3165361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구매 물품에 따른 임신여부 판별 모델</a:t>
            </a:r>
          </a:p>
          <a:p>
            <a:pPr marL="299880" marR="0" lvl="0" indent="-1792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구매 물품에 따른 임신 주차 판별 모델</a:t>
            </a:r>
          </a:p>
          <a:p>
            <a:pPr marL="299880" marR="0" lvl="0" indent="-1792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336971" y="3165361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최근 구매 이력을 </a:t>
            </a: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입력받아</a:t>
            </a: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임신여부 및 임신 주차 판별 프로그램 구현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임신으로 판별된 고객에게 할인 쿠폰 발송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9726386" y="3148352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71320" marR="0" lvl="0" indent="-27132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쿠폰 발송 고객 대상 구매 이력 분석</a:t>
            </a:r>
          </a:p>
          <a:p>
            <a:pPr marL="271320" marR="0" lvl="0" indent="-27132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오발송</a:t>
            </a: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여부 확인</a:t>
            </a:r>
          </a:p>
          <a:p>
            <a:pPr marL="271320" marR="0" lvl="0" indent="-27132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모델 성능 개선</a:t>
            </a:r>
          </a:p>
          <a:p>
            <a:pPr marL="271320" marR="0" lvl="0" indent="-27132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마케팅 방법 개선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851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-KR" dirty="0"/>
              <a:t>3. KDD 분석 방법론</a:t>
            </a:r>
            <a:endParaRPr dirty="0"/>
          </a:p>
        </p:txBody>
      </p:sp>
      <p:sp>
        <p:nvSpPr>
          <p:cNvPr id="136" name="Google Shape;136;p5"/>
          <p:cNvSpPr/>
          <p:nvPr/>
        </p:nvSpPr>
        <p:spPr>
          <a:xfrm>
            <a:off x="127746" y="1957727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데이터세트 선택</a:t>
            </a:r>
            <a:endParaRPr sz="21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2548958" y="1974736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전처리</a:t>
            </a:r>
            <a:endParaRPr sz="21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494585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변환</a:t>
            </a:r>
            <a:endParaRPr sz="21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7336970" y="1940718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마이닝</a:t>
            </a:r>
            <a:endParaRPr sz="21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972638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rgbClr val="6182D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결과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defRPr/>
            </a:pPr>
            <a:r>
              <a:rPr lang="ko-KR" sz="2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평가</a:t>
            </a:r>
            <a:endParaRPr sz="2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27745" y="3182370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분석을 위한 데이터 선택</a:t>
            </a:r>
          </a:p>
          <a:p>
            <a:pPr marL="299880" marR="0" lvl="0" indent="-29988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타이타닉 데이터, 붓꽃 데이터, </a:t>
            </a: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피마인디언</a:t>
            </a: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당뇨병 데이터 등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2548958" y="3182370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EDA(탐색적 데이터분석)</a:t>
            </a: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결측치</a:t>
            </a:r>
            <a:endParaRPr lang="ko-KR"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이상값</a:t>
            </a:r>
            <a:endParaRPr lang="ko-KR"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 분포 분석</a:t>
            </a: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상관관계 분석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4945856" y="3165361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데이터의 구간화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새로운 데이터 생성/삭제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스케일링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원핫인코딩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336971" y="3165361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데이터에 적합한 분석 알고리즘 선택 후 분석 실시</a:t>
            </a:r>
          </a:p>
          <a:p>
            <a:pPr marL="299880" marR="0" lvl="0" indent="-29988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회귀분석, 의사결정나무, </a:t>
            </a: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랜덤포레스트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9726386" y="3148352"/>
            <a:ext cx="2262187" cy="2960802"/>
          </a:xfrm>
          <a:prstGeom prst="rect">
            <a:avLst/>
          </a:prstGeom>
          <a:solidFill>
            <a:srgbClr val="6182D6">
              <a:alpha val="4549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71320" marR="0" lvl="0" indent="-27132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테스트데이터에 대한 정확도 산출</a:t>
            </a:r>
          </a:p>
          <a:p>
            <a:pPr marL="271320" marR="0" lvl="0" indent="-27132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Confusion</a:t>
            </a: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9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Matrix</a:t>
            </a:r>
            <a:r>
              <a:rPr lang="ko-KR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(혼동 행렬)분석</a:t>
            </a:r>
          </a:p>
          <a:p>
            <a:pPr marL="271320" marR="0" lvl="0" indent="-1506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320" marR="0" lvl="0" indent="-1506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483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-KR" dirty="0"/>
              <a:t>4. 데이터 분석을 위한 도구 EXCEL</a:t>
            </a:r>
            <a:endParaRPr dirty="0"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Excel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누구에게나 익숙한 도구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다양한 함수를 통한 데이터 </a:t>
            </a:r>
            <a:r>
              <a:rPr lang="ko-KR" dirty="0" err="1"/>
              <a:t>전처리</a:t>
            </a:r>
            <a:endParaRPr lang="ko-KR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다양한 차트를 통한 시각화 가능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전문화된 분석도구 </a:t>
            </a:r>
            <a:r>
              <a:rPr lang="ko-KR" dirty="0" err="1"/>
              <a:t>X</a:t>
            </a:r>
            <a:endParaRPr lang="ko-KR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회귀 분석을 제외한 타 알고리즘 적용 </a:t>
            </a:r>
            <a:r>
              <a:rPr lang="ko-KR" dirty="0" err="1"/>
              <a:t>X</a:t>
            </a:r>
            <a:endParaRPr dirty="0"/>
          </a:p>
        </p:txBody>
      </p:sp>
      <p:pic>
        <p:nvPicPr>
          <p:cNvPr id="152" name="Google Shape;152;p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83" y="1600200"/>
            <a:ext cx="4259214" cy="2246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927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-KR" dirty="0"/>
              <a:t>4. 데이터 분석을 위한 도구 </a:t>
            </a:r>
            <a:r>
              <a:rPr lang="ko-KR" dirty="0" err="1"/>
              <a:t>R</a:t>
            </a:r>
            <a:endParaRPr dirty="0"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97799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/>
            </a:pPr>
            <a:r>
              <a:rPr lang="ko-KR" dirty="0"/>
              <a:t>통계학자가 개발한 데이터 분석 도구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/>
            </a:pPr>
            <a:r>
              <a:rPr lang="ko-KR" u="sng" dirty="0">
                <a:solidFill>
                  <a:schemeClr val="hlink"/>
                </a:solidFill>
                <a:hlinkClick r:id="rId3"/>
              </a:rPr>
              <a:t>https://www.r-project.org/</a:t>
            </a:r>
            <a:endParaRPr lang="ko-KR" u="sng" dirty="0">
              <a:solidFill>
                <a:schemeClr val="hlink"/>
              </a:solidFill>
            </a:endParaRP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/>
            </a:pPr>
            <a:r>
              <a:rPr lang="ko-KR" dirty="0" err="1"/>
              <a:t>Python과</a:t>
            </a:r>
            <a:r>
              <a:rPr lang="ko-KR" dirty="0"/>
              <a:t> 함께 대표적인 분석 언어</a:t>
            </a:r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/>
            </a:pPr>
            <a:r>
              <a:rPr lang="ko-KR" dirty="0"/>
              <a:t>EDA, 시각화, 보고서 작성에 강함</a:t>
            </a:r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/>
            </a:pPr>
            <a:r>
              <a:rPr lang="ko-KR" dirty="0"/>
              <a:t>프로그래밍 기능 부족, 최신 알고리즘 반영이 어려움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/>
            </a:pPr>
            <a:r>
              <a:rPr lang="ko-KR" dirty="0"/>
              <a:t>속도가 느리다.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/>
            </a:pPr>
            <a:r>
              <a:rPr lang="ko-KR" dirty="0" err="1"/>
              <a:t>Tensorflow</a:t>
            </a:r>
            <a:r>
              <a:rPr lang="ko-KR" dirty="0"/>
              <a:t>, </a:t>
            </a:r>
            <a:r>
              <a:rPr lang="ko-KR" dirty="0" err="1"/>
              <a:t>Pytorch같은</a:t>
            </a:r>
            <a:r>
              <a:rPr lang="ko-KR" dirty="0"/>
              <a:t> </a:t>
            </a:r>
            <a:r>
              <a:rPr lang="ko-KR" dirty="0" err="1"/>
              <a:t>딥러닝</a:t>
            </a:r>
            <a:r>
              <a:rPr lang="ko-KR" dirty="0"/>
              <a:t> 라이브러리를 사용하기 어렵다.</a:t>
            </a:r>
            <a:endParaRPr dirty="0"/>
          </a:p>
        </p:txBody>
      </p:sp>
      <p:pic>
        <p:nvPicPr>
          <p:cNvPr id="159" name="Google Shape;159;p7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964155" y="1639431"/>
            <a:ext cx="4618242" cy="3579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147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ko-KR" dirty="0"/>
              <a:t>4. 데이터 분석을 위한 도구 </a:t>
            </a:r>
            <a:r>
              <a:rPr lang="ko-KR" dirty="0" err="1"/>
              <a:t>Python</a:t>
            </a:r>
            <a:endParaRPr dirty="0"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97799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스크립트형 고급 언어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https://www.python.org/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AI 시대를 대표하는 언어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데이터분석 뿐 아니라 일반 웹 개발도 가능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다양한 데이터 분석 라이브러리를 활용해 데이터 분석 가능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ko-KR" dirty="0"/>
              <a:t>상대적으로 쉬운 언어이지만 프로그래밍 언어이기 때문에 일반인이 사용하기에는 어려움</a:t>
            </a:r>
            <a:endParaRPr dirty="0"/>
          </a:p>
        </p:txBody>
      </p:sp>
      <p:pic>
        <p:nvPicPr>
          <p:cNvPr id="166" name="Google Shape;166;p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754008" y="846138"/>
            <a:ext cx="4922313" cy="2768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872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관련 진로</a:t>
            </a:r>
          </a:p>
        </p:txBody>
      </p:sp>
    </p:spTree>
    <p:extLst>
      <p:ext uri="{BB962C8B-B14F-4D97-AF65-F5344CB8AC3E}">
        <p14:creationId xmlns:p14="http://schemas.microsoft.com/office/powerpoint/2010/main" val="1887032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데이터분석 관련 진로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10972798" cy="549046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/>
              <a:t>데이터 엔지니어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62261"/>
              </p:ext>
            </p:extLst>
          </p:nvPr>
        </p:nvGraphicFramePr>
        <p:xfrm>
          <a:off x="908188" y="1966685"/>
          <a:ext cx="10456631" cy="32292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3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92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561"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비즈니스를 이해하고 대량의 데이터셋을 가공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데이터 파이프라인 개발 및 관리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사내 데이터 애널리스트와 데이터 </a:t>
                      </a:r>
                      <a:r>
                        <a:rPr lang="ko-KR" altLang="en-US" dirty="0" err="1"/>
                        <a:t>사이언티스트가</a:t>
                      </a:r>
                      <a:r>
                        <a:rPr lang="ko-KR" altLang="en-US" dirty="0"/>
                        <a:t> 제품을 최적화하기 위한 분석 도구 개발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en-US" altLang="ko-KR" dirty="0"/>
                        <a:t>AWS, </a:t>
                      </a:r>
                      <a:r>
                        <a:rPr lang="ko-KR" altLang="en-US" dirty="0" err="1"/>
                        <a:t>에저</a:t>
                      </a:r>
                      <a:r>
                        <a:rPr lang="en-US" altLang="ko-KR" dirty="0"/>
                        <a:t>(Azure), GCP</a:t>
                      </a:r>
                      <a:r>
                        <a:rPr lang="ko-KR" altLang="en-US" dirty="0"/>
                        <a:t>등 클라우드 환경에서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대량의 데이터 관리 </a:t>
                      </a:r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시스템 개발 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 err="1"/>
                        <a:t>하둡</a:t>
                      </a:r>
                      <a:r>
                        <a:rPr lang="en-US" altLang="ko-KR" dirty="0"/>
                        <a:t>(Hadoop), </a:t>
                      </a:r>
                      <a:r>
                        <a:rPr lang="ko-KR" altLang="en-US" dirty="0"/>
                        <a:t>스파크</a:t>
                      </a:r>
                      <a:r>
                        <a:rPr lang="en-US" altLang="ko-KR" dirty="0"/>
                        <a:t>(Spark)</a:t>
                      </a:r>
                      <a:r>
                        <a:rPr lang="ko-KR" altLang="en-US" dirty="0"/>
                        <a:t>등을 이용해 대용량 데이터 분산 처리 시스템 개발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컴퓨터 관련 전공 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필수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시스템 개발에 필요한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프로그래밍 언어</a:t>
                      </a:r>
                      <a:r>
                        <a:rPr lang="ko-KR" altLang="en-US" dirty="0"/>
                        <a:t> 사용 스킬 필수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자바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자바스크립트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파이썬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C/C++</a:t>
                      </a:r>
                      <a:r>
                        <a:rPr lang="ko-KR" altLang="en-US" dirty="0"/>
                        <a:t>중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하둡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스파크</a:t>
                      </a:r>
                      <a:r>
                        <a:rPr lang="ko-KR" altLang="en-US" dirty="0"/>
                        <a:t> 등 빅데이터 도구 경험자 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도커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개발 및 배포</a:t>
                      </a:r>
                      <a:r>
                        <a:rPr lang="ko-KR" altLang="en-US" dirty="0"/>
                        <a:t> 경험 우대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81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데이터분석 관련 진로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 애널리스트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169"/>
              </p:ext>
            </p:extLst>
          </p:nvPr>
        </p:nvGraphicFramePr>
        <p:xfrm>
          <a:off x="867684" y="2548081"/>
          <a:ext cx="10456631" cy="29344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3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92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</a:rPr>
                        <a:t>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561"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최적의 의사결정을 내리는 데 도움을 주는 비즈니스 인사이트 제공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데이터의 경향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패턴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이상치 등을 인식하기 위한 시각화 진행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보고서 작성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비즈니스 팀과 연계해 각 팀의 전략을 </a:t>
                      </a:r>
                      <a:r>
                        <a:rPr lang="ko-KR" altLang="en-US"/>
                        <a:t>수립하거나 </a:t>
                      </a:r>
                      <a:r>
                        <a:rPr lang="ko-KR" altLang="en-US" dirty="0"/>
                        <a:t>업</a:t>
                      </a:r>
                      <a:r>
                        <a:rPr lang="ko-KR" altLang="en-US"/>
                        <a:t>무 </a:t>
                      </a:r>
                      <a:r>
                        <a:rPr lang="ko-KR" altLang="en-US" dirty="0"/>
                        <a:t>효율화에 필요한 데이터를 수집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대학 졸업 필수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전공 무관</a:t>
                      </a:r>
                      <a:r>
                        <a:rPr lang="en-US" altLang="ko-KR" dirty="0"/>
                        <a:t>_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SQL,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기초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통계 지식</a:t>
                      </a:r>
                      <a:r>
                        <a:rPr lang="ko-KR" altLang="en-US" dirty="0"/>
                        <a:t> 필수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 err="1"/>
                        <a:t>태블로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Tabeulu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스팟파이어</a:t>
                      </a:r>
                      <a:r>
                        <a:rPr lang="en-US" altLang="ko-KR" dirty="0"/>
                        <a:t>(Spotfire)</a:t>
                      </a:r>
                      <a:r>
                        <a:rPr lang="ko-KR" altLang="en-US" dirty="0"/>
                        <a:t>등 데이터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시각화 도구 사용 경험</a:t>
                      </a:r>
                      <a:r>
                        <a:rPr lang="ko-KR" altLang="en-US" dirty="0"/>
                        <a:t> 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AWS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등 클라우드 솔루션 활용 경험 </a:t>
                      </a:r>
                      <a:r>
                        <a:rPr lang="ko-KR" altLang="en-US" dirty="0"/>
                        <a:t>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 dirty="0"/>
                        <a:t>데이터 분석에 활용할 수 있는 프로그래밍 지식 우대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19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데이터분석 관련 진로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사이언티스트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67684" y="2548081"/>
          <a:ext cx="10462260" cy="32292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3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92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561"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머신러닝 모델을 사용해 정형</a:t>
                      </a:r>
                      <a:r>
                        <a:rPr lang="en-US" altLang="ko-KR"/>
                        <a:t>·</a:t>
                      </a:r>
                      <a:r>
                        <a:rPr lang="ko-KR" altLang="en-US"/>
                        <a:t>비정형 데이터에서 인사이트 창출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사내 데이터를 이용해 고객 행동 패턴 모델링 진행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패턴을 찾아내거나 이상치 탐지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예측 모델링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추천 시스템 등을 개발해 비즈니스 의사결정에 필요한 인사이트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통계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 수학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 컴퓨터공학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 산업공학 등 수리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·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전산 기반의 대학원 졸업자</a:t>
                      </a:r>
                      <a:r>
                        <a:rPr lang="ko-KR" altLang="en-US"/>
                        <a:t> 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데이터 애널리스트 경력자 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 필수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데이터 분석을 위한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 이상의 프로그래밍 언어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(R/Python)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지식 필수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머신러닝 알고리즘으로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데이터 분석 프로젝트 진행 경험자 </a:t>
                      </a:r>
                      <a:r>
                        <a:rPr lang="ko-KR" altLang="en-US"/>
                        <a:t>우대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99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데이터분석 관련 진로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리서처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67684" y="2548081"/>
          <a:ext cx="10462260" cy="29511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3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92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561"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최신 머신러닝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인공지능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통계 접근법의 연구와 구현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데이터 엔지니어와 협업해 알고리즘과 모델의 구현 및 배포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최신 연구 동향과 유용한 기술 등을 습득해 문서화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머신러닝 문제를 정의하고 해결하기 위한 알고리즘 및 모델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통계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수학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컴퓨터공학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산업공학 등 수리</a:t>
                      </a:r>
                      <a:r>
                        <a:rPr lang="en-US" altLang="ko-KR"/>
                        <a:t>·</a:t>
                      </a:r>
                      <a:r>
                        <a:rPr lang="ko-KR" altLang="en-US"/>
                        <a:t>전산 기반의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대학원 졸업자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박사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/>
                        <a:t>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데이터 분석</a:t>
                      </a:r>
                      <a:r>
                        <a:rPr lang="en-US" altLang="ko-KR"/>
                        <a:t>·</a:t>
                      </a:r>
                      <a:r>
                        <a:rPr lang="ko-KR" altLang="en-US"/>
                        <a:t>처리 및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인공지능 학회 논문 게재</a:t>
                      </a:r>
                      <a:r>
                        <a:rPr lang="ko-KR" altLang="en-US"/>
                        <a:t> 실적 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독자적 연구 진행 경험 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프로그래밍 스킬 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Amazon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고객 최우선 주의</a:t>
            </a:r>
          </a:p>
          <a:p>
            <a:pPr lvl="0">
              <a:defRPr/>
            </a:pPr>
            <a:r>
              <a:rPr lang="ko-KR" altLang="en-US" dirty="0"/>
              <a:t>고객의 쇼핑을 불편하게 만드는 부분을 어떻게 해결할 것인지 고민하고 지속적으로 개선</a:t>
            </a:r>
          </a:p>
          <a:p>
            <a:pPr lvl="0">
              <a:defRPr/>
            </a:pPr>
            <a:r>
              <a:rPr lang="ko-KR" altLang="en-US" dirty="0"/>
              <a:t>도어데스크</a:t>
            </a:r>
            <a:r>
              <a:rPr lang="en-US" altLang="ko-KR" dirty="0"/>
              <a:t>,</a:t>
            </a:r>
            <a:r>
              <a:rPr lang="ko-KR" altLang="en-US" dirty="0"/>
              <a:t> 자판기 전구 제거 등 최대한 아끼고 고객에게 혜택을 주는 기업 문화</a:t>
            </a:r>
          </a:p>
          <a:p>
            <a:pPr lvl="0">
              <a:defRPr/>
            </a:pPr>
            <a:r>
              <a:rPr lang="ko-KR" altLang="en-US" dirty="0"/>
              <a:t>고객 맞춤 추천시스템</a:t>
            </a:r>
          </a:p>
          <a:p>
            <a:pPr lvl="0">
              <a:defRPr/>
            </a:pPr>
            <a:r>
              <a:rPr lang="en-US" altLang="ko-KR" dirty="0"/>
              <a:t>Amazon</a:t>
            </a:r>
            <a:r>
              <a:rPr lang="ko-KR" altLang="en-US" dirty="0"/>
              <a:t> </a:t>
            </a:r>
            <a:r>
              <a:rPr lang="en-US" altLang="ko-KR" dirty="0"/>
              <a:t>Prime</a:t>
            </a:r>
            <a:r>
              <a:rPr lang="ko-KR" altLang="en-US" dirty="0"/>
              <a:t> 서비스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55377" y="5089843"/>
            <a:ext cx="2827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데이터분석 관련 진로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기획자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67684" y="2548081"/>
          <a:ext cx="10462260" cy="29511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3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92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561"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클라이언트의 요구와 분석 가능한 데이터를 파악해 프로젝트의 범위와 문제 정의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en-US" altLang="ko-KR"/>
                        <a:t>A/B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test, </a:t>
                      </a:r>
                      <a:r>
                        <a:rPr lang="ko-KR" altLang="en-US"/>
                        <a:t>시각화 등을 통해 서비스 개선 방안 제안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프로젝트팀 구성원들의 경과를 추적해 다수의 프로젝트를 기한 내에 완료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프로젝트 내 데이터 분석 알고리즘의 적절한 활용 진단 및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기획 업무 경력자</a:t>
                      </a:r>
                      <a:r>
                        <a:rPr lang="ko-KR" altLang="en-US"/>
                        <a:t> 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프로그래밍 언어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 이상 사용 가능자 우대</a:t>
                      </a:r>
                    </a:p>
                    <a:p>
                      <a:pPr marL="257040" lvl="0" indent="-257040"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Power BI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등 데이터 시각화 도구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 태블로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 스핏파이어 등 분석 도구 사용 스킬</a:t>
                      </a:r>
                      <a:r>
                        <a:rPr lang="ko-KR" altLang="en-US"/>
                        <a:t> 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440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데이터분석 관련 진로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관련 자격증</a:t>
            </a:r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데이터분석 전문가</a:t>
            </a:r>
            <a:r>
              <a:rPr lang="en-US" altLang="ko-KR"/>
              <a:t>(ADP)</a:t>
            </a: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빅데이터 분석 기사</a:t>
            </a: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데이터분석 준 전문가</a:t>
            </a:r>
            <a:r>
              <a:rPr lang="en-US" altLang="ko-KR"/>
              <a:t>(ADsP)</a:t>
            </a:r>
          </a:p>
        </p:txBody>
      </p:sp>
    </p:spTree>
    <p:extLst>
      <p:ext uri="{BB962C8B-B14F-4D97-AF65-F5344CB8AC3E}">
        <p14:creationId xmlns:p14="http://schemas.microsoft.com/office/powerpoint/2010/main" val="266508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Amazon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회사 설립 초기부터 예측분석 사용</a:t>
            </a:r>
          </a:p>
          <a:p>
            <a:pPr lvl="1">
              <a:defRPr/>
            </a:pPr>
            <a:r>
              <a:rPr lang="ko-KR" altLang="en-US" dirty="0"/>
              <a:t>장바구니에 추가하려는 제품 밑에 나타나는 추천상품</a:t>
            </a:r>
          </a:p>
          <a:p>
            <a:pPr lvl="0">
              <a:defRPr/>
            </a:pPr>
            <a:r>
              <a:rPr lang="ko-KR" altLang="en-US" dirty="0"/>
              <a:t>매출의 </a:t>
            </a:r>
            <a:r>
              <a:rPr lang="en-US" altLang="ko-KR" dirty="0"/>
              <a:t>35%</a:t>
            </a:r>
            <a:r>
              <a:rPr lang="ko-KR" altLang="en-US" dirty="0"/>
              <a:t>가 예측 엔진이 추천한 상품에서 나오고 있음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고객 맞춤 추천 이메일</a:t>
            </a:r>
            <a:r>
              <a:rPr lang="en-US" altLang="ko-KR" dirty="0"/>
              <a:t>,</a:t>
            </a:r>
            <a:r>
              <a:rPr lang="ko-KR" altLang="en-US" dirty="0"/>
              <a:t> 고객의 구매 패턴을 분석하여 </a:t>
            </a:r>
            <a:r>
              <a:rPr lang="ko-KR" altLang="en-US" dirty="0" err="1"/>
              <a:t>재주문</a:t>
            </a:r>
            <a:r>
              <a:rPr lang="ko-KR" altLang="en-US" dirty="0"/>
              <a:t> 시점을 예측한 푸시 알림 </a:t>
            </a:r>
            <a:r>
              <a:rPr lang="en-US" altLang="ko-KR" dirty="0"/>
              <a:t>(</a:t>
            </a:r>
            <a:r>
              <a:rPr lang="ko-KR" altLang="en-US" dirty="0"/>
              <a:t>다시 주문하기 버튼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협업 필터링 모델 사용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55377" y="5089843"/>
            <a:ext cx="2827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Apple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혁신의 아이콘</a:t>
            </a:r>
          </a:p>
          <a:p>
            <a:pPr lvl="0">
              <a:defRPr/>
            </a:pPr>
            <a:r>
              <a:rPr lang="ko-KR" altLang="en-US"/>
              <a:t>검증된 기술을 활용하여 최고의 사용자 경험 제공</a:t>
            </a:r>
          </a:p>
          <a:p>
            <a:pPr lvl="0">
              <a:defRPr/>
            </a:pPr>
            <a:r>
              <a:rPr lang="ko-KR" altLang="en-US"/>
              <a:t>광신적인 충성고객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64486" y="4253664"/>
            <a:ext cx="2117911" cy="21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59289" y="4586999"/>
            <a:ext cx="2023110" cy="19168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스타벅스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508625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/>
              <a:t>세계 최초의 고객 맞춤형 커피숍</a:t>
            </a:r>
          </a:p>
          <a:p>
            <a:pPr lvl="0">
              <a:defRPr/>
            </a:pPr>
            <a:r>
              <a:rPr lang="ko-KR" altLang="en-US" dirty="0" err="1"/>
              <a:t>샷추가</a:t>
            </a:r>
            <a:r>
              <a:rPr lang="en-US" altLang="ko-KR" dirty="0"/>
              <a:t>,</a:t>
            </a:r>
            <a:r>
              <a:rPr lang="ko-KR" altLang="en-US" dirty="0"/>
              <a:t> 다양한 크기</a:t>
            </a:r>
            <a:r>
              <a:rPr lang="en-US" altLang="ko-KR" dirty="0"/>
              <a:t>,</a:t>
            </a:r>
            <a:r>
              <a:rPr lang="ko-KR" altLang="en-US" dirty="0"/>
              <a:t> 우유</a:t>
            </a:r>
            <a:r>
              <a:rPr lang="en-US" altLang="ko-KR" dirty="0"/>
              <a:t>,</a:t>
            </a:r>
            <a:r>
              <a:rPr lang="ko-KR" altLang="en-US" dirty="0"/>
              <a:t> 두유</a:t>
            </a:r>
            <a:r>
              <a:rPr lang="en-US" altLang="ko-KR" dirty="0"/>
              <a:t>,</a:t>
            </a:r>
            <a:r>
              <a:rPr lang="ko-KR" altLang="en-US" dirty="0"/>
              <a:t> 저지방우유 등 다양한 재료</a:t>
            </a:r>
            <a:r>
              <a:rPr lang="en-US" altLang="ko-KR" dirty="0"/>
              <a:t>,</a:t>
            </a:r>
            <a:r>
              <a:rPr lang="ko-KR" altLang="en-US" dirty="0"/>
              <a:t> 시럽의 맛</a:t>
            </a:r>
            <a:r>
              <a:rPr lang="en-US" altLang="ko-KR" dirty="0"/>
              <a:t>,</a:t>
            </a:r>
            <a:r>
              <a:rPr lang="ko-KR" altLang="en-US" dirty="0"/>
              <a:t> 양도 조절</a:t>
            </a:r>
          </a:p>
          <a:p>
            <a:pPr lvl="0">
              <a:defRPr/>
            </a:pPr>
            <a:r>
              <a:rPr lang="ko-KR" altLang="en-US" dirty="0"/>
              <a:t>고객의 취향을 알기 위해서 고객이 직접 취향대로 주문하도록 유도</a:t>
            </a:r>
          </a:p>
          <a:p>
            <a:pPr lvl="0">
              <a:defRPr/>
            </a:pPr>
            <a:r>
              <a:rPr lang="ko-KR" altLang="en-US" dirty="0"/>
              <a:t>고객의 주문내용을 포스에 입력 후 컵에 적어서 바리스타가 고객의 주문대로 커피를 만들도록 함</a:t>
            </a:r>
            <a:r>
              <a:rPr lang="en-US" altLang="ko-KR" dirty="0"/>
              <a:t>.</a:t>
            </a:r>
            <a:r>
              <a:rPr lang="ko-KR" altLang="en-US" dirty="0"/>
              <a:t> 제조 후에는 고객 이름을 불러 서빙</a:t>
            </a:r>
          </a:p>
          <a:p>
            <a:pPr lvl="0">
              <a:defRPr/>
            </a:pPr>
            <a:r>
              <a:rPr lang="ko-KR" altLang="en-US" dirty="0"/>
              <a:t>매장 수는 </a:t>
            </a:r>
            <a:r>
              <a:rPr lang="ko-KR" altLang="en-US" dirty="0" err="1"/>
              <a:t>이디야의</a:t>
            </a:r>
            <a:r>
              <a:rPr lang="ko-KR" altLang="en-US" dirty="0"/>
              <a:t> 절반 그러나 매출은 국내 상위 </a:t>
            </a:r>
            <a:r>
              <a:rPr lang="en-US" altLang="ko-KR" dirty="0"/>
              <a:t>5</a:t>
            </a:r>
            <a:r>
              <a:rPr lang="ko-KR" altLang="en-US" dirty="0"/>
              <a:t>개 커피 전문점의 매출을 합친 것보다 많음</a:t>
            </a:r>
          </a:p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7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스타벅스</a:t>
            </a:r>
            <a:r>
              <a:rPr lang="en-US" altLang="ko-KR"/>
              <a:t>(2018</a:t>
            </a:r>
            <a:r>
              <a:rPr lang="ko-KR" altLang="en-US"/>
              <a:t>년 기준</a:t>
            </a:r>
            <a:r>
              <a:rPr lang="en-US" altLang="ko-KR"/>
              <a:t>)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72951" y="1422146"/>
            <a:ext cx="8446098" cy="54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2208</Words>
  <Application>Microsoft Office PowerPoint</Application>
  <PresentationFormat>와이드스크린</PresentationFormat>
  <Paragraphs>363</Paragraphs>
  <Slides>51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맑은 고딕</vt:lpstr>
      <vt:lpstr>Arial</vt:lpstr>
      <vt:lpstr>Calibri</vt:lpstr>
      <vt:lpstr>한컴오피스</vt:lpstr>
      <vt:lpstr>데이터 기반 서비스 기획</vt:lpstr>
      <vt:lpstr>contents</vt:lpstr>
      <vt:lpstr>서비스 기획을 위한 데이터 분석의 중요성</vt:lpstr>
      <vt:lpstr>마케팅을 위한 데이터 분석의 중요성</vt:lpstr>
      <vt:lpstr>Amazon</vt:lpstr>
      <vt:lpstr>Amazon</vt:lpstr>
      <vt:lpstr>Apple</vt:lpstr>
      <vt:lpstr>스타벅스</vt:lpstr>
      <vt:lpstr>스타벅스(2018년 기준)</vt:lpstr>
      <vt:lpstr>넷플릭스</vt:lpstr>
      <vt:lpstr>넷플릭스</vt:lpstr>
      <vt:lpstr>고객 데이터를 분석해야 하는 이유</vt:lpstr>
      <vt:lpstr>소비자 구매 패턴</vt:lpstr>
      <vt:lpstr>구매의사 결정 프로세스</vt:lpstr>
      <vt:lpstr>고객 분석 결과 활용 실 사례</vt:lpstr>
      <vt:lpstr>Kroger</vt:lpstr>
      <vt:lpstr>Kroger의 고객분석결과 활용 사례</vt:lpstr>
      <vt:lpstr>Cupang</vt:lpstr>
      <vt:lpstr>쇼핑앱 설치 후 실사용자 비율</vt:lpstr>
      <vt:lpstr>PowerPoint 프레젠테이션</vt:lpstr>
      <vt:lpstr>Target</vt:lpstr>
      <vt:lpstr>Target</vt:lpstr>
      <vt:lpstr>Target이 임신 고객을 분석해 쿠폰을 발생한 이유</vt:lpstr>
      <vt:lpstr>Target이 임신 고객을 분석해 쿠폰을 발생한 이유</vt:lpstr>
      <vt:lpstr>Target이 임신 고객을 분석해 쿠폰을 발생한 이유</vt:lpstr>
      <vt:lpstr>Target은 고객의 임신을 어떻게 알았을까?</vt:lpstr>
      <vt:lpstr>Target은 고객의 임신을 어떻게 알았을까?</vt:lpstr>
      <vt:lpstr>Target은 고객의 임신을 어떻게 알았을까?</vt:lpstr>
      <vt:lpstr>분석 당한 것에 대한 거부감</vt:lpstr>
      <vt:lpstr>어떤 고객 데이터를 수집하고 분석해야 하는가?</vt:lpstr>
      <vt:lpstr>어떤 고객 데이터를 분석해야 하는가?</vt:lpstr>
      <vt:lpstr>카테고리 구분의 중요성(쇼핑 플랫폼)</vt:lpstr>
      <vt:lpstr>메타데이터의 중요성(콘텐츠 플랫폼)</vt:lpstr>
      <vt:lpstr>메타데이터의 중요성(콘텐츠 플랫폼)</vt:lpstr>
      <vt:lpstr>메타데이터의 중요성(콘텐츠 플랫폼)</vt:lpstr>
      <vt:lpstr>메타데이터의 중요성(콘텐츠 플랫폼)</vt:lpstr>
      <vt:lpstr>고객 추천 시스템</vt:lpstr>
      <vt:lpstr>데이터 분석 방법론 및  데이터 분석 도구</vt:lpstr>
      <vt:lpstr>1. 빅데이터 분석 방법론</vt:lpstr>
      <vt:lpstr>2. TARGET사례와 빅데이터 분석 방법론</vt:lpstr>
      <vt:lpstr>3. KDD 분석 방법론</vt:lpstr>
      <vt:lpstr>4. 데이터 분석을 위한 도구 EXCEL</vt:lpstr>
      <vt:lpstr>4. 데이터 분석을 위한 도구 R</vt:lpstr>
      <vt:lpstr>4. 데이터 분석을 위한 도구 Python</vt:lpstr>
      <vt:lpstr>데이터 분석 관련 진로</vt:lpstr>
      <vt:lpstr>데이터분석 관련 진로</vt:lpstr>
      <vt:lpstr>데이터분석 관련 진로 </vt:lpstr>
      <vt:lpstr>데이터분석 관련 진로 </vt:lpstr>
      <vt:lpstr>데이터분석 관련 진로</vt:lpstr>
      <vt:lpstr>데이터분석 관련 진로</vt:lpstr>
      <vt:lpstr>데이터분석 관련 진로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기반 서비스 기획</dc:title>
  <dc:creator>haram</dc:creator>
  <cp:lastModifiedBy>5-29</cp:lastModifiedBy>
  <cp:revision>154</cp:revision>
  <dcterms:created xsi:type="dcterms:W3CDTF">2022-06-04T00:59:47Z</dcterms:created>
  <dcterms:modified xsi:type="dcterms:W3CDTF">2024-08-05T03:21:16Z</dcterms:modified>
  <cp:version>12.0.0.1633</cp:version>
</cp:coreProperties>
</file>