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7" r:id="rId5"/>
    <p:sldId id="298" r:id="rId6"/>
    <p:sldId id="299" r:id="rId7"/>
    <p:sldId id="300" r:id="rId8"/>
    <p:sldId id="301" r:id="rId9"/>
    <p:sldId id="305" r:id="rId10"/>
    <p:sldId id="302" r:id="rId11"/>
    <p:sldId id="303" r:id="rId12"/>
    <p:sldId id="257"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047"/>
    <a:srgbClr val="0B2B41"/>
    <a:srgbClr val="114263"/>
    <a:srgbClr val="401918"/>
    <a:srgbClr val="731F1C"/>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3" autoAdjust="0"/>
  </p:normalViewPr>
  <p:slideViewPr>
    <p:cSldViewPr snapToGrid="0">
      <p:cViewPr>
        <p:scale>
          <a:sx n="87" d="100"/>
          <a:sy n="87" d="100"/>
        </p:scale>
        <p:origin x="528" y="62"/>
      </p:cViewPr>
      <p:guideLst>
        <p:guide orient="horz" pos="2160"/>
        <p:guide pos="3864"/>
        <p:guide pos="408"/>
        <p:guide orient="horz" pos="432"/>
        <p:guide pos="7272"/>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D1D01A-5516-4E1C-9A6D-D9EF8C203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0087A2D-9F8F-45E9-B127-C2407E7953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34338A-2C54-48B6-A869-F1523EB17642}" type="datetimeFigureOut">
              <a:rPr lang="en-US" smtClean="0"/>
              <a:t>7/23/2021</a:t>
            </a:fld>
            <a:endParaRPr lang="en-US" dirty="0"/>
          </a:p>
        </p:txBody>
      </p:sp>
      <p:sp>
        <p:nvSpPr>
          <p:cNvPr id="4" name="Footer Placeholder 3">
            <a:extLst>
              <a:ext uri="{FF2B5EF4-FFF2-40B4-BE49-F238E27FC236}">
                <a16:creationId xmlns:a16="http://schemas.microsoft.com/office/drawing/2014/main" id="{60515058-9F03-4AC5-A723-3D23E27720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86E583C-77B5-479A-A9CA-17DC816BC6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3D57C9-54A6-4BAA-A5CD-C535F9370C4B}" type="slidenum">
              <a:rPr lang="en-US" smtClean="0"/>
              <a:t>‹#›</a:t>
            </a:fld>
            <a:endParaRPr lang="en-US" dirty="0"/>
          </a:p>
        </p:txBody>
      </p:sp>
    </p:spTree>
    <p:extLst>
      <p:ext uri="{BB962C8B-B14F-4D97-AF65-F5344CB8AC3E}">
        <p14:creationId xmlns:p14="http://schemas.microsoft.com/office/powerpoint/2010/main" val="21203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205A9-A302-429C-8AB8-C362C4362DF4}" type="datetimeFigureOut">
              <a:rPr lang="en-US" smtClean="0"/>
              <a:t>7/23/2021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82289-BCFD-4053-9D06-A9140C63A457}" type="slidenum">
              <a:rPr lang="en-US" smtClean="0"/>
              <a:t>‹#›</a:t>
            </a:fld>
            <a:endParaRPr lang="en-US" dirty="0"/>
          </a:p>
        </p:txBody>
      </p:sp>
    </p:spTree>
    <p:extLst>
      <p:ext uri="{BB962C8B-B14F-4D97-AF65-F5344CB8AC3E}">
        <p14:creationId xmlns:p14="http://schemas.microsoft.com/office/powerpoint/2010/main" val="144947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01">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 0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12" name="Picture Placeholder 11">
            <a:extLst>
              <a:ext uri="{FF2B5EF4-FFF2-40B4-BE49-F238E27FC236}">
                <a16:creationId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a:lnSpc>
                <a:spcPct val="100000"/>
              </a:lnSpc>
            </a:pPr>
            <a:r>
              <a:rPr lang="en-US" noProof="0"/>
              <a:t>Click to edit Master title style</a:t>
            </a:r>
          </a:p>
        </p:txBody>
      </p:sp>
      <p:sp>
        <p:nvSpPr>
          <p:cNvPr id="20" name="Slide Number Placeholder 7">
            <a:extLst>
              <a:ext uri="{FF2B5EF4-FFF2-40B4-BE49-F238E27FC236}">
                <a16:creationId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Slide Number Placeholder 7">
            <a:extLst>
              <a:ext uri="{FF2B5EF4-FFF2-40B4-BE49-F238E27FC236}">
                <a16:creationId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0" name="Title 1">
            <a:extLst>
              <a:ext uri="{FF2B5EF4-FFF2-40B4-BE49-F238E27FC236}">
                <a16:creationId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a:r>
              <a:rPr lang="en-US" noProof="0"/>
              <a:t>TITLE</a:t>
            </a:r>
          </a:p>
        </p:txBody>
      </p:sp>
      <p:sp>
        <p:nvSpPr>
          <p:cNvPr id="17" name="Text Placeholder 4">
            <a:extLst>
              <a:ext uri="{FF2B5EF4-FFF2-40B4-BE49-F238E27FC236}">
                <a16:creationId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Name</a:t>
            </a:r>
          </a:p>
        </p:txBody>
      </p:sp>
      <p:sp>
        <p:nvSpPr>
          <p:cNvPr id="18" name="Text Placeholder 4">
            <a:extLst>
              <a:ext uri="{FF2B5EF4-FFF2-40B4-BE49-F238E27FC236}">
                <a16:creationId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Phone</a:t>
            </a:r>
          </a:p>
        </p:txBody>
      </p:sp>
      <p:sp>
        <p:nvSpPr>
          <p:cNvPr id="19" name="Text Placeholder 4">
            <a:extLst>
              <a:ext uri="{FF2B5EF4-FFF2-40B4-BE49-F238E27FC236}">
                <a16:creationId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Email</a:t>
            </a:r>
          </a:p>
        </p:txBody>
      </p:sp>
      <p:sp>
        <p:nvSpPr>
          <p:cNvPr id="20" name="Text Placeholder 4">
            <a:extLst>
              <a:ext uri="{FF2B5EF4-FFF2-40B4-BE49-F238E27FC236}">
                <a16:creationId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Website</a:t>
            </a:r>
          </a:p>
        </p:txBody>
      </p:sp>
      <p:sp>
        <p:nvSpPr>
          <p:cNvPr id="3" name="Content Placeholder 2">
            <a:extLst>
              <a:ext uri="{FF2B5EF4-FFF2-40B4-BE49-F238E27FC236}">
                <a16:creationId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8" name="Content Placeholder 2">
            <a:extLst>
              <a:ext uri="{FF2B5EF4-FFF2-40B4-BE49-F238E27FC236}">
                <a16:creationId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9" name="Content Placeholder 2">
            <a:extLst>
              <a:ext uri="{FF2B5EF4-FFF2-40B4-BE49-F238E27FC236}">
                <a16:creationId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30" name="Content Placeholder 2">
            <a:extLst>
              <a:ext uri="{FF2B5EF4-FFF2-40B4-BE49-F238E27FC236}">
                <a16:creationId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12">
            <a:extLst>
              <a:ext uri="{FF2B5EF4-FFF2-40B4-BE49-F238E27FC236}">
                <a16:creationId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id="{C7BBA6D3-FEB9-412B-8FBB-095FC3A60ABF}"/>
              </a:ext>
            </a:extLst>
          </p:cNvPr>
          <p:cNvSpPr>
            <a:spLocks noGrp="1"/>
          </p:cNvSpPr>
          <p:nvPr>
            <p:ph idx="1"/>
          </p:nvPr>
        </p:nvSpPr>
        <p:spPr>
          <a:xfrm>
            <a:off x="633186" y="1825625"/>
            <a:ext cx="10815864"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id="{64A4F74B-B2CD-407C-865A-037EDFAC9DB0}"/>
              </a:ext>
            </a:extLst>
          </p:cNvPr>
          <p:cNvSpPr>
            <a:spLocks noGrp="1"/>
          </p:cNvSpPr>
          <p:nvPr>
            <p:ph sz="half" idx="1"/>
          </p:nvPr>
        </p:nvSpPr>
        <p:spPr>
          <a:xfrm>
            <a:off x="633186" y="1825625"/>
            <a:ext cx="5386614"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3">
            <a:extLst>
              <a:ext uri="{FF2B5EF4-FFF2-40B4-BE49-F238E27FC236}">
                <a16:creationId xmlns:a16="http://schemas.microsoft.com/office/drawing/2014/main" id="{A2548E2E-973A-4D52-ACB9-BF564F407308}"/>
              </a:ext>
            </a:extLst>
          </p:cNvPr>
          <p:cNvSpPr>
            <a:spLocks noGrp="1"/>
          </p:cNvSpPr>
          <p:nvPr>
            <p:ph sz="half" idx="2"/>
          </p:nvPr>
        </p:nvSpPr>
        <p:spPr>
          <a:xfrm>
            <a:off x="6172200" y="1825625"/>
            <a:ext cx="527685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2">
            <a:extLst>
              <a:ext uri="{FF2B5EF4-FFF2-40B4-BE49-F238E27FC236}">
                <a16:creationId xmlns:a16="http://schemas.microsoft.com/office/drawing/2014/main" id="{10CD1AD0-C8B7-4785-A47D-D822CF4F248F}"/>
              </a:ext>
            </a:extLst>
          </p:cNvPr>
          <p:cNvSpPr>
            <a:spLocks noGrp="1"/>
          </p:cNvSpPr>
          <p:nvPr>
            <p:ph type="body" idx="1"/>
          </p:nvPr>
        </p:nvSpPr>
        <p:spPr>
          <a:xfrm>
            <a:off x="633186" y="1681163"/>
            <a:ext cx="53321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4">
            <a:extLst>
              <a:ext uri="{FF2B5EF4-FFF2-40B4-BE49-F238E27FC236}">
                <a16:creationId xmlns:a16="http://schemas.microsoft.com/office/drawing/2014/main" id="{90A1BBCF-EEF1-4C9A-BA10-9657A79560D3}"/>
              </a:ext>
            </a:extLst>
          </p:cNvPr>
          <p:cNvSpPr>
            <a:spLocks noGrp="1"/>
          </p:cNvSpPr>
          <p:nvPr>
            <p:ph type="body" sz="quarter" idx="3"/>
          </p:nvPr>
        </p:nvSpPr>
        <p:spPr>
          <a:xfrm>
            <a:off x="6172200" y="1681163"/>
            <a:ext cx="5276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Content Placeholder 3">
            <a:extLst>
              <a:ext uri="{FF2B5EF4-FFF2-40B4-BE49-F238E27FC236}">
                <a16:creationId xmlns:a16="http://schemas.microsoft.com/office/drawing/2014/main" id="{79F8415A-57A2-4D5C-97B0-E78499CC7C6F}"/>
              </a:ext>
            </a:extLst>
          </p:cNvPr>
          <p:cNvSpPr>
            <a:spLocks noGrp="1"/>
          </p:cNvSpPr>
          <p:nvPr>
            <p:ph sz="half" idx="2"/>
          </p:nvPr>
        </p:nvSpPr>
        <p:spPr>
          <a:xfrm>
            <a:off x="633186" y="2505075"/>
            <a:ext cx="5332147"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5">
            <a:extLst>
              <a:ext uri="{FF2B5EF4-FFF2-40B4-BE49-F238E27FC236}">
                <a16:creationId xmlns:a16="http://schemas.microsoft.com/office/drawing/2014/main" id="{37A31490-A10D-455A-B515-E26064D0E10A}"/>
              </a:ext>
            </a:extLst>
          </p:cNvPr>
          <p:cNvSpPr>
            <a:spLocks noGrp="1"/>
          </p:cNvSpPr>
          <p:nvPr>
            <p:ph sz="quarter" idx="4"/>
          </p:nvPr>
        </p:nvSpPr>
        <p:spPr>
          <a:xfrm>
            <a:off x="6172200" y="2505075"/>
            <a:ext cx="5276850"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3">
            <a:extLst>
              <a:ext uri="{FF2B5EF4-FFF2-40B4-BE49-F238E27FC236}">
                <a16:creationId xmlns:a16="http://schemas.microsoft.com/office/drawing/2014/main" id="{9F5DF135-B773-4FF0-A198-687768159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4D4BA48E-457A-42FA-BC00-3AE386B38A0C}"/>
              </a:ext>
            </a:extLst>
          </p:cNvPr>
          <p:cNvSpPr>
            <a:spLocks noGrp="1"/>
          </p:cNvSpPr>
          <p:nvPr>
            <p:ph idx="1"/>
          </p:nvPr>
        </p:nvSpPr>
        <p:spPr>
          <a:xfrm>
            <a:off x="5183188" y="987425"/>
            <a:ext cx="62658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itle 1">
            <a:extLst>
              <a:ext uri="{FF2B5EF4-FFF2-40B4-BE49-F238E27FC236}">
                <a16:creationId xmlns:a16="http://schemas.microsoft.com/office/drawing/2014/main" id="{43DF8AE6-3466-400C-B6F1-335DF4DED07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0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itle 1">
            <a:extLst>
              <a:ext uri="{FF2B5EF4-FFF2-40B4-BE49-F238E27FC236}">
                <a16:creationId xmlns:a16="http://schemas.microsoft.com/office/drawing/2014/main" id="{A3EA16B2-FFAE-4A6E-977D-191BC1DB5B28}"/>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0" name="Text Placeholder 3">
            <a:extLst>
              <a:ext uri="{FF2B5EF4-FFF2-40B4-BE49-F238E27FC236}">
                <a16:creationId xmlns:a16="http://schemas.microsoft.com/office/drawing/2014/main" id="{436B2E80-B2B9-4309-8C9B-11D0B83C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03DB89DF-F372-4E54-9DFD-D53E42A2B8E8}"/>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294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03">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a:r>
              <a:rPr lang="en-US" noProof="0"/>
              <a:t>Subtitle</a:t>
            </a:r>
          </a:p>
        </p:txBody>
      </p:sp>
    </p:spTree>
    <p:extLst>
      <p:ext uri="{BB962C8B-B14F-4D97-AF65-F5344CB8AC3E}">
        <p14:creationId xmlns:p14="http://schemas.microsoft.com/office/powerpoint/2010/main" val="347717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tx1"/>
                </a:solidFill>
              </a:defRPr>
            </a:lvl1pPr>
          </a:lstStyle>
          <a:p>
            <a:r>
              <a:rPr lang="en-US" noProof="0" dirty="0"/>
              <a:t>Insert Image</a:t>
            </a:r>
          </a:p>
        </p:txBody>
      </p:sp>
      <p:sp>
        <p:nvSpPr>
          <p:cNvPr id="2" name="Title 1">
            <a:extLst>
              <a:ext uri="{FF2B5EF4-FFF2-40B4-BE49-F238E27FC236}">
                <a16:creationId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a:r>
              <a:rPr lang="en-US" noProof="0"/>
              <a:t>Click to edit Master title style</a:t>
            </a:r>
          </a:p>
        </p:txBody>
      </p:sp>
      <p:sp>
        <p:nvSpPr>
          <p:cNvPr id="3" name="Text Placeholder 2">
            <a:extLst>
              <a:ext uri="{FF2B5EF4-FFF2-40B4-BE49-F238E27FC236}">
                <a16:creationId xmlns:a16="http://schemas.microsoft.com/office/drawing/2014/main" id="{2728D712-0D13-4ECD-9BEB-B8EE651FF63F}"/>
              </a:ext>
            </a:extLst>
          </p:cNvPr>
          <p:cNvSpPr>
            <a:spLocks noGrp="1"/>
          </p:cNvSpPr>
          <p:nvPr>
            <p:ph type="body" idx="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id="{C7F0E85E-786D-44FC-A9C8-8853277D7C38}"/>
              </a:ext>
            </a:extLst>
          </p:cNvPr>
          <p:cNvSpPr>
            <a:spLocks noGrp="1"/>
          </p:cNvSpPr>
          <p:nvPr>
            <p:ph type="body" sz="quarter" idx="12"/>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7" name="Content Placeholder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8" name="Slide Number Placeholder 7">
            <a:extLst>
              <a:ext uri="{FF2B5EF4-FFF2-40B4-BE49-F238E27FC236}">
                <a16:creationId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2 Content_3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id="{C7F0E85E-786D-44FC-A9C8-8853277D7C38}"/>
              </a:ext>
            </a:extLst>
          </p:cNvPr>
          <p:cNvSpPr>
            <a:spLocks noGrp="1"/>
          </p:cNvSpPr>
          <p:nvPr>
            <p:ph type="body" sz="quarter" idx="12"/>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7" name="Content Placeholder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Text Placeholder 12">
            <a:extLst>
              <a:ext uri="{FF2B5EF4-FFF2-40B4-BE49-F238E27FC236}">
                <a16:creationId xmlns:a16="http://schemas.microsoft.com/office/drawing/2014/main" id="{DEF523FD-B1FC-40A7-93AA-389CB38E17C0}"/>
              </a:ext>
            </a:extLst>
          </p:cNvPr>
          <p:cNvSpPr>
            <a:spLocks noGrp="1"/>
          </p:cNvSpPr>
          <p:nvPr>
            <p:ph type="body" sz="quarter" idx="15"/>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0" name="Content Placeholder 15">
            <a:extLst>
              <a:ext uri="{FF2B5EF4-FFF2-40B4-BE49-F238E27FC236}">
                <a16:creationId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Slide Number Placeholder 7">
            <a:extLst>
              <a:ext uri="{FF2B5EF4-FFF2-40B4-BE49-F238E27FC236}">
                <a16:creationId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Text Placeholder 12">
            <a:extLst>
              <a:ext uri="{FF2B5EF4-FFF2-40B4-BE49-F238E27FC236}">
                <a16:creationId xmlns:a16="http://schemas.microsoft.com/office/drawing/2014/main" id="{C3BB8EAB-4266-4938-A8CB-6D18C938017F}"/>
              </a:ext>
            </a:extLst>
          </p:cNvPr>
          <p:cNvSpPr>
            <a:spLocks noGrp="1"/>
          </p:cNvSpPr>
          <p:nvPr>
            <p:ph type="body" sz="quarter" idx="14"/>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12" name="Content Placeholder 15">
            <a:extLst>
              <a:ext uri="{FF2B5EF4-FFF2-40B4-BE49-F238E27FC236}">
                <a16:creationId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5" name="Slide Number Placeholder 7">
            <a:extLst>
              <a:ext uri="{FF2B5EF4-FFF2-40B4-BE49-F238E27FC236}">
                <a16:creationId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Slide Number Placeholder 7">
            <a:extLst>
              <a:ext uri="{FF2B5EF4-FFF2-40B4-BE49-F238E27FC236}">
                <a16:creationId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tx1"/>
                </a:solidFill>
              </a:defRPr>
            </a:lvl1pPr>
          </a:lstStyle>
          <a:p>
            <a:pPr lvl="0"/>
            <a:r>
              <a:rPr lang="en-US" noProof="0"/>
              <a:t>Icon</a:t>
            </a:r>
          </a:p>
        </p:txBody>
      </p:sp>
      <p:grpSp>
        <p:nvGrpSpPr>
          <p:cNvPr id="11" name="Group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Slide Number Placeholder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a:fld id="{817179DE-9BF3-494C-804F-0C7C90AC8700}" type="slidenum">
              <a:rPr lang="en-US" noProof="0" smtClean="0"/>
              <a:pPr algn="ctr"/>
              <a:t>‹#›</a:t>
            </a:fld>
            <a:endParaRPr lang="en-US" noProof="0" dirty="0"/>
          </a:p>
        </p:txBody>
      </p:sp>
      <p:sp>
        <p:nvSpPr>
          <p:cNvPr id="2" name="Title Placeholder 1">
            <a:extLst>
              <a:ext uri="{FF2B5EF4-FFF2-40B4-BE49-F238E27FC236}">
                <a16:creationId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books on a shelf">
            <a:extLst>
              <a:ext uri="{FF2B5EF4-FFF2-40B4-BE49-F238E27FC236}">
                <a16:creationId xmlns:a16="http://schemas.microsoft.com/office/drawing/2014/main" id="{0BCD2159-BE65-43D5-9E0A-9EB4B1B2F85B}"/>
              </a:ext>
            </a:extLst>
          </p:cNvPr>
          <p:cNvPicPr>
            <a:picLocks noGrp="1" noChangeAspect="1"/>
          </p:cNvPicPr>
          <p:nvPr>
            <p:ph type="pic" sz="quarter" idx="10"/>
          </p:nvPr>
        </p:nvPicPr>
        <p:blipFill>
          <a:blip r:embed="rId2" cstate="email">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p:pic>
      <p:grpSp>
        <p:nvGrpSpPr>
          <p:cNvPr id="23" name="Group 22">
            <a:extLst>
              <a:ext uri="{FF2B5EF4-FFF2-40B4-BE49-F238E27FC236}">
                <a16:creationId xmlns:a16="http://schemas.microsoft.com/office/drawing/2014/main" id="{28C94A8D-A234-408C-8281-33CCC01BE2A8}"/>
              </a:ext>
              <a:ext uri="{C183D7F6-B498-43B3-948B-1728B52AA6E4}">
                <adec:decorative xmlns:adec="http://schemas.microsoft.com/office/drawing/2017/decorative" val="1"/>
              </a:ext>
            </a:extLst>
          </p:cNvPr>
          <p:cNvGrpSpPr/>
          <p:nvPr/>
        </p:nvGrpSpPr>
        <p:grpSpPr>
          <a:xfrm>
            <a:off x="0" y="0"/>
            <a:ext cx="4750604" cy="6858000"/>
            <a:chOff x="0" y="0"/>
            <a:chExt cx="4750604" cy="6858000"/>
          </a:xfrm>
        </p:grpSpPr>
        <p:sp>
          <p:nvSpPr>
            <p:cNvPr id="22" name="Freeform: Shape 21">
              <a:extLst>
                <a:ext uri="{FF2B5EF4-FFF2-40B4-BE49-F238E27FC236}">
                  <a16:creationId xmlns:a16="http://schemas.microsoft.com/office/drawing/2014/main" id="{01887690-2EDF-4913-A835-4503B0E36442}"/>
                </a:ext>
              </a:extLst>
            </p:cNvPr>
            <p:cNvSpPr/>
            <p:nvPr/>
          </p:nvSpPr>
          <p:spPr>
            <a:xfrm>
              <a:off x="0" y="0"/>
              <a:ext cx="4750604" cy="6858000"/>
            </a:xfrm>
            <a:custGeom>
              <a:avLst/>
              <a:gdLst>
                <a:gd name="connsiteX0" fmla="*/ 0 w 4750604"/>
                <a:gd name="connsiteY0" fmla="*/ 0 h 6858000"/>
                <a:gd name="connsiteX1" fmla="*/ 4750604 w 4750604"/>
                <a:gd name="connsiteY1" fmla="*/ 0 h 6858000"/>
                <a:gd name="connsiteX2" fmla="*/ 3101407 w 4750604"/>
                <a:gd name="connsiteY2" fmla="*/ 6858000 h 6858000"/>
                <a:gd name="connsiteX3" fmla="*/ 0 w 475060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50604" h="6858000">
                  <a:moveTo>
                    <a:pt x="0" y="0"/>
                  </a:moveTo>
                  <a:lnTo>
                    <a:pt x="4750604" y="0"/>
                  </a:lnTo>
                  <a:lnTo>
                    <a:pt x="3101407" y="6858000"/>
                  </a:lnTo>
                  <a:lnTo>
                    <a:pt x="0" y="685800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D1E7D22-630D-4E19-8BE6-9C21E4A652BD}"/>
                </a:ext>
              </a:extLst>
            </p:cNvPr>
            <p:cNvSpPr/>
            <p:nvPr/>
          </p:nvSpPr>
          <p:spPr>
            <a:xfrm>
              <a:off x="1" y="0"/>
              <a:ext cx="3946799" cy="6858000"/>
            </a:xfrm>
            <a:custGeom>
              <a:avLst/>
              <a:gdLst>
                <a:gd name="connsiteX0" fmla="*/ 0 w 3946799"/>
                <a:gd name="connsiteY0" fmla="*/ 0 h 6858000"/>
                <a:gd name="connsiteX1" fmla="*/ 3946799 w 3946799"/>
                <a:gd name="connsiteY1" fmla="*/ 0 h 6858000"/>
                <a:gd name="connsiteX2" fmla="*/ 2297602 w 3946799"/>
                <a:gd name="connsiteY2" fmla="*/ 6858000 h 6858000"/>
                <a:gd name="connsiteX3" fmla="*/ 0 w 39467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946799" h="6858000">
                  <a:moveTo>
                    <a:pt x="0" y="0"/>
                  </a:moveTo>
                  <a:lnTo>
                    <a:pt x="3946799" y="0"/>
                  </a:lnTo>
                  <a:lnTo>
                    <a:pt x="2297602" y="6858000"/>
                  </a:lnTo>
                  <a:lnTo>
                    <a:pt x="0" y="6858000"/>
                  </a:lnTo>
                  <a:close/>
                </a:path>
              </a:pathLst>
            </a:custGeom>
            <a:solidFill>
              <a:schemeClr val="accent2">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318BD405-EEE9-4A08-8DA2-A70AFCF1D240}"/>
                </a:ext>
              </a:extLst>
            </p:cNvPr>
            <p:cNvSpPr/>
            <p:nvPr/>
          </p:nvSpPr>
          <p:spPr>
            <a:xfrm>
              <a:off x="0" y="0"/>
              <a:ext cx="3723822" cy="6858000"/>
            </a:xfrm>
            <a:custGeom>
              <a:avLst/>
              <a:gdLst>
                <a:gd name="connsiteX0" fmla="*/ 0 w 3723822"/>
                <a:gd name="connsiteY0" fmla="*/ 0 h 6858000"/>
                <a:gd name="connsiteX1" fmla="*/ 3723822 w 3723822"/>
                <a:gd name="connsiteY1" fmla="*/ 0 h 6858000"/>
                <a:gd name="connsiteX2" fmla="*/ 2074625 w 3723822"/>
                <a:gd name="connsiteY2" fmla="*/ 6858000 h 6858000"/>
                <a:gd name="connsiteX3" fmla="*/ 0 w 372382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23822" h="6858000">
                  <a:moveTo>
                    <a:pt x="0" y="0"/>
                  </a:moveTo>
                  <a:lnTo>
                    <a:pt x="3723822" y="0"/>
                  </a:lnTo>
                  <a:lnTo>
                    <a:pt x="2074625" y="6858000"/>
                  </a:lnTo>
                  <a:lnTo>
                    <a:pt x="0" y="6858000"/>
                  </a:lnTo>
                  <a:close/>
                </a:path>
              </a:pathLst>
            </a:custGeom>
            <a:solidFill>
              <a:schemeClr val="accent2">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4A6826-2C0D-4C79-A871-DF31737EE4F7}"/>
                </a:ext>
              </a:extLst>
            </p:cNvPr>
            <p:cNvSpPr/>
            <p:nvPr/>
          </p:nvSpPr>
          <p:spPr>
            <a:xfrm>
              <a:off x="0" y="0"/>
              <a:ext cx="3374007" cy="6858000"/>
            </a:xfrm>
            <a:custGeom>
              <a:avLst/>
              <a:gdLst>
                <a:gd name="connsiteX0" fmla="*/ 0 w 3374007"/>
                <a:gd name="connsiteY0" fmla="*/ 0 h 6858000"/>
                <a:gd name="connsiteX1" fmla="*/ 3374007 w 3374007"/>
                <a:gd name="connsiteY1" fmla="*/ 0 h 6858000"/>
                <a:gd name="connsiteX2" fmla="*/ 1659507 w 3374007"/>
                <a:gd name="connsiteY2" fmla="*/ 6858000 h 6858000"/>
                <a:gd name="connsiteX3" fmla="*/ 0 w 33740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74007" h="6858000">
                  <a:moveTo>
                    <a:pt x="0" y="0"/>
                  </a:moveTo>
                  <a:lnTo>
                    <a:pt x="3374007" y="0"/>
                  </a:lnTo>
                  <a:lnTo>
                    <a:pt x="1659507" y="6858000"/>
                  </a:lnTo>
                  <a:lnTo>
                    <a:pt x="0" y="6858000"/>
                  </a:lnTo>
                  <a:close/>
                </a:path>
              </a:pathLst>
            </a:custGeom>
            <a:solidFill>
              <a:srgbClr val="0D3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33" descr="title">
            <a:extLst>
              <a:ext uri="{FF2B5EF4-FFF2-40B4-BE49-F238E27FC236}">
                <a16:creationId xmlns:a16="http://schemas.microsoft.com/office/drawing/2014/main" id="{3749FE94-FC7C-4359-A56E-6C7A87BDEE87}"/>
              </a:ext>
            </a:extLst>
          </p:cNvPr>
          <p:cNvSpPr>
            <a:spLocks noGrp="1"/>
          </p:cNvSpPr>
          <p:nvPr>
            <p:ph type="title"/>
          </p:nvPr>
        </p:nvSpPr>
        <p:spPr>
          <a:xfrm>
            <a:off x="4590288" y="2313432"/>
            <a:ext cx="7024350" cy="2852737"/>
          </a:xfrm>
        </p:spPr>
        <p:txBody>
          <a:bodyPr/>
          <a:lstStyle/>
          <a:p>
            <a:r>
              <a:rPr lang="en-US" sz="4800" b="1" dirty="0"/>
              <a:t>Web Based </a:t>
            </a:r>
            <a:br>
              <a:rPr lang="en-US" sz="4800" b="1" dirty="0"/>
            </a:br>
            <a:r>
              <a:rPr lang="en-US" sz="4800" b="1" dirty="0"/>
              <a:t>Peer Tutoring Application</a:t>
            </a:r>
            <a:endParaRPr lang="en-US" sz="4800" dirty="0"/>
          </a:p>
        </p:txBody>
      </p:sp>
      <p:sp>
        <p:nvSpPr>
          <p:cNvPr id="35" name="Text Placeholder 34" descr="subtitle">
            <a:extLst>
              <a:ext uri="{FF2B5EF4-FFF2-40B4-BE49-F238E27FC236}">
                <a16:creationId xmlns:a16="http://schemas.microsoft.com/office/drawing/2014/main" id="{3F200E92-5A1F-40B7-AE02-46929BC459EA}"/>
              </a:ext>
            </a:extLst>
          </p:cNvPr>
          <p:cNvSpPr>
            <a:spLocks noGrp="1"/>
          </p:cNvSpPr>
          <p:nvPr>
            <p:ph type="body" idx="1"/>
          </p:nvPr>
        </p:nvSpPr>
        <p:spPr>
          <a:xfrm>
            <a:off x="4590288" y="5193792"/>
            <a:ext cx="5296662" cy="978408"/>
          </a:xfrm>
        </p:spPr>
        <p:txBody>
          <a:bodyPr/>
          <a:lstStyle/>
          <a:p>
            <a:r>
              <a:rPr lang="en-US" sz="2000" dirty="0"/>
              <a:t>Developer: Joseph Andrey </a:t>
            </a:r>
            <a:r>
              <a:rPr lang="en-US" sz="2000" dirty="0" err="1"/>
              <a:t>Dacera</a:t>
            </a:r>
            <a:endParaRPr lang="en-US" sz="2000" dirty="0"/>
          </a:p>
          <a:p>
            <a:endParaRPr lang="en-US" sz="2000" dirty="0"/>
          </a:p>
        </p:txBody>
      </p:sp>
    </p:spTree>
    <p:extLst>
      <p:ext uri="{BB962C8B-B14F-4D97-AF65-F5344CB8AC3E}">
        <p14:creationId xmlns:p14="http://schemas.microsoft.com/office/powerpoint/2010/main" val="424879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eople laughing at a laptop screen">
            <a:extLst>
              <a:ext uri="{FF2B5EF4-FFF2-40B4-BE49-F238E27FC236}">
                <a16:creationId xmlns:a16="http://schemas.microsoft.com/office/drawing/2014/main" id="{9402120B-1989-41A6-9ED1-21A56316A60D}"/>
              </a:ext>
            </a:extLst>
          </p:cNvPr>
          <p:cNvPicPr>
            <a:picLocks noGrp="1" noChangeAspect="1"/>
          </p:cNvPicPr>
          <p:nvPr>
            <p:ph type="pic" sz="quarter" idx="12"/>
          </p:nvPr>
        </p:nvPicPr>
        <p:blipFill rotWithShape="1">
          <a:blip r:embed="rId2" cstate="email">
            <a:extLst>
              <a:ext uri="{28A0092B-C50C-407E-A947-70E740481C1C}">
                <a14:useLocalDpi xmlns:a14="http://schemas.microsoft.com/office/drawing/2010/main"/>
              </a:ext>
            </a:extLst>
          </a:blip>
          <a:srcRect/>
          <a:stretch/>
        </p:blipFill>
        <p:spPr>
          <a:xfrm>
            <a:off x="0" y="0"/>
            <a:ext cx="8087304" cy="6858000"/>
          </a:xfrm>
        </p:spPr>
      </p:pic>
      <p:pic>
        <p:nvPicPr>
          <p:cNvPr id="5" name="Picture Placeholder 4" descr="group of students at graduation">
            <a:extLst>
              <a:ext uri="{FF2B5EF4-FFF2-40B4-BE49-F238E27FC236}">
                <a16:creationId xmlns:a16="http://schemas.microsoft.com/office/drawing/2014/main" id="{BD0958B7-E663-4510-9C53-EE09FEEB7365}"/>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a:stretch/>
        </p:blipFill>
        <p:spPr>
          <a:xfrm>
            <a:off x="6464300" y="0"/>
            <a:ext cx="5727700" cy="6858000"/>
          </a:xfrm>
        </p:spPr>
      </p:pic>
      <p:grpSp>
        <p:nvGrpSpPr>
          <p:cNvPr id="9" name="Group 8">
            <a:extLst>
              <a:ext uri="{FF2B5EF4-FFF2-40B4-BE49-F238E27FC236}">
                <a16:creationId xmlns:a16="http://schemas.microsoft.com/office/drawing/2014/main" id="{E7969C14-1078-4610-9BC5-74119C9B87BE}"/>
              </a:ext>
              <a:ext uri="{C183D7F6-B498-43B3-948B-1728B52AA6E4}">
                <adec:decorative xmlns:adec="http://schemas.microsoft.com/office/drawing/2017/decorative" val="1"/>
              </a:ext>
            </a:extLst>
          </p:cNvPr>
          <p:cNvGrpSpPr/>
          <p:nvPr/>
        </p:nvGrpSpPr>
        <p:grpSpPr>
          <a:xfrm>
            <a:off x="0" y="3808320"/>
            <a:ext cx="7833208" cy="2547440"/>
            <a:chOff x="0" y="3808320"/>
            <a:chExt cx="7833208" cy="2547440"/>
          </a:xfrm>
        </p:grpSpPr>
        <p:sp>
          <p:nvSpPr>
            <p:cNvPr id="10" name="Freeform: Shape 9">
              <a:extLst>
                <a:ext uri="{FF2B5EF4-FFF2-40B4-BE49-F238E27FC236}">
                  <a16:creationId xmlns:a16="http://schemas.microsoft.com/office/drawing/2014/main" id="{E531D018-EFA3-4346-AB80-7CE436393D9E}"/>
                </a:ext>
              </a:extLst>
            </p:cNvPr>
            <p:cNvSpPr/>
            <p:nvPr/>
          </p:nvSpPr>
          <p:spPr>
            <a:xfrm>
              <a:off x="0" y="3808320"/>
              <a:ext cx="7833208" cy="2547440"/>
            </a:xfrm>
            <a:custGeom>
              <a:avLst/>
              <a:gdLst>
                <a:gd name="connsiteX0" fmla="*/ 0 w 7833208"/>
                <a:gd name="connsiteY0" fmla="*/ 0 h 2547440"/>
                <a:gd name="connsiteX1" fmla="*/ 7833208 w 7833208"/>
                <a:gd name="connsiteY1" fmla="*/ 0 h 2547440"/>
                <a:gd name="connsiteX2" fmla="*/ 7135846 w 7833208"/>
                <a:gd name="connsiteY2" fmla="*/ 2547440 h 2547440"/>
                <a:gd name="connsiteX3" fmla="*/ 0 w 7833208"/>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833208" h="2547440">
                  <a:moveTo>
                    <a:pt x="0" y="0"/>
                  </a:moveTo>
                  <a:lnTo>
                    <a:pt x="7833208" y="0"/>
                  </a:lnTo>
                  <a:lnTo>
                    <a:pt x="7135846" y="2547440"/>
                  </a:lnTo>
                  <a:lnTo>
                    <a:pt x="0" y="254744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FA9D7AC8-80D5-49DC-A585-FCFFA6CA4B66}"/>
                </a:ext>
              </a:extLst>
            </p:cNvPr>
            <p:cNvSpPr/>
            <p:nvPr/>
          </p:nvSpPr>
          <p:spPr>
            <a:xfrm>
              <a:off x="1" y="3808320"/>
              <a:ext cx="7692571" cy="2547440"/>
            </a:xfrm>
            <a:custGeom>
              <a:avLst/>
              <a:gdLst>
                <a:gd name="connsiteX0" fmla="*/ 0 w 7692571"/>
                <a:gd name="connsiteY0" fmla="*/ 0 h 2547440"/>
                <a:gd name="connsiteX1" fmla="*/ 7692571 w 7692571"/>
                <a:gd name="connsiteY1" fmla="*/ 0 h 2547440"/>
                <a:gd name="connsiteX2" fmla="*/ 6995209 w 7692571"/>
                <a:gd name="connsiteY2" fmla="*/ 2547440 h 2547440"/>
                <a:gd name="connsiteX3" fmla="*/ 0 w 7692571"/>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692571" h="2547440">
                  <a:moveTo>
                    <a:pt x="0" y="0"/>
                  </a:moveTo>
                  <a:lnTo>
                    <a:pt x="7692571" y="0"/>
                  </a:lnTo>
                  <a:lnTo>
                    <a:pt x="6995209" y="2547440"/>
                  </a:lnTo>
                  <a:lnTo>
                    <a:pt x="0" y="254744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3" name="Title 32" descr="title">
            <a:extLst>
              <a:ext uri="{FF2B5EF4-FFF2-40B4-BE49-F238E27FC236}">
                <a16:creationId xmlns:a16="http://schemas.microsoft.com/office/drawing/2014/main" id="{18CDD97B-6E25-4FB4-B239-493E54AA0830}"/>
              </a:ext>
            </a:extLst>
          </p:cNvPr>
          <p:cNvSpPr>
            <a:spLocks noGrp="1"/>
          </p:cNvSpPr>
          <p:nvPr>
            <p:ph type="title"/>
          </p:nvPr>
        </p:nvSpPr>
        <p:spPr>
          <a:xfrm>
            <a:off x="785586" y="4691756"/>
            <a:ext cx="5005614" cy="822960"/>
          </a:xfrm>
        </p:spPr>
        <p:txBody>
          <a:bodyPr/>
          <a:lstStyle/>
          <a:p>
            <a:pPr algn="ctr"/>
            <a:r>
              <a:rPr lang="en-US" sz="4800" dirty="0">
                <a:solidFill>
                  <a:schemeClr val="bg1"/>
                </a:solidFill>
              </a:rPr>
              <a:t>Thank  You!</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descr="slide number">
            <a:extLst>
              <a:ext uri="{FF2B5EF4-FFF2-40B4-BE49-F238E27FC236}">
                <a16:creationId xmlns:a16="http://schemas.microsoft.com/office/drawing/2014/main" id="{B7F99E8F-CFBF-4A36-93EC-B66007DF4F2C}"/>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10</a:t>
            </a:fld>
            <a:endParaRPr lang="en-US" sz="1200" dirty="0">
              <a:solidFill>
                <a:schemeClr val="bg1"/>
              </a:solidFill>
            </a:endParaRPr>
          </a:p>
        </p:txBody>
      </p:sp>
      <p:sp>
        <p:nvSpPr>
          <p:cNvPr id="3" name="Text Placeholder 2">
            <a:extLst>
              <a:ext uri="{FF2B5EF4-FFF2-40B4-BE49-F238E27FC236}">
                <a16:creationId xmlns:a16="http://schemas.microsoft.com/office/drawing/2014/main" id="{45A2B1BE-ACFA-4627-B092-A6D60CAF2B3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2202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hree people sitting at picnic table">
            <a:extLst>
              <a:ext uri="{FF2B5EF4-FFF2-40B4-BE49-F238E27FC236}">
                <a16:creationId xmlns:a16="http://schemas.microsoft.com/office/drawing/2014/main" id="{0B90EB26-97FD-4B8B-86E0-B00589E0946D}"/>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 y="0"/>
            <a:ext cx="6676568" cy="6858000"/>
          </a:xfrm>
        </p:spPr>
      </p:pic>
      <p:sp>
        <p:nvSpPr>
          <p:cNvPr id="2" name="Title 1" descr="title">
            <a:extLst>
              <a:ext uri="{FF2B5EF4-FFF2-40B4-BE49-F238E27FC236}">
                <a16:creationId xmlns:a16="http://schemas.microsoft.com/office/drawing/2014/main" id="{28BAA8DA-C40B-4AB9-9407-30FB70335152}"/>
              </a:ext>
            </a:extLst>
          </p:cNvPr>
          <p:cNvSpPr>
            <a:spLocks noGrp="1"/>
          </p:cNvSpPr>
          <p:nvPr>
            <p:ph type="ctrTitle"/>
          </p:nvPr>
        </p:nvSpPr>
        <p:spPr/>
        <p:txBody>
          <a:bodyPr/>
          <a:lstStyle/>
          <a:p>
            <a:pPr algn="ctr"/>
            <a:r>
              <a:rPr lang="en-US" sz="6000" dirty="0">
                <a:latin typeface="Another Typewriter" pitchFamily="1" charset="0"/>
              </a:rPr>
              <a:t>Edify</a:t>
            </a:r>
          </a:p>
        </p:txBody>
      </p:sp>
      <p:sp>
        <p:nvSpPr>
          <p:cNvPr id="12" name="Subtitle 11" descr="subtitle">
            <a:extLst>
              <a:ext uri="{FF2B5EF4-FFF2-40B4-BE49-F238E27FC236}">
                <a16:creationId xmlns:a16="http://schemas.microsoft.com/office/drawing/2014/main" id="{B28A8D9C-5123-4D2B-9272-016EF90E0E50}"/>
              </a:ext>
            </a:extLst>
          </p:cNvPr>
          <p:cNvSpPr>
            <a:spLocks noGrp="1"/>
          </p:cNvSpPr>
          <p:nvPr>
            <p:ph type="subTitle" idx="1"/>
          </p:nvPr>
        </p:nvSpPr>
        <p:spPr/>
        <p:txBody>
          <a:bodyPr/>
          <a:lstStyle/>
          <a:p>
            <a:r>
              <a:rPr lang="en-US" dirty="0"/>
              <a:t>“Edify” means to instruct or improve (someone) morally or intellectually.</a:t>
            </a:r>
          </a:p>
        </p:txBody>
      </p:sp>
      <p:grpSp>
        <p:nvGrpSpPr>
          <p:cNvPr id="4" name="Group 3">
            <a:extLst>
              <a:ext uri="{FF2B5EF4-FFF2-40B4-BE49-F238E27FC236}">
                <a16:creationId xmlns:a16="http://schemas.microsoft.com/office/drawing/2014/main" id="{EB664AAE-5AE9-41D7-8346-002B9F445323}"/>
              </a:ext>
              <a:ext uri="{C183D7F6-B498-43B3-948B-1728B52AA6E4}">
                <adec:decorative xmlns:adec="http://schemas.microsoft.com/office/drawing/2017/decorative" val="1"/>
              </a:ext>
            </a:extLst>
          </p:cNvPr>
          <p:cNvGrpSpPr/>
          <p:nvPr/>
        </p:nvGrpSpPr>
        <p:grpSpPr>
          <a:xfrm>
            <a:off x="-3740" y="0"/>
            <a:ext cx="6208649" cy="6858000"/>
            <a:chOff x="-3740" y="0"/>
            <a:chExt cx="6208649" cy="6858000"/>
          </a:xfrm>
        </p:grpSpPr>
        <p:sp>
          <p:nvSpPr>
            <p:cNvPr id="11" name="Freeform: Shap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Icon&#10;&#10;Description automatically generated">
            <a:extLst>
              <a:ext uri="{FF2B5EF4-FFF2-40B4-BE49-F238E27FC236}">
                <a16:creationId xmlns:a16="http://schemas.microsoft.com/office/drawing/2014/main" id="{3C6FBF1D-0FC9-4824-9423-CFDC76C0218F}"/>
              </a:ext>
            </a:extLst>
          </p:cNvPr>
          <p:cNvPicPr>
            <a:picLocks noChangeAspect="1"/>
          </p:cNvPicPr>
          <p:nvPr/>
        </p:nvPicPr>
        <p:blipFill>
          <a:blip r:embed="rId3"/>
          <a:stretch>
            <a:fillRect/>
          </a:stretch>
        </p:blipFill>
        <p:spPr>
          <a:xfrm>
            <a:off x="7863932" y="465992"/>
            <a:ext cx="3200400" cy="3200400"/>
          </a:xfrm>
          <a:prstGeom prst="rect">
            <a:avLst/>
          </a:prstGeom>
        </p:spPr>
      </p:pic>
    </p:spTree>
    <p:extLst>
      <p:ext uri="{BB962C8B-B14F-4D97-AF65-F5344CB8AC3E}">
        <p14:creationId xmlns:p14="http://schemas.microsoft.com/office/powerpoint/2010/main" val="228662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boy in front of library stacks">
            <a:extLst>
              <a:ext uri="{FF2B5EF4-FFF2-40B4-BE49-F238E27FC236}">
                <a16:creationId xmlns:a16="http://schemas.microsoft.com/office/drawing/2014/main" id="{141CBC39-54B4-4424-84FB-FDAABDFFAE1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6464300" y="0"/>
            <a:ext cx="5727700" cy="6858000"/>
          </a:xfrm>
        </p:spPr>
      </p:pic>
      <p:pic>
        <p:nvPicPr>
          <p:cNvPr id="5" name="Picture Placeholder 4" descr="person reading a book">
            <a:extLst>
              <a:ext uri="{FF2B5EF4-FFF2-40B4-BE49-F238E27FC236}">
                <a16:creationId xmlns:a16="http://schemas.microsoft.com/office/drawing/2014/main" id="{70316739-C7FA-4487-B86B-6CE17B09B020}"/>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p:pic>
      <p:grpSp>
        <p:nvGrpSpPr>
          <p:cNvPr id="9" name="Group 8">
            <a:extLst>
              <a:ext uri="{FF2B5EF4-FFF2-40B4-BE49-F238E27FC236}">
                <a16:creationId xmlns:a16="http://schemas.microsoft.com/office/drawing/2014/main" id="{E7969C14-1078-4610-9BC5-74119C9B87BE}"/>
              </a:ext>
              <a:ext uri="{C183D7F6-B498-43B3-948B-1728B52AA6E4}">
                <adec:decorative xmlns:adec="http://schemas.microsoft.com/office/drawing/2017/decorative" val="1"/>
              </a:ext>
            </a:extLst>
          </p:cNvPr>
          <p:cNvGrpSpPr/>
          <p:nvPr/>
        </p:nvGrpSpPr>
        <p:grpSpPr>
          <a:xfrm>
            <a:off x="0" y="3808320"/>
            <a:ext cx="7833208" cy="2547440"/>
            <a:chOff x="0" y="3808320"/>
            <a:chExt cx="7833208" cy="2547440"/>
          </a:xfrm>
        </p:grpSpPr>
        <p:sp>
          <p:nvSpPr>
            <p:cNvPr id="10" name="Freeform: Shape 9">
              <a:extLst>
                <a:ext uri="{FF2B5EF4-FFF2-40B4-BE49-F238E27FC236}">
                  <a16:creationId xmlns:a16="http://schemas.microsoft.com/office/drawing/2014/main" id="{E531D018-EFA3-4346-AB80-7CE436393D9E}"/>
                </a:ext>
              </a:extLst>
            </p:cNvPr>
            <p:cNvSpPr/>
            <p:nvPr/>
          </p:nvSpPr>
          <p:spPr>
            <a:xfrm>
              <a:off x="0" y="3808320"/>
              <a:ext cx="7833208" cy="2547440"/>
            </a:xfrm>
            <a:custGeom>
              <a:avLst/>
              <a:gdLst>
                <a:gd name="connsiteX0" fmla="*/ 0 w 7833208"/>
                <a:gd name="connsiteY0" fmla="*/ 0 h 2547440"/>
                <a:gd name="connsiteX1" fmla="*/ 7833208 w 7833208"/>
                <a:gd name="connsiteY1" fmla="*/ 0 h 2547440"/>
                <a:gd name="connsiteX2" fmla="*/ 7135846 w 7833208"/>
                <a:gd name="connsiteY2" fmla="*/ 2547440 h 2547440"/>
                <a:gd name="connsiteX3" fmla="*/ 0 w 7833208"/>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833208" h="2547440">
                  <a:moveTo>
                    <a:pt x="0" y="0"/>
                  </a:moveTo>
                  <a:lnTo>
                    <a:pt x="7833208" y="0"/>
                  </a:lnTo>
                  <a:lnTo>
                    <a:pt x="7135846" y="2547440"/>
                  </a:lnTo>
                  <a:lnTo>
                    <a:pt x="0" y="254744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FA9D7AC8-80D5-49DC-A585-FCFFA6CA4B66}"/>
                </a:ext>
              </a:extLst>
            </p:cNvPr>
            <p:cNvSpPr/>
            <p:nvPr/>
          </p:nvSpPr>
          <p:spPr>
            <a:xfrm>
              <a:off x="1" y="3808320"/>
              <a:ext cx="7692571" cy="2547440"/>
            </a:xfrm>
            <a:custGeom>
              <a:avLst/>
              <a:gdLst>
                <a:gd name="connsiteX0" fmla="*/ 0 w 7692571"/>
                <a:gd name="connsiteY0" fmla="*/ 0 h 2547440"/>
                <a:gd name="connsiteX1" fmla="*/ 7692571 w 7692571"/>
                <a:gd name="connsiteY1" fmla="*/ 0 h 2547440"/>
                <a:gd name="connsiteX2" fmla="*/ 6995209 w 7692571"/>
                <a:gd name="connsiteY2" fmla="*/ 2547440 h 2547440"/>
                <a:gd name="connsiteX3" fmla="*/ 0 w 7692571"/>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692571" h="2547440">
                  <a:moveTo>
                    <a:pt x="0" y="0"/>
                  </a:moveTo>
                  <a:lnTo>
                    <a:pt x="7692571" y="0"/>
                  </a:lnTo>
                  <a:lnTo>
                    <a:pt x="6995209" y="2547440"/>
                  </a:lnTo>
                  <a:lnTo>
                    <a:pt x="0" y="254744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4" name="Text Placeholder 33" descr="slide content">
            <a:extLst>
              <a:ext uri="{FF2B5EF4-FFF2-40B4-BE49-F238E27FC236}">
                <a16:creationId xmlns:a16="http://schemas.microsoft.com/office/drawing/2014/main" id="{859D862E-AE8E-482F-9E23-3C096FF03E54}"/>
              </a:ext>
            </a:extLst>
          </p:cNvPr>
          <p:cNvSpPr>
            <a:spLocks noGrp="1"/>
          </p:cNvSpPr>
          <p:nvPr>
            <p:ph type="body" sz="quarter" idx="11"/>
          </p:nvPr>
        </p:nvSpPr>
        <p:spPr>
          <a:xfrm>
            <a:off x="251068" y="4053254"/>
            <a:ext cx="6554177" cy="2062253"/>
          </a:xfrm>
        </p:spPr>
        <p:txBody>
          <a:bodyPr/>
          <a:lstStyle/>
          <a:p>
            <a:pPr marL="0" indent="0" algn="just">
              <a:buNone/>
            </a:pPr>
            <a:r>
              <a:rPr lang="en-US" sz="2400" dirty="0">
                <a:solidFill>
                  <a:schemeClr val="bg1"/>
                </a:solidFill>
              </a:rPr>
              <a:t>Studies have identified that peer tutoring is an effective way in teaching students as it benefits both tutors and tutees. Peer tutoring can boost student’s confidence and helps slow learner students to catch up with their classes. It can positively affect not just the student, but also the school.</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descr="slide number">
            <a:extLst>
              <a:ext uri="{FF2B5EF4-FFF2-40B4-BE49-F238E27FC236}">
                <a16:creationId xmlns:a16="http://schemas.microsoft.com/office/drawing/2014/main" id="{EC784E4D-7E61-4FDC-AD6A-E38867722409}"/>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3</a:t>
            </a:fld>
            <a:endParaRPr lang="en-US" sz="1200" dirty="0">
              <a:solidFill>
                <a:schemeClr val="bg1"/>
              </a:solidFill>
            </a:endParaRPr>
          </a:p>
        </p:txBody>
      </p:sp>
    </p:spTree>
    <p:extLst>
      <p:ext uri="{BB962C8B-B14F-4D97-AF65-F5344CB8AC3E}">
        <p14:creationId xmlns:p14="http://schemas.microsoft.com/office/powerpoint/2010/main" val="632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group of students running">
            <a:extLst>
              <a:ext uri="{FF2B5EF4-FFF2-40B4-BE49-F238E27FC236}">
                <a16:creationId xmlns:a16="http://schemas.microsoft.com/office/drawing/2014/main" id="{AEEE5BA3-06F1-4026-A0BB-B08891F46E8E}"/>
              </a:ext>
            </a:extLst>
          </p:cNvPr>
          <p:cNvPicPr>
            <a:picLocks noGrp="1" noChangeAspect="1"/>
          </p:cNvPicPr>
          <p:nvPr>
            <p:ph type="pic" sz="quarter" idx="12"/>
          </p:nvPr>
        </p:nvPicPr>
        <p:blipFill rotWithShape="1">
          <a:blip r:embed="rId2" cstate="email">
            <a:extLst>
              <a:ext uri="{28A0092B-C50C-407E-A947-70E740481C1C}">
                <a14:useLocalDpi xmlns:a14="http://schemas.microsoft.com/office/drawing/2010/main"/>
              </a:ext>
            </a:extLst>
          </a:blip>
          <a:srcRect/>
          <a:stretch/>
        </p:blipFill>
        <p:spPr>
          <a:xfrm>
            <a:off x="0" y="0"/>
            <a:ext cx="8087304" cy="6858000"/>
          </a:xfrm>
        </p:spPr>
      </p:pic>
      <p:grpSp>
        <p:nvGrpSpPr>
          <p:cNvPr id="9" name="Group 8">
            <a:extLst>
              <a:ext uri="{FF2B5EF4-FFF2-40B4-BE49-F238E27FC236}">
                <a16:creationId xmlns:a16="http://schemas.microsoft.com/office/drawing/2014/main" id="{E7969C14-1078-4610-9BC5-74119C9B87BE}"/>
              </a:ext>
              <a:ext uri="{C183D7F6-B498-43B3-948B-1728B52AA6E4}">
                <adec:decorative xmlns:adec="http://schemas.microsoft.com/office/drawing/2017/decorative" val="1"/>
              </a:ext>
            </a:extLst>
          </p:cNvPr>
          <p:cNvGrpSpPr/>
          <p:nvPr/>
        </p:nvGrpSpPr>
        <p:grpSpPr>
          <a:xfrm>
            <a:off x="0" y="3808320"/>
            <a:ext cx="7833208" cy="2547440"/>
            <a:chOff x="0" y="3808320"/>
            <a:chExt cx="7833208" cy="2547440"/>
          </a:xfrm>
        </p:grpSpPr>
        <p:sp>
          <p:nvSpPr>
            <p:cNvPr id="10" name="Freeform: Shape 9">
              <a:extLst>
                <a:ext uri="{FF2B5EF4-FFF2-40B4-BE49-F238E27FC236}">
                  <a16:creationId xmlns:a16="http://schemas.microsoft.com/office/drawing/2014/main" id="{E531D018-EFA3-4346-AB80-7CE436393D9E}"/>
                </a:ext>
              </a:extLst>
            </p:cNvPr>
            <p:cNvSpPr/>
            <p:nvPr/>
          </p:nvSpPr>
          <p:spPr>
            <a:xfrm>
              <a:off x="0" y="3808320"/>
              <a:ext cx="7833208" cy="2547440"/>
            </a:xfrm>
            <a:custGeom>
              <a:avLst/>
              <a:gdLst>
                <a:gd name="connsiteX0" fmla="*/ 0 w 7833208"/>
                <a:gd name="connsiteY0" fmla="*/ 0 h 2547440"/>
                <a:gd name="connsiteX1" fmla="*/ 7833208 w 7833208"/>
                <a:gd name="connsiteY1" fmla="*/ 0 h 2547440"/>
                <a:gd name="connsiteX2" fmla="*/ 7135846 w 7833208"/>
                <a:gd name="connsiteY2" fmla="*/ 2547440 h 2547440"/>
                <a:gd name="connsiteX3" fmla="*/ 0 w 7833208"/>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833208" h="2547440">
                  <a:moveTo>
                    <a:pt x="0" y="0"/>
                  </a:moveTo>
                  <a:lnTo>
                    <a:pt x="7833208" y="0"/>
                  </a:lnTo>
                  <a:lnTo>
                    <a:pt x="7135846" y="2547440"/>
                  </a:lnTo>
                  <a:lnTo>
                    <a:pt x="0" y="254744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FA9D7AC8-80D5-49DC-A585-FCFFA6CA4B66}"/>
                </a:ext>
              </a:extLst>
            </p:cNvPr>
            <p:cNvSpPr/>
            <p:nvPr/>
          </p:nvSpPr>
          <p:spPr>
            <a:xfrm>
              <a:off x="1" y="3808320"/>
              <a:ext cx="7692571" cy="2547440"/>
            </a:xfrm>
            <a:custGeom>
              <a:avLst/>
              <a:gdLst>
                <a:gd name="connsiteX0" fmla="*/ 0 w 7692571"/>
                <a:gd name="connsiteY0" fmla="*/ 0 h 2547440"/>
                <a:gd name="connsiteX1" fmla="*/ 7692571 w 7692571"/>
                <a:gd name="connsiteY1" fmla="*/ 0 h 2547440"/>
                <a:gd name="connsiteX2" fmla="*/ 6995209 w 7692571"/>
                <a:gd name="connsiteY2" fmla="*/ 2547440 h 2547440"/>
                <a:gd name="connsiteX3" fmla="*/ 0 w 7692571"/>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692571" h="2547440">
                  <a:moveTo>
                    <a:pt x="0" y="0"/>
                  </a:moveTo>
                  <a:lnTo>
                    <a:pt x="7692571" y="0"/>
                  </a:lnTo>
                  <a:lnTo>
                    <a:pt x="6995209" y="2547440"/>
                  </a:lnTo>
                  <a:lnTo>
                    <a:pt x="0" y="25474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6" name="Picture Placeholder 15" descr="stack of books on the ground">
            <a:extLst>
              <a:ext uri="{FF2B5EF4-FFF2-40B4-BE49-F238E27FC236}">
                <a16:creationId xmlns:a16="http://schemas.microsoft.com/office/drawing/2014/main" id="{4E408D58-0A21-4D16-A8D8-54C17D5AD4A1}"/>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34" name="Text Placeholder 33" descr="content">
            <a:extLst>
              <a:ext uri="{FF2B5EF4-FFF2-40B4-BE49-F238E27FC236}">
                <a16:creationId xmlns:a16="http://schemas.microsoft.com/office/drawing/2014/main" id="{859D862E-AE8E-482F-9E23-3C096FF03E54}"/>
              </a:ext>
            </a:extLst>
          </p:cNvPr>
          <p:cNvSpPr>
            <a:spLocks noGrp="1"/>
          </p:cNvSpPr>
          <p:nvPr>
            <p:ph type="body" sz="quarter" idx="11"/>
          </p:nvPr>
        </p:nvSpPr>
        <p:spPr>
          <a:xfrm>
            <a:off x="228599" y="3982914"/>
            <a:ext cx="6242538" cy="2167761"/>
          </a:xfrm>
        </p:spPr>
        <p:txBody>
          <a:bodyPr/>
          <a:lstStyle/>
          <a:p>
            <a:pPr marL="0" indent="0" algn="just">
              <a:buNone/>
            </a:pPr>
            <a:r>
              <a:rPr lang="en-US" sz="2400" dirty="0">
                <a:solidFill>
                  <a:schemeClr val="tx1"/>
                </a:solidFill>
              </a:rPr>
              <a:t>In this application, students can act as a tutor and tutee. The aim of this application is to help students find tutor volunteers within the campus. This application can also act as a "Moodle" or eLearning application for tutors and tutees to manage their schedule, activities, etc.</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5" descr="slide number">
            <a:extLst>
              <a:ext uri="{FF2B5EF4-FFF2-40B4-BE49-F238E27FC236}">
                <a16:creationId xmlns:a16="http://schemas.microsoft.com/office/drawing/2014/main" id="{D803F682-0E68-4ECD-A92D-F73743FF2E6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4</a:t>
            </a:fld>
            <a:endParaRPr lang="en-US" sz="1200" dirty="0">
              <a:solidFill>
                <a:schemeClr val="bg1"/>
              </a:solidFill>
            </a:endParaRPr>
          </a:p>
        </p:txBody>
      </p:sp>
    </p:spTree>
    <p:extLst>
      <p:ext uri="{BB962C8B-B14F-4D97-AF65-F5344CB8AC3E}">
        <p14:creationId xmlns:p14="http://schemas.microsoft.com/office/powerpoint/2010/main" val="408241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people sitting around a wooden table&#10;">
            <a:extLst>
              <a:ext uri="{FF2B5EF4-FFF2-40B4-BE49-F238E27FC236}">
                <a16:creationId xmlns:a16="http://schemas.microsoft.com/office/drawing/2014/main" id="{D48306FF-9A46-43AC-BC11-DE5D9F2D1836}"/>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 y="0"/>
            <a:ext cx="12192000" cy="6858000"/>
          </a:xfrm>
        </p:spPr>
      </p:pic>
      <p:sp>
        <p:nvSpPr>
          <p:cNvPr id="52" name="Rectangle 51">
            <a:extLst>
              <a:ext uri="{FF2B5EF4-FFF2-40B4-BE49-F238E27FC236}">
                <a16:creationId xmlns:a16="http://schemas.microsoft.com/office/drawing/2014/main" id="{31664CF3-C0D1-4769-8E59-8694AF07951A}"/>
              </a:ext>
              <a:ext uri="{C183D7F6-B498-43B3-948B-1728B52AA6E4}">
                <adec:decorative xmlns:adec="http://schemas.microsoft.com/office/drawing/2017/decorative" val="1"/>
              </a:ext>
            </a:extLst>
          </p:cNvPr>
          <p:cNvSpPr/>
          <p:nvPr/>
        </p:nvSpPr>
        <p:spPr>
          <a:xfrm>
            <a:off x="0" y="0"/>
            <a:ext cx="12191999" cy="6857999"/>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grpSp>
        <p:nvGrpSpPr>
          <p:cNvPr id="7" name="Group 6">
            <a:extLst>
              <a:ext uri="{FF2B5EF4-FFF2-40B4-BE49-F238E27FC236}">
                <a16:creationId xmlns:a16="http://schemas.microsoft.com/office/drawing/2014/main" id="{F5325EDA-7343-463C-83EC-5D799E8B8195}"/>
              </a:ext>
              <a:ext uri="{C183D7F6-B498-43B3-948B-1728B52AA6E4}">
                <adec:decorative xmlns:adec="http://schemas.microsoft.com/office/drawing/2017/decorative" val="1"/>
              </a:ext>
            </a:extLst>
          </p:cNvPr>
          <p:cNvGrpSpPr/>
          <p:nvPr/>
        </p:nvGrpSpPr>
        <p:grpSpPr>
          <a:xfrm>
            <a:off x="9621169" y="0"/>
            <a:ext cx="2570831" cy="6858001"/>
            <a:chOff x="9621170" y="0"/>
            <a:chExt cx="2570831" cy="6858001"/>
          </a:xfrm>
        </p:grpSpPr>
        <p:sp>
          <p:nvSpPr>
            <p:cNvPr id="32" name="Freeform: Shape 31">
              <a:extLst>
                <a:ext uri="{FF2B5EF4-FFF2-40B4-BE49-F238E27FC236}">
                  <a16:creationId xmlns:a16="http://schemas.microsoft.com/office/drawing/2014/main"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30" name="Freeform: Shape 29">
              <a:extLst>
                <a:ext uri="{FF2B5EF4-FFF2-40B4-BE49-F238E27FC236}">
                  <a16:creationId xmlns:a16="http://schemas.microsoft.com/office/drawing/2014/main"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8" name="Freeform: Shape 27">
              <a:extLst>
                <a:ext uri="{FF2B5EF4-FFF2-40B4-BE49-F238E27FC236}">
                  <a16:creationId xmlns:a16="http://schemas.microsoft.com/office/drawing/2014/main"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6" name="Freeform: Shape 25">
              <a:extLst>
                <a:ext uri="{FF2B5EF4-FFF2-40B4-BE49-F238E27FC236}">
                  <a16:creationId xmlns:a16="http://schemas.microsoft.com/office/drawing/2014/main"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accent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4" name="Freeform: Shape 23">
              <a:extLst>
                <a:ext uri="{FF2B5EF4-FFF2-40B4-BE49-F238E27FC236}">
                  <a16:creationId xmlns:a16="http://schemas.microsoft.com/office/drawing/2014/main"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grpSp>
      <p:sp>
        <p:nvSpPr>
          <p:cNvPr id="22" name="TextBox 21">
            <a:extLst>
              <a:ext uri="{FF2B5EF4-FFF2-40B4-BE49-F238E27FC236}">
                <a16:creationId xmlns:a16="http://schemas.microsoft.com/office/drawing/2014/main" id="{31C1C96E-EF97-4716-B8CB-418829326C24}"/>
              </a:ext>
            </a:extLst>
          </p:cNvPr>
          <p:cNvSpPr txBox="1"/>
          <p:nvPr/>
        </p:nvSpPr>
        <p:spPr>
          <a:xfrm>
            <a:off x="3166198" y="342991"/>
            <a:ext cx="5859602" cy="584775"/>
          </a:xfrm>
          <a:prstGeom prst="rect">
            <a:avLst/>
          </a:prstGeom>
          <a:noFill/>
        </p:spPr>
        <p:txBody>
          <a:bodyPr wrap="square" rtlCol="0">
            <a:spAutoFit/>
          </a:bodyPr>
          <a:lstStyle/>
          <a:p>
            <a:pPr algn="ctr"/>
            <a:r>
              <a:rPr lang="en-US" sz="3200" b="1" dirty="0">
                <a:solidFill>
                  <a:schemeClr val="bg1"/>
                </a:solidFill>
              </a:rPr>
              <a:t>Requirement Specification</a:t>
            </a:r>
          </a:p>
        </p:txBody>
      </p:sp>
      <p:sp>
        <p:nvSpPr>
          <p:cNvPr id="46" name="TextBox 45">
            <a:extLst>
              <a:ext uri="{FF2B5EF4-FFF2-40B4-BE49-F238E27FC236}">
                <a16:creationId xmlns:a16="http://schemas.microsoft.com/office/drawing/2014/main" id="{50C984F7-1A56-4FF5-BEB1-F37CB3A9AFDD}"/>
              </a:ext>
            </a:extLst>
          </p:cNvPr>
          <p:cNvSpPr txBox="1"/>
          <p:nvPr/>
        </p:nvSpPr>
        <p:spPr>
          <a:xfrm>
            <a:off x="236397" y="1270757"/>
            <a:ext cx="5214834"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rPr>
              <a:t>Users can register by providing their correct information.</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Users can login with their credentials.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Users can reset their password.</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Users can act as a tutor and tutee.</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Users can update profile information.</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Users can search tutors and subjects.</a:t>
            </a:r>
          </a:p>
        </p:txBody>
      </p:sp>
      <p:sp>
        <p:nvSpPr>
          <p:cNvPr id="47" name="TextBox 46">
            <a:extLst>
              <a:ext uri="{FF2B5EF4-FFF2-40B4-BE49-F238E27FC236}">
                <a16:creationId xmlns:a16="http://schemas.microsoft.com/office/drawing/2014/main" id="{6C245F54-9F4A-4434-BC32-DB6E0FB477A7}"/>
              </a:ext>
            </a:extLst>
          </p:cNvPr>
          <p:cNvSpPr txBox="1"/>
          <p:nvPr/>
        </p:nvSpPr>
        <p:spPr>
          <a:xfrm>
            <a:off x="6771373" y="1270757"/>
            <a:ext cx="5214834"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rPr>
              <a:t>Users can apply as a tutee in a particular subject. </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Tutors can manage subjects and topics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Users can upload files.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Users can download files.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Users can receive notifications.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Tutors can set meeting schedules.</a:t>
            </a:r>
          </a:p>
        </p:txBody>
      </p:sp>
    </p:spTree>
    <p:extLst>
      <p:ext uri="{BB962C8B-B14F-4D97-AF65-F5344CB8AC3E}">
        <p14:creationId xmlns:p14="http://schemas.microsoft.com/office/powerpoint/2010/main" val="94213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people sitting around a wooden table&#10;">
            <a:extLst>
              <a:ext uri="{FF2B5EF4-FFF2-40B4-BE49-F238E27FC236}">
                <a16:creationId xmlns:a16="http://schemas.microsoft.com/office/drawing/2014/main" id="{D48306FF-9A46-43AC-BC11-DE5D9F2D1836}"/>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 y="0"/>
            <a:ext cx="12192000" cy="6858000"/>
          </a:xfrm>
        </p:spPr>
      </p:pic>
      <p:sp>
        <p:nvSpPr>
          <p:cNvPr id="52" name="Rectangle 51">
            <a:extLst>
              <a:ext uri="{FF2B5EF4-FFF2-40B4-BE49-F238E27FC236}">
                <a16:creationId xmlns:a16="http://schemas.microsoft.com/office/drawing/2014/main" id="{31664CF3-C0D1-4769-8E59-8694AF07951A}"/>
              </a:ext>
              <a:ext uri="{C183D7F6-B498-43B3-948B-1728B52AA6E4}">
                <adec:decorative xmlns:adec="http://schemas.microsoft.com/office/drawing/2017/decorative" val="1"/>
              </a:ext>
            </a:extLst>
          </p:cNvPr>
          <p:cNvSpPr/>
          <p:nvPr/>
        </p:nvSpPr>
        <p:spPr>
          <a:xfrm>
            <a:off x="0" y="0"/>
            <a:ext cx="12191999" cy="6857999"/>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grpSp>
        <p:nvGrpSpPr>
          <p:cNvPr id="7" name="Group 6">
            <a:extLst>
              <a:ext uri="{FF2B5EF4-FFF2-40B4-BE49-F238E27FC236}">
                <a16:creationId xmlns:a16="http://schemas.microsoft.com/office/drawing/2014/main" id="{F5325EDA-7343-463C-83EC-5D799E8B8195}"/>
              </a:ext>
              <a:ext uri="{C183D7F6-B498-43B3-948B-1728B52AA6E4}">
                <adec:decorative xmlns:adec="http://schemas.microsoft.com/office/drawing/2017/decorative" val="1"/>
              </a:ext>
            </a:extLst>
          </p:cNvPr>
          <p:cNvGrpSpPr/>
          <p:nvPr/>
        </p:nvGrpSpPr>
        <p:grpSpPr>
          <a:xfrm>
            <a:off x="9621169" y="0"/>
            <a:ext cx="2570831" cy="6858001"/>
            <a:chOff x="9621170" y="0"/>
            <a:chExt cx="2570831" cy="6858001"/>
          </a:xfrm>
        </p:grpSpPr>
        <p:sp>
          <p:nvSpPr>
            <p:cNvPr id="32" name="Freeform: Shape 31">
              <a:extLst>
                <a:ext uri="{FF2B5EF4-FFF2-40B4-BE49-F238E27FC236}">
                  <a16:creationId xmlns:a16="http://schemas.microsoft.com/office/drawing/2014/main"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30" name="Freeform: Shape 29">
              <a:extLst>
                <a:ext uri="{FF2B5EF4-FFF2-40B4-BE49-F238E27FC236}">
                  <a16:creationId xmlns:a16="http://schemas.microsoft.com/office/drawing/2014/main"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8" name="Freeform: Shape 27">
              <a:extLst>
                <a:ext uri="{FF2B5EF4-FFF2-40B4-BE49-F238E27FC236}">
                  <a16:creationId xmlns:a16="http://schemas.microsoft.com/office/drawing/2014/main"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6" name="Freeform: Shape 25">
              <a:extLst>
                <a:ext uri="{FF2B5EF4-FFF2-40B4-BE49-F238E27FC236}">
                  <a16:creationId xmlns:a16="http://schemas.microsoft.com/office/drawing/2014/main"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accent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4" name="Freeform: Shape 23">
              <a:extLst>
                <a:ext uri="{FF2B5EF4-FFF2-40B4-BE49-F238E27FC236}">
                  <a16:creationId xmlns:a16="http://schemas.microsoft.com/office/drawing/2014/main"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grpSp>
      <p:sp>
        <p:nvSpPr>
          <p:cNvPr id="22" name="TextBox 21">
            <a:extLst>
              <a:ext uri="{FF2B5EF4-FFF2-40B4-BE49-F238E27FC236}">
                <a16:creationId xmlns:a16="http://schemas.microsoft.com/office/drawing/2014/main" id="{31C1C96E-EF97-4716-B8CB-418829326C24}"/>
              </a:ext>
            </a:extLst>
          </p:cNvPr>
          <p:cNvSpPr txBox="1"/>
          <p:nvPr/>
        </p:nvSpPr>
        <p:spPr>
          <a:xfrm>
            <a:off x="3166198" y="342991"/>
            <a:ext cx="5859602" cy="584775"/>
          </a:xfrm>
          <a:prstGeom prst="rect">
            <a:avLst/>
          </a:prstGeom>
          <a:noFill/>
        </p:spPr>
        <p:txBody>
          <a:bodyPr wrap="square" rtlCol="0">
            <a:spAutoFit/>
          </a:bodyPr>
          <a:lstStyle/>
          <a:p>
            <a:pPr algn="ctr"/>
            <a:r>
              <a:rPr lang="en-US" sz="3200" b="1" dirty="0">
                <a:solidFill>
                  <a:schemeClr val="bg1"/>
                </a:solidFill>
              </a:rPr>
              <a:t>Requirement Specification</a:t>
            </a:r>
          </a:p>
        </p:txBody>
      </p:sp>
      <p:sp>
        <p:nvSpPr>
          <p:cNvPr id="46" name="TextBox 45">
            <a:extLst>
              <a:ext uri="{FF2B5EF4-FFF2-40B4-BE49-F238E27FC236}">
                <a16:creationId xmlns:a16="http://schemas.microsoft.com/office/drawing/2014/main" id="{50C984F7-1A56-4FF5-BEB1-F37CB3A9AFDD}"/>
              </a:ext>
            </a:extLst>
          </p:cNvPr>
          <p:cNvSpPr txBox="1"/>
          <p:nvPr/>
        </p:nvSpPr>
        <p:spPr>
          <a:xfrm>
            <a:off x="236397" y="1270757"/>
            <a:ext cx="5214834" cy="5262979"/>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rPr>
              <a:t>Tutors can add assignments.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Tutors can add files like leaning materials.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Tutors can view list of their tutees and manage class.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Tutees can add and submit assignments.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Tutees can request reschedule the meeting.</a:t>
            </a:r>
          </a:p>
          <a:p>
            <a:pPr marL="342900" indent="-342900">
              <a:buFont typeface="Arial" panose="020B0604020202020204" pitchFamily="34" charset="0"/>
              <a:buChar char="•"/>
            </a:pPr>
            <a:endParaRPr lang="en-US" sz="2400" b="1" dirty="0">
              <a:solidFill>
                <a:schemeClr val="bg1"/>
              </a:solidFill>
            </a:endParaRPr>
          </a:p>
        </p:txBody>
      </p:sp>
      <p:sp>
        <p:nvSpPr>
          <p:cNvPr id="47" name="TextBox 46">
            <a:extLst>
              <a:ext uri="{FF2B5EF4-FFF2-40B4-BE49-F238E27FC236}">
                <a16:creationId xmlns:a16="http://schemas.microsoft.com/office/drawing/2014/main" id="{6C245F54-9F4A-4434-BC32-DB6E0FB477A7}"/>
              </a:ext>
            </a:extLst>
          </p:cNvPr>
          <p:cNvSpPr txBox="1"/>
          <p:nvPr/>
        </p:nvSpPr>
        <p:spPr>
          <a:xfrm>
            <a:off x="6771373" y="1270757"/>
            <a:ext cx="5214834" cy="5262979"/>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rPr>
              <a:t>Tutees can accept or decline rescheduling request.</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Tutees can view the list of their taken subjects.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Tutees can view their classes.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Tutees can view tutor’s information</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r>
              <a:rPr lang="en-US" sz="2400" b="1" dirty="0">
                <a:solidFill>
                  <a:schemeClr val="bg1"/>
                </a:solidFill>
              </a:rPr>
              <a:t>System auto generate notification for due activities.</a:t>
            </a:r>
          </a:p>
          <a:p>
            <a:pPr marL="342900" indent="-342900">
              <a:buFont typeface="Arial" panose="020B0604020202020204" pitchFamily="34" charset="0"/>
              <a:buChar char="•"/>
            </a:pPr>
            <a:endParaRPr lang="en-US" sz="2400" b="1" dirty="0">
              <a:solidFill>
                <a:schemeClr val="bg1"/>
              </a:solidFill>
            </a:endParaRPr>
          </a:p>
          <a:p>
            <a:pPr marL="342900" indent="-342900">
              <a:buFont typeface="Arial" panose="020B0604020202020204" pitchFamily="34" charset="0"/>
              <a:buChar char="•"/>
            </a:pPr>
            <a:endParaRPr lang="en-US" sz="2400" b="1" dirty="0">
              <a:solidFill>
                <a:schemeClr val="bg1"/>
              </a:solidFill>
            </a:endParaRPr>
          </a:p>
        </p:txBody>
      </p:sp>
    </p:spTree>
    <p:extLst>
      <p:ext uri="{BB962C8B-B14F-4D97-AF65-F5344CB8AC3E}">
        <p14:creationId xmlns:p14="http://schemas.microsoft.com/office/powerpoint/2010/main" val="33973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people sitting around a wooden table&#10;">
            <a:extLst>
              <a:ext uri="{FF2B5EF4-FFF2-40B4-BE49-F238E27FC236}">
                <a16:creationId xmlns:a16="http://schemas.microsoft.com/office/drawing/2014/main" id="{D48306FF-9A46-43AC-BC11-DE5D9F2D1836}"/>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 y="0"/>
            <a:ext cx="12192000" cy="6858000"/>
          </a:xfrm>
        </p:spPr>
      </p:pic>
      <p:sp>
        <p:nvSpPr>
          <p:cNvPr id="52" name="Rectangle 51">
            <a:extLst>
              <a:ext uri="{FF2B5EF4-FFF2-40B4-BE49-F238E27FC236}">
                <a16:creationId xmlns:a16="http://schemas.microsoft.com/office/drawing/2014/main" id="{31664CF3-C0D1-4769-8E59-8694AF07951A}"/>
              </a:ext>
              <a:ext uri="{C183D7F6-B498-43B3-948B-1728B52AA6E4}">
                <adec:decorative xmlns:adec="http://schemas.microsoft.com/office/drawing/2017/decorative" val="1"/>
              </a:ext>
            </a:extLst>
          </p:cNvPr>
          <p:cNvSpPr/>
          <p:nvPr/>
        </p:nvSpPr>
        <p:spPr>
          <a:xfrm>
            <a:off x="0" y="0"/>
            <a:ext cx="12191999" cy="6857999"/>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grpSp>
        <p:nvGrpSpPr>
          <p:cNvPr id="7" name="Group 6">
            <a:extLst>
              <a:ext uri="{FF2B5EF4-FFF2-40B4-BE49-F238E27FC236}">
                <a16:creationId xmlns:a16="http://schemas.microsoft.com/office/drawing/2014/main" id="{F5325EDA-7343-463C-83EC-5D799E8B8195}"/>
              </a:ext>
              <a:ext uri="{C183D7F6-B498-43B3-948B-1728B52AA6E4}">
                <adec:decorative xmlns:adec="http://schemas.microsoft.com/office/drawing/2017/decorative" val="1"/>
              </a:ext>
            </a:extLst>
          </p:cNvPr>
          <p:cNvGrpSpPr/>
          <p:nvPr/>
        </p:nvGrpSpPr>
        <p:grpSpPr>
          <a:xfrm>
            <a:off x="9621169" y="0"/>
            <a:ext cx="2570831" cy="6858001"/>
            <a:chOff x="9621170" y="0"/>
            <a:chExt cx="2570831" cy="6858001"/>
          </a:xfrm>
        </p:grpSpPr>
        <p:sp>
          <p:nvSpPr>
            <p:cNvPr id="32" name="Freeform: Shape 31">
              <a:extLst>
                <a:ext uri="{FF2B5EF4-FFF2-40B4-BE49-F238E27FC236}">
                  <a16:creationId xmlns:a16="http://schemas.microsoft.com/office/drawing/2014/main"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30" name="Freeform: Shape 29">
              <a:extLst>
                <a:ext uri="{FF2B5EF4-FFF2-40B4-BE49-F238E27FC236}">
                  <a16:creationId xmlns:a16="http://schemas.microsoft.com/office/drawing/2014/main"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8" name="Freeform: Shape 27">
              <a:extLst>
                <a:ext uri="{FF2B5EF4-FFF2-40B4-BE49-F238E27FC236}">
                  <a16:creationId xmlns:a16="http://schemas.microsoft.com/office/drawing/2014/main"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6" name="Freeform: Shape 25">
              <a:extLst>
                <a:ext uri="{FF2B5EF4-FFF2-40B4-BE49-F238E27FC236}">
                  <a16:creationId xmlns:a16="http://schemas.microsoft.com/office/drawing/2014/main"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accent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4" name="Freeform: Shape 23">
              <a:extLst>
                <a:ext uri="{FF2B5EF4-FFF2-40B4-BE49-F238E27FC236}">
                  <a16:creationId xmlns:a16="http://schemas.microsoft.com/office/drawing/2014/main"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grpSp>
      <p:sp>
        <p:nvSpPr>
          <p:cNvPr id="22" name="TextBox 21">
            <a:extLst>
              <a:ext uri="{FF2B5EF4-FFF2-40B4-BE49-F238E27FC236}">
                <a16:creationId xmlns:a16="http://schemas.microsoft.com/office/drawing/2014/main" id="{31C1C96E-EF97-4716-B8CB-418829326C24}"/>
              </a:ext>
            </a:extLst>
          </p:cNvPr>
          <p:cNvSpPr txBox="1"/>
          <p:nvPr/>
        </p:nvSpPr>
        <p:spPr>
          <a:xfrm>
            <a:off x="3166198" y="198656"/>
            <a:ext cx="5859602" cy="584775"/>
          </a:xfrm>
          <a:prstGeom prst="rect">
            <a:avLst/>
          </a:prstGeom>
          <a:noFill/>
        </p:spPr>
        <p:txBody>
          <a:bodyPr wrap="square" rtlCol="0">
            <a:spAutoFit/>
          </a:bodyPr>
          <a:lstStyle/>
          <a:p>
            <a:pPr algn="ctr"/>
            <a:r>
              <a:rPr lang="en-US" sz="3200" b="1" dirty="0">
                <a:solidFill>
                  <a:schemeClr val="bg1"/>
                </a:solidFill>
              </a:rPr>
              <a:t>Use Case Diagram</a:t>
            </a:r>
          </a:p>
        </p:txBody>
      </p:sp>
      <p:pic>
        <p:nvPicPr>
          <p:cNvPr id="3" name="Picture 2" descr="Diagram&#10;&#10;Description automatically generated">
            <a:extLst>
              <a:ext uri="{FF2B5EF4-FFF2-40B4-BE49-F238E27FC236}">
                <a16:creationId xmlns:a16="http://schemas.microsoft.com/office/drawing/2014/main" id="{F9773375-FD54-4C06-B555-898765776696}"/>
              </a:ext>
            </a:extLst>
          </p:cNvPr>
          <p:cNvPicPr>
            <a:picLocks noChangeAspect="1"/>
          </p:cNvPicPr>
          <p:nvPr/>
        </p:nvPicPr>
        <p:blipFill>
          <a:blip r:embed="rId3"/>
          <a:stretch>
            <a:fillRect/>
          </a:stretch>
        </p:blipFill>
        <p:spPr>
          <a:xfrm>
            <a:off x="1887395" y="783431"/>
            <a:ext cx="8417207" cy="5899911"/>
          </a:xfrm>
          <a:prstGeom prst="rect">
            <a:avLst/>
          </a:prstGeom>
        </p:spPr>
      </p:pic>
    </p:spTree>
    <p:extLst>
      <p:ext uri="{BB962C8B-B14F-4D97-AF65-F5344CB8AC3E}">
        <p14:creationId xmlns:p14="http://schemas.microsoft.com/office/powerpoint/2010/main" val="246031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rial view of spiral staircase">
            <a:extLst>
              <a:ext uri="{FF2B5EF4-FFF2-40B4-BE49-F238E27FC236}">
                <a16:creationId xmlns:a16="http://schemas.microsoft.com/office/drawing/2014/main" id="{FEB910A3-4C94-4A0C-AC72-88985A7BA967}"/>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6464300" y="0"/>
            <a:ext cx="5727700" cy="6858000"/>
          </a:xfrm>
        </p:spPr>
      </p:pic>
      <p:pic>
        <p:nvPicPr>
          <p:cNvPr id="6" name="Picture Placeholder 5" descr="open book with audience watching play in background">
            <a:extLst>
              <a:ext uri="{FF2B5EF4-FFF2-40B4-BE49-F238E27FC236}">
                <a16:creationId xmlns:a16="http://schemas.microsoft.com/office/drawing/2014/main" id="{F3CDF219-49E5-41A1-BBF1-50A401635A27}"/>
              </a:ext>
            </a:extLst>
          </p:cNvPr>
          <p:cNvPicPr>
            <a:picLocks noGrp="1" noChangeAspect="1"/>
          </p:cNvPicPr>
          <p:nvPr>
            <p:ph type="pic" sz="quarter" idx="12"/>
          </p:nvPr>
        </p:nvPicPr>
        <p:blipFill>
          <a:blip r:embed="rId3" cstate="email">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a:ext>
            </a:extLst>
          </a:blip>
          <a:srcRect/>
          <a:stretch>
            <a:fillRect/>
          </a:stretch>
        </p:blipFill>
        <p:spPr/>
      </p:pic>
      <p:sp>
        <p:nvSpPr>
          <p:cNvPr id="33" name="Title 32" descr="title">
            <a:extLst>
              <a:ext uri="{FF2B5EF4-FFF2-40B4-BE49-F238E27FC236}">
                <a16:creationId xmlns:a16="http://schemas.microsoft.com/office/drawing/2014/main" id="{18CDD97B-6E25-4FB4-B239-493E54AA0830}"/>
              </a:ext>
            </a:extLst>
          </p:cNvPr>
          <p:cNvSpPr>
            <a:spLocks noGrp="1"/>
          </p:cNvSpPr>
          <p:nvPr>
            <p:ph type="title"/>
          </p:nvPr>
        </p:nvSpPr>
        <p:spPr>
          <a:xfrm>
            <a:off x="281355" y="1631090"/>
            <a:ext cx="6523892" cy="429601"/>
          </a:xfrm>
        </p:spPr>
        <p:txBody>
          <a:bodyPr/>
          <a:lstStyle/>
          <a:p>
            <a:r>
              <a:rPr lang="en-US" sz="2800" dirty="0">
                <a:solidFill>
                  <a:schemeClr val="bg1"/>
                </a:solidFill>
              </a:rPr>
              <a:t>Technology Used in Implementation Phase</a:t>
            </a:r>
          </a:p>
        </p:txBody>
      </p:sp>
      <p:sp>
        <p:nvSpPr>
          <p:cNvPr id="34" name="Text Placeholder 33" descr="slide content block">
            <a:extLst>
              <a:ext uri="{FF2B5EF4-FFF2-40B4-BE49-F238E27FC236}">
                <a16:creationId xmlns:a16="http://schemas.microsoft.com/office/drawing/2014/main" id="{859D862E-AE8E-482F-9E23-3C096FF03E54}"/>
              </a:ext>
            </a:extLst>
          </p:cNvPr>
          <p:cNvSpPr>
            <a:spLocks noGrp="1"/>
          </p:cNvSpPr>
          <p:nvPr>
            <p:ph type="body" sz="quarter" idx="11"/>
          </p:nvPr>
        </p:nvSpPr>
        <p:spPr>
          <a:xfrm>
            <a:off x="486659" y="2250832"/>
            <a:ext cx="5965086" cy="2703078"/>
          </a:xfrm>
        </p:spPr>
        <p:txBody>
          <a:bodyPr/>
          <a:lstStyle/>
          <a:p>
            <a:pPr marL="342900" indent="-342900">
              <a:buFont typeface="Arial" panose="020B0604020202020204" pitchFamily="34" charset="0"/>
              <a:buChar char="•"/>
            </a:pPr>
            <a:r>
              <a:rPr lang="en-US" sz="2400" dirty="0">
                <a:solidFill>
                  <a:schemeClr val="bg1"/>
                </a:solidFill>
              </a:rPr>
              <a:t>PHP (Laravel 8 Framework)</a:t>
            </a:r>
          </a:p>
          <a:p>
            <a:pPr marL="342900" indent="-342900">
              <a:buFont typeface="Arial" panose="020B0604020202020204" pitchFamily="34" charset="0"/>
              <a:buChar char="•"/>
            </a:pPr>
            <a:r>
              <a:rPr lang="en-US" sz="2400" dirty="0">
                <a:solidFill>
                  <a:schemeClr val="bg1"/>
                </a:solidFill>
              </a:rPr>
              <a:t>Bootstrap</a:t>
            </a:r>
          </a:p>
          <a:p>
            <a:pPr marL="342900" indent="-342900">
              <a:buFont typeface="Arial" panose="020B0604020202020204" pitchFamily="34" charset="0"/>
              <a:buChar char="•"/>
            </a:pPr>
            <a:r>
              <a:rPr lang="en-US" sz="2400" dirty="0">
                <a:solidFill>
                  <a:schemeClr val="bg1"/>
                </a:solidFill>
              </a:rPr>
              <a:t>CSS</a:t>
            </a:r>
          </a:p>
          <a:p>
            <a:pPr marL="342900" indent="-342900">
              <a:buFont typeface="Arial" panose="020B0604020202020204" pitchFamily="34" charset="0"/>
              <a:buChar char="•"/>
            </a:pPr>
            <a:r>
              <a:rPr lang="en-US" sz="2400" dirty="0">
                <a:solidFill>
                  <a:schemeClr val="bg1"/>
                </a:solidFill>
              </a:rPr>
              <a:t>JavaScript</a:t>
            </a:r>
          </a:p>
          <a:p>
            <a:pPr marL="342900" indent="-342900">
              <a:buFont typeface="Arial" panose="020B0604020202020204" pitchFamily="34" charset="0"/>
              <a:buChar char="•"/>
            </a:pPr>
            <a:r>
              <a:rPr lang="en-US" sz="2400" dirty="0">
                <a:solidFill>
                  <a:schemeClr val="bg1"/>
                </a:solidFill>
              </a:rPr>
              <a:t>MySQL</a:t>
            </a:r>
          </a:p>
          <a:p>
            <a:pPr marL="342900" indent="-342900">
              <a:buFont typeface="Arial" panose="020B0604020202020204" pitchFamily="34" charset="0"/>
              <a:buChar char="•"/>
            </a:pPr>
            <a:r>
              <a:rPr lang="en-US" sz="2400" dirty="0">
                <a:solidFill>
                  <a:schemeClr val="bg1"/>
                </a:solidFill>
              </a:rPr>
              <a:t>VS Code</a:t>
            </a:r>
          </a:p>
          <a:p>
            <a:pPr marL="342900" indent="-342900">
              <a:buFont typeface="Arial" panose="020B0604020202020204" pitchFamily="34" charset="0"/>
              <a:buChar char="•"/>
            </a:pPr>
            <a:r>
              <a:rPr lang="en-US" sz="2400" dirty="0">
                <a:solidFill>
                  <a:schemeClr val="bg1"/>
                </a:solidFill>
              </a:rPr>
              <a:t>XAMPP</a:t>
            </a:r>
          </a:p>
        </p:txBody>
      </p:sp>
      <p:sp>
        <p:nvSpPr>
          <p:cNvPr id="8" name="Rectangle 7">
            <a:extLst>
              <a:ext uri="{FF2B5EF4-FFF2-40B4-BE49-F238E27FC236}">
                <a16:creationId xmlns:a16="http://schemas.microsoft.com/office/drawing/2014/main" id="{4E4A96D9-2D70-4D9E-B61C-9B23F3FD5161}"/>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5" descr="slide number">
            <a:extLst>
              <a:ext uri="{FF2B5EF4-FFF2-40B4-BE49-F238E27FC236}">
                <a16:creationId xmlns:a16="http://schemas.microsoft.com/office/drawing/2014/main" id="{D65CFEB2-BC19-4647-937B-40854EE88A8C}"/>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8</a:t>
            </a:fld>
            <a:endParaRPr lang="en-US" sz="1200" dirty="0">
              <a:solidFill>
                <a:schemeClr val="bg1"/>
              </a:solidFill>
            </a:endParaRPr>
          </a:p>
        </p:txBody>
      </p:sp>
    </p:spTree>
    <p:extLst>
      <p:ext uri="{BB962C8B-B14F-4D97-AF65-F5344CB8AC3E}">
        <p14:creationId xmlns:p14="http://schemas.microsoft.com/office/powerpoint/2010/main" val="203005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586019" y="0"/>
            <a:ext cx="7388298" cy="6858000"/>
            <a:chOff x="1826589" y="0"/>
            <a:chExt cx="7388298" cy="6858000"/>
          </a:xfrm>
        </p:grpSpPr>
        <p:sp>
          <p:nvSpPr>
            <p:cNvPr id="10" name="Parallelogram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a:xfrm>
            <a:off x="633186" y="161790"/>
            <a:ext cx="6891564" cy="418507"/>
          </a:xfrm>
        </p:spPr>
        <p:txBody>
          <a:bodyPr/>
          <a:lstStyle/>
          <a:p>
            <a:r>
              <a:rPr lang="en-US" sz="2800" b="1" dirty="0"/>
              <a:t>Recommended For Future Development</a:t>
            </a:r>
            <a:br>
              <a:rPr lang="en-US" dirty="0"/>
            </a:br>
            <a:br>
              <a:rPr lang="en-US" dirty="0"/>
            </a:br>
            <a:br>
              <a:rPr lang="en-US" dirty="0"/>
            </a:br>
            <a:br>
              <a:rPr lang="en-US" dirty="0"/>
            </a:br>
            <a:endParaRPr lang="en-US" dirty="0"/>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9</a:t>
            </a:fld>
            <a:endParaRPr lang="en-US" sz="1200" dirty="0">
              <a:solidFill>
                <a:schemeClr val="bg1"/>
              </a:solidFill>
            </a:endParaRPr>
          </a:p>
        </p:txBody>
      </p:sp>
      <p:sp>
        <p:nvSpPr>
          <p:cNvPr id="12" name="Title 3" descr="Title">
            <a:extLst>
              <a:ext uri="{FF2B5EF4-FFF2-40B4-BE49-F238E27FC236}">
                <a16:creationId xmlns:a16="http://schemas.microsoft.com/office/drawing/2014/main" id="{36DB6EC5-9888-45B7-AE0E-D3826D033D14}"/>
              </a:ext>
            </a:extLst>
          </p:cNvPr>
          <p:cNvSpPr txBox="1">
            <a:spLocks/>
          </p:cNvSpPr>
          <p:nvPr/>
        </p:nvSpPr>
        <p:spPr>
          <a:xfrm>
            <a:off x="633186" y="522315"/>
            <a:ext cx="7499699" cy="6165138"/>
          </a:xfrm>
          <a:prstGeom prst="rect">
            <a:avLst/>
          </a:prstGeom>
        </p:spPr>
        <p:txBody>
          <a:bodyPr vert="horz" wrap="square" lIns="0" tIns="45720" rIns="91440" bIns="45720" rtlCol="0" anchor="t">
            <a:noAutofit/>
          </a:bodyPr>
          <a:lstStyle>
            <a:lvl1pPr algn="l" defTabSz="914400" rtl="0" eaLnBrk="1" latinLnBrk="0" hangingPunct="1">
              <a:lnSpc>
                <a:spcPct val="90000"/>
              </a:lnSpc>
              <a:spcBef>
                <a:spcPct val="0"/>
              </a:spcBef>
              <a:buNone/>
              <a:defRPr lang="en-GB" sz="2400" kern="1200">
                <a:solidFill>
                  <a:schemeClr val="tx1"/>
                </a:solidFill>
                <a:latin typeface="Corbel" panose="020B0503020204020204" pitchFamily="34" charset="0"/>
                <a:ea typeface="+mj-ea"/>
                <a:cs typeface="+mj-cs"/>
              </a:defRPr>
            </a:lvl1pPr>
          </a:lstStyle>
          <a:p>
            <a:pPr marL="342900" indent="-342900">
              <a:lnSpc>
                <a:spcPct val="150000"/>
              </a:lnSpc>
              <a:buFont typeface="Arial" panose="020B0604020202020204" pitchFamily="34" charset="0"/>
              <a:buChar char="•"/>
            </a:pPr>
            <a:r>
              <a:rPr lang="en-US" dirty="0"/>
              <a:t>Users can update assignment, material, and meeting.</a:t>
            </a:r>
          </a:p>
          <a:p>
            <a:pPr marL="342900" indent="-342900">
              <a:lnSpc>
                <a:spcPct val="150000"/>
              </a:lnSpc>
              <a:buFont typeface="Arial" panose="020B0604020202020204" pitchFamily="34" charset="0"/>
              <a:buChar char="•"/>
            </a:pPr>
            <a:r>
              <a:rPr lang="en-US" dirty="0"/>
              <a:t>Users can remove assignment, material, and meeting.</a:t>
            </a:r>
          </a:p>
          <a:p>
            <a:pPr marL="342900" indent="-342900">
              <a:lnSpc>
                <a:spcPct val="150000"/>
              </a:lnSpc>
              <a:buFont typeface="Arial" panose="020B0604020202020204" pitchFamily="34" charset="0"/>
              <a:buChar char="•"/>
            </a:pPr>
            <a:r>
              <a:rPr lang="en-US" dirty="0"/>
              <a:t>Improve GUI for better user experience.</a:t>
            </a:r>
          </a:p>
          <a:p>
            <a:pPr marL="342900" indent="-342900">
              <a:lnSpc>
                <a:spcPct val="150000"/>
              </a:lnSpc>
              <a:buFont typeface="Arial" panose="020B0604020202020204" pitchFamily="34" charset="0"/>
              <a:buChar char="•"/>
            </a:pPr>
            <a:r>
              <a:rPr lang="en-US" dirty="0"/>
              <a:t>Use Ajax for querying or updating data without reloading the page.</a:t>
            </a:r>
          </a:p>
          <a:p>
            <a:pPr marL="342900" indent="-342900">
              <a:lnSpc>
                <a:spcPct val="150000"/>
              </a:lnSpc>
              <a:buFont typeface="Arial" panose="020B0604020202020204" pitchFamily="34" charset="0"/>
              <a:buChar char="•"/>
            </a:pPr>
            <a:r>
              <a:rPr lang="en-US" dirty="0"/>
              <a:t>Users can rate tutors after tutoring is completed.</a:t>
            </a:r>
          </a:p>
          <a:p>
            <a:pPr marL="342900" indent="-342900">
              <a:lnSpc>
                <a:spcPct val="150000"/>
              </a:lnSpc>
              <a:buFont typeface="Arial" panose="020B0604020202020204" pitchFamily="34" charset="0"/>
              <a:buChar char="•"/>
            </a:pPr>
            <a:r>
              <a:rPr lang="en-US" dirty="0"/>
              <a:t>Users can message other users.</a:t>
            </a:r>
          </a:p>
          <a:p>
            <a:pPr marL="342900" indent="-342900">
              <a:lnSpc>
                <a:spcPct val="150000"/>
              </a:lnSpc>
              <a:buFont typeface="Arial" panose="020B0604020202020204" pitchFamily="34" charset="0"/>
              <a:buChar char="•"/>
            </a:pPr>
            <a:r>
              <a:rPr lang="en-US" dirty="0"/>
              <a:t>Improve algorithms for better performance.</a:t>
            </a:r>
          </a:p>
          <a:p>
            <a:pPr marL="342900" indent="-342900">
              <a:lnSpc>
                <a:spcPct val="150000"/>
              </a:lnSpc>
              <a:buFont typeface="Arial" panose="020B0604020202020204" pitchFamily="34" charset="0"/>
              <a:buChar char="•"/>
            </a:pPr>
            <a:r>
              <a:rPr lang="en-US" dirty="0"/>
              <a:t>Fix the bugs if exist.</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207125036"/>
      </p:ext>
    </p:extLst>
  </p:cSld>
  <p:clrMapOvr>
    <a:masterClrMapping/>
  </p:clrMapOvr>
</p:sld>
</file>

<file path=ppt/theme/theme1.xml><?xml version="1.0" encoding="utf-8"?>
<a:theme xmlns:a="http://schemas.openxmlformats.org/drawingml/2006/main" name="Office Them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475556_Education presentation_AAS_v5" id="{AAC57104-7B60-491F-A321-6BCAF93AC541}" vid="{5A43072C-36E0-4A5A-A3FF-E88D65C597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C32B5E-029E-455A-86F0-091666CEEB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575C36-314A-42CB-9114-6E0CE4AB273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5D0AD3E-9DDB-4E69-981A-7DAE0E9B5F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Education presentation</Template>
  <TotalTime>1088</TotalTime>
  <Words>403</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Another Typewriter</vt:lpstr>
      <vt:lpstr>Arial</vt:lpstr>
      <vt:lpstr>Calibri</vt:lpstr>
      <vt:lpstr>Calibri Light</vt:lpstr>
      <vt:lpstr>Corbel</vt:lpstr>
      <vt:lpstr>Office Theme</vt:lpstr>
      <vt:lpstr>Web Based  Peer Tutoring Application</vt:lpstr>
      <vt:lpstr>Edify</vt:lpstr>
      <vt:lpstr>PowerPoint Presentation</vt:lpstr>
      <vt:lpstr>PowerPoint Presentation</vt:lpstr>
      <vt:lpstr>PowerPoint Presentation</vt:lpstr>
      <vt:lpstr>PowerPoint Presentation</vt:lpstr>
      <vt:lpstr>PowerPoint Presentation</vt:lpstr>
      <vt:lpstr>Technology Used in Implementation Phase</vt:lpstr>
      <vt:lpstr>Recommended For Future Development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Peer Tutoring Application</dc:title>
  <dc:creator>365 Pro Plus</dc:creator>
  <cp:lastModifiedBy>365 Pro Plus</cp:lastModifiedBy>
  <cp:revision>12</cp:revision>
  <dcterms:created xsi:type="dcterms:W3CDTF">2021-07-21T13:26:27Z</dcterms:created>
  <dcterms:modified xsi:type="dcterms:W3CDTF">2021-07-23T00:22:43Z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