
<file path=[Content_Types].xml><?xml version="1.0" encoding="utf-8"?>
<Types xmlns="http://schemas.openxmlformats.org/package/2006/content-types">
  <Default ContentType="application/x-fontdata" Extension="fntdata"/>
  <Default ContentType="image/jpeg" Extension="jpeg"/>
  <Default ContentType="video/mp4" Extension="mp4"/>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Lst>
  <p:sldSz cx="18288000" cy="10287000"/>
  <p:notesSz cx="6858000" cy="9144000"/>
  <p:embeddedFontLst>
    <p:embeddedFont>
      <p:font typeface="TT Rounds Condensed Bold" charset="1" panose="02000806030000020003"/>
      <p:regular r:id="rId15"/>
    </p:embeddedFont>
    <p:embeddedFont>
      <p:font typeface="TT Rounds Condensed" charset="1" panose="02000506030000020003"/>
      <p:regular r:id="rId1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fonts/font15.fntdata" Type="http://schemas.openxmlformats.org/officeDocument/2006/relationships/font"/><Relationship Id="rId16" Target="fonts/font16.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jpe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jpe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jpe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jpe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jpeg" Type="http://schemas.openxmlformats.org/officeDocument/2006/relationships/image"/><Relationship Id="rId3" Target="../media/image6.jpeg" Type="http://schemas.openxmlformats.org/officeDocument/2006/relationships/image"/><Relationship Id="rId4" Target="../media/VAGd6lnBt9s.mp4" Type="http://schemas.openxmlformats.org/officeDocument/2006/relationships/video"/><Relationship Id="rId5" Target="../media/VAGd6lnBt9s.mp4" Type="http://schemas.microsoft.com/office/2007/relationships/media"/></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jpe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jpe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jpe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sp>
        <p:nvSpPr>
          <p:cNvPr name="TextBox 3" id="3"/>
          <p:cNvSpPr txBox="true"/>
          <p:nvPr/>
        </p:nvSpPr>
        <p:spPr>
          <a:xfrm rot="0">
            <a:off x="4128603" y="5677870"/>
            <a:ext cx="7969082" cy="647700"/>
          </a:xfrm>
          <a:prstGeom prst="rect">
            <a:avLst/>
          </a:prstGeom>
        </p:spPr>
        <p:txBody>
          <a:bodyPr anchor="t" rtlCol="false" tIns="0" lIns="0" bIns="0" rIns="0">
            <a:spAutoFit/>
          </a:bodyPr>
          <a:lstStyle/>
          <a:p>
            <a:pPr algn="l">
              <a:lnSpc>
                <a:spcPts val="5040"/>
              </a:lnSpc>
            </a:pPr>
            <a:r>
              <a:rPr lang="en-US" b="true" sz="4200" spc="39">
                <a:solidFill>
                  <a:srgbClr val="000000"/>
                </a:solidFill>
                <a:latin typeface="TT Rounds Condensed Bold"/>
                <a:ea typeface="TT Rounds Condensed Bold"/>
                <a:cs typeface="TT Rounds Condensed Bold"/>
                <a:sym typeface="TT Rounds Condensed Bold"/>
              </a:rPr>
              <a:t>BitsNByte</a:t>
            </a:r>
          </a:p>
        </p:txBody>
      </p:sp>
      <p:sp>
        <p:nvSpPr>
          <p:cNvPr name="TextBox 4" id="4"/>
          <p:cNvSpPr txBox="true"/>
          <p:nvPr/>
        </p:nvSpPr>
        <p:spPr>
          <a:xfrm rot="0">
            <a:off x="3011482" y="6460796"/>
            <a:ext cx="9086202" cy="647700"/>
          </a:xfrm>
          <a:prstGeom prst="rect">
            <a:avLst/>
          </a:prstGeom>
        </p:spPr>
        <p:txBody>
          <a:bodyPr anchor="t" rtlCol="false" tIns="0" lIns="0" bIns="0" rIns="0">
            <a:spAutoFit/>
          </a:bodyPr>
          <a:lstStyle/>
          <a:p>
            <a:pPr algn="l">
              <a:lnSpc>
                <a:spcPts val="5040"/>
              </a:lnSpc>
            </a:pPr>
            <a:r>
              <a:rPr lang="en-US" b="true" sz="4200" spc="39">
                <a:solidFill>
                  <a:srgbClr val="000000"/>
                </a:solidFill>
                <a:latin typeface="TT Rounds Condensed Bold"/>
                <a:ea typeface="TT Rounds Condensed Bold"/>
                <a:cs typeface="TT Rounds Condensed Bold"/>
                <a:sym typeface="TT Rounds Condensed Bold"/>
              </a:rPr>
              <a:t>Sardar Patel Institute of Technology</a:t>
            </a:r>
          </a:p>
        </p:txBody>
      </p:sp>
      <p:sp>
        <p:nvSpPr>
          <p:cNvPr name="TextBox 5" id="5"/>
          <p:cNvSpPr txBox="true"/>
          <p:nvPr/>
        </p:nvSpPr>
        <p:spPr>
          <a:xfrm rot="0">
            <a:off x="6303044" y="7358420"/>
            <a:ext cx="6444972" cy="647700"/>
          </a:xfrm>
          <a:prstGeom prst="rect">
            <a:avLst/>
          </a:prstGeom>
        </p:spPr>
        <p:txBody>
          <a:bodyPr anchor="t" rtlCol="false" tIns="0" lIns="0" bIns="0" rIns="0">
            <a:spAutoFit/>
          </a:bodyPr>
          <a:lstStyle/>
          <a:p>
            <a:pPr algn="ctr">
              <a:lnSpc>
                <a:spcPts val="5040"/>
              </a:lnSpc>
              <a:spcBef>
                <a:spcPct val="0"/>
              </a:spcBef>
            </a:pPr>
            <a:r>
              <a:rPr lang="en-US" b="true" sz="4200" spc="39">
                <a:solidFill>
                  <a:srgbClr val="000000"/>
                </a:solidFill>
                <a:latin typeface="TT Rounds Condensed Bold"/>
                <a:ea typeface="TT Rounds Condensed Bold"/>
                <a:cs typeface="TT Rounds Condensed Bold"/>
                <a:sym typeface="TT Rounds Condensed Bold"/>
              </a:rPr>
              <a:t>Shipping Route Optimisation</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sp>
        <p:nvSpPr>
          <p:cNvPr name="TextBox 3" id="3"/>
          <p:cNvSpPr txBox="true"/>
          <p:nvPr/>
        </p:nvSpPr>
        <p:spPr>
          <a:xfrm rot="0">
            <a:off x="340633" y="1998991"/>
            <a:ext cx="17561317" cy="7096125"/>
          </a:xfrm>
          <a:prstGeom prst="rect">
            <a:avLst/>
          </a:prstGeom>
        </p:spPr>
        <p:txBody>
          <a:bodyPr anchor="t" rtlCol="false" tIns="0" lIns="0" bIns="0" rIns="0">
            <a:spAutoFit/>
          </a:bodyPr>
          <a:lstStyle/>
          <a:p>
            <a:pPr algn="ctr">
              <a:lnSpc>
                <a:spcPts val="5040"/>
              </a:lnSpc>
            </a:pPr>
          </a:p>
          <a:p>
            <a:pPr algn="ctr">
              <a:lnSpc>
                <a:spcPts val="3240"/>
              </a:lnSpc>
            </a:pPr>
            <a:r>
              <a:rPr lang="en-US" b="true" sz="2700" spc="24">
                <a:solidFill>
                  <a:srgbClr val="000000"/>
                </a:solidFill>
                <a:latin typeface="TT Rounds Condensed Bold"/>
                <a:ea typeface="TT Rounds Condensed Bold"/>
                <a:cs typeface="TT Rounds Condensed Bold"/>
                <a:sym typeface="TT Rounds Condensed Bold"/>
              </a:rPr>
              <a:t>The optimization of sea routes is a complex task that requires considering multiple factors like fuel consumption, time, safety, and weather conditions. By integrating multi-parameter optimization, the system can assess the most efficient paths that balance these elements. Key parameters such as distance, fuel usage, and safety hazards are calculated, ensuring that routes are cost-effective while minimizing risks. Additionally, real-time weather data integration is essential to adjust routes dynamically, avoiding dangerous weather conditions like storms or high winds that could impact the journey.</a:t>
            </a:r>
          </a:p>
          <a:p>
            <a:pPr algn="ctr">
              <a:lnSpc>
                <a:spcPts val="3240"/>
              </a:lnSpc>
            </a:pPr>
            <a:r>
              <a:rPr lang="en-US" b="true" sz="2700" spc="24">
                <a:solidFill>
                  <a:srgbClr val="000000"/>
                </a:solidFill>
                <a:latin typeface="TT Rounds Condensed Bold"/>
                <a:ea typeface="TT Rounds Condensed Bold"/>
                <a:cs typeface="TT Rounds Condensed Bold"/>
                <a:sym typeface="TT Rounds Condensed Bold"/>
              </a:rPr>
              <a:t>A significant aspect of the system is its adaptability to different ship types. Vessels have unique specifications such as fuel consumption rates, cruising speeds, and cargo capacities. By tailoring route calculations to these specifications, the system ensures that each ship takes the most efficient path according to its capabilities. This customization helps reduce unnecessary fuel use and time delays, improving overall efficiency.</a:t>
            </a:r>
          </a:p>
          <a:p>
            <a:pPr algn="ctr">
              <a:lnSpc>
                <a:spcPts val="3240"/>
              </a:lnSpc>
            </a:pPr>
            <a:r>
              <a:rPr lang="en-US" b="true" sz="2700" spc="24">
                <a:solidFill>
                  <a:srgbClr val="000000"/>
                </a:solidFill>
                <a:latin typeface="TT Rounds Condensed Bold"/>
                <a:ea typeface="TT Rounds Condensed Bold"/>
                <a:cs typeface="TT Rounds Condensed Bold"/>
                <a:sym typeface="TT Rounds Condensed Bold"/>
              </a:rPr>
              <a:t>The system also provides a user-friendly interface that allows operators to input ship details, view live updates, and visualize routes on a map. Alerts notify users of potential changes, such as adverse weather conditions or the need for rerouting, ensuring smooth operation throughout the journey. By combining these features, the system offers an optimized, responsive solution that enhances the efficiency and safety of maritime transport.</a:t>
            </a:r>
          </a:p>
          <a:p>
            <a:pPr algn="ctr">
              <a:lnSpc>
                <a:spcPts val="5639"/>
              </a:lnSpc>
              <a:spcBef>
                <a:spcPct val="0"/>
              </a:spcBef>
            </a:pP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sp>
        <p:nvSpPr>
          <p:cNvPr name="TextBox 3" id="3"/>
          <p:cNvSpPr txBox="true"/>
          <p:nvPr/>
        </p:nvSpPr>
        <p:spPr>
          <a:xfrm rot="0">
            <a:off x="474022" y="2147206"/>
            <a:ext cx="17262163" cy="11934825"/>
          </a:xfrm>
          <a:prstGeom prst="rect">
            <a:avLst/>
          </a:prstGeom>
        </p:spPr>
        <p:txBody>
          <a:bodyPr anchor="t" rtlCol="false" tIns="0" lIns="0" bIns="0" rIns="0">
            <a:spAutoFit/>
          </a:bodyPr>
          <a:lstStyle/>
          <a:p>
            <a:pPr algn="l">
              <a:lnSpc>
                <a:spcPts val="3239"/>
              </a:lnSpc>
            </a:pPr>
            <a:r>
              <a:rPr lang="en-US" sz="2699" spc="24" b="true">
                <a:solidFill>
                  <a:srgbClr val="000000"/>
                </a:solidFill>
                <a:latin typeface="TT Rounds Condensed Bold"/>
                <a:ea typeface="TT Rounds Condensed Bold"/>
                <a:cs typeface="TT Rounds Condensed Bold"/>
                <a:sym typeface="TT Rounds Condensed Bold"/>
              </a:rPr>
              <a:t>The solution architecture for optimizing sea routes is built on a modular design that integrates multiple systems and technologies. At its core, a multi-parameter optimization engine analyzes various factors such as distance, fuel consumption, time, and safety to determine the most efficient route. This engine uses advanced algorithms that consider real-time data from multiple sources like vessel specifications, weather patterns, and ocean currents to calculate the optimal path. The system also supports dynamic updates based on ongoing conditions, ensuring that routes are continuously optimized.</a:t>
            </a:r>
          </a:p>
          <a:p>
            <a:pPr algn="l">
              <a:lnSpc>
                <a:spcPts val="3239"/>
              </a:lnSpc>
            </a:pPr>
            <a:r>
              <a:rPr lang="en-US" sz="2699" spc="24" b="true">
                <a:solidFill>
                  <a:srgbClr val="000000"/>
                </a:solidFill>
                <a:latin typeface="TT Rounds Condensed Bold"/>
                <a:ea typeface="TT Rounds Condensed Bold"/>
                <a:cs typeface="TT Rounds Condensed Bold"/>
                <a:sym typeface="TT Rounds Condensed Bold"/>
              </a:rPr>
              <a:t>The weather integration module is a critical component of this architecture, incorporating real-time weather forecasts and predictive models. This module continuously monitors weather patterns and provides alerts or reroutes in case of adverse conditions. By leveraging machine learning and historical data, the system predicts potential weather disruptions, allowing ships to avoid hazardous zones and minimize delays. This integration ensures that safety is prioritized alongside efficiency.</a:t>
            </a:r>
          </a:p>
          <a:p>
            <a:pPr algn="l">
              <a:lnSpc>
                <a:spcPts val="3239"/>
              </a:lnSpc>
            </a:pPr>
            <a:r>
              <a:rPr lang="en-US" sz="2699" spc="24" b="true">
                <a:solidFill>
                  <a:srgbClr val="000000"/>
                </a:solidFill>
                <a:latin typeface="TT Rounds Condensed Bold"/>
                <a:ea typeface="TT Rounds Condensed Bold"/>
                <a:cs typeface="TT Rounds Condensed Bold"/>
                <a:sym typeface="TT Rounds Condensed Bold"/>
              </a:rPr>
              <a:t>The user interface serves as the operational layer, providing real-time visualization and control for ship operators. It includes a dashboard where operators can monitor live route data, input ship specifics, and receive alerts. The interface is designed to be intuitive and responsive, enabling easy navigation and quick decision-making. It seamlessly integrates with other system modules to offer an end-to-end solution for route optimization in maritime transportation.</a:t>
            </a:r>
          </a:p>
          <a:p>
            <a:pPr algn="l">
              <a:lnSpc>
                <a:spcPts val="5399"/>
              </a:lnSpc>
            </a:pPr>
          </a:p>
          <a:p>
            <a:pPr algn="l">
              <a:lnSpc>
                <a:spcPts val="5040"/>
              </a:lnSpc>
            </a:pPr>
          </a:p>
          <a:p>
            <a:pPr algn="l">
              <a:lnSpc>
                <a:spcPts val="5040"/>
              </a:lnSpc>
            </a:pPr>
          </a:p>
          <a:p>
            <a:pPr algn="l">
              <a:lnSpc>
                <a:spcPts val="5040"/>
              </a:lnSpc>
            </a:pPr>
          </a:p>
          <a:p>
            <a:pPr algn="l">
              <a:lnSpc>
                <a:spcPts val="5040"/>
              </a:lnSpc>
            </a:pPr>
          </a:p>
          <a:p>
            <a:pPr algn="l">
              <a:lnSpc>
                <a:spcPts val="5040"/>
              </a:lnSpc>
            </a:pPr>
          </a:p>
          <a:p>
            <a:pPr algn="l">
              <a:lnSpc>
                <a:spcPts val="5040"/>
              </a:lnSpc>
            </a:pPr>
          </a:p>
          <a:p>
            <a:pPr algn="l">
              <a:lnSpc>
                <a:spcPts val="5040"/>
              </a:lnSpc>
            </a:pPr>
          </a:p>
          <a:p>
            <a:pPr algn="l">
              <a:lnSpc>
                <a:spcPts val="5040"/>
              </a:lnSpc>
            </a:pP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sp>
        <p:nvSpPr>
          <p:cNvPr name="TextBox 3" id="3"/>
          <p:cNvSpPr txBox="true"/>
          <p:nvPr/>
        </p:nvSpPr>
        <p:spPr>
          <a:xfrm rot="0">
            <a:off x="1028700" y="2472188"/>
            <a:ext cx="16047440" cy="5410200"/>
          </a:xfrm>
          <a:prstGeom prst="rect">
            <a:avLst/>
          </a:prstGeom>
        </p:spPr>
        <p:txBody>
          <a:bodyPr anchor="t" rtlCol="false" tIns="0" lIns="0" bIns="0" rIns="0">
            <a:spAutoFit/>
          </a:bodyPr>
          <a:lstStyle/>
          <a:p>
            <a:pPr algn="l" marL="857017" indent="-428509" lvl="1">
              <a:lnSpc>
                <a:spcPts val="4763"/>
              </a:lnSpc>
              <a:buFont typeface="Arial"/>
              <a:buChar char="•"/>
            </a:pPr>
            <a:r>
              <a:rPr lang="en-US" b="true" sz="3969" spc="35">
                <a:solidFill>
                  <a:srgbClr val="000000"/>
                </a:solidFill>
                <a:latin typeface="TT Rounds Condensed Bold"/>
                <a:ea typeface="TT Rounds Condensed Bold"/>
                <a:cs typeface="TT Rounds Condensed Bold"/>
                <a:sym typeface="TT Rounds Condensed Bold"/>
              </a:rPr>
              <a:t>Ship and cargo weight dynamics</a:t>
            </a:r>
          </a:p>
          <a:p>
            <a:pPr algn="l" marL="857017" indent="-428509" lvl="1">
              <a:lnSpc>
                <a:spcPts val="4763"/>
              </a:lnSpc>
              <a:buFont typeface="Arial"/>
              <a:buChar char="•"/>
            </a:pPr>
            <a:r>
              <a:rPr lang="en-US" b="true" sz="3969" spc="35">
                <a:solidFill>
                  <a:srgbClr val="000000"/>
                </a:solidFill>
                <a:latin typeface="TT Rounds Condensed Bold"/>
                <a:ea typeface="TT Rounds Condensed Bold"/>
                <a:cs typeface="TT Rounds Condensed Bold"/>
                <a:sym typeface="TT Rounds Condensed Bold"/>
              </a:rPr>
              <a:t>Environmental conditions (wind speed, direction, ocean currents)</a:t>
            </a:r>
          </a:p>
          <a:p>
            <a:pPr algn="l" marL="857017" indent="-428509" lvl="1">
              <a:lnSpc>
                <a:spcPts val="4763"/>
              </a:lnSpc>
              <a:buFont typeface="Arial"/>
              <a:buChar char="•"/>
            </a:pPr>
            <a:r>
              <a:rPr lang="en-US" b="true" sz="3969" spc="35">
                <a:solidFill>
                  <a:srgbClr val="000000"/>
                </a:solidFill>
                <a:latin typeface="TT Rounds Condensed Bold"/>
                <a:ea typeface="TT Rounds Condensed Bold"/>
                <a:cs typeface="TT Rounds Condensed Bold"/>
                <a:sym typeface="TT Rounds Condensed Bold"/>
              </a:rPr>
              <a:t>Land mass avoidance with high-precision geographical data</a:t>
            </a:r>
          </a:p>
          <a:p>
            <a:pPr algn="l" marL="857017" indent="-428509" lvl="1">
              <a:lnSpc>
                <a:spcPts val="4763"/>
              </a:lnSpc>
              <a:buFont typeface="Arial"/>
              <a:buChar char="•"/>
            </a:pPr>
            <a:r>
              <a:rPr lang="en-US" b="true" sz="3969" spc="35">
                <a:solidFill>
                  <a:srgbClr val="000000"/>
                </a:solidFill>
                <a:latin typeface="TT Rounds Condensed Bold"/>
                <a:ea typeface="TT Rounds Condensed Bold"/>
                <a:cs typeface="TT Rounds Condensed Bold"/>
                <a:sym typeface="TT Rounds Condensed Bold"/>
              </a:rPr>
              <a:t>Vessel-specific characteristics for personalized routing</a:t>
            </a:r>
          </a:p>
          <a:p>
            <a:pPr algn="l" marL="857017" indent="-428509" lvl="1">
              <a:lnSpc>
                <a:spcPts val="4763"/>
              </a:lnSpc>
              <a:buFont typeface="Arial"/>
              <a:buChar char="•"/>
            </a:pPr>
            <a:r>
              <a:rPr lang="en-US" b="true" sz="3969" spc="35">
                <a:solidFill>
                  <a:srgbClr val="000000"/>
                </a:solidFill>
                <a:latin typeface="TT Rounds Condensed Bold"/>
                <a:ea typeface="TT Rounds Condensed Bold"/>
                <a:cs typeface="TT Rounds Condensed Bold"/>
                <a:sym typeface="TT Rounds Condensed Bold"/>
              </a:rPr>
              <a:t>Optimized fuel consumption based on weight and environmental factors</a:t>
            </a:r>
          </a:p>
          <a:p>
            <a:pPr algn="l" marL="857017" indent="-428509" lvl="1">
              <a:lnSpc>
                <a:spcPts val="4763"/>
              </a:lnSpc>
              <a:buFont typeface="Arial"/>
              <a:buChar char="•"/>
            </a:pPr>
            <a:r>
              <a:rPr lang="en-US" b="true" sz="3969" spc="35">
                <a:solidFill>
                  <a:srgbClr val="000000"/>
                </a:solidFill>
                <a:latin typeface="TT Rounds Condensed Bold"/>
                <a:ea typeface="TT Rounds Condensed Bold"/>
                <a:cs typeface="TT Rounds Condensed Bold"/>
                <a:sym typeface="TT Rounds Condensed Bold"/>
              </a:rPr>
              <a:t>Reduced travel time through intelligent path planning</a:t>
            </a:r>
          </a:p>
          <a:p>
            <a:pPr algn="l" marL="857017" indent="-428509" lvl="1">
              <a:lnSpc>
                <a:spcPts val="4763"/>
              </a:lnSpc>
              <a:buFont typeface="Arial"/>
              <a:buChar char="•"/>
            </a:pPr>
            <a:r>
              <a:rPr lang="en-US" b="true" sz="3969" spc="35">
                <a:solidFill>
                  <a:srgbClr val="000000"/>
                </a:solidFill>
                <a:latin typeface="TT Rounds Condensed Bold"/>
                <a:ea typeface="TT Rounds Condensed Bold"/>
                <a:cs typeface="TT Rounds Condensed Bold"/>
                <a:sym typeface="TT Rounds Condensed Bold"/>
              </a:rPr>
              <a:t>Lower environmental impact through efficient routing</a:t>
            </a:r>
          </a:p>
          <a:p>
            <a:pPr algn="l" marL="857017" indent="-428509" lvl="1">
              <a:lnSpc>
                <a:spcPts val="4763"/>
              </a:lnSpc>
              <a:buFont typeface="Arial"/>
              <a:buChar char="•"/>
            </a:pPr>
            <a:r>
              <a:rPr lang="en-US" b="true" sz="3969" spc="37">
                <a:solidFill>
                  <a:srgbClr val="000000"/>
                </a:solidFill>
                <a:latin typeface="TT Rounds Condensed Bold"/>
                <a:ea typeface="TT Rounds Condensed Bold"/>
                <a:cs typeface="TT Rounds Condensed Bold"/>
                <a:sym typeface="TT Rounds Condensed Bold"/>
              </a:rPr>
              <a:t>Enterprise-grade security with Google authentication and Firebase integration</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sp>
        <p:nvSpPr>
          <p:cNvPr name="TextBox 3" id="3"/>
          <p:cNvSpPr txBox="true"/>
          <p:nvPr/>
        </p:nvSpPr>
        <p:spPr>
          <a:xfrm rot="0">
            <a:off x="1028700" y="2334253"/>
            <a:ext cx="14522410" cy="5524500"/>
          </a:xfrm>
          <a:prstGeom prst="rect">
            <a:avLst/>
          </a:prstGeom>
        </p:spPr>
        <p:txBody>
          <a:bodyPr anchor="t" rtlCol="false" tIns="0" lIns="0" bIns="0" rIns="0">
            <a:spAutoFit/>
          </a:bodyPr>
          <a:lstStyle/>
          <a:p>
            <a:pPr algn="l">
              <a:lnSpc>
                <a:spcPts val="4360"/>
              </a:lnSpc>
            </a:pPr>
            <a:r>
              <a:rPr lang="en-US" sz="3633" spc="32" b="true">
                <a:solidFill>
                  <a:srgbClr val="000000"/>
                </a:solidFill>
                <a:latin typeface="TT Rounds Condensed Bold"/>
                <a:ea typeface="TT Rounds Condensed Bold"/>
                <a:cs typeface="TT Rounds Condensed Bold"/>
                <a:sym typeface="TT Rounds Condensed Bold"/>
              </a:rPr>
              <a:t>Significant cost savings through:</a:t>
            </a:r>
          </a:p>
          <a:p>
            <a:pPr algn="l">
              <a:lnSpc>
                <a:spcPts val="4360"/>
              </a:lnSpc>
            </a:pPr>
          </a:p>
          <a:p>
            <a:pPr algn="l">
              <a:lnSpc>
                <a:spcPts val="4360"/>
              </a:lnSpc>
            </a:pPr>
            <a:r>
              <a:rPr lang="en-US" sz="3633" spc="32" b="true">
                <a:solidFill>
                  <a:srgbClr val="000000"/>
                </a:solidFill>
                <a:latin typeface="TT Rounds Condensed Bold"/>
                <a:ea typeface="TT Rounds Condensed Bold"/>
                <a:cs typeface="TT Rounds Condensed Bold"/>
                <a:sym typeface="TT Rounds Condensed Bold"/>
              </a:rPr>
              <a:t>Optimized fuel consumption based on weight and environmental factors</a:t>
            </a:r>
          </a:p>
          <a:p>
            <a:pPr algn="l">
              <a:lnSpc>
                <a:spcPts val="4360"/>
              </a:lnSpc>
            </a:pPr>
            <a:r>
              <a:rPr lang="en-US" sz="3633" spc="32" b="true">
                <a:solidFill>
                  <a:srgbClr val="000000"/>
                </a:solidFill>
                <a:latin typeface="TT Rounds Condensed Bold"/>
                <a:ea typeface="TT Rounds Condensed Bold"/>
                <a:cs typeface="TT Rounds Condensed Bold"/>
                <a:sym typeface="TT Rounds Condensed Bold"/>
              </a:rPr>
              <a:t>Reduced travel time through intelligent path planning</a:t>
            </a:r>
          </a:p>
          <a:p>
            <a:pPr algn="l">
              <a:lnSpc>
                <a:spcPts val="4360"/>
              </a:lnSpc>
            </a:pPr>
            <a:r>
              <a:rPr lang="en-US" sz="3633" spc="32" b="true">
                <a:solidFill>
                  <a:srgbClr val="000000"/>
                </a:solidFill>
                <a:latin typeface="TT Rounds Condensed Bold"/>
                <a:ea typeface="TT Rounds Condensed Bold"/>
                <a:cs typeface="TT Rounds Condensed Bold"/>
                <a:sym typeface="TT Rounds Condensed Bold"/>
              </a:rPr>
              <a:t>Lower environmental impact through efficient routing</a:t>
            </a:r>
          </a:p>
          <a:p>
            <a:pPr algn="l">
              <a:lnSpc>
                <a:spcPts val="4360"/>
              </a:lnSpc>
            </a:pPr>
          </a:p>
          <a:p>
            <a:pPr algn="l">
              <a:lnSpc>
                <a:spcPts val="4360"/>
              </a:lnSpc>
            </a:pPr>
          </a:p>
          <a:p>
            <a:pPr algn="l">
              <a:lnSpc>
                <a:spcPts val="4360"/>
              </a:lnSpc>
            </a:pPr>
            <a:r>
              <a:rPr lang="en-US" sz="3633" spc="32" b="true">
                <a:solidFill>
                  <a:srgbClr val="000000"/>
                </a:solidFill>
                <a:latin typeface="TT Rounds Condensed Bold"/>
                <a:ea typeface="TT Rounds Condensed Bold"/>
                <a:cs typeface="TT Rounds Condensed Bold"/>
                <a:sym typeface="TT Rounds Condensed Bold"/>
              </a:rPr>
              <a:t>Enterprise-grade security with Google authentication and Firebase integration</a:t>
            </a:r>
          </a:p>
          <a:p>
            <a:pPr algn="l">
              <a:lnSpc>
                <a:spcPts val="4360"/>
              </a:lnSpc>
            </a:pP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pic>
        <p:nvPicPr>
          <p:cNvPr name="Picture 3" id="3">
            <a:hlinkClick action="ppaction://media"/>
          </p:cNvPr>
          <p:cNvPicPr>
            <a:picLocks noChangeAspect="true"/>
          </p:cNvPicPr>
          <p:nvPr>
            <a:videoFile r:link="rId4"/>
            <p:extLst>
              <p:ext uri="{DAA4B4D4-6D71-4841-9C94-3DE7FCFB9230}">
                <p14:media xmlns:p14="http://schemas.microsoft.com/office/powerpoint/2010/main" r:embed="rId5"/>
              </p:ext>
            </p:extLst>
          </p:nvPr>
        </p:nvPicPr>
        <p:blipFill>
          <a:blip r:embed="rId3"/>
          <a:srcRect l="4858" t="1889" r="4723" b="4093"/>
          <a:stretch>
            <a:fillRect/>
          </a:stretch>
        </p:blipFill>
        <p:spPr>
          <a:xfrm flipH="false" flipV="false" rot="0">
            <a:off x="1817283" y="1796945"/>
            <a:ext cx="14675340" cy="6539775"/>
          </a:xfrm>
          <a:prstGeom prst="rect">
            <a:avLst/>
          </a:prstGeom>
        </p:spPr>
      </p:pic>
    </p:spTree>
  </p:cSld>
  <p:clrMapOvr>
    <a:masterClrMapping/>
  </p:clrMapOvr>
  <p:timing>
    <p:tnLst>
      <p:par>
        <p:cTn dur="indefinite" restart="never" nodeType="tmRoot">
          <p:childTnLst>
            <p:video>
              <p:cMediaNode vol="0">
                <p:cTn fill="hold" display="false">
                  <p:stCondLst>
                    <p:cond delay="indefinite"/>
                  </p:stCondLst>
                </p:cTn>
                <p:tgtEl>
                  <p:spTgt spid="3"/>
                </p:tgtEl>
              </p:cMediaNode>
            </p:video>
          </p:childTnLst>
        </p:cTn>
      </p:par>
    </p:tnLst>
  </p:timing>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sp>
        <p:nvSpPr>
          <p:cNvPr name="TextBox 3" id="3"/>
          <p:cNvSpPr txBox="true"/>
          <p:nvPr/>
        </p:nvSpPr>
        <p:spPr>
          <a:xfrm rot="0">
            <a:off x="751361" y="2079079"/>
            <a:ext cx="16785278" cy="11496675"/>
          </a:xfrm>
          <a:prstGeom prst="rect">
            <a:avLst/>
          </a:prstGeom>
        </p:spPr>
        <p:txBody>
          <a:bodyPr anchor="t" rtlCol="false" tIns="0" lIns="0" bIns="0" rIns="0">
            <a:spAutoFit/>
          </a:bodyPr>
          <a:lstStyle/>
          <a:p>
            <a:pPr algn="l">
              <a:lnSpc>
                <a:spcPts val="5040"/>
              </a:lnSpc>
            </a:pPr>
            <a:r>
              <a:rPr lang="en-US" sz="4200" spc="37" b="true">
                <a:solidFill>
                  <a:srgbClr val="000000"/>
                </a:solidFill>
                <a:latin typeface="TT Rounds Condensed Bold"/>
                <a:ea typeface="TT Rounds Condensed Bold"/>
                <a:cs typeface="TT Rounds Condensed Bold"/>
                <a:sym typeface="TT Rounds Condensed Bold"/>
              </a:rPr>
              <a:t> Revenue Streams :</a:t>
            </a:r>
          </a:p>
          <a:p>
            <a:pPr algn="l" marL="906780" indent="-453390" lvl="1">
              <a:lnSpc>
                <a:spcPts val="5040"/>
              </a:lnSpc>
              <a:buFont typeface="Arial"/>
              <a:buChar char="•"/>
            </a:pPr>
            <a:r>
              <a:rPr lang="en-US" b="true" sz="4200" spc="37">
                <a:solidFill>
                  <a:srgbClr val="000000"/>
                </a:solidFill>
                <a:latin typeface="TT Rounds Condensed Bold"/>
                <a:ea typeface="TT Rounds Condensed Bold"/>
                <a:cs typeface="TT Rounds Condensed Bold"/>
                <a:sym typeface="TT Rounds Condensed Bold"/>
              </a:rPr>
              <a:t> Subscription based access for logistics companies.</a:t>
            </a:r>
          </a:p>
          <a:p>
            <a:pPr algn="l" marL="906780" indent="-453390" lvl="1">
              <a:lnSpc>
                <a:spcPts val="5040"/>
              </a:lnSpc>
              <a:buFont typeface="Arial"/>
              <a:buChar char="•"/>
            </a:pPr>
            <a:r>
              <a:rPr lang="en-US" b="true" sz="4200" spc="37">
                <a:solidFill>
                  <a:srgbClr val="000000"/>
                </a:solidFill>
                <a:latin typeface="TT Rounds Condensed Bold"/>
                <a:ea typeface="TT Rounds Condensed Bold"/>
                <a:cs typeface="TT Rounds Condensed Bold"/>
                <a:sym typeface="TT Rounds Condensed Bold"/>
              </a:rPr>
              <a:t>API services for integration into existing systems</a:t>
            </a:r>
          </a:p>
          <a:p>
            <a:pPr algn="l" marL="906780" indent="-453390" lvl="1">
              <a:lnSpc>
                <a:spcPts val="5040"/>
              </a:lnSpc>
              <a:buFont typeface="Arial"/>
              <a:buChar char="•"/>
            </a:pPr>
            <a:r>
              <a:rPr lang="en-US" b="true" sz="4200" spc="37">
                <a:solidFill>
                  <a:srgbClr val="000000"/>
                </a:solidFill>
                <a:latin typeface="TT Rounds Condensed Bold"/>
                <a:ea typeface="TT Rounds Condensed Bold"/>
                <a:cs typeface="TT Rounds Condensed Bold"/>
                <a:sym typeface="TT Rounds Condensed Bold"/>
              </a:rPr>
              <a:t>Consultancy for custom optimization models.</a:t>
            </a:r>
          </a:p>
          <a:p>
            <a:pPr algn="l">
              <a:lnSpc>
                <a:spcPts val="5040"/>
              </a:lnSpc>
            </a:pPr>
          </a:p>
          <a:p>
            <a:pPr algn="l">
              <a:lnSpc>
                <a:spcPts val="5040"/>
              </a:lnSpc>
            </a:pPr>
            <a:r>
              <a:rPr lang="en-US" sz="4200" spc="37" b="true">
                <a:solidFill>
                  <a:srgbClr val="000000"/>
                </a:solidFill>
                <a:latin typeface="TT Rounds Condensed Bold"/>
                <a:ea typeface="TT Rounds Condensed Bold"/>
                <a:cs typeface="TT Rounds Condensed Bold"/>
                <a:sym typeface="TT Rounds Condensed Bold"/>
              </a:rPr>
              <a:t> Cost Structure :</a:t>
            </a:r>
          </a:p>
          <a:p>
            <a:pPr algn="l" marL="906780" indent="-453390" lvl="1">
              <a:lnSpc>
                <a:spcPts val="5040"/>
              </a:lnSpc>
              <a:buFont typeface="Arial"/>
              <a:buChar char="•"/>
            </a:pPr>
            <a:r>
              <a:rPr lang="en-US" b="true" sz="4200" spc="37">
                <a:solidFill>
                  <a:srgbClr val="000000"/>
                </a:solidFill>
                <a:latin typeface="TT Rounds Condensed Bold"/>
                <a:ea typeface="TT Rounds Condensed Bold"/>
                <a:cs typeface="TT Rounds Condensed Bold"/>
                <a:sym typeface="TT Rounds Condensed Bold"/>
              </a:rPr>
              <a:t>Infrastructure : Cloud computing and storage.</a:t>
            </a:r>
          </a:p>
          <a:p>
            <a:pPr algn="l" marL="906780" indent="-453390" lvl="1">
              <a:lnSpc>
                <a:spcPts val="5040"/>
              </a:lnSpc>
              <a:buFont typeface="Arial"/>
              <a:buChar char="•"/>
            </a:pPr>
            <a:r>
              <a:rPr lang="en-US" b="true" sz="4200" spc="37">
                <a:solidFill>
                  <a:srgbClr val="000000"/>
                </a:solidFill>
                <a:latin typeface="TT Rounds Condensed Bold"/>
                <a:ea typeface="TT Rounds Condensed Bold"/>
                <a:cs typeface="TT Rounds Condensed Bold"/>
                <a:sym typeface="TT Rounds Condensed Bold"/>
              </a:rPr>
              <a:t>Development : Continuous improvement of RL models</a:t>
            </a:r>
          </a:p>
          <a:p>
            <a:pPr algn="l" marL="906780" indent="-453390" lvl="1">
              <a:lnSpc>
                <a:spcPts val="5040"/>
              </a:lnSpc>
              <a:buFont typeface="Arial"/>
              <a:buChar char="•"/>
            </a:pPr>
            <a:r>
              <a:rPr lang="en-US" b="true" sz="4200" spc="39">
                <a:solidFill>
                  <a:srgbClr val="000000"/>
                </a:solidFill>
                <a:latin typeface="TT Rounds Condensed Bold"/>
                <a:ea typeface="TT Rounds Condensed Bold"/>
                <a:cs typeface="TT Rounds Condensed Bold"/>
                <a:sym typeface="TT Rounds Condensed Bold"/>
              </a:rPr>
              <a:t>Data Licensing : Access to high quality weather and ocean data.</a:t>
            </a:r>
          </a:p>
          <a:p>
            <a:pPr algn="l">
              <a:lnSpc>
                <a:spcPts val="5040"/>
              </a:lnSpc>
            </a:pPr>
          </a:p>
          <a:p>
            <a:pPr algn="l">
              <a:lnSpc>
                <a:spcPts val="5040"/>
              </a:lnSpc>
            </a:pPr>
          </a:p>
          <a:p>
            <a:pPr algn="l">
              <a:lnSpc>
                <a:spcPts val="5040"/>
              </a:lnSpc>
            </a:pPr>
          </a:p>
          <a:p>
            <a:pPr algn="l">
              <a:lnSpc>
                <a:spcPts val="5040"/>
              </a:lnSpc>
            </a:pPr>
          </a:p>
          <a:p>
            <a:pPr algn="l">
              <a:lnSpc>
                <a:spcPts val="5040"/>
              </a:lnSpc>
            </a:pPr>
          </a:p>
          <a:p>
            <a:pPr algn="l">
              <a:lnSpc>
                <a:spcPts val="5040"/>
              </a:lnSpc>
            </a:pPr>
          </a:p>
          <a:p>
            <a:pPr algn="l">
              <a:lnSpc>
                <a:spcPts val="5040"/>
              </a:lnSpc>
            </a:pPr>
          </a:p>
          <a:p>
            <a:pPr algn="l">
              <a:lnSpc>
                <a:spcPts val="5040"/>
              </a:lnSpc>
            </a:pPr>
          </a:p>
          <a:p>
            <a:pPr algn="l">
              <a:lnSpc>
                <a:spcPts val="5040"/>
              </a:lnSpc>
            </a:pP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sp>
        <p:nvSpPr>
          <p:cNvPr name="TextBox 3" id="3"/>
          <p:cNvSpPr txBox="true"/>
          <p:nvPr/>
        </p:nvSpPr>
        <p:spPr>
          <a:xfrm rot="0">
            <a:off x="1155231" y="1998835"/>
            <a:ext cx="13156752" cy="8729004"/>
          </a:xfrm>
          <a:prstGeom prst="rect">
            <a:avLst/>
          </a:prstGeom>
        </p:spPr>
        <p:txBody>
          <a:bodyPr anchor="t" rtlCol="false" tIns="0" lIns="0" bIns="0" rIns="0">
            <a:spAutoFit/>
          </a:bodyPr>
          <a:lstStyle/>
          <a:p>
            <a:pPr algn="l">
              <a:lnSpc>
                <a:spcPts val="4918"/>
              </a:lnSpc>
            </a:pPr>
            <a:r>
              <a:rPr lang="en-US" sz="4098" spc="36">
                <a:solidFill>
                  <a:srgbClr val="000000"/>
                </a:solidFill>
                <a:latin typeface="TT Rounds Condensed"/>
                <a:ea typeface="TT Rounds Condensed"/>
                <a:cs typeface="TT Rounds Condensed"/>
                <a:sym typeface="TT Rounds Condensed"/>
              </a:rPr>
              <a:t> </a:t>
            </a:r>
            <a:r>
              <a:rPr lang="en-US" sz="4098" spc="36" b="true">
                <a:solidFill>
                  <a:srgbClr val="000000"/>
                </a:solidFill>
                <a:latin typeface="TT Rounds Condensed Bold"/>
                <a:ea typeface="TT Rounds Condensed Bold"/>
                <a:cs typeface="TT Rounds Condensed Bold"/>
                <a:sym typeface="TT Rounds Condensed Bold"/>
              </a:rPr>
              <a:t>Scalability : </a:t>
            </a:r>
          </a:p>
          <a:p>
            <a:pPr algn="l" marL="884962" indent="-442481" lvl="1">
              <a:lnSpc>
                <a:spcPts val="4918"/>
              </a:lnSpc>
              <a:buFont typeface="Arial"/>
              <a:buChar char="•"/>
            </a:pPr>
            <a:r>
              <a:rPr lang="en-US" b="true" sz="4098" spc="36">
                <a:solidFill>
                  <a:srgbClr val="000000"/>
                </a:solidFill>
                <a:latin typeface="TT Rounds Condensed Bold"/>
                <a:ea typeface="TT Rounds Condensed Bold"/>
                <a:cs typeface="TT Rounds Condensed Bold"/>
                <a:sym typeface="TT Rounds Condensed Bold"/>
              </a:rPr>
              <a:t>Expand to airways and inland waterways optimization</a:t>
            </a:r>
          </a:p>
          <a:p>
            <a:pPr algn="l" marL="884962" indent="-442481" lvl="1">
              <a:lnSpc>
                <a:spcPts val="4918"/>
              </a:lnSpc>
              <a:buFont typeface="Arial"/>
              <a:buChar char="•"/>
            </a:pPr>
            <a:r>
              <a:rPr lang="en-US" b="true" sz="4098" spc="36">
                <a:solidFill>
                  <a:srgbClr val="000000"/>
                </a:solidFill>
                <a:latin typeface="TT Rounds Condensed Bold"/>
                <a:ea typeface="TT Rounds Condensed Bold"/>
                <a:cs typeface="TT Rounds Condensed Bold"/>
                <a:sym typeface="TT Rounds Condensed Bold"/>
              </a:rPr>
              <a:t>Offer real-time updates for intermodal shipping</a:t>
            </a:r>
          </a:p>
          <a:p>
            <a:pPr algn="l">
              <a:lnSpc>
                <a:spcPts val="4918"/>
              </a:lnSpc>
            </a:pPr>
          </a:p>
          <a:p>
            <a:pPr algn="l">
              <a:lnSpc>
                <a:spcPts val="4918"/>
              </a:lnSpc>
            </a:pPr>
            <a:r>
              <a:rPr lang="en-US" sz="4098" spc="36" b="true">
                <a:solidFill>
                  <a:srgbClr val="000000"/>
                </a:solidFill>
                <a:latin typeface="TT Rounds Condensed Bold"/>
                <a:ea typeface="TT Rounds Condensed Bold"/>
                <a:cs typeface="TT Rounds Condensed Bold"/>
                <a:sym typeface="TT Rounds Condensed Bold"/>
              </a:rPr>
              <a:t> Key Patnerships:</a:t>
            </a:r>
          </a:p>
          <a:p>
            <a:pPr algn="l" marL="884962" indent="-442481" lvl="1">
              <a:lnSpc>
                <a:spcPts val="4918"/>
              </a:lnSpc>
              <a:buFont typeface="Arial"/>
              <a:buChar char="•"/>
            </a:pPr>
            <a:r>
              <a:rPr lang="en-US" b="true" sz="4098" spc="36">
                <a:solidFill>
                  <a:srgbClr val="000000"/>
                </a:solidFill>
                <a:latin typeface="TT Rounds Condensed Bold"/>
                <a:ea typeface="TT Rounds Condensed Bold"/>
                <a:cs typeface="TT Rounds Condensed Bold"/>
                <a:sym typeface="TT Rounds Condensed Bold"/>
              </a:rPr>
              <a:t>Weather Forecasting Agencies</a:t>
            </a:r>
          </a:p>
          <a:p>
            <a:pPr algn="l" marL="884962" indent="-442481" lvl="1">
              <a:lnSpc>
                <a:spcPts val="4918"/>
              </a:lnSpc>
              <a:buFont typeface="Arial"/>
              <a:buChar char="•"/>
            </a:pPr>
            <a:r>
              <a:rPr lang="en-US" b="true" sz="4098" spc="36">
                <a:solidFill>
                  <a:srgbClr val="000000"/>
                </a:solidFill>
                <a:latin typeface="TT Rounds Condensed Bold"/>
                <a:ea typeface="TT Rounds Condensed Bold"/>
                <a:cs typeface="TT Rounds Condensed Bold"/>
                <a:sym typeface="TT Rounds Condensed Bold"/>
              </a:rPr>
              <a:t>Enviromental and maritime research organizations</a:t>
            </a:r>
          </a:p>
          <a:p>
            <a:pPr algn="l" marL="884962" indent="-442481" lvl="1">
              <a:lnSpc>
                <a:spcPts val="4918"/>
              </a:lnSpc>
              <a:buFont typeface="Arial"/>
              <a:buChar char="•"/>
            </a:pPr>
            <a:r>
              <a:rPr lang="en-US" b="true" sz="4098" spc="38">
                <a:solidFill>
                  <a:srgbClr val="000000"/>
                </a:solidFill>
                <a:latin typeface="TT Rounds Condensed Bold"/>
                <a:ea typeface="TT Rounds Condensed Bold"/>
                <a:cs typeface="TT Rounds Condensed Bold"/>
                <a:sym typeface="TT Rounds Condensed Bold"/>
              </a:rPr>
              <a:t>Logistics companies for pilot testing</a:t>
            </a:r>
          </a:p>
          <a:p>
            <a:pPr algn="l">
              <a:lnSpc>
                <a:spcPts val="4918"/>
              </a:lnSpc>
            </a:pPr>
          </a:p>
          <a:p>
            <a:pPr algn="l">
              <a:lnSpc>
                <a:spcPts val="4918"/>
              </a:lnSpc>
            </a:pPr>
          </a:p>
          <a:p>
            <a:pPr algn="l">
              <a:lnSpc>
                <a:spcPts val="4918"/>
              </a:lnSpc>
            </a:pPr>
          </a:p>
          <a:p>
            <a:pPr algn="l">
              <a:lnSpc>
                <a:spcPts val="4918"/>
              </a:lnSpc>
            </a:pPr>
          </a:p>
          <a:p>
            <a:pPr algn="l">
              <a:lnSpc>
                <a:spcPts val="4918"/>
              </a:lnSpc>
            </a:pPr>
          </a:p>
          <a:p>
            <a:pPr algn="l">
              <a:lnSpc>
                <a:spcPts val="4918"/>
              </a:lnSpc>
            </a:pP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sp>
        <p:nvSpPr>
          <p:cNvPr name="TextBox 3" id="3"/>
          <p:cNvSpPr txBox="true"/>
          <p:nvPr/>
        </p:nvSpPr>
        <p:spPr>
          <a:xfrm rot="0">
            <a:off x="1416685" y="3951951"/>
            <a:ext cx="2873931" cy="647700"/>
          </a:xfrm>
          <a:prstGeom prst="rect">
            <a:avLst/>
          </a:prstGeom>
        </p:spPr>
        <p:txBody>
          <a:bodyPr anchor="t" rtlCol="false" tIns="0" lIns="0" bIns="0" rIns="0">
            <a:spAutoFit/>
          </a:bodyPr>
          <a:lstStyle/>
          <a:p>
            <a:pPr algn="ctr">
              <a:lnSpc>
                <a:spcPts val="5040"/>
              </a:lnSpc>
              <a:spcBef>
                <a:spcPct val="0"/>
              </a:spcBef>
            </a:pPr>
            <a:r>
              <a:rPr lang="en-US" b="true" sz="4200" spc="39">
                <a:solidFill>
                  <a:srgbClr val="000000"/>
                </a:solidFill>
                <a:latin typeface="TT Rounds Condensed Bold"/>
                <a:ea typeface="TT Rounds Condensed Bold"/>
                <a:cs typeface="TT Rounds Condensed Bold"/>
                <a:sym typeface="TT Rounds Condensed Bold"/>
              </a:rPr>
              <a:t>Team Leader</a:t>
            </a:r>
          </a:p>
        </p:txBody>
      </p:sp>
      <p:sp>
        <p:nvSpPr>
          <p:cNvPr name="TextBox 4" id="4"/>
          <p:cNvSpPr txBox="true"/>
          <p:nvPr/>
        </p:nvSpPr>
        <p:spPr>
          <a:xfrm rot="0">
            <a:off x="1930559" y="4814887"/>
            <a:ext cx="1846183" cy="647700"/>
          </a:xfrm>
          <a:prstGeom prst="rect">
            <a:avLst/>
          </a:prstGeom>
        </p:spPr>
        <p:txBody>
          <a:bodyPr anchor="t" rtlCol="false" tIns="0" lIns="0" bIns="0" rIns="0">
            <a:spAutoFit/>
          </a:bodyPr>
          <a:lstStyle/>
          <a:p>
            <a:pPr algn="ctr">
              <a:lnSpc>
                <a:spcPts val="5040"/>
              </a:lnSpc>
              <a:spcBef>
                <a:spcPct val="0"/>
              </a:spcBef>
            </a:pPr>
            <a:r>
              <a:rPr lang="en-US" b="true" sz="4200" spc="39">
                <a:solidFill>
                  <a:srgbClr val="000000"/>
                </a:solidFill>
                <a:latin typeface="TT Rounds Condensed Bold"/>
                <a:ea typeface="TT Rounds Condensed Bold"/>
                <a:cs typeface="TT Rounds Condensed Bold"/>
                <a:sym typeface="TT Rounds Condensed Bold"/>
              </a:rPr>
              <a:t>Member</a:t>
            </a:r>
          </a:p>
        </p:txBody>
      </p:sp>
      <p:sp>
        <p:nvSpPr>
          <p:cNvPr name="TextBox 5" id="5"/>
          <p:cNvSpPr txBox="true"/>
          <p:nvPr/>
        </p:nvSpPr>
        <p:spPr>
          <a:xfrm rot="0">
            <a:off x="1930559" y="5762097"/>
            <a:ext cx="1846183" cy="647700"/>
          </a:xfrm>
          <a:prstGeom prst="rect">
            <a:avLst/>
          </a:prstGeom>
        </p:spPr>
        <p:txBody>
          <a:bodyPr anchor="t" rtlCol="false" tIns="0" lIns="0" bIns="0" rIns="0">
            <a:spAutoFit/>
          </a:bodyPr>
          <a:lstStyle/>
          <a:p>
            <a:pPr algn="ctr">
              <a:lnSpc>
                <a:spcPts val="5040"/>
              </a:lnSpc>
              <a:spcBef>
                <a:spcPct val="0"/>
              </a:spcBef>
            </a:pPr>
            <a:r>
              <a:rPr lang="en-US" b="true" sz="4200" spc="39">
                <a:solidFill>
                  <a:srgbClr val="000000"/>
                </a:solidFill>
                <a:latin typeface="TT Rounds Condensed Bold"/>
                <a:ea typeface="TT Rounds Condensed Bold"/>
                <a:cs typeface="TT Rounds Condensed Bold"/>
                <a:sym typeface="TT Rounds Condensed Bold"/>
              </a:rPr>
              <a:t>Member</a:t>
            </a:r>
          </a:p>
        </p:txBody>
      </p:sp>
      <p:sp>
        <p:nvSpPr>
          <p:cNvPr name="TextBox 6" id="6"/>
          <p:cNvSpPr txBox="true"/>
          <p:nvPr/>
        </p:nvSpPr>
        <p:spPr>
          <a:xfrm rot="0">
            <a:off x="4554994" y="3951951"/>
            <a:ext cx="2962989" cy="542925"/>
          </a:xfrm>
          <a:prstGeom prst="rect">
            <a:avLst/>
          </a:prstGeom>
        </p:spPr>
        <p:txBody>
          <a:bodyPr anchor="t" rtlCol="false" tIns="0" lIns="0" bIns="0" rIns="0">
            <a:spAutoFit/>
          </a:bodyPr>
          <a:lstStyle/>
          <a:p>
            <a:pPr algn="ctr">
              <a:lnSpc>
                <a:spcPts val="4200"/>
              </a:lnSpc>
              <a:spcBef>
                <a:spcPct val="0"/>
              </a:spcBef>
            </a:pPr>
            <a:r>
              <a:rPr lang="en-US" b="true" sz="3500" spc="32">
                <a:solidFill>
                  <a:srgbClr val="000000"/>
                </a:solidFill>
                <a:latin typeface="TT Rounds Condensed Bold"/>
                <a:ea typeface="TT Rounds Condensed Bold"/>
                <a:cs typeface="TT Rounds Condensed Bold"/>
                <a:sym typeface="TT Rounds Condensed Bold"/>
              </a:rPr>
              <a:t>Rishabh Shenoy</a:t>
            </a:r>
          </a:p>
        </p:txBody>
      </p:sp>
      <p:sp>
        <p:nvSpPr>
          <p:cNvPr name="TextBox 7" id="7"/>
          <p:cNvSpPr txBox="true"/>
          <p:nvPr/>
        </p:nvSpPr>
        <p:spPr>
          <a:xfrm rot="0">
            <a:off x="4882416" y="4814887"/>
            <a:ext cx="2308146" cy="542925"/>
          </a:xfrm>
          <a:prstGeom prst="rect">
            <a:avLst/>
          </a:prstGeom>
        </p:spPr>
        <p:txBody>
          <a:bodyPr anchor="t" rtlCol="false" tIns="0" lIns="0" bIns="0" rIns="0">
            <a:spAutoFit/>
          </a:bodyPr>
          <a:lstStyle/>
          <a:p>
            <a:pPr algn="ctr">
              <a:lnSpc>
                <a:spcPts val="4200"/>
              </a:lnSpc>
              <a:spcBef>
                <a:spcPct val="0"/>
              </a:spcBef>
            </a:pPr>
            <a:r>
              <a:rPr lang="en-US" b="true" sz="3500" spc="32">
                <a:solidFill>
                  <a:srgbClr val="000000"/>
                </a:solidFill>
                <a:latin typeface="TT Rounds Condensed Bold"/>
                <a:ea typeface="TT Rounds Condensed Bold"/>
                <a:cs typeface="TT Rounds Condensed Bold"/>
                <a:sym typeface="TT Rounds Condensed Bold"/>
              </a:rPr>
              <a:t>Aryan Tikam</a:t>
            </a:r>
          </a:p>
        </p:txBody>
      </p:sp>
      <p:sp>
        <p:nvSpPr>
          <p:cNvPr name="TextBox 8" id="8"/>
          <p:cNvSpPr txBox="true"/>
          <p:nvPr/>
        </p:nvSpPr>
        <p:spPr>
          <a:xfrm rot="0">
            <a:off x="4696023" y="5786437"/>
            <a:ext cx="2454593" cy="542925"/>
          </a:xfrm>
          <a:prstGeom prst="rect">
            <a:avLst/>
          </a:prstGeom>
        </p:spPr>
        <p:txBody>
          <a:bodyPr anchor="t" rtlCol="false" tIns="0" lIns="0" bIns="0" rIns="0">
            <a:spAutoFit/>
          </a:bodyPr>
          <a:lstStyle/>
          <a:p>
            <a:pPr algn="ctr">
              <a:lnSpc>
                <a:spcPts val="4200"/>
              </a:lnSpc>
              <a:spcBef>
                <a:spcPct val="0"/>
              </a:spcBef>
            </a:pPr>
            <a:r>
              <a:rPr lang="en-US" b="true" sz="3500" spc="32">
                <a:solidFill>
                  <a:srgbClr val="000000"/>
                </a:solidFill>
                <a:latin typeface="TT Rounds Condensed Bold"/>
                <a:ea typeface="TT Rounds Condensed Bold"/>
                <a:cs typeface="TT Rounds Condensed Bold"/>
                <a:sym typeface="TT Rounds Condensed Bold"/>
              </a:rPr>
              <a:t>Dhruv Shetty</a:t>
            </a:r>
          </a:p>
        </p:txBody>
      </p:sp>
      <p:sp>
        <p:nvSpPr>
          <p:cNvPr name="TextBox 9" id="9"/>
          <p:cNvSpPr txBox="true"/>
          <p:nvPr/>
        </p:nvSpPr>
        <p:spPr>
          <a:xfrm rot="0">
            <a:off x="7157224" y="3713826"/>
            <a:ext cx="3771522" cy="971550"/>
          </a:xfrm>
          <a:prstGeom prst="rect">
            <a:avLst/>
          </a:prstGeom>
        </p:spPr>
        <p:txBody>
          <a:bodyPr anchor="t" rtlCol="false" tIns="0" lIns="0" bIns="0" rIns="0">
            <a:spAutoFit/>
          </a:bodyPr>
          <a:lstStyle/>
          <a:p>
            <a:pPr algn="ctr">
              <a:lnSpc>
                <a:spcPts val="3840"/>
              </a:lnSpc>
              <a:spcBef>
                <a:spcPct val="0"/>
              </a:spcBef>
            </a:pPr>
            <a:r>
              <a:rPr lang="en-US" b="true" sz="3200" spc="29">
                <a:solidFill>
                  <a:srgbClr val="000000"/>
                </a:solidFill>
                <a:latin typeface="TT Rounds Condensed Bold"/>
                <a:ea typeface="TT Rounds Condensed Bold"/>
                <a:cs typeface="TT Rounds Condensed Bold"/>
                <a:sym typeface="TT Rounds Condensed Bold"/>
              </a:rPr>
              <a:t>Computer Engineering</a:t>
            </a:r>
          </a:p>
        </p:txBody>
      </p:sp>
      <p:sp>
        <p:nvSpPr>
          <p:cNvPr name="TextBox 10" id="10"/>
          <p:cNvSpPr txBox="true"/>
          <p:nvPr/>
        </p:nvSpPr>
        <p:spPr>
          <a:xfrm rot="0">
            <a:off x="7258239" y="4629150"/>
            <a:ext cx="3771522" cy="971550"/>
          </a:xfrm>
          <a:prstGeom prst="rect">
            <a:avLst/>
          </a:prstGeom>
        </p:spPr>
        <p:txBody>
          <a:bodyPr anchor="t" rtlCol="false" tIns="0" lIns="0" bIns="0" rIns="0">
            <a:spAutoFit/>
          </a:bodyPr>
          <a:lstStyle/>
          <a:p>
            <a:pPr algn="ctr">
              <a:lnSpc>
                <a:spcPts val="3840"/>
              </a:lnSpc>
              <a:spcBef>
                <a:spcPct val="0"/>
              </a:spcBef>
            </a:pPr>
            <a:r>
              <a:rPr lang="en-US" b="true" sz="3200" spc="29">
                <a:solidFill>
                  <a:srgbClr val="000000"/>
                </a:solidFill>
                <a:latin typeface="TT Rounds Condensed Bold"/>
                <a:ea typeface="TT Rounds Condensed Bold"/>
                <a:cs typeface="TT Rounds Condensed Bold"/>
                <a:sym typeface="TT Rounds Condensed Bold"/>
              </a:rPr>
              <a:t>Computer Engineering</a:t>
            </a:r>
          </a:p>
        </p:txBody>
      </p:sp>
      <p:sp>
        <p:nvSpPr>
          <p:cNvPr name="TextBox 11" id="11"/>
          <p:cNvSpPr txBox="true"/>
          <p:nvPr/>
        </p:nvSpPr>
        <p:spPr>
          <a:xfrm rot="0">
            <a:off x="7138412" y="5576360"/>
            <a:ext cx="3771522" cy="971550"/>
          </a:xfrm>
          <a:prstGeom prst="rect">
            <a:avLst/>
          </a:prstGeom>
        </p:spPr>
        <p:txBody>
          <a:bodyPr anchor="t" rtlCol="false" tIns="0" lIns="0" bIns="0" rIns="0">
            <a:spAutoFit/>
          </a:bodyPr>
          <a:lstStyle/>
          <a:p>
            <a:pPr algn="ctr">
              <a:lnSpc>
                <a:spcPts val="3840"/>
              </a:lnSpc>
              <a:spcBef>
                <a:spcPct val="0"/>
              </a:spcBef>
            </a:pPr>
            <a:r>
              <a:rPr lang="en-US" b="true" sz="3200" spc="29">
                <a:solidFill>
                  <a:srgbClr val="000000"/>
                </a:solidFill>
                <a:latin typeface="TT Rounds Condensed Bold"/>
                <a:ea typeface="TT Rounds Condensed Bold"/>
                <a:cs typeface="TT Rounds Condensed Bold"/>
                <a:sym typeface="TT Rounds Condensed Bold"/>
              </a:rPr>
              <a:t>Computer Engineering</a:t>
            </a:r>
          </a:p>
        </p:txBody>
      </p:sp>
      <p:sp>
        <p:nvSpPr>
          <p:cNvPr name="TextBox 12" id="12"/>
          <p:cNvSpPr txBox="true"/>
          <p:nvPr/>
        </p:nvSpPr>
        <p:spPr>
          <a:xfrm rot="0">
            <a:off x="11305034" y="4037676"/>
            <a:ext cx="1981557" cy="647700"/>
          </a:xfrm>
          <a:prstGeom prst="rect">
            <a:avLst/>
          </a:prstGeom>
        </p:spPr>
        <p:txBody>
          <a:bodyPr anchor="t" rtlCol="false" tIns="0" lIns="0" bIns="0" rIns="0">
            <a:spAutoFit/>
          </a:bodyPr>
          <a:lstStyle/>
          <a:p>
            <a:pPr algn="ctr">
              <a:lnSpc>
                <a:spcPts val="5040"/>
              </a:lnSpc>
              <a:spcBef>
                <a:spcPct val="0"/>
              </a:spcBef>
            </a:pPr>
            <a:r>
              <a:rPr lang="en-US" b="true" sz="4200" spc="39">
                <a:solidFill>
                  <a:srgbClr val="000000"/>
                </a:solidFill>
                <a:latin typeface="TT Rounds Condensed Bold"/>
                <a:ea typeface="TT Rounds Condensed Bold"/>
                <a:cs typeface="TT Rounds Condensed Bold"/>
                <a:sym typeface="TT Rounds Condensed Bold"/>
              </a:rPr>
              <a:t>2nd Year</a:t>
            </a:r>
          </a:p>
        </p:txBody>
      </p:sp>
      <p:sp>
        <p:nvSpPr>
          <p:cNvPr name="TextBox 13" id="13"/>
          <p:cNvSpPr txBox="true"/>
          <p:nvPr/>
        </p:nvSpPr>
        <p:spPr>
          <a:xfrm rot="0">
            <a:off x="11305034" y="4928660"/>
            <a:ext cx="1981557" cy="647700"/>
          </a:xfrm>
          <a:prstGeom prst="rect">
            <a:avLst/>
          </a:prstGeom>
        </p:spPr>
        <p:txBody>
          <a:bodyPr anchor="t" rtlCol="false" tIns="0" lIns="0" bIns="0" rIns="0">
            <a:spAutoFit/>
          </a:bodyPr>
          <a:lstStyle/>
          <a:p>
            <a:pPr algn="ctr">
              <a:lnSpc>
                <a:spcPts val="5040"/>
              </a:lnSpc>
              <a:spcBef>
                <a:spcPct val="0"/>
              </a:spcBef>
            </a:pPr>
            <a:r>
              <a:rPr lang="en-US" b="true" sz="4200" spc="39">
                <a:solidFill>
                  <a:srgbClr val="000000"/>
                </a:solidFill>
                <a:latin typeface="TT Rounds Condensed Bold"/>
                <a:ea typeface="TT Rounds Condensed Bold"/>
                <a:cs typeface="TT Rounds Condensed Bold"/>
                <a:sym typeface="TT Rounds Condensed Bold"/>
              </a:rPr>
              <a:t>2nd Year</a:t>
            </a:r>
          </a:p>
        </p:txBody>
      </p:sp>
      <p:sp>
        <p:nvSpPr>
          <p:cNvPr name="TextBox 14" id="14"/>
          <p:cNvSpPr txBox="true"/>
          <p:nvPr/>
        </p:nvSpPr>
        <p:spPr>
          <a:xfrm rot="0">
            <a:off x="11305034" y="5786437"/>
            <a:ext cx="1981557" cy="647700"/>
          </a:xfrm>
          <a:prstGeom prst="rect">
            <a:avLst/>
          </a:prstGeom>
        </p:spPr>
        <p:txBody>
          <a:bodyPr anchor="t" rtlCol="false" tIns="0" lIns="0" bIns="0" rIns="0">
            <a:spAutoFit/>
          </a:bodyPr>
          <a:lstStyle/>
          <a:p>
            <a:pPr algn="ctr">
              <a:lnSpc>
                <a:spcPts val="5040"/>
              </a:lnSpc>
              <a:spcBef>
                <a:spcPct val="0"/>
              </a:spcBef>
            </a:pPr>
            <a:r>
              <a:rPr lang="en-US" b="true" sz="4200" spc="39">
                <a:solidFill>
                  <a:srgbClr val="000000"/>
                </a:solidFill>
                <a:latin typeface="TT Rounds Condensed Bold"/>
                <a:ea typeface="TT Rounds Condensed Bold"/>
                <a:cs typeface="TT Rounds Condensed Bold"/>
                <a:sym typeface="TT Rounds Condensed Bold"/>
              </a:rPr>
              <a:t>2nd Year</a:t>
            </a:r>
          </a:p>
        </p:txBody>
      </p:sp>
      <p:sp>
        <p:nvSpPr>
          <p:cNvPr name="TextBox 15" id="15"/>
          <p:cNvSpPr txBox="true"/>
          <p:nvPr/>
        </p:nvSpPr>
        <p:spPr>
          <a:xfrm rot="0">
            <a:off x="13939145" y="3837651"/>
            <a:ext cx="3035828" cy="771525"/>
          </a:xfrm>
          <a:prstGeom prst="rect">
            <a:avLst/>
          </a:prstGeom>
        </p:spPr>
        <p:txBody>
          <a:bodyPr anchor="t" rtlCol="false" tIns="0" lIns="0" bIns="0" rIns="0">
            <a:spAutoFit/>
          </a:bodyPr>
          <a:lstStyle/>
          <a:p>
            <a:pPr algn="ctr">
              <a:lnSpc>
                <a:spcPts val="3000"/>
              </a:lnSpc>
              <a:spcBef>
                <a:spcPct val="0"/>
              </a:spcBef>
            </a:pPr>
            <a:r>
              <a:rPr lang="en-US" b="true" sz="2500" spc="23">
                <a:solidFill>
                  <a:srgbClr val="000000"/>
                </a:solidFill>
                <a:latin typeface="TT Rounds Condensed Bold"/>
                <a:ea typeface="TT Rounds Condensed Bold"/>
                <a:cs typeface="TT Rounds Condensed Bold"/>
                <a:sym typeface="TT Rounds Condensed Bold"/>
              </a:rPr>
              <a:t>Sardar Patel Institute Of Technology</a:t>
            </a:r>
          </a:p>
        </p:txBody>
      </p:sp>
      <p:sp>
        <p:nvSpPr>
          <p:cNvPr name="TextBox 16" id="16"/>
          <p:cNvSpPr txBox="true"/>
          <p:nvPr/>
        </p:nvSpPr>
        <p:spPr>
          <a:xfrm rot="0">
            <a:off x="13939145" y="4768918"/>
            <a:ext cx="3035828" cy="771525"/>
          </a:xfrm>
          <a:prstGeom prst="rect">
            <a:avLst/>
          </a:prstGeom>
        </p:spPr>
        <p:txBody>
          <a:bodyPr anchor="t" rtlCol="false" tIns="0" lIns="0" bIns="0" rIns="0">
            <a:spAutoFit/>
          </a:bodyPr>
          <a:lstStyle/>
          <a:p>
            <a:pPr algn="ctr">
              <a:lnSpc>
                <a:spcPts val="3000"/>
              </a:lnSpc>
              <a:spcBef>
                <a:spcPct val="0"/>
              </a:spcBef>
            </a:pPr>
            <a:r>
              <a:rPr lang="en-US" b="true" sz="2500" spc="23">
                <a:solidFill>
                  <a:srgbClr val="000000"/>
                </a:solidFill>
                <a:latin typeface="TT Rounds Condensed Bold"/>
                <a:ea typeface="TT Rounds Condensed Bold"/>
                <a:cs typeface="TT Rounds Condensed Bold"/>
                <a:sym typeface="TT Rounds Condensed Bold"/>
              </a:rPr>
              <a:t>Sardar Patel Institute Of Technology</a:t>
            </a:r>
          </a:p>
        </p:txBody>
      </p:sp>
      <p:sp>
        <p:nvSpPr>
          <p:cNvPr name="TextBox 17" id="17"/>
          <p:cNvSpPr txBox="true"/>
          <p:nvPr/>
        </p:nvSpPr>
        <p:spPr>
          <a:xfrm rot="0">
            <a:off x="13939145" y="5700185"/>
            <a:ext cx="3035828" cy="771525"/>
          </a:xfrm>
          <a:prstGeom prst="rect">
            <a:avLst/>
          </a:prstGeom>
        </p:spPr>
        <p:txBody>
          <a:bodyPr anchor="t" rtlCol="false" tIns="0" lIns="0" bIns="0" rIns="0">
            <a:spAutoFit/>
          </a:bodyPr>
          <a:lstStyle/>
          <a:p>
            <a:pPr algn="ctr">
              <a:lnSpc>
                <a:spcPts val="3000"/>
              </a:lnSpc>
              <a:spcBef>
                <a:spcPct val="0"/>
              </a:spcBef>
            </a:pPr>
            <a:r>
              <a:rPr lang="en-US" b="true" sz="2500" spc="23">
                <a:solidFill>
                  <a:srgbClr val="000000"/>
                </a:solidFill>
                <a:latin typeface="TT Rounds Condensed Bold"/>
                <a:ea typeface="TT Rounds Condensed Bold"/>
                <a:cs typeface="TT Rounds Condensed Bold"/>
                <a:sym typeface="TT Rounds Condensed Bold"/>
              </a:rPr>
              <a:t>Sardar Patel Institute Of Technology</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DAGd6cYzwfM</dc:identifier>
  <dcterms:modified xsi:type="dcterms:W3CDTF">2011-08-01T06:04:30Z</dcterms:modified>
  <cp:revision>1</cp:revision>
  <dc:title>BitsNByte--K!hacks.pptx</dc:title>
</cp:coreProperties>
</file>