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59" r:id="rId5"/>
    <p:sldId id="261" r:id="rId6"/>
    <p:sldId id="260" r:id="rId7"/>
    <p:sldId id="262" r:id="rId8"/>
    <p:sldId id="263"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DBA7CB-CCB8-4E6E-816B-A3C0E5810E36}" v="126" dt="2024-12-23T08:38:27.7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15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5FE9A48-D88C-4CA8-A96F-8FEE71C6D1EB}" type="datetimeFigureOut">
              <a:rPr lang="en-IN" smtClean="0"/>
              <a:t>23-12-2024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3CDFE379-0D10-4443-8DBE-753636C9FDF8}" type="slidenum">
              <a:rPr lang="en-IN" smtClean="0"/>
              <a:t>‹#›</a:t>
            </a:fld>
            <a:endParaRPr lang="en-IN"/>
          </a:p>
        </p:txBody>
      </p:sp>
    </p:spTree>
    <p:extLst>
      <p:ext uri="{BB962C8B-B14F-4D97-AF65-F5344CB8AC3E}">
        <p14:creationId xmlns:p14="http://schemas.microsoft.com/office/powerpoint/2010/main" val="17877326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FE9A48-D88C-4CA8-A96F-8FEE71C6D1EB}" type="datetimeFigureOut">
              <a:rPr lang="en-IN" smtClean="0"/>
              <a:t>23-12-2024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DFE379-0D10-4443-8DBE-753636C9FDF8}" type="slidenum">
              <a:rPr lang="en-IN" smtClean="0"/>
              <a:t>‹#›</a:t>
            </a:fld>
            <a:endParaRPr lang="en-IN"/>
          </a:p>
        </p:txBody>
      </p:sp>
    </p:spTree>
    <p:extLst>
      <p:ext uri="{BB962C8B-B14F-4D97-AF65-F5344CB8AC3E}">
        <p14:creationId xmlns:p14="http://schemas.microsoft.com/office/powerpoint/2010/main" val="690554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E9A48-D88C-4CA8-A96F-8FEE71C6D1EB}"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DFE379-0D10-4443-8DBE-753636C9FDF8}" type="slidenum">
              <a:rPr lang="en-IN" smtClean="0"/>
              <a:t>‹#›</a:t>
            </a:fld>
            <a:endParaRPr lang="en-IN"/>
          </a:p>
        </p:txBody>
      </p:sp>
    </p:spTree>
    <p:extLst>
      <p:ext uri="{BB962C8B-B14F-4D97-AF65-F5344CB8AC3E}">
        <p14:creationId xmlns:p14="http://schemas.microsoft.com/office/powerpoint/2010/main" val="3115456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E9A48-D88C-4CA8-A96F-8FEE71C6D1EB}"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DFE379-0D10-4443-8DBE-753636C9FDF8}" type="slidenum">
              <a:rPr lang="en-IN" smtClean="0"/>
              <a:t>‹#›</a:t>
            </a:fld>
            <a:endParaRPr lang="en-IN"/>
          </a:p>
        </p:txBody>
      </p:sp>
    </p:spTree>
    <p:extLst>
      <p:ext uri="{BB962C8B-B14F-4D97-AF65-F5344CB8AC3E}">
        <p14:creationId xmlns:p14="http://schemas.microsoft.com/office/powerpoint/2010/main" val="3404589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E9A48-D88C-4CA8-A96F-8FEE71C6D1EB}"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DFE379-0D10-4443-8DBE-753636C9FDF8}" type="slidenum">
              <a:rPr lang="en-IN" smtClean="0"/>
              <a:t>‹#›</a:t>
            </a:fld>
            <a:endParaRPr lang="en-IN"/>
          </a:p>
        </p:txBody>
      </p:sp>
    </p:spTree>
    <p:extLst>
      <p:ext uri="{BB962C8B-B14F-4D97-AF65-F5344CB8AC3E}">
        <p14:creationId xmlns:p14="http://schemas.microsoft.com/office/powerpoint/2010/main" val="3939509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E9A48-D88C-4CA8-A96F-8FEE71C6D1EB}"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DFE379-0D10-4443-8DBE-753636C9FDF8}" type="slidenum">
              <a:rPr lang="en-IN" smtClean="0"/>
              <a:t>‹#›</a:t>
            </a:fld>
            <a:endParaRPr lang="en-IN"/>
          </a:p>
        </p:txBody>
      </p:sp>
    </p:spTree>
    <p:extLst>
      <p:ext uri="{BB962C8B-B14F-4D97-AF65-F5344CB8AC3E}">
        <p14:creationId xmlns:p14="http://schemas.microsoft.com/office/powerpoint/2010/main" val="2449291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E9A48-D88C-4CA8-A96F-8FEE71C6D1EB}"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DFE379-0D10-4443-8DBE-753636C9FDF8}" type="slidenum">
              <a:rPr lang="en-IN" smtClean="0"/>
              <a:t>‹#›</a:t>
            </a:fld>
            <a:endParaRPr lang="en-IN"/>
          </a:p>
        </p:txBody>
      </p:sp>
    </p:spTree>
    <p:extLst>
      <p:ext uri="{BB962C8B-B14F-4D97-AF65-F5344CB8AC3E}">
        <p14:creationId xmlns:p14="http://schemas.microsoft.com/office/powerpoint/2010/main" val="3115423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FE9A48-D88C-4CA8-A96F-8FEE71C6D1EB}"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DFE379-0D10-4443-8DBE-753636C9FDF8}"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687869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FE9A48-D88C-4CA8-A96F-8FEE71C6D1EB}"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DFE379-0D10-4443-8DBE-753636C9FDF8}" type="slidenum">
              <a:rPr lang="en-IN" smtClean="0"/>
              <a:t>‹#›</a:t>
            </a:fld>
            <a:endParaRPr lang="en-IN"/>
          </a:p>
        </p:txBody>
      </p:sp>
    </p:spTree>
    <p:extLst>
      <p:ext uri="{BB962C8B-B14F-4D97-AF65-F5344CB8AC3E}">
        <p14:creationId xmlns:p14="http://schemas.microsoft.com/office/powerpoint/2010/main" val="2675097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FE9A48-D88C-4CA8-A96F-8FEE71C6D1EB}"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DFE379-0D10-4443-8DBE-753636C9FDF8}" type="slidenum">
              <a:rPr lang="en-IN" smtClean="0"/>
              <a:t>‹#›</a:t>
            </a:fld>
            <a:endParaRPr lang="en-IN"/>
          </a:p>
        </p:txBody>
      </p:sp>
    </p:spTree>
    <p:extLst>
      <p:ext uri="{BB962C8B-B14F-4D97-AF65-F5344CB8AC3E}">
        <p14:creationId xmlns:p14="http://schemas.microsoft.com/office/powerpoint/2010/main" val="1319196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E9A48-D88C-4CA8-A96F-8FEE71C6D1EB}"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DFE379-0D10-4443-8DBE-753636C9FDF8}" type="slidenum">
              <a:rPr lang="en-IN" smtClean="0"/>
              <a:t>‹#›</a:t>
            </a:fld>
            <a:endParaRPr lang="en-IN"/>
          </a:p>
        </p:txBody>
      </p:sp>
    </p:spTree>
    <p:extLst>
      <p:ext uri="{BB962C8B-B14F-4D97-AF65-F5344CB8AC3E}">
        <p14:creationId xmlns:p14="http://schemas.microsoft.com/office/powerpoint/2010/main" val="2719442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FE9A48-D88C-4CA8-A96F-8FEE71C6D1EB}" type="datetimeFigureOut">
              <a:rPr lang="en-IN" smtClean="0"/>
              <a:t>23-12-2024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DFE379-0D10-4443-8DBE-753636C9FDF8}" type="slidenum">
              <a:rPr lang="en-IN" smtClean="0"/>
              <a:t>‹#›</a:t>
            </a:fld>
            <a:endParaRPr lang="en-IN"/>
          </a:p>
        </p:txBody>
      </p:sp>
    </p:spTree>
    <p:extLst>
      <p:ext uri="{BB962C8B-B14F-4D97-AF65-F5344CB8AC3E}">
        <p14:creationId xmlns:p14="http://schemas.microsoft.com/office/powerpoint/2010/main" val="2665683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FE9A48-D88C-4CA8-A96F-8FEE71C6D1EB}" type="datetimeFigureOut">
              <a:rPr lang="en-IN" smtClean="0"/>
              <a:t>23-12-2024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DFE379-0D10-4443-8DBE-753636C9FDF8}" type="slidenum">
              <a:rPr lang="en-IN" smtClean="0"/>
              <a:t>‹#›</a:t>
            </a:fld>
            <a:endParaRPr lang="en-IN"/>
          </a:p>
        </p:txBody>
      </p:sp>
    </p:spTree>
    <p:extLst>
      <p:ext uri="{BB962C8B-B14F-4D97-AF65-F5344CB8AC3E}">
        <p14:creationId xmlns:p14="http://schemas.microsoft.com/office/powerpoint/2010/main" val="3867890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FE9A48-D88C-4CA8-A96F-8FEE71C6D1EB}" type="datetimeFigureOut">
              <a:rPr lang="en-IN" smtClean="0"/>
              <a:t>23-12-2024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DFE379-0D10-4443-8DBE-753636C9FDF8}" type="slidenum">
              <a:rPr lang="en-IN" smtClean="0"/>
              <a:t>‹#›</a:t>
            </a:fld>
            <a:endParaRPr lang="en-IN"/>
          </a:p>
        </p:txBody>
      </p:sp>
    </p:spTree>
    <p:extLst>
      <p:ext uri="{BB962C8B-B14F-4D97-AF65-F5344CB8AC3E}">
        <p14:creationId xmlns:p14="http://schemas.microsoft.com/office/powerpoint/2010/main" val="1174866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5FE9A48-D88C-4CA8-A96F-8FEE71C6D1EB}" type="datetimeFigureOut">
              <a:rPr lang="en-IN" smtClean="0"/>
              <a:t>23-12-2024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DFE379-0D10-4443-8DBE-753636C9FDF8}" type="slidenum">
              <a:rPr lang="en-IN" smtClean="0"/>
              <a:t>‹#›</a:t>
            </a:fld>
            <a:endParaRPr lang="en-IN"/>
          </a:p>
        </p:txBody>
      </p:sp>
    </p:spTree>
    <p:extLst>
      <p:ext uri="{BB962C8B-B14F-4D97-AF65-F5344CB8AC3E}">
        <p14:creationId xmlns:p14="http://schemas.microsoft.com/office/powerpoint/2010/main" val="1987734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FE9A48-D88C-4CA8-A96F-8FEE71C6D1EB}" type="datetimeFigureOut">
              <a:rPr lang="en-IN" smtClean="0"/>
              <a:t>23-12-2024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DFE379-0D10-4443-8DBE-753636C9FDF8}" type="slidenum">
              <a:rPr lang="en-IN" smtClean="0"/>
              <a:t>‹#›</a:t>
            </a:fld>
            <a:endParaRPr lang="en-IN"/>
          </a:p>
        </p:txBody>
      </p:sp>
    </p:spTree>
    <p:extLst>
      <p:ext uri="{BB962C8B-B14F-4D97-AF65-F5344CB8AC3E}">
        <p14:creationId xmlns:p14="http://schemas.microsoft.com/office/powerpoint/2010/main" val="1926989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FE9A48-D88C-4CA8-A96F-8FEE71C6D1EB}" type="datetimeFigureOut">
              <a:rPr lang="en-IN" smtClean="0"/>
              <a:t>23-12-2024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DFE379-0D10-4443-8DBE-753636C9FDF8}" type="slidenum">
              <a:rPr lang="en-IN" smtClean="0"/>
              <a:t>‹#›</a:t>
            </a:fld>
            <a:endParaRPr lang="en-IN"/>
          </a:p>
        </p:txBody>
      </p:sp>
    </p:spTree>
    <p:extLst>
      <p:ext uri="{BB962C8B-B14F-4D97-AF65-F5344CB8AC3E}">
        <p14:creationId xmlns:p14="http://schemas.microsoft.com/office/powerpoint/2010/main" val="3317673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FE9A48-D88C-4CA8-A96F-8FEE71C6D1EB}" type="datetimeFigureOut">
              <a:rPr lang="en-IN" smtClean="0"/>
              <a:t>23-12-2024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DFE379-0D10-4443-8DBE-753636C9FDF8}" type="slidenum">
              <a:rPr lang="en-IN" smtClean="0"/>
              <a:t>‹#›</a:t>
            </a:fld>
            <a:endParaRPr lang="en-IN"/>
          </a:p>
        </p:txBody>
      </p:sp>
    </p:spTree>
    <p:extLst>
      <p:ext uri="{BB962C8B-B14F-4D97-AF65-F5344CB8AC3E}">
        <p14:creationId xmlns:p14="http://schemas.microsoft.com/office/powerpoint/2010/main" val="2942488290"/>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4D83-3DEB-F338-6E12-441D93F77738}"/>
              </a:ext>
            </a:extLst>
          </p:cNvPr>
          <p:cNvSpPr>
            <a:spLocks noGrp="1"/>
          </p:cNvSpPr>
          <p:nvPr>
            <p:ph type="ctrTitle"/>
          </p:nvPr>
        </p:nvSpPr>
        <p:spPr>
          <a:xfrm>
            <a:off x="2467897" y="1071715"/>
            <a:ext cx="8564409" cy="2477729"/>
          </a:xfrm>
        </p:spPr>
        <p:txBody>
          <a:bodyPr>
            <a:normAutofit/>
          </a:bodyPr>
          <a:lstStyle/>
          <a:p>
            <a:r>
              <a:rPr lang="en-US" b="1" i="1" dirty="0"/>
              <a:t>AI-Driven Mental Health Platform Pitch Presentation</a:t>
            </a:r>
            <a:br>
              <a:rPr lang="en-US" b="1" i="1" dirty="0"/>
            </a:br>
            <a:endParaRPr lang="en-IN" i="1" dirty="0"/>
          </a:p>
        </p:txBody>
      </p:sp>
      <p:sp>
        <p:nvSpPr>
          <p:cNvPr id="6" name="TextBox 5">
            <a:extLst>
              <a:ext uri="{FF2B5EF4-FFF2-40B4-BE49-F238E27FC236}">
                <a16:creationId xmlns:a16="http://schemas.microsoft.com/office/drawing/2014/main" id="{4EFE5FDB-E6DC-AD29-260E-EDA156821536}"/>
              </a:ext>
            </a:extLst>
          </p:cNvPr>
          <p:cNvSpPr txBox="1"/>
          <p:nvPr/>
        </p:nvSpPr>
        <p:spPr>
          <a:xfrm>
            <a:off x="727587" y="3429000"/>
            <a:ext cx="10540181" cy="2215991"/>
          </a:xfrm>
          <a:prstGeom prst="rect">
            <a:avLst/>
          </a:prstGeom>
          <a:noFill/>
        </p:spPr>
        <p:txBody>
          <a:bodyPr wrap="square" rtlCol="0">
            <a:spAutoFit/>
          </a:bodyPr>
          <a:lstStyle/>
          <a:p>
            <a:pPr>
              <a:buFont typeface="Arial" panose="020B0604020202020204" pitchFamily="34" charset="0"/>
              <a:buChar char="•"/>
            </a:pPr>
            <a:r>
              <a:rPr lang="en-US" sz="2400" dirty="0"/>
              <a:t>Title: </a:t>
            </a:r>
            <a:r>
              <a:rPr lang="en-US" sz="2400" b="1" dirty="0"/>
              <a:t>AI-Driven Mental Health Platform</a:t>
            </a:r>
          </a:p>
          <a:p>
            <a:pPr>
              <a:buFont typeface="Arial" panose="020B0604020202020204" pitchFamily="34" charset="0"/>
              <a:buChar char="•"/>
            </a:pPr>
            <a:r>
              <a:rPr lang="en-US" sz="2400" dirty="0"/>
              <a:t>Subtitle: </a:t>
            </a:r>
            <a:r>
              <a:rPr lang="en-US" sz="2400" b="1" dirty="0"/>
              <a:t>Real-time mental health support for students and professionals</a:t>
            </a:r>
          </a:p>
          <a:p>
            <a:pPr>
              <a:buFont typeface="Arial" panose="020B0604020202020204" pitchFamily="34" charset="0"/>
              <a:buChar char="•"/>
            </a:pPr>
            <a:r>
              <a:rPr lang="en-US" sz="2400" dirty="0"/>
              <a:t>Team Name : </a:t>
            </a:r>
            <a:r>
              <a:rPr lang="en-US" sz="2400" b="1" dirty="0"/>
              <a:t>Jay-Maharashtra</a:t>
            </a:r>
          </a:p>
          <a:p>
            <a:pPr>
              <a:buFont typeface="Arial" panose="020B0604020202020204" pitchFamily="34" charset="0"/>
              <a:buChar char="•"/>
            </a:pPr>
            <a:r>
              <a:rPr lang="en-US" sz="2400" dirty="0"/>
              <a:t>Students : </a:t>
            </a:r>
            <a:r>
              <a:rPr lang="en-US" sz="2400" b="1" dirty="0"/>
              <a:t>Rishabh Santosh Shenoy</a:t>
            </a:r>
          </a:p>
          <a:p>
            <a:pPr>
              <a:buFont typeface="Arial" panose="020B0604020202020204" pitchFamily="34" charset="0"/>
              <a:buChar char="•"/>
            </a:pPr>
            <a:r>
              <a:rPr lang="en-US" sz="2400" dirty="0"/>
              <a:t>Date : </a:t>
            </a:r>
            <a:r>
              <a:rPr lang="en-US" sz="2400" b="1" dirty="0"/>
              <a:t>25-12-2024</a:t>
            </a:r>
          </a:p>
          <a:p>
            <a:endParaRPr lang="en-IN" dirty="0"/>
          </a:p>
        </p:txBody>
      </p:sp>
      <p:pic>
        <p:nvPicPr>
          <p:cNvPr id="8" name="Picture 7">
            <a:extLst>
              <a:ext uri="{FF2B5EF4-FFF2-40B4-BE49-F238E27FC236}">
                <a16:creationId xmlns:a16="http://schemas.microsoft.com/office/drawing/2014/main" id="{6D20F87A-CF44-FF9C-261B-893BCA3D02B5}"/>
              </a:ext>
            </a:extLst>
          </p:cNvPr>
          <p:cNvPicPr>
            <a:picLocks noChangeAspect="1"/>
          </p:cNvPicPr>
          <p:nvPr/>
        </p:nvPicPr>
        <p:blipFill>
          <a:blip r:embed="rId2">
            <a:extLst>
              <a:ext uri="{28A0092B-C50C-407E-A947-70E740481C1C}">
                <a14:useLocalDpi xmlns:a14="http://schemas.microsoft.com/office/drawing/2010/main" val="0"/>
              </a:ext>
            </a:extLst>
          </a:blip>
          <a:srcRect t="44295" b="38303"/>
          <a:stretch/>
        </p:blipFill>
        <p:spPr>
          <a:xfrm>
            <a:off x="0" y="6091085"/>
            <a:ext cx="6144547" cy="855407"/>
          </a:xfrm>
          <a:prstGeom prst="rect">
            <a:avLst/>
          </a:prstGeom>
        </p:spPr>
      </p:pic>
      <p:pic>
        <p:nvPicPr>
          <p:cNvPr id="10" name="Picture 9">
            <a:extLst>
              <a:ext uri="{FF2B5EF4-FFF2-40B4-BE49-F238E27FC236}">
                <a16:creationId xmlns:a16="http://schemas.microsoft.com/office/drawing/2014/main" id="{B214423D-300C-4C2D-5676-9C6F401DEEAE}"/>
              </a:ext>
            </a:extLst>
          </p:cNvPr>
          <p:cNvPicPr>
            <a:picLocks noChangeAspect="1"/>
          </p:cNvPicPr>
          <p:nvPr/>
        </p:nvPicPr>
        <p:blipFill>
          <a:blip r:embed="rId2">
            <a:extLst>
              <a:ext uri="{28A0092B-C50C-407E-A947-70E740481C1C}">
                <a14:useLocalDpi xmlns:a14="http://schemas.microsoft.com/office/drawing/2010/main" val="0"/>
              </a:ext>
            </a:extLst>
          </a:blip>
          <a:srcRect t="6864" b="76243"/>
          <a:stretch/>
        </p:blipFill>
        <p:spPr>
          <a:xfrm>
            <a:off x="6144546" y="6091085"/>
            <a:ext cx="6047453" cy="701732"/>
          </a:xfrm>
          <a:prstGeom prst="rect">
            <a:avLst/>
          </a:prstGeom>
        </p:spPr>
      </p:pic>
      <p:pic>
        <p:nvPicPr>
          <p:cNvPr id="11" name="Picture 10">
            <a:extLst>
              <a:ext uri="{FF2B5EF4-FFF2-40B4-BE49-F238E27FC236}">
                <a16:creationId xmlns:a16="http://schemas.microsoft.com/office/drawing/2014/main" id="{F8826D1C-3C9F-579A-480F-4BCB0E3F0E3E}"/>
              </a:ext>
            </a:extLst>
          </p:cNvPr>
          <p:cNvPicPr>
            <a:picLocks noChangeAspect="1"/>
          </p:cNvPicPr>
          <p:nvPr/>
        </p:nvPicPr>
        <p:blipFill>
          <a:blip r:embed="rId2">
            <a:extLst>
              <a:ext uri="{28A0092B-C50C-407E-A947-70E740481C1C}">
                <a14:useLocalDpi xmlns:a14="http://schemas.microsoft.com/office/drawing/2010/main" val="0"/>
              </a:ext>
            </a:extLst>
          </a:blip>
          <a:srcRect t="44295" b="38303"/>
          <a:stretch/>
        </p:blipFill>
        <p:spPr>
          <a:xfrm>
            <a:off x="0" y="0"/>
            <a:ext cx="6144547" cy="855407"/>
          </a:xfrm>
          <a:prstGeom prst="rect">
            <a:avLst/>
          </a:prstGeom>
        </p:spPr>
      </p:pic>
      <p:pic>
        <p:nvPicPr>
          <p:cNvPr id="12" name="Picture 11">
            <a:extLst>
              <a:ext uri="{FF2B5EF4-FFF2-40B4-BE49-F238E27FC236}">
                <a16:creationId xmlns:a16="http://schemas.microsoft.com/office/drawing/2014/main" id="{394569AB-23E8-8684-F76A-005D2A833725}"/>
              </a:ext>
            </a:extLst>
          </p:cNvPr>
          <p:cNvPicPr>
            <a:picLocks noChangeAspect="1"/>
          </p:cNvPicPr>
          <p:nvPr/>
        </p:nvPicPr>
        <p:blipFill>
          <a:blip r:embed="rId2">
            <a:extLst>
              <a:ext uri="{28A0092B-C50C-407E-A947-70E740481C1C}">
                <a14:useLocalDpi xmlns:a14="http://schemas.microsoft.com/office/drawing/2010/main" val="0"/>
              </a:ext>
            </a:extLst>
          </a:blip>
          <a:srcRect t="6864" b="76243"/>
          <a:stretch/>
        </p:blipFill>
        <p:spPr>
          <a:xfrm>
            <a:off x="6144547" y="0"/>
            <a:ext cx="6047453" cy="701732"/>
          </a:xfrm>
          <a:prstGeom prst="rect">
            <a:avLst/>
          </a:prstGeom>
        </p:spPr>
      </p:pic>
    </p:spTree>
    <p:extLst>
      <p:ext uri="{BB962C8B-B14F-4D97-AF65-F5344CB8AC3E}">
        <p14:creationId xmlns:p14="http://schemas.microsoft.com/office/powerpoint/2010/main" val="243869732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302F-D69E-38D7-208C-4C48B65B116F}"/>
              </a:ext>
            </a:extLst>
          </p:cNvPr>
          <p:cNvSpPr>
            <a:spLocks noGrp="1"/>
          </p:cNvSpPr>
          <p:nvPr>
            <p:ph type="title"/>
          </p:nvPr>
        </p:nvSpPr>
        <p:spPr>
          <a:xfrm>
            <a:off x="197148" y="0"/>
            <a:ext cx="11159110" cy="1456267"/>
          </a:xfrm>
        </p:spPr>
        <p:txBody>
          <a:bodyPr/>
          <a:lstStyle/>
          <a:p>
            <a:r>
              <a:rPr lang="en-US" b="1" i="1" dirty="0">
                <a:solidFill>
                  <a:schemeClr val="accent6">
                    <a:lumMod val="40000"/>
                    <a:lumOff val="60000"/>
                  </a:schemeClr>
                </a:solidFill>
              </a:rPr>
              <a:t>Demonstration of our project (on building phase )  :</a:t>
            </a:r>
            <a:endParaRPr lang="en-IN" b="1" i="1" dirty="0">
              <a:solidFill>
                <a:schemeClr val="accent6">
                  <a:lumMod val="40000"/>
                  <a:lumOff val="60000"/>
                </a:schemeClr>
              </a:solidFill>
            </a:endParaRPr>
          </a:p>
        </p:txBody>
      </p:sp>
      <p:pic>
        <p:nvPicPr>
          <p:cNvPr id="7172" name="Picture 4">
            <a:extLst>
              <a:ext uri="{FF2B5EF4-FFF2-40B4-BE49-F238E27FC236}">
                <a16:creationId xmlns:a16="http://schemas.microsoft.com/office/drawing/2014/main" id="{3D4D0C30-59DC-C08E-C3AC-A1E05DBD3A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049" t="31690" r="61509"/>
          <a:stretch/>
        </p:blipFill>
        <p:spPr bwMode="auto">
          <a:xfrm>
            <a:off x="319297" y="1102303"/>
            <a:ext cx="3624232" cy="548236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6BDFD02B-271B-BC0F-C91A-EA403A9C41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978" t="22652" r="53872" b="12402"/>
          <a:stretch/>
        </p:blipFill>
        <p:spPr bwMode="auto">
          <a:xfrm>
            <a:off x="8129116" y="1049593"/>
            <a:ext cx="3743587" cy="549328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664EA7FC-C9D9-6286-4F32-B890BB0355BF}"/>
              </a:ext>
            </a:extLst>
          </p:cNvPr>
          <p:cNvSpPr>
            <a:spLocks noGrp="1"/>
          </p:cNvSpPr>
          <p:nvPr>
            <p:ph idx="1"/>
          </p:nvPr>
        </p:nvSpPr>
        <p:spPr/>
        <p:txBody>
          <a:bodyPr/>
          <a:lstStyle/>
          <a:p>
            <a:endParaRPr lang="en-IN" dirty="0"/>
          </a:p>
        </p:txBody>
      </p:sp>
      <p:pic>
        <p:nvPicPr>
          <p:cNvPr id="7176" name="Picture 8">
            <a:extLst>
              <a:ext uri="{FF2B5EF4-FFF2-40B4-BE49-F238E27FC236}">
                <a16:creationId xmlns:a16="http://schemas.microsoft.com/office/drawing/2014/main" id="{D1E38181-3CE4-988A-B120-881D86121C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25" t="23150" r="76006" b="13406"/>
          <a:stretch/>
        </p:blipFill>
        <p:spPr bwMode="auto">
          <a:xfrm>
            <a:off x="4164529" y="1087049"/>
            <a:ext cx="3743587" cy="5478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26607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B975E-F1CD-332B-585E-9933A2DE0FE1}"/>
              </a:ext>
            </a:extLst>
          </p:cNvPr>
          <p:cNvSpPr>
            <a:spLocks noGrp="1"/>
          </p:cNvSpPr>
          <p:nvPr>
            <p:ph type="title"/>
          </p:nvPr>
        </p:nvSpPr>
        <p:spPr>
          <a:xfrm>
            <a:off x="518653" y="855407"/>
            <a:ext cx="10131425" cy="1456267"/>
          </a:xfrm>
        </p:spPr>
        <p:txBody>
          <a:bodyPr>
            <a:normAutofit/>
          </a:bodyPr>
          <a:lstStyle/>
          <a:p>
            <a:r>
              <a:rPr lang="en-US" sz="4400" b="1" dirty="0">
                <a:solidFill>
                  <a:srgbClr val="FFFF00"/>
                </a:solidFill>
              </a:rPr>
              <a:t>Conclusion : </a:t>
            </a:r>
            <a:endParaRPr lang="en-IN" sz="4400" b="1" dirty="0">
              <a:solidFill>
                <a:srgbClr val="FFFF00"/>
              </a:solidFill>
            </a:endParaRPr>
          </a:p>
        </p:txBody>
      </p:sp>
      <p:sp>
        <p:nvSpPr>
          <p:cNvPr id="3" name="Content Placeholder 2">
            <a:extLst>
              <a:ext uri="{FF2B5EF4-FFF2-40B4-BE49-F238E27FC236}">
                <a16:creationId xmlns:a16="http://schemas.microsoft.com/office/drawing/2014/main" id="{04AEEC2B-2215-DA5D-37C9-03440C9D8EE6}"/>
              </a:ext>
            </a:extLst>
          </p:cNvPr>
          <p:cNvSpPr>
            <a:spLocks noGrp="1"/>
          </p:cNvSpPr>
          <p:nvPr>
            <p:ph idx="1"/>
          </p:nvPr>
        </p:nvSpPr>
        <p:spPr/>
        <p:txBody>
          <a:bodyPr>
            <a:normAutofit lnSpcReduction="10000"/>
          </a:bodyPr>
          <a:lstStyle/>
          <a:p>
            <a:r>
              <a:rPr lang="en-US" b="1" dirty="0">
                <a:solidFill>
                  <a:schemeClr val="accent3"/>
                </a:solidFill>
              </a:rPr>
              <a:t>Why Us?</a:t>
            </a:r>
            <a:br>
              <a:rPr lang="en-US" dirty="0">
                <a:solidFill>
                  <a:schemeClr val="accent3"/>
                </a:solidFill>
              </a:rPr>
            </a:br>
            <a:r>
              <a:rPr lang="en-US" dirty="0"/>
              <a:t>We offer a </a:t>
            </a:r>
            <a:r>
              <a:rPr lang="en-US" b="1" dirty="0"/>
              <a:t>unique solution</a:t>
            </a:r>
            <a:r>
              <a:rPr lang="en-US" dirty="0"/>
              <a:t> that addresses a critical unmet need in the mental health space. By combining personalized, schedule-aware support with free, real-time assistance, we redefine how mental health care is delivered.</a:t>
            </a:r>
          </a:p>
          <a:p>
            <a:r>
              <a:rPr lang="en-US" dirty="0"/>
              <a:t>Our approach is </a:t>
            </a:r>
            <a:r>
              <a:rPr lang="en-US" b="1" dirty="0">
                <a:solidFill>
                  <a:schemeClr val="accent3"/>
                </a:solidFill>
              </a:rPr>
              <a:t>scalable, innovative, and impactful</a:t>
            </a:r>
            <a:r>
              <a:rPr lang="en-US" dirty="0"/>
              <a:t>, designed to make mental health support accessible to millions. With our platform, we aim to empower students and professionals to manage stress and achieve mental well-being effectively.</a:t>
            </a:r>
          </a:p>
          <a:p>
            <a:r>
              <a:rPr lang="en-US" b="1" dirty="0"/>
              <a:t>Call to Action:</a:t>
            </a:r>
            <a:br>
              <a:rPr lang="en-US" dirty="0"/>
            </a:br>
            <a:r>
              <a:rPr lang="en-US" b="1" dirty="0">
                <a:solidFill>
                  <a:schemeClr val="accent3"/>
                </a:solidFill>
              </a:rPr>
              <a:t>Join us</a:t>
            </a:r>
            <a:r>
              <a:rPr lang="en-US" dirty="0">
                <a:solidFill>
                  <a:schemeClr val="accent3"/>
                </a:solidFill>
              </a:rPr>
              <a:t> </a:t>
            </a:r>
            <a:r>
              <a:rPr lang="en-US" dirty="0"/>
              <a:t>in revolutionizing mental health support. Together, we can create a </a:t>
            </a:r>
            <a:r>
              <a:rPr lang="en-US" b="1" dirty="0"/>
              <a:t>healthier, happier world</a:t>
            </a:r>
            <a:r>
              <a:rPr lang="en-US" dirty="0"/>
              <a:t>, where no one feels alone in their mental health journey. Let’s make a difference—one conversation at a time.</a:t>
            </a:r>
          </a:p>
          <a:p>
            <a:pPr marL="0" indent="0">
              <a:buNone/>
            </a:pPr>
            <a:r>
              <a:rPr lang="en-IN" sz="2600" dirty="0">
                <a:solidFill>
                  <a:schemeClr val="accent5">
                    <a:lumMod val="60000"/>
                    <a:lumOff val="40000"/>
                  </a:schemeClr>
                </a:solidFill>
              </a:rPr>
              <a:t>Any questions , feel free to ask !! </a:t>
            </a:r>
            <a:r>
              <a:rPr lang="en-IN" sz="2600" dirty="0">
                <a:solidFill>
                  <a:schemeClr val="accent5">
                    <a:lumMod val="60000"/>
                    <a:lumOff val="40000"/>
                  </a:schemeClr>
                </a:solidFill>
                <a:sym typeface="Wingdings" panose="05000000000000000000" pitchFamily="2" charset="2"/>
              </a:rPr>
              <a:t></a:t>
            </a:r>
            <a:endParaRPr lang="en-IN" sz="2600" dirty="0">
              <a:solidFill>
                <a:schemeClr val="accent5">
                  <a:lumMod val="60000"/>
                  <a:lumOff val="40000"/>
                </a:schemeClr>
              </a:solidFill>
            </a:endParaRPr>
          </a:p>
        </p:txBody>
      </p:sp>
      <p:pic>
        <p:nvPicPr>
          <p:cNvPr id="4" name="Picture 3">
            <a:extLst>
              <a:ext uri="{FF2B5EF4-FFF2-40B4-BE49-F238E27FC236}">
                <a16:creationId xmlns:a16="http://schemas.microsoft.com/office/drawing/2014/main" id="{EF6DC273-F5EA-8BD8-7CB8-FCA1C3C13245}"/>
              </a:ext>
            </a:extLst>
          </p:cNvPr>
          <p:cNvPicPr>
            <a:picLocks noChangeAspect="1"/>
          </p:cNvPicPr>
          <p:nvPr/>
        </p:nvPicPr>
        <p:blipFill>
          <a:blip r:embed="rId2">
            <a:extLst>
              <a:ext uri="{28A0092B-C50C-407E-A947-70E740481C1C}">
                <a14:useLocalDpi xmlns:a14="http://schemas.microsoft.com/office/drawing/2010/main" val="0"/>
              </a:ext>
            </a:extLst>
          </a:blip>
          <a:srcRect t="44295" b="38303"/>
          <a:stretch/>
        </p:blipFill>
        <p:spPr>
          <a:xfrm>
            <a:off x="0" y="0"/>
            <a:ext cx="6144547" cy="855407"/>
          </a:xfrm>
          <a:prstGeom prst="rect">
            <a:avLst/>
          </a:prstGeom>
        </p:spPr>
      </p:pic>
      <p:pic>
        <p:nvPicPr>
          <p:cNvPr id="5" name="Picture 4">
            <a:extLst>
              <a:ext uri="{FF2B5EF4-FFF2-40B4-BE49-F238E27FC236}">
                <a16:creationId xmlns:a16="http://schemas.microsoft.com/office/drawing/2014/main" id="{251761B0-E292-0BE3-7BCC-18376E9240AF}"/>
              </a:ext>
            </a:extLst>
          </p:cNvPr>
          <p:cNvPicPr>
            <a:picLocks noChangeAspect="1"/>
          </p:cNvPicPr>
          <p:nvPr/>
        </p:nvPicPr>
        <p:blipFill>
          <a:blip r:embed="rId2">
            <a:extLst>
              <a:ext uri="{28A0092B-C50C-407E-A947-70E740481C1C}">
                <a14:useLocalDpi xmlns:a14="http://schemas.microsoft.com/office/drawing/2010/main" val="0"/>
              </a:ext>
            </a:extLst>
          </a:blip>
          <a:srcRect t="6864" b="76243"/>
          <a:stretch/>
        </p:blipFill>
        <p:spPr>
          <a:xfrm>
            <a:off x="6144547" y="0"/>
            <a:ext cx="6047453" cy="701732"/>
          </a:xfrm>
          <a:prstGeom prst="rect">
            <a:avLst/>
          </a:prstGeom>
        </p:spPr>
      </p:pic>
      <p:pic>
        <p:nvPicPr>
          <p:cNvPr id="6" name="Picture 5">
            <a:extLst>
              <a:ext uri="{FF2B5EF4-FFF2-40B4-BE49-F238E27FC236}">
                <a16:creationId xmlns:a16="http://schemas.microsoft.com/office/drawing/2014/main" id="{45960C09-3726-F303-0974-A71DB83B33E7}"/>
              </a:ext>
            </a:extLst>
          </p:cNvPr>
          <p:cNvPicPr>
            <a:picLocks noChangeAspect="1"/>
          </p:cNvPicPr>
          <p:nvPr/>
        </p:nvPicPr>
        <p:blipFill>
          <a:blip r:embed="rId2">
            <a:extLst>
              <a:ext uri="{28A0092B-C50C-407E-A947-70E740481C1C}">
                <a14:useLocalDpi xmlns:a14="http://schemas.microsoft.com/office/drawing/2010/main" val="0"/>
              </a:ext>
            </a:extLst>
          </a:blip>
          <a:srcRect t="44295" b="38303"/>
          <a:stretch/>
        </p:blipFill>
        <p:spPr>
          <a:xfrm>
            <a:off x="0" y="6091085"/>
            <a:ext cx="6144547" cy="855407"/>
          </a:xfrm>
          <a:prstGeom prst="rect">
            <a:avLst/>
          </a:prstGeom>
        </p:spPr>
      </p:pic>
      <p:pic>
        <p:nvPicPr>
          <p:cNvPr id="7" name="Picture 6">
            <a:extLst>
              <a:ext uri="{FF2B5EF4-FFF2-40B4-BE49-F238E27FC236}">
                <a16:creationId xmlns:a16="http://schemas.microsoft.com/office/drawing/2014/main" id="{D832512E-EA24-D997-4F86-E002D351B4A6}"/>
              </a:ext>
            </a:extLst>
          </p:cNvPr>
          <p:cNvPicPr>
            <a:picLocks noChangeAspect="1"/>
          </p:cNvPicPr>
          <p:nvPr/>
        </p:nvPicPr>
        <p:blipFill>
          <a:blip r:embed="rId2">
            <a:extLst>
              <a:ext uri="{28A0092B-C50C-407E-A947-70E740481C1C}">
                <a14:useLocalDpi xmlns:a14="http://schemas.microsoft.com/office/drawing/2010/main" val="0"/>
              </a:ext>
            </a:extLst>
          </a:blip>
          <a:srcRect t="6864" b="76243"/>
          <a:stretch/>
        </p:blipFill>
        <p:spPr>
          <a:xfrm>
            <a:off x="6144546" y="6091085"/>
            <a:ext cx="6047453" cy="701732"/>
          </a:xfrm>
          <a:prstGeom prst="rect">
            <a:avLst/>
          </a:prstGeom>
        </p:spPr>
      </p:pic>
    </p:spTree>
    <p:extLst>
      <p:ext uri="{BB962C8B-B14F-4D97-AF65-F5344CB8AC3E}">
        <p14:creationId xmlns:p14="http://schemas.microsoft.com/office/powerpoint/2010/main" val="14158508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6604-9706-3990-1F54-412398BCB91B}"/>
              </a:ext>
            </a:extLst>
          </p:cNvPr>
          <p:cNvSpPr>
            <a:spLocks noGrp="1"/>
          </p:cNvSpPr>
          <p:nvPr>
            <p:ph type="title"/>
          </p:nvPr>
        </p:nvSpPr>
        <p:spPr/>
        <p:txBody>
          <a:bodyPr/>
          <a:lstStyle/>
          <a:p>
            <a:r>
              <a:rPr lang="en-US" dirty="0">
                <a:solidFill>
                  <a:schemeClr val="accent5">
                    <a:lumMod val="40000"/>
                    <a:lumOff val="60000"/>
                  </a:schemeClr>
                </a:solidFill>
              </a:rPr>
              <a:t>Thank you !! Please support this project and build a better future for all these people</a:t>
            </a:r>
            <a:endParaRPr lang="en-IN" dirty="0">
              <a:solidFill>
                <a:schemeClr val="accent5">
                  <a:lumMod val="40000"/>
                  <a:lumOff val="60000"/>
                </a:schemeClr>
              </a:solidFill>
            </a:endParaRPr>
          </a:p>
        </p:txBody>
      </p:sp>
      <p:pic>
        <p:nvPicPr>
          <p:cNvPr id="8194" name="Picture 2">
            <a:extLst>
              <a:ext uri="{FF2B5EF4-FFF2-40B4-BE49-F238E27FC236}">
                <a16:creationId xmlns:a16="http://schemas.microsoft.com/office/drawing/2014/main" id="{C5DCFF66-55B5-1E76-912F-A578463F4D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3342" y="2377512"/>
            <a:ext cx="6488288" cy="3649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89759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57AF8-97E1-502D-69DE-3CD5DFDE401F}"/>
              </a:ext>
            </a:extLst>
          </p:cNvPr>
          <p:cNvSpPr>
            <a:spLocks noGrp="1"/>
          </p:cNvSpPr>
          <p:nvPr>
            <p:ph type="title"/>
          </p:nvPr>
        </p:nvSpPr>
        <p:spPr>
          <a:xfrm>
            <a:off x="685801" y="245806"/>
            <a:ext cx="10131425" cy="1456267"/>
          </a:xfrm>
        </p:spPr>
        <p:txBody>
          <a:bodyPr>
            <a:normAutofit/>
          </a:bodyPr>
          <a:lstStyle/>
          <a:p>
            <a:r>
              <a:rPr lang="en-IN" sz="5400" b="1" i="1" dirty="0">
                <a:solidFill>
                  <a:srgbClr val="FFC000"/>
                </a:solidFill>
              </a:rPr>
              <a:t>Basic Idea of this project </a:t>
            </a:r>
            <a:endParaRPr lang="en-IN" sz="5400" i="1" dirty="0">
              <a:solidFill>
                <a:srgbClr val="FFC000"/>
              </a:solidFill>
            </a:endParaRPr>
          </a:p>
        </p:txBody>
      </p:sp>
      <p:sp>
        <p:nvSpPr>
          <p:cNvPr id="3" name="Content Placeholder 2">
            <a:extLst>
              <a:ext uri="{FF2B5EF4-FFF2-40B4-BE49-F238E27FC236}">
                <a16:creationId xmlns:a16="http://schemas.microsoft.com/office/drawing/2014/main" id="{6B37C2E7-D344-4C6B-14A3-572891CFD28A}"/>
              </a:ext>
            </a:extLst>
          </p:cNvPr>
          <p:cNvSpPr>
            <a:spLocks noGrp="1"/>
          </p:cNvSpPr>
          <p:nvPr>
            <p:ph idx="1"/>
          </p:nvPr>
        </p:nvSpPr>
        <p:spPr>
          <a:xfrm>
            <a:off x="685801" y="2142067"/>
            <a:ext cx="8310715" cy="3649133"/>
          </a:xfrm>
        </p:spPr>
        <p:txBody>
          <a:bodyPr>
            <a:noAutofit/>
          </a:bodyPr>
          <a:lstStyle/>
          <a:p>
            <a:r>
              <a:rPr lang="en-US" dirty="0">
                <a:solidFill>
                  <a:srgbClr val="FFC000"/>
                </a:solidFill>
              </a:rPr>
              <a:t>Target Audience : </a:t>
            </a:r>
            <a:r>
              <a:rPr lang="en-US" dirty="0"/>
              <a:t>Designed for students and working professionals, our AI-powered chatbot provides real-time mental health support tailored to individual needs. By integrating advanced natural language processing and emotional intelligence, it ensures empathetic interactions, offering a safe space for users to express themselves without judgment. Its intuitive design fosters meaningful conversations, making mental health support accessible anytime, anywhere.</a:t>
            </a:r>
          </a:p>
          <a:p>
            <a:r>
              <a:rPr lang="en-US" dirty="0">
                <a:solidFill>
                  <a:srgbClr val="FFC000"/>
                </a:solidFill>
              </a:rPr>
              <a:t>Objective : </a:t>
            </a:r>
            <a:r>
              <a:rPr lang="en-US" dirty="0"/>
              <a:t>The chatbot’s standout feature is its ability to provide context-specific advice by understanding users’ work schedules and academic calendars. Whether it’s managing stress before exams or balancing work-life commitments, the chatbot offers practical, actionable insights. It identifies patterns of stress and burnout, proactively suggesting wellness practices like mindfulness exercises, time management tips, or simply encouraging breaks.</a:t>
            </a:r>
          </a:p>
          <a:p>
            <a:r>
              <a:rPr lang="en-US" dirty="0">
                <a:solidFill>
                  <a:srgbClr val="FFC000"/>
                </a:solidFill>
              </a:rPr>
              <a:t>Key Features : </a:t>
            </a:r>
            <a:r>
              <a:rPr lang="en-US" dirty="0"/>
              <a:t>This platform goes beyond traditional chatbots by prioritizing user privacy and confidentiality, creating a secure environment for personal discussions. With its focus on mental well-being, it empowers users to build resilience, fostering healthier, more productive lives.</a:t>
            </a:r>
            <a:endParaRPr lang="en-IN" dirty="0">
              <a:solidFill>
                <a:srgbClr val="FFC000"/>
              </a:solidFill>
            </a:endParaRPr>
          </a:p>
        </p:txBody>
      </p:sp>
      <p:pic>
        <p:nvPicPr>
          <p:cNvPr id="9" name="Picture 8">
            <a:extLst>
              <a:ext uri="{FF2B5EF4-FFF2-40B4-BE49-F238E27FC236}">
                <a16:creationId xmlns:a16="http://schemas.microsoft.com/office/drawing/2014/main" id="{B7A269CA-665E-4E5F-CDAD-300ACFDBF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0545" y="565970"/>
            <a:ext cx="2538668" cy="2538668"/>
          </a:xfrm>
          <a:prstGeom prst="rect">
            <a:avLst/>
          </a:prstGeom>
        </p:spPr>
      </p:pic>
      <p:pic>
        <p:nvPicPr>
          <p:cNvPr id="11" name="Picture 10">
            <a:extLst>
              <a:ext uri="{FF2B5EF4-FFF2-40B4-BE49-F238E27FC236}">
                <a16:creationId xmlns:a16="http://schemas.microsoft.com/office/drawing/2014/main" id="{83EAB6A3-1083-C25D-8F5A-A5197E7914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0546" y="3566550"/>
            <a:ext cx="2538668" cy="2796865"/>
          </a:xfrm>
          <a:prstGeom prst="rect">
            <a:avLst/>
          </a:prstGeom>
        </p:spPr>
      </p:pic>
    </p:spTree>
    <p:extLst>
      <p:ext uri="{BB962C8B-B14F-4D97-AF65-F5344CB8AC3E}">
        <p14:creationId xmlns:p14="http://schemas.microsoft.com/office/powerpoint/2010/main" val="219376636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BF68-23D3-EFFC-6D8C-0F7972CD692D}"/>
              </a:ext>
            </a:extLst>
          </p:cNvPr>
          <p:cNvSpPr>
            <a:spLocks noGrp="1"/>
          </p:cNvSpPr>
          <p:nvPr>
            <p:ph type="title"/>
          </p:nvPr>
        </p:nvSpPr>
        <p:spPr>
          <a:xfrm>
            <a:off x="685801" y="186814"/>
            <a:ext cx="10131425" cy="1248696"/>
          </a:xfrm>
        </p:spPr>
        <p:txBody>
          <a:bodyPr>
            <a:normAutofit fontScale="90000"/>
          </a:bodyPr>
          <a:lstStyle/>
          <a:p>
            <a:r>
              <a:rPr lang="en-IN" sz="5400" b="1" i="1" dirty="0">
                <a:solidFill>
                  <a:srgbClr val="FFFF00"/>
                </a:solidFill>
              </a:rPr>
              <a:t>			The Problems  To be targeted:</a:t>
            </a:r>
          </a:p>
        </p:txBody>
      </p:sp>
      <p:sp>
        <p:nvSpPr>
          <p:cNvPr id="4" name="Rectangle 1">
            <a:extLst>
              <a:ext uri="{FF2B5EF4-FFF2-40B4-BE49-F238E27FC236}">
                <a16:creationId xmlns:a16="http://schemas.microsoft.com/office/drawing/2014/main" id="{9CE72D15-BEFF-30CF-6D77-FEF02EF16FD6}"/>
              </a:ext>
            </a:extLst>
          </p:cNvPr>
          <p:cNvSpPr>
            <a:spLocks noGrp="1" noChangeArrowheads="1"/>
          </p:cNvSpPr>
          <p:nvPr>
            <p:ph idx="1"/>
          </p:nvPr>
        </p:nvSpPr>
        <p:spPr bwMode="auto">
          <a:xfrm>
            <a:off x="3716594" y="1842976"/>
            <a:ext cx="810178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accent6">
                    <a:lumMod val="40000"/>
                    <a:lumOff val="60000"/>
                  </a:schemeClr>
                </a:solidFill>
                <a:effectLst/>
                <a:latin typeface="Arial" panose="020B0604020202020204" pitchFamily="34" charset="0"/>
              </a:rPr>
              <a:t>Mental Health Support is Expensive and Inaccessible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Mental health services often come with significant financial barriers, making them inaccessible to many students and professionals. Therapy sessions, consultations, and wellness programs are costly and frequently limited by geographical availability.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accent6">
                    <a:lumMod val="40000"/>
                    <a:lumOff val="60000"/>
                  </a:schemeClr>
                </a:solidFill>
                <a:effectLst/>
                <a:latin typeface="Arial" panose="020B0604020202020204" pitchFamily="34" charset="0"/>
              </a:rPr>
              <a:t>Existing Apps Lack Personalization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Most mental health apps offer generic advice that fails to resonate with individual needs. These platforms often neglect the unique challenges faced by users, providing one-size-fits-all solutions that lack depth and relevance.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accent6">
                    <a:lumMod val="40000"/>
                    <a:lumOff val="60000"/>
                  </a:schemeClr>
                </a:solidFill>
                <a:effectLst/>
                <a:latin typeface="Arial" panose="020B0604020202020204" pitchFamily="34" charset="0"/>
              </a:rPr>
              <a:t>Market Gap: Lack of Schedule Integration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No existing mental health solutions effectively integrate user schedules into their support systems. Apps fail to consider factors like academic deadlines or demanding work hours, resulting in poorly timed advice. </a:t>
            </a:r>
          </a:p>
        </p:txBody>
      </p:sp>
      <p:pic>
        <p:nvPicPr>
          <p:cNvPr id="1027" name="Picture 3">
            <a:extLst>
              <a:ext uri="{FF2B5EF4-FFF2-40B4-BE49-F238E27FC236}">
                <a16:creationId xmlns:a16="http://schemas.microsoft.com/office/drawing/2014/main" id="{66591E39-B0DB-FF5A-382C-88E3929B5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86" y="1842976"/>
            <a:ext cx="3282130" cy="208009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80D734FE-53E0-621A-B3E0-3188B16947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87" y="4330537"/>
            <a:ext cx="3282130" cy="2340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600857"/>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C1F69-C8CC-BF9B-523A-D92C0D76E14C}"/>
              </a:ext>
            </a:extLst>
          </p:cNvPr>
          <p:cNvSpPr>
            <a:spLocks noGrp="1"/>
          </p:cNvSpPr>
          <p:nvPr>
            <p:ph type="title"/>
          </p:nvPr>
        </p:nvSpPr>
        <p:spPr/>
        <p:txBody>
          <a:bodyPr/>
          <a:lstStyle/>
          <a:p>
            <a:r>
              <a:rPr lang="en-US" b="1" dirty="0">
                <a:solidFill>
                  <a:schemeClr val="accent6">
                    <a:lumMod val="40000"/>
                    <a:lumOff val="60000"/>
                  </a:schemeClr>
                </a:solidFill>
              </a:rPr>
              <a:t>Current Competitors of ai-driven mental health chatbots in the market  :</a:t>
            </a:r>
            <a:endParaRPr lang="en-IN" b="1" dirty="0">
              <a:solidFill>
                <a:schemeClr val="accent6">
                  <a:lumMod val="40000"/>
                  <a:lumOff val="60000"/>
                </a:schemeClr>
              </a:solidFill>
            </a:endParaRPr>
          </a:p>
        </p:txBody>
      </p:sp>
      <p:sp>
        <p:nvSpPr>
          <p:cNvPr id="3" name="Content Placeholder 2">
            <a:extLst>
              <a:ext uri="{FF2B5EF4-FFF2-40B4-BE49-F238E27FC236}">
                <a16:creationId xmlns:a16="http://schemas.microsoft.com/office/drawing/2014/main" id="{F1E2FEB5-496F-9918-8CA9-81D62460787B}"/>
              </a:ext>
            </a:extLst>
          </p:cNvPr>
          <p:cNvSpPr>
            <a:spLocks noGrp="1"/>
          </p:cNvSpPr>
          <p:nvPr>
            <p:ph idx="1"/>
          </p:nvPr>
        </p:nvSpPr>
        <p:spPr>
          <a:xfrm>
            <a:off x="685802" y="2142067"/>
            <a:ext cx="7878096" cy="4268565"/>
          </a:xfrm>
        </p:spPr>
        <p:txBody>
          <a:bodyPr>
            <a:normAutofit lnSpcReduction="10000"/>
          </a:bodyPr>
          <a:lstStyle/>
          <a:p>
            <a:r>
              <a:rPr lang="en-US" b="1" dirty="0">
                <a:solidFill>
                  <a:schemeClr val="accent3"/>
                </a:solidFill>
              </a:rPr>
              <a:t>Calm chatbot :</a:t>
            </a:r>
            <a:r>
              <a:rPr lang="en-IN" b="1" dirty="0">
                <a:solidFill>
                  <a:schemeClr val="accent3"/>
                </a:solidFill>
              </a:rPr>
              <a:t> </a:t>
            </a:r>
            <a:r>
              <a:rPr lang="en-US" dirty="0"/>
              <a:t>Calm is a leading meditation and sleep app that focuses on mental wellness through guided meditations, sleep stories, breathing exercises, and relaxation techniques. With its extensive library of content tailored to stress management, focus improvement, and better sleep, Calm appeals to individuals seeking daily mental health maintenance. It is subscription-based and widely praised for its user-friendly interface and celebrity-narrated sleep stories, but it primarily focuses on generalized wellness rather than personalized, context-specific support.</a:t>
            </a:r>
            <a:endParaRPr lang="en-IN" dirty="0"/>
          </a:p>
          <a:p>
            <a:r>
              <a:rPr lang="en-IN" dirty="0" err="1">
                <a:solidFill>
                  <a:schemeClr val="accent3"/>
                </a:solidFill>
              </a:rPr>
              <a:t>Wysa</a:t>
            </a:r>
            <a:r>
              <a:rPr lang="en-IN" dirty="0">
                <a:solidFill>
                  <a:schemeClr val="accent3"/>
                </a:solidFill>
              </a:rPr>
              <a:t> chatbot : </a:t>
            </a:r>
            <a:r>
              <a:rPr lang="en-US" dirty="0" err="1"/>
              <a:t>Wysa</a:t>
            </a:r>
            <a:r>
              <a:rPr lang="en-US" dirty="0"/>
              <a:t> is an AI-powered mental health chatbot designed to provide emotional support and self-help resources. Using techniques based on Cognitive Behavioral Therapy (CBT), mindfulness, and motivational interviewing, </a:t>
            </a:r>
            <a:r>
              <a:rPr lang="en-US" dirty="0" err="1"/>
              <a:t>Wysa</a:t>
            </a:r>
            <a:r>
              <a:rPr lang="en-US" dirty="0"/>
              <a:t> engages users in empathetic, anonymous conversations. It also offers mood tracking and journaling features to monitor emotional patterns. While </a:t>
            </a:r>
            <a:r>
              <a:rPr lang="en-US" dirty="0" err="1"/>
              <a:t>Wysa</a:t>
            </a:r>
            <a:r>
              <a:rPr lang="en-US" dirty="0"/>
              <a:t> excels in offering privacy and conversational mental health support, its effectiveness is limited to general mental health issues and does not consider specific user schedules or real-time contextual challenges.</a:t>
            </a:r>
          </a:p>
        </p:txBody>
      </p:sp>
      <p:pic>
        <p:nvPicPr>
          <p:cNvPr id="2050" name="Picture 2">
            <a:extLst>
              <a:ext uri="{FF2B5EF4-FFF2-40B4-BE49-F238E27FC236}">
                <a16:creationId xmlns:a16="http://schemas.microsoft.com/office/drawing/2014/main" id="{57139D75-E567-D798-12F9-89B52E819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8529" y="1632155"/>
            <a:ext cx="3136490" cy="5004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9201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121CE-FDB6-32B0-0FC2-A49293C44742}"/>
              </a:ext>
            </a:extLst>
          </p:cNvPr>
          <p:cNvSpPr>
            <a:spLocks noGrp="1"/>
          </p:cNvSpPr>
          <p:nvPr>
            <p:ph type="title"/>
          </p:nvPr>
        </p:nvSpPr>
        <p:spPr>
          <a:xfrm>
            <a:off x="685801" y="146392"/>
            <a:ext cx="10131425" cy="1456267"/>
          </a:xfrm>
        </p:spPr>
        <p:txBody>
          <a:bodyPr/>
          <a:lstStyle/>
          <a:p>
            <a:r>
              <a:rPr lang="en-US" b="1" i="1" dirty="0">
                <a:solidFill>
                  <a:srgbClr val="FFFF00"/>
                </a:solidFill>
              </a:rPr>
              <a:t>The approach towards this project :</a:t>
            </a:r>
            <a:endParaRPr lang="en-IN" b="1" i="1" dirty="0">
              <a:solidFill>
                <a:srgbClr val="FFFF00"/>
              </a:solidFill>
            </a:endParaRPr>
          </a:p>
        </p:txBody>
      </p:sp>
      <p:sp>
        <p:nvSpPr>
          <p:cNvPr id="3" name="Content Placeholder 2">
            <a:extLst>
              <a:ext uri="{FF2B5EF4-FFF2-40B4-BE49-F238E27FC236}">
                <a16:creationId xmlns:a16="http://schemas.microsoft.com/office/drawing/2014/main" id="{5CE5F5B9-5AA2-579C-9915-CF7CA339A556}"/>
              </a:ext>
            </a:extLst>
          </p:cNvPr>
          <p:cNvSpPr>
            <a:spLocks noGrp="1"/>
          </p:cNvSpPr>
          <p:nvPr>
            <p:ph idx="1"/>
          </p:nvPr>
        </p:nvSpPr>
        <p:spPr>
          <a:xfrm>
            <a:off x="685801" y="1602659"/>
            <a:ext cx="10131425" cy="5024284"/>
          </a:xfrm>
        </p:spPr>
        <p:txBody>
          <a:bodyPr>
            <a:normAutofit fontScale="92500" lnSpcReduction="10000"/>
          </a:bodyPr>
          <a:lstStyle/>
          <a:p>
            <a:r>
              <a:rPr lang="en-US" sz="1900" dirty="0"/>
              <a:t>We have developed an </a:t>
            </a:r>
            <a:r>
              <a:rPr lang="en-US" sz="1900" b="1" dirty="0"/>
              <a:t>AI-powered chatbot</a:t>
            </a:r>
            <a:r>
              <a:rPr lang="en-US" sz="1900" dirty="0"/>
              <a:t> designed to deliver real-time, empathetic, and personalized mental health support. Trained on a large emotional dataset, the chatbot ensures meaningful and compassionate conversations tailored to users' unique challenges.</a:t>
            </a:r>
          </a:p>
          <a:p>
            <a:r>
              <a:rPr lang="en-US" sz="1900" dirty="0"/>
              <a:t>To enhance accessibility, the platform provides </a:t>
            </a:r>
            <a:r>
              <a:rPr lang="en-US" sz="1900" b="1" dirty="0"/>
              <a:t>free live chat sessions</a:t>
            </a:r>
            <a:r>
              <a:rPr lang="en-US" sz="1900" dirty="0"/>
              <a:t>, breaking financial barriers and ensuring mental health support is available to everyone, regardless of their circumstances. This approach combines advanced AI capabilities with a commitment to inclusivity and care.</a:t>
            </a:r>
          </a:p>
          <a:p>
            <a:r>
              <a:rPr lang="en-US" sz="1900" b="1" dirty="0"/>
              <a:t>Competitors:</a:t>
            </a:r>
            <a:br>
              <a:rPr lang="en-US" sz="1900" dirty="0"/>
            </a:br>
            <a:r>
              <a:rPr lang="en-US" sz="1900" dirty="0"/>
              <a:t>While popular platforms like </a:t>
            </a:r>
            <a:r>
              <a:rPr lang="en-US" sz="1900" b="1" dirty="0"/>
              <a:t>Calm</a:t>
            </a:r>
            <a:r>
              <a:rPr lang="en-US" sz="1900" dirty="0"/>
              <a:t> and </a:t>
            </a:r>
            <a:r>
              <a:rPr lang="en-US" sz="1900" b="1" dirty="0" err="1"/>
              <a:t>Wysa</a:t>
            </a:r>
            <a:r>
              <a:rPr lang="en-US" sz="1900" dirty="0"/>
              <a:t> offer mental health resources, they focus on generalized advice or require paid subscriptions, limiting their reach and personalization.</a:t>
            </a:r>
          </a:p>
          <a:p>
            <a:pPr marL="0" indent="0">
              <a:buNone/>
            </a:pPr>
            <a:r>
              <a:rPr lang="en-US" sz="2600" b="1" dirty="0">
                <a:solidFill>
                  <a:srgbClr val="FFFF00"/>
                </a:solidFill>
              </a:rPr>
              <a:t>Our Edge:</a:t>
            </a:r>
            <a:endParaRPr lang="en-US" sz="2600" dirty="0">
              <a:solidFill>
                <a:srgbClr val="FFFF00"/>
              </a:solidFill>
            </a:endParaRPr>
          </a:p>
          <a:p>
            <a:pPr>
              <a:buFont typeface="Arial" panose="020B0604020202020204" pitchFamily="34" charset="0"/>
              <a:buChar char="•"/>
            </a:pPr>
            <a:r>
              <a:rPr lang="en-US" sz="1900" b="1" dirty="0"/>
              <a:t>Integration with Work and Academic Schedules</a:t>
            </a:r>
            <a:r>
              <a:rPr lang="en-US" sz="1900" dirty="0"/>
              <a:t>: Unlike competitors, our chatbot provides advice tailored to users’ specific schedules, addressing challenges like exam stress or workload management.</a:t>
            </a:r>
          </a:p>
          <a:p>
            <a:pPr>
              <a:buFont typeface="Arial" panose="020B0604020202020204" pitchFamily="34" charset="0"/>
              <a:buChar char="•"/>
            </a:pPr>
            <a:r>
              <a:rPr lang="en-US" sz="1900" b="1" dirty="0"/>
              <a:t>Real-Time, Free AI-Assisted Live Chat</a:t>
            </a:r>
            <a:r>
              <a:rPr lang="en-US" sz="1900" dirty="0"/>
              <a:t>: We offer instant, empathetic support without any cost, ensuring accessibility for students and professionals alike.</a:t>
            </a:r>
          </a:p>
          <a:p>
            <a:pPr>
              <a:buFont typeface="Arial" panose="020B0604020202020204" pitchFamily="34" charset="0"/>
              <a:buChar char="•"/>
            </a:pPr>
            <a:r>
              <a:rPr lang="en-US" sz="1900" b="1" dirty="0"/>
              <a:t>Personalized Advice for Immediate Relief</a:t>
            </a:r>
            <a:r>
              <a:rPr lang="en-US" sz="1900" dirty="0"/>
              <a:t>: The chatbot identifies emotional triggers and stressors to deliver actionable and timely support, creating a truly individualized experience.</a:t>
            </a:r>
          </a:p>
          <a:p>
            <a:endParaRPr lang="en-IN" dirty="0"/>
          </a:p>
        </p:txBody>
      </p:sp>
      <p:pic>
        <p:nvPicPr>
          <p:cNvPr id="4" name="Picture 3">
            <a:extLst>
              <a:ext uri="{FF2B5EF4-FFF2-40B4-BE49-F238E27FC236}">
                <a16:creationId xmlns:a16="http://schemas.microsoft.com/office/drawing/2014/main" id="{E69C26B2-8F2A-A421-141C-59B3264202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4918" y="2040193"/>
            <a:ext cx="1307515" cy="1133269"/>
          </a:xfrm>
          <a:prstGeom prst="rect">
            <a:avLst/>
          </a:prstGeom>
        </p:spPr>
      </p:pic>
      <p:pic>
        <p:nvPicPr>
          <p:cNvPr id="3074" name="Picture 2">
            <a:extLst>
              <a:ext uri="{FF2B5EF4-FFF2-40B4-BE49-F238E27FC236}">
                <a16:creationId xmlns:a16="http://schemas.microsoft.com/office/drawing/2014/main" id="{C0323AC8-73A3-EEDB-E4D5-7616D5FC20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4918" y="4114801"/>
            <a:ext cx="1380669" cy="1307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4625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7068-0FC9-BF54-36D1-2D573708D95E}"/>
              </a:ext>
            </a:extLst>
          </p:cNvPr>
          <p:cNvSpPr>
            <a:spLocks noGrp="1"/>
          </p:cNvSpPr>
          <p:nvPr>
            <p:ph type="title"/>
          </p:nvPr>
        </p:nvSpPr>
        <p:spPr>
          <a:xfrm>
            <a:off x="617011" y="804470"/>
            <a:ext cx="10975221" cy="1456267"/>
          </a:xfrm>
        </p:spPr>
        <p:txBody>
          <a:bodyPr>
            <a:noAutofit/>
          </a:bodyPr>
          <a:lstStyle/>
          <a:p>
            <a:r>
              <a:rPr lang="en-US" sz="4000" b="1" i="1" dirty="0">
                <a:solidFill>
                  <a:srgbClr val="FFC000"/>
                </a:solidFill>
              </a:rPr>
              <a:t>Problems vs solution covered by our project :</a:t>
            </a:r>
            <a:endParaRPr lang="en-IN" sz="4000" b="1" i="1" dirty="0">
              <a:solidFill>
                <a:srgbClr val="FFC000"/>
              </a:solidFill>
            </a:endParaRPr>
          </a:p>
        </p:txBody>
      </p:sp>
      <p:sp>
        <p:nvSpPr>
          <p:cNvPr id="3" name="Text Placeholder 2">
            <a:extLst>
              <a:ext uri="{FF2B5EF4-FFF2-40B4-BE49-F238E27FC236}">
                <a16:creationId xmlns:a16="http://schemas.microsoft.com/office/drawing/2014/main" id="{5FE9A84D-F946-5D75-09B2-0594BD708613}"/>
              </a:ext>
            </a:extLst>
          </p:cNvPr>
          <p:cNvSpPr>
            <a:spLocks noGrp="1"/>
          </p:cNvSpPr>
          <p:nvPr>
            <p:ph type="body" idx="1"/>
          </p:nvPr>
        </p:nvSpPr>
        <p:spPr>
          <a:xfrm>
            <a:off x="685801" y="2218267"/>
            <a:ext cx="4996923" cy="576262"/>
          </a:xfrm>
        </p:spPr>
        <p:txBody>
          <a:bodyPr/>
          <a:lstStyle/>
          <a:p>
            <a:r>
              <a:rPr lang="en-US" dirty="0">
                <a:solidFill>
                  <a:srgbClr val="FF0000"/>
                </a:solidFill>
              </a:rPr>
              <a:t>Problems in current existing bots</a:t>
            </a:r>
            <a:endParaRPr lang="en-IN" dirty="0">
              <a:solidFill>
                <a:srgbClr val="FF0000"/>
              </a:solidFill>
            </a:endParaRPr>
          </a:p>
        </p:txBody>
      </p:sp>
      <p:sp>
        <p:nvSpPr>
          <p:cNvPr id="4" name="Content Placeholder 3">
            <a:extLst>
              <a:ext uri="{FF2B5EF4-FFF2-40B4-BE49-F238E27FC236}">
                <a16:creationId xmlns:a16="http://schemas.microsoft.com/office/drawing/2014/main" id="{97637FB2-11F7-DB89-C632-421E647A596A}"/>
              </a:ext>
            </a:extLst>
          </p:cNvPr>
          <p:cNvSpPr>
            <a:spLocks noGrp="1"/>
          </p:cNvSpPr>
          <p:nvPr>
            <p:ph sz="half" idx="2"/>
          </p:nvPr>
        </p:nvSpPr>
        <p:spPr>
          <a:xfrm>
            <a:off x="685801" y="3141546"/>
            <a:ext cx="4996923" cy="2920998"/>
          </a:xfrm>
        </p:spPr>
        <p:txBody>
          <a:bodyPr>
            <a:normAutofit lnSpcReduction="10000"/>
          </a:bodyPr>
          <a:lstStyle/>
          <a:p>
            <a:r>
              <a:rPr lang="en-US" b="1" dirty="0"/>
              <a:t>Ensuring AI is Empathetic and Effective </a:t>
            </a:r>
            <a:r>
              <a:rPr lang="en-US" dirty="0"/>
              <a:t>: AI struggles to provide genuine emotional support, often lacking empathy. These models work on one fit for all approach , and lacks personalized treatments.</a:t>
            </a:r>
          </a:p>
          <a:p>
            <a:r>
              <a:rPr lang="en-US" b="1" dirty="0"/>
              <a:t>Scaling the Platform While Maintaining Quality</a:t>
            </a:r>
            <a:br>
              <a:rPr lang="en-US" dirty="0"/>
            </a:br>
            <a:r>
              <a:rPr lang="en-US" dirty="0"/>
              <a:t>Rapid user growth risks compromising service quality.  </a:t>
            </a:r>
            <a:endParaRPr lang="en-IN" dirty="0"/>
          </a:p>
        </p:txBody>
      </p:sp>
      <p:sp>
        <p:nvSpPr>
          <p:cNvPr id="5" name="Text Placeholder 4">
            <a:extLst>
              <a:ext uri="{FF2B5EF4-FFF2-40B4-BE49-F238E27FC236}">
                <a16:creationId xmlns:a16="http://schemas.microsoft.com/office/drawing/2014/main" id="{194C8804-31D0-B164-2E27-168B2E974DBD}"/>
              </a:ext>
            </a:extLst>
          </p:cNvPr>
          <p:cNvSpPr>
            <a:spLocks noGrp="1"/>
          </p:cNvSpPr>
          <p:nvPr>
            <p:ph type="body" sz="quarter" idx="3"/>
          </p:nvPr>
        </p:nvSpPr>
        <p:spPr>
          <a:xfrm>
            <a:off x="5821893" y="2226734"/>
            <a:ext cx="4996923" cy="576262"/>
          </a:xfrm>
        </p:spPr>
        <p:txBody>
          <a:bodyPr/>
          <a:lstStyle/>
          <a:p>
            <a:r>
              <a:rPr lang="en-US" dirty="0">
                <a:solidFill>
                  <a:schemeClr val="accent3"/>
                </a:solidFill>
              </a:rPr>
              <a:t>Solutions covered by our bot</a:t>
            </a:r>
            <a:endParaRPr lang="en-IN" dirty="0">
              <a:solidFill>
                <a:schemeClr val="accent3"/>
              </a:solidFill>
            </a:endParaRPr>
          </a:p>
        </p:txBody>
      </p:sp>
      <p:sp>
        <p:nvSpPr>
          <p:cNvPr id="6" name="Content Placeholder 5">
            <a:extLst>
              <a:ext uri="{FF2B5EF4-FFF2-40B4-BE49-F238E27FC236}">
                <a16:creationId xmlns:a16="http://schemas.microsoft.com/office/drawing/2014/main" id="{5271DBE9-E7A7-D8C7-47A3-DB5871A73B66}"/>
              </a:ext>
            </a:extLst>
          </p:cNvPr>
          <p:cNvSpPr>
            <a:spLocks noGrp="1"/>
          </p:cNvSpPr>
          <p:nvPr>
            <p:ph sz="quarter" idx="4"/>
          </p:nvPr>
        </p:nvSpPr>
        <p:spPr>
          <a:xfrm>
            <a:off x="5821893" y="3141546"/>
            <a:ext cx="4995334" cy="2920998"/>
          </a:xfrm>
        </p:spPr>
        <p:txBody>
          <a:bodyPr>
            <a:normAutofit lnSpcReduction="10000"/>
          </a:bodyPr>
          <a:lstStyle/>
          <a:p>
            <a:r>
              <a:rPr lang="en-US" b="1" dirty="0"/>
              <a:t>Solution 1 </a:t>
            </a:r>
            <a:r>
              <a:rPr lang="en-US" dirty="0"/>
              <a:t>: Collaborated with psychologists to train the AI on a comprehensive emotional dataset, enhancing its ability to respond compassionately and effectively to users’ mental health concerns.</a:t>
            </a:r>
          </a:p>
          <a:p>
            <a:r>
              <a:rPr lang="en-US" b="1" dirty="0"/>
              <a:t>Solution</a:t>
            </a:r>
            <a:r>
              <a:rPr lang="en-US" dirty="0"/>
              <a:t>: Deployed a robust, cloud-based architecture to ensure seamless scalability, enabling the platform to handle increased traffic while maintaining consistent performance and reliable mental health support for all users.</a:t>
            </a:r>
          </a:p>
          <a:p>
            <a:endParaRPr lang="en-IN" dirty="0"/>
          </a:p>
        </p:txBody>
      </p:sp>
      <p:pic>
        <p:nvPicPr>
          <p:cNvPr id="7" name="Picture 6">
            <a:extLst>
              <a:ext uri="{FF2B5EF4-FFF2-40B4-BE49-F238E27FC236}">
                <a16:creationId xmlns:a16="http://schemas.microsoft.com/office/drawing/2014/main" id="{73845CA3-BFD6-2F23-3FE0-1272C6CEB0AE}"/>
              </a:ext>
            </a:extLst>
          </p:cNvPr>
          <p:cNvPicPr>
            <a:picLocks noChangeAspect="1"/>
          </p:cNvPicPr>
          <p:nvPr/>
        </p:nvPicPr>
        <p:blipFill>
          <a:blip r:embed="rId2">
            <a:extLst>
              <a:ext uri="{28A0092B-C50C-407E-A947-70E740481C1C}">
                <a14:useLocalDpi xmlns:a14="http://schemas.microsoft.com/office/drawing/2010/main" val="0"/>
              </a:ext>
            </a:extLst>
          </a:blip>
          <a:srcRect t="44295" b="38303"/>
          <a:stretch/>
        </p:blipFill>
        <p:spPr>
          <a:xfrm>
            <a:off x="0" y="0"/>
            <a:ext cx="6144547" cy="855407"/>
          </a:xfrm>
          <a:prstGeom prst="rect">
            <a:avLst/>
          </a:prstGeom>
        </p:spPr>
      </p:pic>
      <p:pic>
        <p:nvPicPr>
          <p:cNvPr id="8" name="Picture 7">
            <a:extLst>
              <a:ext uri="{FF2B5EF4-FFF2-40B4-BE49-F238E27FC236}">
                <a16:creationId xmlns:a16="http://schemas.microsoft.com/office/drawing/2014/main" id="{C8828AE3-FEED-37C2-EB6D-83BD8A90D7DC}"/>
              </a:ext>
            </a:extLst>
          </p:cNvPr>
          <p:cNvPicPr>
            <a:picLocks noChangeAspect="1"/>
          </p:cNvPicPr>
          <p:nvPr/>
        </p:nvPicPr>
        <p:blipFill>
          <a:blip r:embed="rId2">
            <a:extLst>
              <a:ext uri="{28A0092B-C50C-407E-A947-70E740481C1C}">
                <a14:useLocalDpi xmlns:a14="http://schemas.microsoft.com/office/drawing/2010/main" val="0"/>
              </a:ext>
            </a:extLst>
          </a:blip>
          <a:srcRect t="6864" b="76243"/>
          <a:stretch/>
        </p:blipFill>
        <p:spPr>
          <a:xfrm>
            <a:off x="6144547" y="0"/>
            <a:ext cx="6047453" cy="701732"/>
          </a:xfrm>
          <a:prstGeom prst="rect">
            <a:avLst/>
          </a:prstGeom>
        </p:spPr>
      </p:pic>
      <p:sp>
        <p:nvSpPr>
          <p:cNvPr id="9" name="Arrow: Right 8">
            <a:extLst>
              <a:ext uri="{FF2B5EF4-FFF2-40B4-BE49-F238E27FC236}">
                <a16:creationId xmlns:a16="http://schemas.microsoft.com/office/drawing/2014/main" id="{74AF5719-B890-7C5A-0A81-3C50749F9E03}"/>
              </a:ext>
            </a:extLst>
          </p:cNvPr>
          <p:cNvSpPr/>
          <p:nvPr/>
        </p:nvSpPr>
        <p:spPr>
          <a:xfrm>
            <a:off x="5657983" y="3589180"/>
            <a:ext cx="247003" cy="1876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0F1CDA66-5735-01A9-57B6-FCC605316A05}"/>
              </a:ext>
            </a:extLst>
          </p:cNvPr>
          <p:cNvSpPr/>
          <p:nvPr/>
        </p:nvSpPr>
        <p:spPr>
          <a:xfrm>
            <a:off x="5604621" y="4732041"/>
            <a:ext cx="247003" cy="1876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E125E70B-3AAD-F739-DF86-F7DAD984F99C}"/>
              </a:ext>
            </a:extLst>
          </p:cNvPr>
          <p:cNvPicPr>
            <a:picLocks noChangeAspect="1"/>
          </p:cNvPicPr>
          <p:nvPr/>
        </p:nvPicPr>
        <p:blipFill>
          <a:blip r:embed="rId2">
            <a:extLst>
              <a:ext uri="{28A0092B-C50C-407E-A947-70E740481C1C}">
                <a14:useLocalDpi xmlns:a14="http://schemas.microsoft.com/office/drawing/2010/main" val="0"/>
              </a:ext>
            </a:extLst>
          </a:blip>
          <a:srcRect t="44295" b="38303"/>
          <a:stretch/>
        </p:blipFill>
        <p:spPr>
          <a:xfrm>
            <a:off x="0" y="6091085"/>
            <a:ext cx="6144547" cy="855407"/>
          </a:xfrm>
          <a:prstGeom prst="rect">
            <a:avLst/>
          </a:prstGeom>
        </p:spPr>
      </p:pic>
      <p:pic>
        <p:nvPicPr>
          <p:cNvPr id="12" name="Picture 11">
            <a:extLst>
              <a:ext uri="{FF2B5EF4-FFF2-40B4-BE49-F238E27FC236}">
                <a16:creationId xmlns:a16="http://schemas.microsoft.com/office/drawing/2014/main" id="{055C7139-6CC1-22D1-714B-4E2A4CD51A91}"/>
              </a:ext>
            </a:extLst>
          </p:cNvPr>
          <p:cNvPicPr>
            <a:picLocks noChangeAspect="1"/>
          </p:cNvPicPr>
          <p:nvPr/>
        </p:nvPicPr>
        <p:blipFill>
          <a:blip r:embed="rId2">
            <a:extLst>
              <a:ext uri="{28A0092B-C50C-407E-A947-70E740481C1C}">
                <a14:useLocalDpi xmlns:a14="http://schemas.microsoft.com/office/drawing/2010/main" val="0"/>
              </a:ext>
            </a:extLst>
          </a:blip>
          <a:srcRect t="6864" b="76243"/>
          <a:stretch/>
        </p:blipFill>
        <p:spPr>
          <a:xfrm>
            <a:off x="6144546" y="6091085"/>
            <a:ext cx="6047453" cy="701732"/>
          </a:xfrm>
          <a:prstGeom prst="rect">
            <a:avLst/>
          </a:prstGeom>
        </p:spPr>
      </p:pic>
    </p:spTree>
    <p:extLst>
      <p:ext uri="{BB962C8B-B14F-4D97-AF65-F5344CB8AC3E}">
        <p14:creationId xmlns:p14="http://schemas.microsoft.com/office/powerpoint/2010/main" val="3237190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3D357-02C2-9BFE-2CA0-CE23C9CE3B8A}"/>
              </a:ext>
            </a:extLst>
          </p:cNvPr>
          <p:cNvSpPr>
            <a:spLocks noGrp="1"/>
          </p:cNvSpPr>
          <p:nvPr>
            <p:ph type="title"/>
          </p:nvPr>
        </p:nvSpPr>
        <p:spPr>
          <a:xfrm>
            <a:off x="617011" y="88491"/>
            <a:ext cx="10131425" cy="1456267"/>
          </a:xfrm>
        </p:spPr>
        <p:txBody>
          <a:bodyPr>
            <a:normAutofit/>
          </a:bodyPr>
          <a:lstStyle/>
          <a:p>
            <a:r>
              <a:rPr lang="en-US" sz="4400" dirty="0">
                <a:solidFill>
                  <a:srgbClr val="FFFF00"/>
                </a:solidFill>
              </a:rPr>
              <a:t>								Our goals :</a:t>
            </a:r>
            <a:endParaRPr lang="en-IN" sz="4400" dirty="0">
              <a:solidFill>
                <a:srgbClr val="FFFF00"/>
              </a:solidFill>
            </a:endParaRPr>
          </a:p>
        </p:txBody>
      </p:sp>
      <p:sp>
        <p:nvSpPr>
          <p:cNvPr id="3" name="Text Placeholder 2">
            <a:extLst>
              <a:ext uri="{FF2B5EF4-FFF2-40B4-BE49-F238E27FC236}">
                <a16:creationId xmlns:a16="http://schemas.microsoft.com/office/drawing/2014/main" id="{F4B1424D-63CE-4AF9-44AC-F872E8484F9F}"/>
              </a:ext>
            </a:extLst>
          </p:cNvPr>
          <p:cNvSpPr>
            <a:spLocks noGrp="1"/>
          </p:cNvSpPr>
          <p:nvPr>
            <p:ph type="body" idx="1"/>
          </p:nvPr>
        </p:nvSpPr>
        <p:spPr>
          <a:xfrm>
            <a:off x="1645704" y="1343086"/>
            <a:ext cx="4709054" cy="576262"/>
          </a:xfrm>
        </p:spPr>
        <p:txBody>
          <a:bodyPr/>
          <a:lstStyle/>
          <a:p>
            <a:r>
              <a:rPr lang="en-US" dirty="0">
                <a:solidFill>
                  <a:schemeClr val="accent5">
                    <a:lumMod val="60000"/>
                    <a:lumOff val="40000"/>
                  </a:schemeClr>
                </a:solidFill>
              </a:rPr>
              <a:t>Short Term Goals</a:t>
            </a:r>
            <a:endParaRPr lang="en-IN" dirty="0">
              <a:solidFill>
                <a:schemeClr val="accent5">
                  <a:lumMod val="60000"/>
                  <a:lumOff val="40000"/>
                </a:schemeClr>
              </a:solidFill>
            </a:endParaRPr>
          </a:p>
        </p:txBody>
      </p:sp>
      <p:sp>
        <p:nvSpPr>
          <p:cNvPr id="5" name="Text Placeholder 4">
            <a:extLst>
              <a:ext uri="{FF2B5EF4-FFF2-40B4-BE49-F238E27FC236}">
                <a16:creationId xmlns:a16="http://schemas.microsoft.com/office/drawing/2014/main" id="{2E0D65E2-B067-C635-EC60-08B6A7AAAD1E}"/>
              </a:ext>
            </a:extLst>
          </p:cNvPr>
          <p:cNvSpPr>
            <a:spLocks noGrp="1"/>
          </p:cNvSpPr>
          <p:nvPr>
            <p:ph type="body" sz="quarter" idx="3"/>
          </p:nvPr>
        </p:nvSpPr>
        <p:spPr>
          <a:xfrm>
            <a:off x="6852176" y="1343086"/>
            <a:ext cx="4722813" cy="576262"/>
          </a:xfrm>
        </p:spPr>
        <p:txBody>
          <a:bodyPr/>
          <a:lstStyle/>
          <a:p>
            <a:r>
              <a:rPr lang="en-US" dirty="0">
                <a:solidFill>
                  <a:schemeClr val="accent5">
                    <a:lumMod val="60000"/>
                    <a:lumOff val="40000"/>
                  </a:schemeClr>
                </a:solidFill>
              </a:rPr>
              <a:t>Long Term Goals</a:t>
            </a:r>
            <a:endParaRPr lang="en-IN" dirty="0">
              <a:solidFill>
                <a:schemeClr val="accent5">
                  <a:lumMod val="60000"/>
                  <a:lumOff val="40000"/>
                </a:schemeClr>
              </a:solidFill>
            </a:endParaRPr>
          </a:p>
        </p:txBody>
      </p:sp>
      <p:sp>
        <p:nvSpPr>
          <p:cNvPr id="7" name="Rectangle 1">
            <a:extLst>
              <a:ext uri="{FF2B5EF4-FFF2-40B4-BE49-F238E27FC236}">
                <a16:creationId xmlns:a16="http://schemas.microsoft.com/office/drawing/2014/main" id="{A575B3F7-6923-0EC5-D0C0-32FFD9373474}"/>
              </a:ext>
            </a:extLst>
          </p:cNvPr>
          <p:cNvSpPr>
            <a:spLocks noGrp="1" noChangeArrowheads="1"/>
          </p:cNvSpPr>
          <p:nvPr>
            <p:ph sz="half" idx="2"/>
          </p:nvPr>
        </p:nvSpPr>
        <p:spPr bwMode="auto">
          <a:xfrm>
            <a:off x="685801" y="2207042"/>
            <a:ext cx="4935541"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6">
                    <a:lumMod val="40000"/>
                    <a:lumOff val="60000"/>
                  </a:schemeClr>
                </a:solidFill>
                <a:effectLst/>
                <a:latin typeface="Arial" panose="020B0604020202020204" pitchFamily="34" charset="0"/>
              </a:rPr>
              <a:t>Video Sessions with Certified Therapists</a:t>
            </a:r>
            <a:r>
              <a:rPr kumimoji="0" lang="en-US" altLang="en-US" sz="1800" b="0" i="0" u="none" strike="noStrike" cap="none" normalizeH="0" baseline="0" dirty="0">
                <a:ln>
                  <a:noFill/>
                </a:ln>
                <a:solidFill>
                  <a:schemeClr val="accent6">
                    <a:lumMod val="40000"/>
                    <a:lumOff val="60000"/>
                  </a:schemeClr>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Introduce live video sessions to connect users with licensed mental health professionals for more personalized and in-depth support. This will bridge the gap between AI-based assistance and human expertise, offering a hybrid model of care.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6">
                    <a:lumMod val="40000"/>
                    <a:lumOff val="60000"/>
                  </a:schemeClr>
                </a:solidFill>
                <a:effectLst/>
                <a:latin typeface="Arial" panose="020B0604020202020204" pitchFamily="34" charset="0"/>
              </a:rPr>
              <a:t>Multilingual Support for Global Reach</a:t>
            </a:r>
            <a:r>
              <a:rPr kumimoji="0" lang="en-US" altLang="en-US" sz="1800" b="0" i="0" u="none" strike="noStrike" cap="none" normalizeH="0" baseline="0" dirty="0">
                <a:ln>
                  <a:noFill/>
                </a:ln>
                <a:solidFill>
                  <a:schemeClr val="accent6">
                    <a:lumMod val="40000"/>
                    <a:lumOff val="60000"/>
                  </a:schemeClr>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Expand language options to include regional and international languages, ensuring inclusivity and accessibility for diverse users worldwide. This feature will empower individuals from various linguistic backgrounds to seek mental health support comfortably.</a:t>
            </a:r>
          </a:p>
        </p:txBody>
      </p:sp>
      <p:sp>
        <p:nvSpPr>
          <p:cNvPr id="8" name="Rectangle 2">
            <a:extLst>
              <a:ext uri="{FF2B5EF4-FFF2-40B4-BE49-F238E27FC236}">
                <a16:creationId xmlns:a16="http://schemas.microsoft.com/office/drawing/2014/main" id="{E03893EE-9C7B-BB5B-7661-837BDC67F7AF}"/>
              </a:ext>
            </a:extLst>
          </p:cNvPr>
          <p:cNvSpPr>
            <a:spLocks noGrp="1" noChangeArrowheads="1"/>
          </p:cNvSpPr>
          <p:nvPr>
            <p:ph sz="quarter" idx="4"/>
          </p:nvPr>
        </p:nvSpPr>
        <p:spPr bwMode="auto">
          <a:xfrm>
            <a:off x="5823483" y="2207042"/>
            <a:ext cx="568271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6">
                    <a:lumMod val="40000"/>
                    <a:lumOff val="60000"/>
                  </a:schemeClr>
                </a:solidFill>
                <a:effectLst/>
                <a:latin typeface="Arial" panose="020B0604020202020204" pitchFamily="34" charset="0"/>
              </a:rPr>
              <a:t>Collaboration with Educational Institutions and Corporates</a:t>
            </a:r>
            <a:r>
              <a:rPr kumimoji="0" lang="en-US" altLang="en-US" sz="1800" b="0" i="0" u="none" strike="noStrike" cap="none" normalizeH="0" baseline="0" dirty="0">
                <a:ln>
                  <a:noFill/>
                </a:ln>
                <a:solidFill>
                  <a:schemeClr val="accent6">
                    <a:lumMod val="40000"/>
                    <a:lumOff val="60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Partner with schools, colleges, and organizations to integrate the chatbot into their wellness programs. These collaborations will foster mental health awareness and provide proactive, accessible support tailored to specific academic and workplace environments.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6">
                    <a:lumMod val="40000"/>
                    <a:lumOff val="60000"/>
                  </a:schemeClr>
                </a:solidFill>
                <a:effectLst/>
                <a:latin typeface="Arial" panose="020B0604020202020204" pitchFamily="34" charset="0"/>
              </a:rPr>
              <a:t>Integration of Wearable Device Data</a:t>
            </a:r>
            <a:r>
              <a:rPr kumimoji="0" lang="en-US" altLang="en-US" sz="1800" b="0" i="0" u="none" strike="noStrike" cap="none" normalizeH="0" baseline="0" dirty="0">
                <a:ln>
                  <a:noFill/>
                </a:ln>
                <a:solidFill>
                  <a:schemeClr val="accent6">
                    <a:lumMod val="40000"/>
                    <a:lumOff val="60000"/>
                  </a:schemeClr>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Leverage data from fitness trackers and wearables to enhance insights into users' physical and mental health. This integration will enable early detection of stress and fatigue, providing timely, personalized interventions for improved well-being.</a:t>
            </a:r>
          </a:p>
        </p:txBody>
      </p:sp>
    </p:spTree>
    <p:extLst>
      <p:ext uri="{BB962C8B-B14F-4D97-AF65-F5344CB8AC3E}">
        <p14:creationId xmlns:p14="http://schemas.microsoft.com/office/powerpoint/2010/main" val="259319179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D5CB9-BFA7-7A1F-7EB4-5B9EFDFE1793}"/>
              </a:ext>
            </a:extLst>
          </p:cNvPr>
          <p:cNvSpPr>
            <a:spLocks noGrp="1"/>
          </p:cNvSpPr>
          <p:nvPr>
            <p:ph type="title"/>
          </p:nvPr>
        </p:nvSpPr>
        <p:spPr/>
        <p:txBody>
          <a:bodyPr/>
          <a:lstStyle/>
          <a:p>
            <a:r>
              <a:rPr lang="en-US" dirty="0"/>
              <a:t> </a:t>
            </a:r>
            <a:endParaRPr lang="en-IN" dirty="0"/>
          </a:p>
        </p:txBody>
      </p:sp>
      <p:sp>
        <p:nvSpPr>
          <p:cNvPr id="3" name="Text Placeholder 2">
            <a:extLst>
              <a:ext uri="{FF2B5EF4-FFF2-40B4-BE49-F238E27FC236}">
                <a16:creationId xmlns:a16="http://schemas.microsoft.com/office/drawing/2014/main" id="{6FDCEFE1-9D7C-9101-F39C-933843F4C818}"/>
              </a:ext>
            </a:extLst>
          </p:cNvPr>
          <p:cNvSpPr>
            <a:spLocks noGrp="1"/>
          </p:cNvSpPr>
          <p:nvPr>
            <p:ph type="body" idx="1"/>
          </p:nvPr>
        </p:nvSpPr>
        <p:spPr/>
        <p:txBody>
          <a:bodyPr/>
          <a:lstStyle/>
          <a:p>
            <a:endParaRPr lang="en-IN"/>
          </a:p>
        </p:txBody>
      </p:sp>
      <p:sp>
        <p:nvSpPr>
          <p:cNvPr id="4" name="Content Placeholder 3">
            <a:extLst>
              <a:ext uri="{FF2B5EF4-FFF2-40B4-BE49-F238E27FC236}">
                <a16:creationId xmlns:a16="http://schemas.microsoft.com/office/drawing/2014/main" id="{4FFD3C19-6535-1C60-E370-4294CAE6231A}"/>
              </a:ext>
            </a:extLst>
          </p:cNvPr>
          <p:cNvSpPr>
            <a:spLocks noGrp="1"/>
          </p:cNvSpPr>
          <p:nvPr>
            <p:ph sz="half" idx="2"/>
          </p:nvPr>
        </p:nvSpPr>
        <p:spPr/>
        <p:txBody>
          <a:bodyPr/>
          <a:lstStyle/>
          <a:p>
            <a:endParaRPr lang="en-IN"/>
          </a:p>
        </p:txBody>
      </p:sp>
      <p:sp>
        <p:nvSpPr>
          <p:cNvPr id="5" name="Text Placeholder 4">
            <a:extLst>
              <a:ext uri="{FF2B5EF4-FFF2-40B4-BE49-F238E27FC236}">
                <a16:creationId xmlns:a16="http://schemas.microsoft.com/office/drawing/2014/main" id="{0C48B3F9-85EC-2E7A-8358-DF30020DCD22}"/>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F93F58F8-D9ED-686B-6124-683D7690910E}"/>
              </a:ext>
            </a:extLst>
          </p:cNvPr>
          <p:cNvSpPr>
            <a:spLocks noGrp="1"/>
          </p:cNvSpPr>
          <p:nvPr>
            <p:ph sz="quarter" idx="4"/>
          </p:nvPr>
        </p:nvSpPr>
        <p:spPr/>
        <p:txBody>
          <a:bodyPr/>
          <a:lstStyle/>
          <a:p>
            <a:endParaRPr lang="en-IN"/>
          </a:p>
        </p:txBody>
      </p:sp>
      <p:pic>
        <p:nvPicPr>
          <p:cNvPr id="5124" name="Picture 4">
            <a:extLst>
              <a:ext uri="{FF2B5EF4-FFF2-40B4-BE49-F238E27FC236}">
                <a16:creationId xmlns:a16="http://schemas.microsoft.com/office/drawing/2014/main" id="{882401B6-3559-ACBA-58DB-C1C8580AE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69" y="0"/>
            <a:ext cx="1203166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79451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A257-CB3C-1FF6-56A5-F2CBE9BB31F9}"/>
              </a:ext>
            </a:extLst>
          </p:cNvPr>
          <p:cNvSpPr>
            <a:spLocks noGrp="1"/>
          </p:cNvSpPr>
          <p:nvPr>
            <p:ph type="title"/>
          </p:nvPr>
        </p:nvSpPr>
        <p:spPr/>
        <p:txBody>
          <a:bodyPr/>
          <a:lstStyle/>
          <a:p>
            <a:r>
              <a:rPr lang="en-US" b="1" i="1" dirty="0">
                <a:solidFill>
                  <a:schemeClr val="accent5">
                    <a:lumMod val="40000"/>
                    <a:lumOff val="60000"/>
                  </a:schemeClr>
                </a:solidFill>
              </a:rPr>
              <a:t>Market potential for our project : </a:t>
            </a:r>
            <a:endParaRPr lang="en-IN" b="1" i="1" dirty="0">
              <a:solidFill>
                <a:schemeClr val="accent5">
                  <a:lumMod val="40000"/>
                  <a:lumOff val="60000"/>
                </a:schemeClr>
              </a:solidFill>
            </a:endParaRPr>
          </a:p>
        </p:txBody>
      </p:sp>
      <p:sp>
        <p:nvSpPr>
          <p:cNvPr id="3" name="Content Placeholder 2">
            <a:extLst>
              <a:ext uri="{FF2B5EF4-FFF2-40B4-BE49-F238E27FC236}">
                <a16:creationId xmlns:a16="http://schemas.microsoft.com/office/drawing/2014/main" id="{D4F4363F-1DCD-EF16-6429-976634D11C95}"/>
              </a:ext>
            </a:extLst>
          </p:cNvPr>
          <p:cNvSpPr>
            <a:spLocks noGrp="1"/>
          </p:cNvSpPr>
          <p:nvPr>
            <p:ph idx="1"/>
          </p:nvPr>
        </p:nvSpPr>
        <p:spPr>
          <a:xfrm>
            <a:off x="3834581" y="2142067"/>
            <a:ext cx="6982645" cy="4484875"/>
          </a:xfrm>
        </p:spPr>
        <p:txBody>
          <a:bodyPr>
            <a:normAutofit fontScale="92500"/>
          </a:bodyPr>
          <a:lstStyle/>
          <a:p>
            <a:r>
              <a:rPr lang="en-US" b="1" dirty="0">
                <a:solidFill>
                  <a:srgbClr val="FFFF00"/>
                </a:solidFill>
              </a:rPr>
              <a:t>Market Size</a:t>
            </a:r>
            <a:r>
              <a:rPr lang="en-US" dirty="0">
                <a:solidFill>
                  <a:srgbClr val="FFFF00"/>
                </a:solidFill>
              </a:rPr>
              <a:t>:</a:t>
            </a:r>
            <a:br>
              <a:rPr lang="en-US" dirty="0"/>
            </a:br>
            <a:r>
              <a:rPr lang="en-US" dirty="0"/>
              <a:t>The global mental health market is rapidly growing, with projections estimating it will reach </a:t>
            </a:r>
            <a:r>
              <a:rPr lang="en-US" b="1" dirty="0"/>
              <a:t>$560 billion by 2030</a:t>
            </a:r>
            <a:r>
              <a:rPr lang="en-US" dirty="0"/>
              <a:t>. This growth highlights the increasing demand for accessible, effective, and innovative mental health solutions worldwide.</a:t>
            </a:r>
          </a:p>
          <a:p>
            <a:r>
              <a:rPr lang="en-US" b="1" dirty="0">
                <a:solidFill>
                  <a:srgbClr val="FFFF00"/>
                </a:solidFill>
              </a:rPr>
              <a:t>Target </a:t>
            </a:r>
            <a:r>
              <a:rPr lang="en-US" sz="1900" b="1" dirty="0">
                <a:solidFill>
                  <a:srgbClr val="FFFF00"/>
                </a:solidFill>
              </a:rPr>
              <a:t>Audience</a:t>
            </a:r>
            <a:r>
              <a:rPr lang="en-US" dirty="0">
                <a:solidFill>
                  <a:srgbClr val="FFFF00"/>
                </a:solidFill>
              </a:rPr>
              <a:t>:</a:t>
            </a:r>
            <a:br>
              <a:rPr lang="en-US" dirty="0">
                <a:solidFill>
                  <a:srgbClr val="FFFF00"/>
                </a:solidFill>
              </a:rPr>
            </a:br>
            <a:r>
              <a:rPr lang="en-US" dirty="0"/>
              <a:t>Our primary focus is on the </a:t>
            </a:r>
            <a:r>
              <a:rPr lang="en-US" b="1" dirty="0"/>
              <a:t>1 billion+ students and working professionals</a:t>
            </a:r>
            <a:r>
              <a:rPr lang="en-US" dirty="0"/>
              <a:t> globally who face mental health challenges due to academic pressures, work-related stress, and lifestyle demands. This underserved segment represents a significant opportunity for tailored mental health support.</a:t>
            </a:r>
          </a:p>
          <a:p>
            <a:r>
              <a:rPr lang="en-US" b="1" dirty="0">
                <a:solidFill>
                  <a:srgbClr val="FFFF00"/>
                </a:solidFill>
              </a:rPr>
              <a:t>Competitive Advantage</a:t>
            </a:r>
            <a:r>
              <a:rPr lang="en-US" dirty="0">
                <a:solidFill>
                  <a:srgbClr val="FFFF00"/>
                </a:solidFill>
              </a:rPr>
              <a:t>:</a:t>
            </a:r>
            <a:br>
              <a:rPr lang="en-US" dirty="0">
                <a:solidFill>
                  <a:srgbClr val="FFFF00"/>
                </a:solidFill>
              </a:rPr>
            </a:br>
            <a:r>
              <a:rPr lang="en-US" dirty="0"/>
              <a:t>Unlike existing platforms, our solution offers a </a:t>
            </a:r>
            <a:r>
              <a:rPr lang="en-US" b="1" dirty="0"/>
              <a:t>unique integration of work and academic schedules</a:t>
            </a:r>
            <a:r>
              <a:rPr lang="en-US" dirty="0"/>
              <a:t>, providing users with timely, personalized advice. This approach, coupled with </a:t>
            </a:r>
            <a:r>
              <a:rPr lang="en-US" b="1" dirty="0"/>
              <a:t>real-time support and contextual interventions</a:t>
            </a:r>
            <a:r>
              <a:rPr lang="en-US" dirty="0"/>
              <a:t>, sets us apart in the competitive landscape.</a:t>
            </a:r>
          </a:p>
          <a:p>
            <a:pPr marL="0" indent="0">
              <a:buNone/>
            </a:pPr>
            <a:endParaRPr lang="en-IN" dirty="0"/>
          </a:p>
        </p:txBody>
      </p:sp>
      <p:pic>
        <p:nvPicPr>
          <p:cNvPr id="6146" name="Picture 2">
            <a:extLst>
              <a:ext uri="{FF2B5EF4-FFF2-40B4-BE49-F238E27FC236}">
                <a16:creationId xmlns:a16="http://schemas.microsoft.com/office/drawing/2014/main" id="{DBF06EDA-82EA-E65D-5885-243C07EDBC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466" y="4117258"/>
            <a:ext cx="3043644" cy="227125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12A9A5AB-E5D2-A00D-E964-2DF9FA0133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467" y="2065867"/>
            <a:ext cx="3043644" cy="1809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29859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82</TotalTime>
  <Words>1377</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Celestial</vt:lpstr>
      <vt:lpstr>AI-Driven Mental Health Platform Pitch Presentation </vt:lpstr>
      <vt:lpstr>Basic Idea of this project </vt:lpstr>
      <vt:lpstr>   The Problems  To be targeted:</vt:lpstr>
      <vt:lpstr>Current Competitors of ai-driven mental health chatbots in the market  :</vt:lpstr>
      <vt:lpstr>The approach towards this project :</vt:lpstr>
      <vt:lpstr>Problems vs solution covered by our project :</vt:lpstr>
      <vt:lpstr>        Our goals :</vt:lpstr>
      <vt:lpstr> </vt:lpstr>
      <vt:lpstr>Market potential for our project : </vt:lpstr>
      <vt:lpstr>Demonstration of our project (on building phase )  :</vt:lpstr>
      <vt:lpstr>Conclusion : </vt:lpstr>
      <vt:lpstr>Thank you !! Please support this project and build a better future for all these people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RISHABH SHENOY</dc:creator>
  <cp:lastModifiedBy>RISHABH SHENOY</cp:lastModifiedBy>
  <cp:revision>2</cp:revision>
  <dcterms:created xsi:type="dcterms:W3CDTF">2024-12-23T07:17:42Z</dcterms:created>
  <dcterms:modified xsi:type="dcterms:W3CDTF">2024-12-23T08:40:35Z</dcterms:modified>
</cp:coreProperties>
</file>