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2" name="Auteur et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es aurores boréales sont visibles au-dessus d’un paysage neigeux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Nuages colorés avec une nuit étoilée et nuageuse en arrière-plan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les aurores boréales sont visibles au-dessus d’un paysage neigeux de montagn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es aurores boréales sont visibles au-dessus d’un paysage neigeux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es aurores boréales sont visibles dans le ciel de nuit, au-dessus de montagne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eur et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3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ages colorés avec une nuit étoilée et nuageuse en arrière-plan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s aurores boréales sont visibles au-dessus d’un paysage neigeux de montagn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re de diapositiv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2" name="Texte niveau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us-titre de diapositiv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gorithm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Algorithmes</a:t>
            </a:r>
          </a:p>
        </p:txBody>
      </p:sp>
      <p:sp>
        <p:nvSpPr>
          <p:cNvPr id="152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Etude comparative de tr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270" sz="90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Etude comparative de tri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lgorithmes de tri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Algorithmes de tri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i de Selec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de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3 -0.384541" origin="layout" pathEditMode="relative">
                                      <p:cBhvr>
                                        <p:cTn id="1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09"/>
                                        </p:tgtEl>
                                      </p:cBhvr>
                                      <p:by x="72170" y="721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0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lgorithme Tri Sélection"/>
          <p:cNvSpPr txBox="1"/>
          <p:nvPr/>
        </p:nvSpPr>
        <p:spPr>
          <a:xfrm>
            <a:off x="3040076" y="11370333"/>
            <a:ext cx="71862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Algorithme</a:t>
            </a:r>
            <a:r>
              <a:t> </a:t>
            </a: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Tri</a:t>
            </a:r>
            <a:r>
              <a:t> </a:t>
            </a: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Sélection</a:t>
            </a:r>
          </a:p>
        </p:txBody>
      </p:sp>
      <p:sp>
        <p:nvSpPr>
          <p:cNvPr id="212" name="Tri de Selection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de Selection</a:t>
            </a:r>
          </a:p>
        </p:txBody>
      </p:sp>
      <p:pic>
        <p:nvPicPr>
          <p:cNvPr id="213" name="Capture d’écran 2021-10-21 à 20.33.16.png" descr="Capture d’écran 2021-10-21 à 20.33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59612" y="3256651"/>
            <a:ext cx="6149512" cy="800663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Code Tri Sélection"/>
          <p:cNvSpPr txBox="1"/>
          <p:nvPr/>
        </p:nvSpPr>
        <p:spPr>
          <a:xfrm>
            <a:off x="15227502" y="11370333"/>
            <a:ext cx="561373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defRPr spc="-162" sz="5400"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Code Tri Sélection </a:t>
            </a:r>
          </a:p>
        </p:txBody>
      </p:sp>
      <p:sp>
        <p:nvSpPr>
          <p:cNvPr id="215" name="Itératif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Itératif</a:t>
            </a:r>
          </a:p>
        </p:txBody>
      </p:sp>
      <p:pic>
        <p:nvPicPr>
          <p:cNvPr id="216" name="Capture d’écran 2021-10-22 à 11.30.25.png" descr="Capture d’écran 2021-10-22 à 11.30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0027" y="3576224"/>
            <a:ext cx="9706369" cy="7367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3"/>
      <p:bldP build="whole" bldLvl="1" animBg="1" rev="0" advAuto="0" spid="213" grpId="4"/>
      <p:bldP build="whole" bldLvl="1" animBg="1" rev="0" advAuto="0" spid="214" grpId="5"/>
      <p:bldP build="whole" bldLvl="1" animBg="1" rev="0" advAuto="0" spid="211" grpId="2"/>
      <p:bldP build="whole" bldLvl="1" animBg="1" rev="0" advAuto="0" spid="2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Capture d’écran 2021-10-21 à 20.42.11.png" descr="Capture d’écran 2021-10-21 à 20.4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3393" y="4253231"/>
            <a:ext cx="10423800" cy="792693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de Tri Sélection"/>
          <p:cNvSpPr txBox="1"/>
          <p:nvPr/>
        </p:nvSpPr>
        <p:spPr>
          <a:xfrm>
            <a:off x="15618427" y="12305603"/>
            <a:ext cx="561373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defRPr spc="-162" sz="5400"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Code Tri Sélection </a:t>
            </a:r>
          </a:p>
        </p:txBody>
      </p:sp>
      <p:sp>
        <p:nvSpPr>
          <p:cNvPr id="220" name="Tri de Selection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de Selection</a:t>
            </a:r>
          </a:p>
        </p:txBody>
      </p:sp>
      <p:pic>
        <p:nvPicPr>
          <p:cNvPr id="221" name="Capture d’écran 2021-10-21 à 20.50.18.png" descr="Capture d’écran 2021-10-21 à 20.50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870" y="4223661"/>
            <a:ext cx="10423800" cy="591200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écursif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Récursif</a:t>
            </a:r>
          </a:p>
        </p:txBody>
      </p:sp>
      <p:sp>
        <p:nvSpPr>
          <p:cNvPr id="223" name="Algorithme Tri Sélection"/>
          <p:cNvSpPr txBox="1"/>
          <p:nvPr/>
        </p:nvSpPr>
        <p:spPr>
          <a:xfrm>
            <a:off x="2335197" y="11989092"/>
            <a:ext cx="733714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defRPr spc="-162" sz="5400"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Algorithme Tri Sélection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21" grpId="4"/>
      <p:bldP build="whole" bldLvl="1" animBg="1" rev="0" advAuto="0" spid="223" grpId="5"/>
      <p:bldP build="whole" bldLvl="1" animBg="1" rev="0" advAuto="0" spid="222" grpId="1"/>
      <p:bldP build="whole" bldLvl="1" animBg="1" rev="0" advAuto="0" spid="21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ri d’Inser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d’Insertion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3 -0.384541" origin="layout" pathEditMode="relative">
                                      <p:cBhvr>
                                        <p:cTn id="1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</p:cBhvr>
                                      <p:by x="72170" y="721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  <p:bldP build="whole" bldLvl="1" animBg="1" rev="0" advAuto="0" spid="22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ri d’Insertion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d’Insertion</a:t>
            </a:r>
          </a:p>
        </p:txBody>
      </p:sp>
      <p:pic>
        <p:nvPicPr>
          <p:cNvPr id="229" name="Capture d’écran 2021-10-22 à 10.37.21.png" descr="Capture d’écran 2021-10-22 à 10.3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165" y="3449272"/>
            <a:ext cx="9459270" cy="773450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Algorithme Tri d’Insertion"/>
          <p:cNvSpPr txBox="1"/>
          <p:nvPr/>
        </p:nvSpPr>
        <p:spPr>
          <a:xfrm>
            <a:off x="2587650" y="11513123"/>
            <a:ext cx="78803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Algorithme Tri d’Insertion </a:t>
            </a:r>
            <a:r>
              <a:t> </a:t>
            </a:r>
          </a:p>
        </p:txBody>
      </p:sp>
      <p:sp>
        <p:nvSpPr>
          <p:cNvPr id="231" name="Itératif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Itératif</a:t>
            </a:r>
          </a:p>
        </p:txBody>
      </p:sp>
      <p:pic>
        <p:nvPicPr>
          <p:cNvPr id="232" name="Capture d’écran 2021-10-22 à 10.40.07.png" descr="Capture d’écran 2021-10-22 à 10.40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3122" y="3376374"/>
            <a:ext cx="7880300" cy="7880299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ode Tri d’Insertion"/>
          <p:cNvSpPr txBox="1"/>
          <p:nvPr/>
        </p:nvSpPr>
        <p:spPr>
          <a:xfrm>
            <a:off x="13914158" y="11513123"/>
            <a:ext cx="6156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Code Tri d’Insertion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  <p:bldP build="whole" bldLvl="1" animBg="1" rev="0" advAuto="0" spid="232" grpId="4"/>
      <p:bldP build="whole" bldLvl="1" animBg="1" rev="0" advAuto="0" spid="233" grpId="5"/>
      <p:bldP build="whole" bldLvl="1" animBg="1" rev="0" advAuto="0" spid="229" grpId="2"/>
      <p:bldP build="whole" bldLvl="1" animBg="1" rev="0" advAuto="0" spid="230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ommair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Sommaire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8646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72168" y="7216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5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ri à Bulle Norma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à Bulle Normal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3 -0.384541" origin="layout" pathEditMode="relative">
                                      <p:cBhvr>
                                        <p:cTn id="1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36"/>
                                        </p:tgtEl>
                                      </p:cBhvr>
                                      <p:by x="72170" y="721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3"/>
      <p:bldP build="whole" bldLvl="1" animBg="1" rev="0" advAuto="0" spid="2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térati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Itératif</a:t>
            </a:r>
          </a:p>
        </p:txBody>
      </p:sp>
      <p:sp>
        <p:nvSpPr>
          <p:cNvPr id="239" name="Tri à Bulle Normal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à Bulle Normal</a:t>
            </a:r>
          </a:p>
        </p:txBody>
      </p:sp>
      <p:sp>
        <p:nvSpPr>
          <p:cNvPr id="240" name="Code Tri à Bulle"/>
          <p:cNvSpPr txBox="1"/>
          <p:nvPr/>
        </p:nvSpPr>
        <p:spPr>
          <a:xfrm>
            <a:off x="15952326" y="11975403"/>
            <a:ext cx="47221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defRPr spc="-162" sz="5400"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Code Tri à Bulle</a:t>
            </a:r>
          </a:p>
        </p:txBody>
      </p:sp>
      <p:pic>
        <p:nvPicPr>
          <p:cNvPr id="241" name="Capture d’écran 2021-10-22 à 10.49.48.png" descr="Capture d’écran 2021-10-22 à 10.49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8194" y="3187275"/>
            <a:ext cx="7810456" cy="8377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Capture d’écran 2021-10-22 à 10.51.15.png" descr="Capture d’écran 2021-10-22 à 10.51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6993" y="3187275"/>
            <a:ext cx="6460607" cy="837749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Algorithmes…"/>
          <p:cNvSpPr txBox="1"/>
          <p:nvPr/>
        </p:nvSpPr>
        <p:spPr>
          <a:xfrm>
            <a:off x="4895575" y="11505503"/>
            <a:ext cx="376344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Algorithmes</a:t>
            </a:r>
            <a:endParaRPr>
              <a:gradFill flip="none" rotWithShape="1">
                <a:gsLst>
                  <a:gs pos="0">
                    <a:srgbClr val="000000"/>
                  </a:gs>
                  <a:gs pos="100000">
                    <a:schemeClr val="accent1"/>
                  </a:gs>
                </a:gsLst>
                <a:lin ang="5400000" scaled="0"/>
              </a:gradFill>
            </a:endParaRPr>
          </a:p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 Tri à Bulle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5"/>
      <p:bldP build="whole" bldLvl="1" animBg="1" rev="0" advAuto="0" spid="238" grpId="1"/>
      <p:bldP build="whole" bldLvl="1" animBg="1" rev="0" advAuto="0" spid="243" grpId="3"/>
      <p:bldP build="whole" bldLvl="1" animBg="1" rev="0" advAuto="0" spid="242" grpId="2"/>
      <p:bldP build="whole" bldLvl="1" animBg="1" rev="0" advAuto="0" spid="241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ri à Bulle Optimisé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à Bulle Optimisé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263 -0.384541" origin="layout" pathEditMode="relative">
                                      <p:cBhvr>
                                        <p:cTn id="1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46"/>
                                        </p:tgtEl>
                                      </p:cBhvr>
                                      <p:by x="72170" y="721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6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ri à Bulle Optimisé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à Bulle Optimisé</a:t>
            </a:r>
          </a:p>
        </p:txBody>
      </p:sp>
      <p:sp>
        <p:nvSpPr>
          <p:cNvPr id="249" name="Algorithme Tri à Bulle Optimisé"/>
          <p:cNvSpPr txBox="1"/>
          <p:nvPr/>
        </p:nvSpPr>
        <p:spPr>
          <a:xfrm>
            <a:off x="7448778" y="12580177"/>
            <a:ext cx="948644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defRPr spc="-162" sz="5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Algorithme Tri à Bulle Optimisé</a:t>
            </a:r>
            <a:r>
              <a:t> </a:t>
            </a:r>
          </a:p>
        </p:txBody>
      </p:sp>
      <p:pic>
        <p:nvPicPr>
          <p:cNvPr id="250" name="Capture d’écran 2021-10-22 à 10.51.04.png" descr="Capture d’écran 2021-10-22 à 10.51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923" y="2889832"/>
            <a:ext cx="6594698" cy="9170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Capture d’écran 2021-10-22 à 10.52.20.png" descr="Capture d’écran 2021-10-22 à 10.52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96734" y="3669195"/>
            <a:ext cx="9077477" cy="8391389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Itératif &amp; Récursif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Itératif &amp; Récursif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2"/>
      <p:bldP build="whole" bldLvl="1" animBg="1" rev="0" advAuto="0" spid="2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ri à Bulle Optimisé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Tri à Bulle Optimisé</a:t>
            </a:r>
          </a:p>
        </p:txBody>
      </p:sp>
      <p:pic>
        <p:nvPicPr>
          <p:cNvPr id="255" name="Capture d’écran 2021-10-22 à 10.48.15.png" descr="Capture d’écran 2021-10-22 à 10.48.15.png"/>
          <p:cNvPicPr>
            <a:picLocks noChangeAspect="1"/>
          </p:cNvPicPr>
          <p:nvPr/>
        </p:nvPicPr>
        <p:blipFill>
          <a:blip r:embed="rId2">
            <a:extLst/>
          </a:blip>
          <a:srcRect l="0" t="11035" r="0" b="11035"/>
          <a:stretch>
            <a:fillRect/>
          </a:stretch>
        </p:blipFill>
        <p:spPr>
          <a:xfrm>
            <a:off x="7991276" y="3564067"/>
            <a:ext cx="8401642" cy="840164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ode Tri à Bulle Optimisé"/>
          <p:cNvSpPr txBox="1"/>
          <p:nvPr/>
        </p:nvSpPr>
        <p:spPr>
          <a:xfrm>
            <a:off x="8385924" y="12379982"/>
            <a:ext cx="761215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defRPr spc="-162" sz="5400"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pPr>
            <a:r>
              <a:rPr>
                <a:gradFill flip="none" rotWithShape="1">
                  <a:gsLst>
                    <a:gs pos="0">
                      <a:srgbClr val="000000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rPr>
              <a:t>Code Tri à Bulle Optimisé</a:t>
            </a:r>
          </a:p>
        </p:txBody>
      </p:sp>
      <p:sp>
        <p:nvSpPr>
          <p:cNvPr id="257" name="Itératif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Itératif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2"/>
      <p:bldP build="whole" bldLvl="1" animBg="1" rev="0" advAuto="0" spid="256" grpId="3"/>
      <p:bldP build="whole" bldLvl="1" animBg="1" rev="0" advAuto="0" spid="25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nction Stat :"/>
          <p:cNvSpPr txBox="1"/>
          <p:nvPr/>
        </p:nvSpPr>
        <p:spPr>
          <a:xfrm>
            <a:off x="1270000" y="7112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Fonction Stat :</a:t>
            </a:r>
          </a:p>
        </p:txBody>
      </p:sp>
      <p:pic>
        <p:nvPicPr>
          <p:cNvPr id="261" name="Capture d’écran 2021-10-22 à 09.58.15.png" descr="Capture d’écran 2021-10-22 à 09.5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9681" y="9193117"/>
            <a:ext cx="13617180" cy="4442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Capture d’écran 2021-10-22 à 11.06.11.png" descr="Capture d’écran 2021-10-22 à 11.0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5804" y="2192288"/>
            <a:ext cx="9664933" cy="6718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2"/>
      <p:bldP build="whole" bldLvl="1" animBg="1" rev="0" advAuto="0" spid="262" grpId="3"/>
      <p:bldP build="whole" bldLvl="1" animBg="1" rev="0" advAuto="0" spid="26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omparatifs des algorithm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Comparatifs des algorithmes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85882" origin="layout" pathEditMode="relative">
                                      <p:cBhvr>
                                        <p:cTn id="1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65"/>
                                        </p:tgtEl>
                                      </p:cBhvr>
                                      <p:by x="72015" y="720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26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ommair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Sommaire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aux angles arrondis"/>
          <p:cNvSpPr/>
          <p:nvPr/>
        </p:nvSpPr>
        <p:spPr>
          <a:xfrm>
            <a:off x="13637786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8" name="Rectangle aux angles arrondis"/>
          <p:cNvSpPr/>
          <p:nvPr/>
        </p:nvSpPr>
        <p:spPr>
          <a:xfrm>
            <a:off x="13624545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9" name="Rectangle aux angles arrondis"/>
          <p:cNvSpPr/>
          <p:nvPr/>
        </p:nvSpPr>
        <p:spPr>
          <a:xfrm>
            <a:off x="13637786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0" name="Rectangle aux angles arrondis"/>
          <p:cNvSpPr/>
          <p:nvPr/>
        </p:nvSpPr>
        <p:spPr>
          <a:xfrm>
            <a:off x="1283241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1" name="Rectangle aux angles arrondis"/>
          <p:cNvSpPr/>
          <p:nvPr/>
        </p:nvSpPr>
        <p:spPr>
          <a:xfrm>
            <a:off x="1283241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2" name="Comparatifs des algorith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Comparatifs des algorithmes</a:t>
            </a:r>
          </a:p>
        </p:txBody>
      </p:sp>
      <p:sp>
        <p:nvSpPr>
          <p:cNvPr id="273" name="Meilleur c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Meilleur cas</a:t>
            </a:r>
          </a:p>
        </p:txBody>
      </p:sp>
      <p:sp>
        <p:nvSpPr>
          <p:cNvPr id="274" name="Tri sélection…"/>
          <p:cNvSpPr txBox="1"/>
          <p:nvPr/>
        </p:nvSpPr>
        <p:spPr>
          <a:xfrm>
            <a:off x="1270000" y="380999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sélection</a:t>
            </a:r>
          </a:p>
          <a:p>
            <a:pPr algn="l"/>
          </a:p>
          <a:p>
            <a:pPr algn="l">
              <a:defRPr sz="4400"/>
            </a:pPr>
            <a:r>
              <a:t> </a:t>
            </a:r>
            <a:r>
              <a:rPr>
                <a:solidFill>
                  <a:srgbClr val="5E5E5E"/>
                </a:solidFill>
              </a:rPr>
              <a:t>comparaisons              </a:t>
            </a:r>
            <a:endParaRPr>
              <a:solidFill>
                <a:srgbClr val="5E5E5E"/>
              </a:solidFill>
            </a:endParaRP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    </a:t>
            </a:r>
            <a:r>
              <a:t>                    </a:t>
            </a:r>
          </a:p>
        </p:txBody>
      </p:sp>
      <p:sp>
        <p:nvSpPr>
          <p:cNvPr id="275" name="Ligne"/>
          <p:cNvSpPr/>
          <p:nvPr/>
        </p:nvSpPr>
        <p:spPr>
          <a:xfrm>
            <a:off x="6580673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Ligne"/>
          <p:cNvSpPr/>
          <p:nvPr/>
        </p:nvSpPr>
        <p:spPr>
          <a:xfrm>
            <a:off x="6580673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Ligne"/>
          <p:cNvSpPr/>
          <p:nvPr/>
        </p:nvSpPr>
        <p:spPr>
          <a:xfrm>
            <a:off x="6580673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54"/>
          <p:cNvSpPr txBox="1"/>
          <p:nvPr/>
        </p:nvSpPr>
        <p:spPr>
          <a:xfrm>
            <a:off x="8255000" y="5342478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54</a:t>
            </a:r>
          </a:p>
        </p:txBody>
      </p:sp>
      <p:sp>
        <p:nvSpPr>
          <p:cNvPr id="279" name="9"/>
          <p:cNvSpPr txBox="1"/>
          <p:nvPr/>
        </p:nvSpPr>
        <p:spPr>
          <a:xfrm>
            <a:off x="8255000" y="6101553"/>
            <a:ext cx="4384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80" name="36"/>
          <p:cNvSpPr txBox="1"/>
          <p:nvPr/>
        </p:nvSpPr>
        <p:spPr>
          <a:xfrm>
            <a:off x="8255000" y="6860628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36</a:t>
            </a:r>
          </a:p>
        </p:txBody>
      </p:sp>
      <p:sp>
        <p:nvSpPr>
          <p:cNvPr id="281" name="Tri insertion…"/>
          <p:cNvSpPr txBox="1"/>
          <p:nvPr/>
        </p:nvSpPr>
        <p:spPr>
          <a:xfrm>
            <a:off x="13624545" y="380999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insertion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</a:t>
            </a:r>
            <a:r>
              <a:t>                        </a:t>
            </a:r>
          </a:p>
        </p:txBody>
      </p:sp>
      <p:sp>
        <p:nvSpPr>
          <p:cNvPr id="282" name="Ligne"/>
          <p:cNvSpPr/>
          <p:nvPr/>
        </p:nvSpPr>
        <p:spPr>
          <a:xfrm>
            <a:off x="19124792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gne"/>
          <p:cNvSpPr/>
          <p:nvPr/>
        </p:nvSpPr>
        <p:spPr>
          <a:xfrm>
            <a:off x="19124792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gne"/>
          <p:cNvSpPr/>
          <p:nvPr/>
        </p:nvSpPr>
        <p:spPr>
          <a:xfrm>
            <a:off x="19124792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9"/>
          <p:cNvSpPr txBox="1"/>
          <p:nvPr/>
        </p:nvSpPr>
        <p:spPr>
          <a:xfrm>
            <a:off x="20799119" y="5342478"/>
            <a:ext cx="4384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86" name="0"/>
          <p:cNvSpPr txBox="1"/>
          <p:nvPr/>
        </p:nvSpPr>
        <p:spPr>
          <a:xfrm>
            <a:off x="20799119" y="6101553"/>
            <a:ext cx="4384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7" name="18"/>
          <p:cNvSpPr txBox="1"/>
          <p:nvPr/>
        </p:nvSpPr>
        <p:spPr>
          <a:xfrm>
            <a:off x="20799119" y="6860628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288" name="Tri à bulle normal…"/>
          <p:cNvSpPr txBox="1"/>
          <p:nvPr/>
        </p:nvSpPr>
        <p:spPr>
          <a:xfrm>
            <a:off x="1270000" y="882581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normal</a:t>
            </a:r>
            <a:r>
              <a:t> 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  </a:t>
            </a:r>
            <a:r>
              <a:t>                      </a:t>
            </a:r>
          </a:p>
        </p:txBody>
      </p:sp>
      <p:sp>
        <p:nvSpPr>
          <p:cNvPr id="289" name="Ligne"/>
          <p:cNvSpPr/>
          <p:nvPr/>
        </p:nvSpPr>
        <p:spPr>
          <a:xfrm>
            <a:off x="6580673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" name="Ligne"/>
          <p:cNvSpPr/>
          <p:nvPr/>
        </p:nvSpPr>
        <p:spPr>
          <a:xfrm>
            <a:off x="6580673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Ligne"/>
          <p:cNvSpPr/>
          <p:nvPr/>
        </p:nvSpPr>
        <p:spPr>
          <a:xfrm>
            <a:off x="6580673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55"/>
          <p:cNvSpPr txBox="1"/>
          <p:nvPr/>
        </p:nvSpPr>
        <p:spPr>
          <a:xfrm>
            <a:off x="8255000" y="10358297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55</a:t>
            </a:r>
          </a:p>
        </p:txBody>
      </p:sp>
      <p:sp>
        <p:nvSpPr>
          <p:cNvPr id="293" name="0"/>
          <p:cNvSpPr txBox="1"/>
          <p:nvPr/>
        </p:nvSpPr>
        <p:spPr>
          <a:xfrm>
            <a:off x="8255000" y="11117373"/>
            <a:ext cx="4384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4" name="0"/>
          <p:cNvSpPr txBox="1"/>
          <p:nvPr/>
        </p:nvSpPr>
        <p:spPr>
          <a:xfrm>
            <a:off x="8255000" y="11876447"/>
            <a:ext cx="4384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5" name="Tri à bulle optimisé…"/>
          <p:cNvSpPr txBox="1"/>
          <p:nvPr/>
        </p:nvSpPr>
        <p:spPr>
          <a:xfrm>
            <a:off x="13624545" y="882581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optimisé</a:t>
            </a:r>
            <a:r>
              <a:t> 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 </a:t>
            </a:r>
            <a:r>
              <a:t>                       </a:t>
            </a:r>
          </a:p>
        </p:txBody>
      </p:sp>
      <p:sp>
        <p:nvSpPr>
          <p:cNvPr id="296" name="Ligne"/>
          <p:cNvSpPr/>
          <p:nvPr/>
        </p:nvSpPr>
        <p:spPr>
          <a:xfrm>
            <a:off x="18935219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gne"/>
          <p:cNvSpPr/>
          <p:nvPr/>
        </p:nvSpPr>
        <p:spPr>
          <a:xfrm>
            <a:off x="18935219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gne"/>
          <p:cNvSpPr/>
          <p:nvPr/>
        </p:nvSpPr>
        <p:spPr>
          <a:xfrm>
            <a:off x="18935219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10"/>
          <p:cNvSpPr txBox="1"/>
          <p:nvPr/>
        </p:nvSpPr>
        <p:spPr>
          <a:xfrm>
            <a:off x="20609545" y="10358297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00" name="0"/>
          <p:cNvSpPr txBox="1"/>
          <p:nvPr/>
        </p:nvSpPr>
        <p:spPr>
          <a:xfrm>
            <a:off x="20609545" y="11117373"/>
            <a:ext cx="4384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" name="9"/>
          <p:cNvSpPr txBox="1"/>
          <p:nvPr/>
        </p:nvSpPr>
        <p:spPr>
          <a:xfrm>
            <a:off x="20609545" y="11876447"/>
            <a:ext cx="4384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Class="entr" nodeType="after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Class="entr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Class="entr" nodeType="after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Class="entr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9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3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7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1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Class="entr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9" presetClass="entr" nodeType="after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3" presetClass="entr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5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7" presetClass="entr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mph" nodeType="click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4" dur="indefinite" fill="hold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24"/>
      <p:bldP build="whole" bldLvl="1" animBg="1" rev="0" advAuto="0" spid="298" grpId="31"/>
      <p:bldP build="whole" bldLvl="1" animBg="1" rev="0" advAuto="0" spid="274" grpId="11"/>
      <p:bldP build="whole" bldLvl="1" animBg="1" rev="0" advAuto="0" spid="299" grpId="23"/>
      <p:bldP build="whole" bldLvl="1" animBg="1" rev="0" advAuto="0" spid="280" grpId="18"/>
      <p:bldP build="whole" bldLvl="1" animBg="1" rev="0" advAuto="0" spid="279" grpId="14"/>
      <p:bldP build="whole" bldLvl="1" animBg="1" rev="0" advAuto="0" spid="275" grpId="12"/>
      <p:bldP build="whole" bldLvl="1" animBg="1" rev="0" advAuto="0" spid="287" grpId="19"/>
      <p:bldP build="whole" bldLvl="1" animBg="1" rev="0" advAuto="0" spid="291" grpId="30"/>
      <p:bldP build="whole" bldLvl="1" animBg="1" rev="0" advAuto="0" spid="278" grpId="8"/>
      <p:bldP build="whole" bldLvl="1" animBg="1" rev="0" advAuto="0" spid="269" grpId="5"/>
      <p:bldP build="whole" bldLvl="1" animBg="1" rev="0" advAuto="0" spid="273" grpId="1"/>
      <p:bldP build="whole" bldLvl="1" animBg="1" rev="0" advAuto="0" spid="281" grpId="10"/>
      <p:bldP build="whole" bldLvl="1" animBg="1" rev="0" advAuto="0" spid="277" grpId="16"/>
      <p:bldP build="whole" bldLvl="1" animBg="1" rev="0" advAuto="0" spid="286" grpId="15"/>
      <p:bldP build="whole" bldLvl="1" animBg="1" rev="0" advAuto="0" spid="293" grpId="28"/>
      <p:bldP build="whole" bldLvl="1" animBg="1" rev="0" advAuto="0" spid="294" grpId="32"/>
      <p:bldP build="whole" bldLvl="1" animBg="1" rev="0" advAuto="0" spid="271" grpId="2"/>
      <p:bldP build="whole" bldLvl="1" animBg="1" rev="0" advAuto="0" spid="285" grpId="9"/>
      <p:bldP build="whole" bldLvl="1" animBg="1" rev="0" advAuto="0" spid="297" grpId="21"/>
      <p:bldP build="whole" bldLvl="1" animBg="1" rev="0" advAuto="0" spid="296" grpId="27"/>
      <p:bldP build="whole" bldLvl="1" animBg="1" rev="0" advAuto="0" spid="283" grpId="7"/>
      <p:bldP build="whole" bldLvl="1" animBg="1" rev="0" advAuto="0" spid="268" grpId="3"/>
      <p:bldP build="whole" bldLvl="1" animBg="1" rev="0" advAuto="0" spid="295" grpId="25"/>
      <p:bldP build="whole" bldLvl="1" animBg="1" rev="0" advAuto="0" spid="284" grpId="17"/>
      <p:bldP build="whole" bldLvl="1" animBg="1" rev="0" advAuto="0" spid="267" grpId="34"/>
      <p:bldP build="whole" bldLvl="1" animBg="1" rev="0" advAuto="0" spid="292" grpId="22"/>
      <p:bldP build="whole" bldLvl="1" animBg="1" rev="0" advAuto="0" spid="269" grpId="35"/>
      <p:bldP build="whole" bldLvl="1" animBg="1" rev="0" advAuto="0" spid="282" grpId="13"/>
      <p:bldP build="whole" bldLvl="1" animBg="1" rev="0" advAuto="0" spid="301" grpId="33"/>
      <p:bldP build="whole" bldLvl="1" animBg="1" rev="0" advAuto="0" spid="276" grpId="6"/>
      <p:bldP build="whole" bldLvl="1" animBg="1" rev="0" advAuto="0" spid="289" grpId="26"/>
      <p:bldP build="whole" bldLvl="1" animBg="1" rev="0" advAuto="0" spid="270" grpId="4"/>
      <p:bldP build="whole" bldLvl="1" animBg="1" rev="0" advAuto="0" spid="290" grpId="20"/>
      <p:bldP build="whole" bldLvl="1" animBg="1" rev="0" advAuto="0" spid="300" grpId="2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aux angles arrondis"/>
          <p:cNvSpPr/>
          <p:nvPr/>
        </p:nvSpPr>
        <p:spPr>
          <a:xfrm>
            <a:off x="1283241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4" name="Rectangle aux angles arrondis"/>
          <p:cNvSpPr/>
          <p:nvPr/>
        </p:nvSpPr>
        <p:spPr>
          <a:xfrm>
            <a:off x="1283241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5" name="Rectangle aux angles arrondis"/>
          <p:cNvSpPr/>
          <p:nvPr/>
        </p:nvSpPr>
        <p:spPr>
          <a:xfrm>
            <a:off x="13637786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6" name="Rectangle aux angles arrondis"/>
          <p:cNvSpPr/>
          <p:nvPr/>
        </p:nvSpPr>
        <p:spPr>
          <a:xfrm>
            <a:off x="13637786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7" name="Rectangle aux angles arrondis"/>
          <p:cNvSpPr/>
          <p:nvPr/>
        </p:nvSpPr>
        <p:spPr>
          <a:xfrm>
            <a:off x="1283241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8" name="Comparatifs des algorith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Comparatifs des algorithmes</a:t>
            </a:r>
          </a:p>
        </p:txBody>
      </p:sp>
      <p:sp>
        <p:nvSpPr>
          <p:cNvPr id="309" name="Pire des c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Pire des cas</a:t>
            </a:r>
          </a:p>
        </p:txBody>
      </p:sp>
      <p:sp>
        <p:nvSpPr>
          <p:cNvPr id="310" name="Tri sélection…"/>
          <p:cNvSpPr txBox="1"/>
          <p:nvPr/>
        </p:nvSpPr>
        <p:spPr>
          <a:xfrm>
            <a:off x="1270000" y="380999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sélection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</a:t>
            </a:r>
            <a:r>
              <a:t>                        </a:t>
            </a:r>
          </a:p>
        </p:txBody>
      </p:sp>
      <p:sp>
        <p:nvSpPr>
          <p:cNvPr id="311" name="Ligne"/>
          <p:cNvSpPr/>
          <p:nvPr/>
        </p:nvSpPr>
        <p:spPr>
          <a:xfrm>
            <a:off x="6580673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gne"/>
          <p:cNvSpPr/>
          <p:nvPr/>
        </p:nvSpPr>
        <p:spPr>
          <a:xfrm>
            <a:off x="6580673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Ligne"/>
          <p:cNvSpPr/>
          <p:nvPr/>
        </p:nvSpPr>
        <p:spPr>
          <a:xfrm>
            <a:off x="6580673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79"/>
          <p:cNvSpPr txBox="1"/>
          <p:nvPr/>
        </p:nvSpPr>
        <p:spPr>
          <a:xfrm>
            <a:off x="8255000" y="5342478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79</a:t>
            </a:r>
          </a:p>
        </p:txBody>
      </p:sp>
      <p:sp>
        <p:nvSpPr>
          <p:cNvPr id="315" name="9"/>
          <p:cNvSpPr txBox="1"/>
          <p:nvPr/>
        </p:nvSpPr>
        <p:spPr>
          <a:xfrm>
            <a:off x="8255000" y="6101553"/>
            <a:ext cx="4384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16" name="61"/>
          <p:cNvSpPr txBox="1"/>
          <p:nvPr/>
        </p:nvSpPr>
        <p:spPr>
          <a:xfrm>
            <a:off x="8255000" y="6860628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61</a:t>
            </a:r>
          </a:p>
        </p:txBody>
      </p:sp>
      <p:sp>
        <p:nvSpPr>
          <p:cNvPr id="317" name="Tri insertion…"/>
          <p:cNvSpPr txBox="1"/>
          <p:nvPr/>
        </p:nvSpPr>
        <p:spPr>
          <a:xfrm>
            <a:off x="13624545" y="380999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insertion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 </a:t>
            </a:r>
            <a:r>
              <a:t>                       </a:t>
            </a:r>
          </a:p>
        </p:txBody>
      </p:sp>
      <p:sp>
        <p:nvSpPr>
          <p:cNvPr id="318" name="Ligne"/>
          <p:cNvSpPr/>
          <p:nvPr/>
        </p:nvSpPr>
        <p:spPr>
          <a:xfrm>
            <a:off x="19124792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Ligne"/>
          <p:cNvSpPr/>
          <p:nvPr/>
        </p:nvSpPr>
        <p:spPr>
          <a:xfrm>
            <a:off x="19124792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Ligne"/>
          <p:cNvSpPr/>
          <p:nvPr/>
        </p:nvSpPr>
        <p:spPr>
          <a:xfrm>
            <a:off x="19124792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99"/>
          <p:cNvSpPr txBox="1"/>
          <p:nvPr/>
        </p:nvSpPr>
        <p:spPr>
          <a:xfrm>
            <a:off x="20799119" y="5342478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99</a:t>
            </a:r>
          </a:p>
        </p:txBody>
      </p:sp>
      <p:sp>
        <p:nvSpPr>
          <p:cNvPr id="322" name="45"/>
          <p:cNvSpPr txBox="1"/>
          <p:nvPr/>
        </p:nvSpPr>
        <p:spPr>
          <a:xfrm>
            <a:off x="20799119" y="6101553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323" name="63"/>
          <p:cNvSpPr txBox="1"/>
          <p:nvPr/>
        </p:nvSpPr>
        <p:spPr>
          <a:xfrm>
            <a:off x="20799119" y="6860628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324" name="Tri à bulle normal…"/>
          <p:cNvSpPr txBox="1"/>
          <p:nvPr/>
        </p:nvSpPr>
        <p:spPr>
          <a:xfrm>
            <a:off x="1270000" y="8813118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normal</a:t>
            </a:r>
            <a:r>
              <a:t> </a:t>
            </a:r>
          </a:p>
          <a:p>
            <a:pPr algn="l">
              <a:defRPr>
                <a:solidFill>
                  <a:srgbClr val="5E5E5E"/>
                </a:solidFill>
              </a:defRPr>
            </a:pP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</a:t>
            </a:r>
            <a:r>
              <a:t>                        </a:t>
            </a:r>
          </a:p>
        </p:txBody>
      </p:sp>
      <p:sp>
        <p:nvSpPr>
          <p:cNvPr id="325" name="Ligne"/>
          <p:cNvSpPr/>
          <p:nvPr/>
        </p:nvSpPr>
        <p:spPr>
          <a:xfrm>
            <a:off x="6580673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gne"/>
          <p:cNvSpPr/>
          <p:nvPr/>
        </p:nvSpPr>
        <p:spPr>
          <a:xfrm>
            <a:off x="6580673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Ligne"/>
          <p:cNvSpPr/>
          <p:nvPr/>
        </p:nvSpPr>
        <p:spPr>
          <a:xfrm>
            <a:off x="6580673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100"/>
          <p:cNvSpPr txBox="1"/>
          <p:nvPr/>
        </p:nvSpPr>
        <p:spPr>
          <a:xfrm>
            <a:off x="8255000" y="10358297"/>
            <a:ext cx="108661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329" name="45"/>
          <p:cNvSpPr txBox="1"/>
          <p:nvPr/>
        </p:nvSpPr>
        <p:spPr>
          <a:xfrm>
            <a:off x="8255000" y="11117373"/>
            <a:ext cx="762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330" name="135"/>
          <p:cNvSpPr txBox="1"/>
          <p:nvPr/>
        </p:nvSpPr>
        <p:spPr>
          <a:xfrm>
            <a:off x="8255000" y="11876447"/>
            <a:ext cx="108661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135</a:t>
            </a:r>
          </a:p>
        </p:txBody>
      </p:sp>
      <p:sp>
        <p:nvSpPr>
          <p:cNvPr id="331" name="Tri à bulle optimisé…"/>
          <p:cNvSpPr txBox="1"/>
          <p:nvPr/>
        </p:nvSpPr>
        <p:spPr>
          <a:xfrm>
            <a:off x="13624545" y="8813118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optimisé</a:t>
            </a:r>
            <a:r>
              <a:t> 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comparaisons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échanges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affectations </a:t>
            </a:r>
            <a:r>
              <a:t>                        </a:t>
            </a:r>
          </a:p>
        </p:txBody>
      </p:sp>
      <p:sp>
        <p:nvSpPr>
          <p:cNvPr id="332" name="Ligne"/>
          <p:cNvSpPr/>
          <p:nvPr/>
        </p:nvSpPr>
        <p:spPr>
          <a:xfrm>
            <a:off x="18935219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Ligne"/>
          <p:cNvSpPr/>
          <p:nvPr/>
        </p:nvSpPr>
        <p:spPr>
          <a:xfrm>
            <a:off x="18935219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Ligne"/>
          <p:cNvSpPr/>
          <p:nvPr/>
        </p:nvSpPr>
        <p:spPr>
          <a:xfrm>
            <a:off x="18935219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145"/>
          <p:cNvSpPr txBox="1"/>
          <p:nvPr/>
        </p:nvSpPr>
        <p:spPr>
          <a:xfrm>
            <a:off x="20609545" y="10358297"/>
            <a:ext cx="108661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145</a:t>
            </a:r>
          </a:p>
        </p:txBody>
      </p:sp>
      <p:sp>
        <p:nvSpPr>
          <p:cNvPr id="336" name="45"/>
          <p:cNvSpPr txBox="1"/>
          <p:nvPr/>
        </p:nvSpPr>
        <p:spPr>
          <a:xfrm>
            <a:off x="20609545" y="11117373"/>
            <a:ext cx="7625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337" name="135"/>
          <p:cNvSpPr txBox="1"/>
          <p:nvPr/>
        </p:nvSpPr>
        <p:spPr>
          <a:xfrm>
            <a:off x="20609545" y="11876447"/>
            <a:ext cx="108661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135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clickEffect" presetID="9" grpId="1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64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22" grpId="5"/>
      <p:bldP build="whole" bldLvl="1" animBg="1" rev="0" advAuto="0" spid="323" grpId="7"/>
      <p:bldP build="whole" bldLvl="1" animBg="1" rev="0" advAuto="0" spid="315" grpId="4"/>
      <p:bldP build="whole" bldLvl="1" animBg="1" rev="0" advAuto="0" spid="321" grpId="3"/>
      <p:bldP build="whole" bldLvl="1" animBg="1" rev="0" advAuto="0" spid="328" grpId="8"/>
      <p:bldP build="whole" bldLvl="1" animBg="1" rev="0" advAuto="0" spid="337" grpId="13"/>
      <p:bldP build="whole" bldLvl="1" animBg="1" rev="0" advAuto="0" spid="303" grpId="14"/>
      <p:bldP build="whole" bldLvl="1" animBg="1" rev="0" advAuto="0" spid="330" grpId="12"/>
      <p:bldP build="whole" bldLvl="1" animBg="1" rev="0" advAuto="0" spid="307" grpId="15"/>
      <p:bldP build="whole" bldLvl="1" animBg="1" rev="0" advAuto="0" spid="329" grpId="10"/>
      <p:bldP build="whole" bldLvl="1" animBg="1" rev="0" advAuto="0" spid="335" grpId="9"/>
      <p:bldP build="whole" bldLvl="1" animBg="1" rev="0" advAuto="0" spid="314" grpId="2"/>
      <p:bldP build="whole" bldLvl="1" animBg="1" rev="0" advAuto="0" spid="336" grpId="11"/>
      <p:bldP build="whole" bldLvl="1" animBg="1" rev="0" advAuto="0" spid="316" grpId="6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aux angles arrondis"/>
          <p:cNvSpPr/>
          <p:nvPr/>
        </p:nvSpPr>
        <p:spPr>
          <a:xfrm>
            <a:off x="1283241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0" name="Rectangle aux angles arrondis"/>
          <p:cNvSpPr/>
          <p:nvPr/>
        </p:nvSpPr>
        <p:spPr>
          <a:xfrm>
            <a:off x="13622957" y="8660623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1" name="Rectangle aux angles arrondis"/>
          <p:cNvSpPr/>
          <p:nvPr/>
        </p:nvSpPr>
        <p:spPr>
          <a:xfrm>
            <a:off x="13637786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2" name="Rectangle aux angles arrondis"/>
          <p:cNvSpPr/>
          <p:nvPr/>
        </p:nvSpPr>
        <p:spPr>
          <a:xfrm>
            <a:off x="1296482" y="3650909"/>
            <a:ext cx="9414681" cy="4673601"/>
          </a:xfrm>
          <a:prstGeom prst="roundRect">
            <a:avLst>
              <a:gd name="adj" fmla="val 4567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3" name="Comparatifs des algorith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Comparatifs des algorithmes</a:t>
            </a:r>
          </a:p>
        </p:txBody>
      </p:sp>
      <p:sp>
        <p:nvSpPr>
          <p:cNvPr id="344" name="Moyenne des variables aléatoi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Moyenne des variables aléatoires</a:t>
            </a:r>
          </a:p>
        </p:txBody>
      </p:sp>
      <p:sp>
        <p:nvSpPr>
          <p:cNvPr id="345" name="Tri sélection…"/>
          <p:cNvSpPr txBox="1"/>
          <p:nvPr/>
        </p:nvSpPr>
        <p:spPr>
          <a:xfrm>
            <a:off x="1270000" y="365090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sélection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10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15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Moyenne pour 20 </a:t>
            </a:r>
            <a:r>
              <a:t>                        </a:t>
            </a:r>
          </a:p>
        </p:txBody>
      </p:sp>
      <p:sp>
        <p:nvSpPr>
          <p:cNvPr id="346" name="Ligne"/>
          <p:cNvSpPr/>
          <p:nvPr/>
        </p:nvSpPr>
        <p:spPr>
          <a:xfrm>
            <a:off x="6580673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Ligne"/>
          <p:cNvSpPr/>
          <p:nvPr/>
        </p:nvSpPr>
        <p:spPr>
          <a:xfrm>
            <a:off x="6580673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Ligne"/>
          <p:cNvSpPr/>
          <p:nvPr/>
        </p:nvSpPr>
        <p:spPr>
          <a:xfrm>
            <a:off x="6580673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48.8"/>
          <p:cNvSpPr txBox="1"/>
          <p:nvPr/>
        </p:nvSpPr>
        <p:spPr>
          <a:xfrm>
            <a:off x="8255000" y="5342478"/>
            <a:ext cx="12319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48.8</a:t>
            </a:r>
          </a:p>
        </p:txBody>
      </p:sp>
      <p:sp>
        <p:nvSpPr>
          <p:cNvPr id="350" name="127.5"/>
          <p:cNvSpPr txBox="1"/>
          <p:nvPr/>
        </p:nvSpPr>
        <p:spPr>
          <a:xfrm>
            <a:off x="8255000" y="6101553"/>
            <a:ext cx="15560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127.5</a:t>
            </a:r>
          </a:p>
        </p:txBody>
      </p:sp>
      <p:sp>
        <p:nvSpPr>
          <p:cNvPr id="351" name="240.0"/>
          <p:cNvSpPr txBox="1"/>
          <p:nvPr/>
        </p:nvSpPr>
        <p:spPr>
          <a:xfrm>
            <a:off x="8255000" y="6860628"/>
            <a:ext cx="15560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240.0</a:t>
            </a:r>
          </a:p>
        </p:txBody>
      </p:sp>
      <p:sp>
        <p:nvSpPr>
          <p:cNvPr id="352" name="Tri insertion…"/>
          <p:cNvSpPr txBox="1"/>
          <p:nvPr/>
        </p:nvSpPr>
        <p:spPr>
          <a:xfrm>
            <a:off x="13624545" y="3809999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 insertion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10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15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Moyenne pour 20  </a:t>
            </a:r>
            <a:r>
              <a:t>                       </a:t>
            </a:r>
          </a:p>
        </p:txBody>
      </p:sp>
      <p:sp>
        <p:nvSpPr>
          <p:cNvPr id="353" name="Ligne"/>
          <p:cNvSpPr/>
          <p:nvPr/>
        </p:nvSpPr>
        <p:spPr>
          <a:xfrm>
            <a:off x="19124792" y="648255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Ligne"/>
          <p:cNvSpPr/>
          <p:nvPr/>
        </p:nvSpPr>
        <p:spPr>
          <a:xfrm>
            <a:off x="19124792" y="568537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Ligne"/>
          <p:cNvSpPr/>
          <p:nvPr/>
        </p:nvSpPr>
        <p:spPr>
          <a:xfrm>
            <a:off x="19124792" y="7279728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45.2"/>
          <p:cNvSpPr txBox="1"/>
          <p:nvPr/>
        </p:nvSpPr>
        <p:spPr>
          <a:xfrm>
            <a:off x="20799119" y="5342478"/>
            <a:ext cx="123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45.2</a:t>
            </a:r>
          </a:p>
        </p:txBody>
      </p:sp>
      <p:sp>
        <p:nvSpPr>
          <p:cNvPr id="357" name="121.8"/>
          <p:cNvSpPr txBox="1"/>
          <p:nvPr/>
        </p:nvSpPr>
        <p:spPr>
          <a:xfrm>
            <a:off x="20799119" y="6101553"/>
            <a:ext cx="15560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121.8</a:t>
            </a:r>
          </a:p>
        </p:txBody>
      </p:sp>
      <p:sp>
        <p:nvSpPr>
          <p:cNvPr id="358" name="250.9"/>
          <p:cNvSpPr txBox="1"/>
          <p:nvPr/>
        </p:nvSpPr>
        <p:spPr>
          <a:xfrm>
            <a:off x="20799119" y="6860628"/>
            <a:ext cx="15560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250.9</a:t>
            </a:r>
          </a:p>
        </p:txBody>
      </p:sp>
      <p:sp>
        <p:nvSpPr>
          <p:cNvPr id="359" name="Tri à bulle normal…"/>
          <p:cNvSpPr txBox="1"/>
          <p:nvPr/>
        </p:nvSpPr>
        <p:spPr>
          <a:xfrm>
            <a:off x="1270000" y="8813118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normal</a:t>
            </a:r>
            <a:r>
              <a:t> </a:t>
            </a:r>
          </a:p>
          <a:p>
            <a:pPr algn="l">
              <a:defRPr>
                <a:solidFill>
                  <a:srgbClr val="5E5E5E"/>
                </a:solidFill>
              </a:defRPr>
            </a:pP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10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15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Moyenne pour 20</a:t>
            </a:r>
            <a:r>
              <a:t>                        </a:t>
            </a:r>
          </a:p>
        </p:txBody>
      </p:sp>
      <p:sp>
        <p:nvSpPr>
          <p:cNvPr id="360" name="Ligne"/>
          <p:cNvSpPr/>
          <p:nvPr/>
        </p:nvSpPr>
        <p:spPr>
          <a:xfrm>
            <a:off x="6580673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Ligne"/>
          <p:cNvSpPr/>
          <p:nvPr/>
        </p:nvSpPr>
        <p:spPr>
          <a:xfrm>
            <a:off x="6580673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gne"/>
          <p:cNvSpPr/>
          <p:nvPr/>
        </p:nvSpPr>
        <p:spPr>
          <a:xfrm>
            <a:off x="6580673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66.6"/>
          <p:cNvSpPr txBox="1"/>
          <p:nvPr/>
        </p:nvSpPr>
        <p:spPr>
          <a:xfrm>
            <a:off x="8255000" y="10358297"/>
            <a:ext cx="12319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66.6</a:t>
            </a:r>
          </a:p>
        </p:txBody>
      </p:sp>
      <p:sp>
        <p:nvSpPr>
          <p:cNvPr id="364" name="155.7"/>
          <p:cNvSpPr txBox="1"/>
          <p:nvPr/>
        </p:nvSpPr>
        <p:spPr>
          <a:xfrm>
            <a:off x="8255000" y="11117373"/>
            <a:ext cx="15560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155.7</a:t>
            </a:r>
          </a:p>
        </p:txBody>
      </p:sp>
      <p:sp>
        <p:nvSpPr>
          <p:cNvPr id="365" name="269.7"/>
          <p:cNvSpPr txBox="1"/>
          <p:nvPr/>
        </p:nvSpPr>
        <p:spPr>
          <a:xfrm>
            <a:off x="8255000" y="11876447"/>
            <a:ext cx="15560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269.7</a:t>
            </a:r>
          </a:p>
        </p:txBody>
      </p:sp>
      <p:sp>
        <p:nvSpPr>
          <p:cNvPr id="366" name="Tri à bulle optimisé…"/>
          <p:cNvSpPr txBox="1"/>
          <p:nvPr/>
        </p:nvSpPr>
        <p:spPr>
          <a:xfrm>
            <a:off x="13624545" y="8813118"/>
            <a:ext cx="944116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000000"/>
                </a:solidFill>
              </a:rPr>
              <a:t>Tri à bulle optimisé</a:t>
            </a:r>
            <a:r>
              <a:t> </a:t>
            </a:r>
          </a:p>
          <a:p>
            <a:pPr algn="l"/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10              </a:t>
            </a:r>
          </a:p>
          <a:p>
            <a:pPr algn="l">
              <a:defRPr sz="4400">
                <a:solidFill>
                  <a:srgbClr val="5E5E5E"/>
                </a:solidFill>
              </a:defRPr>
            </a:pPr>
            <a:r>
              <a:t> Moyenne pour 15                            </a:t>
            </a:r>
          </a:p>
          <a:p>
            <a:pPr algn="l">
              <a:defRPr sz="4400"/>
            </a:pPr>
            <a:r>
              <a:rPr>
                <a:solidFill>
                  <a:srgbClr val="5E5E5E"/>
                </a:solidFill>
              </a:rPr>
              <a:t> Moyenne pour 20</a:t>
            </a:r>
            <a:r>
              <a:t>                       </a:t>
            </a:r>
          </a:p>
        </p:txBody>
      </p:sp>
      <p:sp>
        <p:nvSpPr>
          <p:cNvPr id="367" name="Ligne"/>
          <p:cNvSpPr/>
          <p:nvPr/>
        </p:nvSpPr>
        <p:spPr>
          <a:xfrm>
            <a:off x="18935219" y="11498373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Ligne"/>
          <p:cNvSpPr/>
          <p:nvPr/>
        </p:nvSpPr>
        <p:spPr>
          <a:xfrm>
            <a:off x="18935219" y="1070119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Ligne"/>
          <p:cNvSpPr/>
          <p:nvPr/>
        </p:nvSpPr>
        <p:spPr>
          <a:xfrm>
            <a:off x="18935219" y="12295547"/>
            <a:ext cx="127000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79.5"/>
          <p:cNvSpPr txBox="1"/>
          <p:nvPr/>
        </p:nvSpPr>
        <p:spPr>
          <a:xfrm>
            <a:off x="20609545" y="10358297"/>
            <a:ext cx="123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79.5</a:t>
            </a:r>
          </a:p>
        </p:txBody>
      </p:sp>
      <p:sp>
        <p:nvSpPr>
          <p:cNvPr id="371" name="165.3"/>
          <p:cNvSpPr txBox="1"/>
          <p:nvPr/>
        </p:nvSpPr>
        <p:spPr>
          <a:xfrm>
            <a:off x="20609545" y="11117373"/>
            <a:ext cx="15560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165.3</a:t>
            </a:r>
          </a:p>
        </p:txBody>
      </p:sp>
      <p:sp>
        <p:nvSpPr>
          <p:cNvPr id="372" name="264"/>
          <p:cNvSpPr txBox="1"/>
          <p:nvPr/>
        </p:nvSpPr>
        <p:spPr>
          <a:xfrm>
            <a:off x="20609545" y="11876447"/>
            <a:ext cx="108661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264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11"/>
      <p:bldP build="whole" bldLvl="1" animBg="1" rev="0" advAuto="0" spid="363" grpId="8"/>
      <p:bldP build="whole" bldLvl="1" animBg="1" rev="0" advAuto="0" spid="364" grpId="10"/>
      <p:bldP build="whole" bldLvl="1" animBg="1" rev="0" advAuto="0" spid="350" grpId="4"/>
      <p:bldP build="whole" bldLvl="1" animBg="1" rev="0" advAuto="0" spid="344" grpId="1"/>
      <p:bldP build="whole" bldLvl="1" animBg="1" rev="0" advAuto="0" spid="365" grpId="12"/>
      <p:bldP build="whole" bldLvl="1" animBg="1" rev="0" advAuto="0" spid="358" grpId="7"/>
      <p:bldP build="whole" bldLvl="1" animBg="1" rev="0" advAuto="0" spid="372" grpId="13"/>
      <p:bldP build="whole" bldLvl="1" animBg="1" rev="0" advAuto="0" spid="370" grpId="9"/>
      <p:bldP build="whole" bldLvl="1" animBg="1" rev="0" advAuto="0" spid="357" grpId="5"/>
      <p:bldP build="whole" bldLvl="1" animBg="1" rev="0" advAuto="0" spid="349" grpId="2"/>
      <p:bldP build="whole" bldLvl="1" animBg="1" rev="0" advAuto="0" spid="356" grpId="3"/>
      <p:bldP build="whole" bldLvl="1" animBg="1" rev="0" advAuto="0" spid="351" grpId="6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15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ommai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60" name="Git : Utilisation"/>
          <p:cNvSpPr txBox="1"/>
          <p:nvPr/>
        </p:nvSpPr>
        <p:spPr>
          <a:xfrm>
            <a:off x="1723042" y="10204450"/>
            <a:ext cx="58854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: Utilisation</a:t>
            </a:r>
          </a:p>
        </p:txBody>
      </p:sp>
      <p:sp>
        <p:nvSpPr>
          <p:cNvPr id="161" name="Algorithmes…"/>
          <p:cNvSpPr txBox="1"/>
          <p:nvPr/>
        </p:nvSpPr>
        <p:spPr>
          <a:xfrm>
            <a:off x="9362903" y="10216853"/>
            <a:ext cx="510692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pPr>
            <a:r>
              <a:t>Algorithmes </a:t>
            </a:r>
          </a:p>
          <a:p>
            <a: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pPr>
            <a:r>
              <a:t>de tri</a:t>
            </a:r>
          </a:p>
        </p:txBody>
      </p:sp>
      <p:sp>
        <p:nvSpPr>
          <p:cNvPr id="162" name="Comparatifs…"/>
          <p:cNvSpPr txBox="1"/>
          <p:nvPr/>
        </p:nvSpPr>
        <p:spPr>
          <a:xfrm>
            <a:off x="16263873" y="10216853"/>
            <a:ext cx="635748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pPr>
            <a:r>
              <a:t>Comparatifs </a:t>
            </a:r>
          </a:p>
          <a:p>
            <a: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pPr>
            <a:r>
              <a:t>des algorithmes</a:t>
            </a:r>
          </a:p>
        </p:txBody>
      </p:sp>
      <p:pic>
        <p:nvPicPr>
          <p:cNvPr id="163" name="noeud.png" descr="noeu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722" y="3822435"/>
            <a:ext cx="4598062" cy="4598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algorithme.png" descr="algorith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7335" y="3654193"/>
            <a:ext cx="4598061" cy="4598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test-ab.png" descr="test-a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3478" y="4120289"/>
            <a:ext cx="4678269" cy="467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Ovale"/>
          <p:cNvSpPr/>
          <p:nvPr/>
        </p:nvSpPr>
        <p:spPr>
          <a:xfrm>
            <a:off x="8655383" y="3149649"/>
            <a:ext cx="6521966" cy="6287792"/>
          </a:xfrm>
          <a:prstGeom prst="ellipse">
            <a:avLst/>
          </a:prstGeom>
          <a:ln w="254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7" name="Ovale"/>
          <p:cNvSpPr/>
          <p:nvPr/>
        </p:nvSpPr>
        <p:spPr>
          <a:xfrm>
            <a:off x="16181630" y="3149649"/>
            <a:ext cx="6521966" cy="6287792"/>
          </a:xfrm>
          <a:prstGeom prst="ellipse">
            <a:avLst/>
          </a:prstGeom>
          <a:ln w="254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8" name="Ovale"/>
          <p:cNvSpPr/>
          <p:nvPr/>
        </p:nvSpPr>
        <p:spPr>
          <a:xfrm>
            <a:off x="1404770" y="3149649"/>
            <a:ext cx="6521965" cy="6287792"/>
          </a:xfrm>
          <a:prstGeom prst="ellipse">
            <a:avLst/>
          </a:prstGeom>
          <a:ln w="254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75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6"/>
      <p:bldP build="whole" bldLvl="1" animBg="1" rev="0" advAuto="0" spid="160" grpId="3"/>
      <p:bldP build="whole" bldLvl="1" animBg="1" rev="0" advAuto="0" spid="165" grpId="8"/>
      <p:bldP build="whole" bldLvl="1" animBg="1" rev="0" advAuto="0" spid="168" grpId="1"/>
      <p:bldP build="whole" bldLvl="1" animBg="1" rev="0" advAuto="0" spid="164" grpId="5"/>
      <p:bldP build="whole" bldLvl="1" animBg="1" rev="0" advAuto="0" spid="167" grpId="7"/>
      <p:bldP build="whole" bldLvl="1" animBg="1" rev="0" advAuto="0" spid="166" grpId="4"/>
      <p:bldP build="whole" bldLvl="1" animBg="1" rev="0" advAuto="0" spid="162" grpId="9"/>
      <p:bldP build="whole" bldLvl="1" animBg="1" rev="0" advAuto="0" spid="16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it son utilis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Git son utilisation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20 -0.383834" origin="layout" pathEditMode="relative">
                                      <p:cBhvr>
                                        <p:cTn id="1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71"/>
                                        </p:tgtEl>
                                      </p:cBhvr>
                                      <p:by x="72112" y="7211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  <p:bldP build="whole" bldLvl="1" animBg="1" rev="0" advAuto="0" spid="17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it son uti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Git son utilisation</a:t>
            </a:r>
          </a:p>
        </p:txBody>
      </p:sp>
      <p:sp>
        <p:nvSpPr>
          <p:cNvPr id="174" name="Créer le proj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Créer le projet</a:t>
            </a:r>
          </a:p>
        </p:txBody>
      </p:sp>
      <p:sp>
        <p:nvSpPr>
          <p:cNvPr id="175" name="Git init"/>
          <p:cNvSpPr txBox="1"/>
          <p:nvPr/>
        </p:nvSpPr>
        <p:spPr>
          <a:xfrm>
            <a:off x="6934833" y="4923926"/>
            <a:ext cx="2728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init</a:t>
            </a:r>
          </a:p>
        </p:txBody>
      </p:sp>
      <p:sp>
        <p:nvSpPr>
          <p:cNvPr id="176" name="A"/>
          <p:cNvSpPr txBox="1"/>
          <p:nvPr/>
        </p:nvSpPr>
        <p:spPr>
          <a:xfrm>
            <a:off x="24117300" y="6597650"/>
            <a:ext cx="32766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pic>
        <p:nvPicPr>
          <p:cNvPr id="177" name="puissance.png" descr="puissanc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934833" y="6063954"/>
            <a:ext cx="2728227" cy="272822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gne"/>
          <p:cNvSpPr/>
          <p:nvPr/>
        </p:nvSpPr>
        <p:spPr>
          <a:xfrm>
            <a:off x="10103039" y="7327208"/>
            <a:ext cx="417792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Git clone"/>
          <p:cNvSpPr txBox="1"/>
          <p:nvPr/>
        </p:nvSpPr>
        <p:spPr>
          <a:xfrm>
            <a:off x="14738347" y="4823067"/>
            <a:ext cx="358033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clone</a:t>
            </a:r>
          </a:p>
        </p:txBody>
      </p:sp>
      <p:pic>
        <p:nvPicPr>
          <p:cNvPr id="180" name="des-dossiers.png" descr="des-dossie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64399" y="5963094"/>
            <a:ext cx="2728228" cy="272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ithub.png" descr="githu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9973" y="4307573"/>
            <a:ext cx="2728227" cy="272822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gne"/>
          <p:cNvSpPr/>
          <p:nvPr/>
        </p:nvSpPr>
        <p:spPr>
          <a:xfrm flipH="1" flipV="1">
            <a:off x="4802637" y="6128701"/>
            <a:ext cx="1657340" cy="108934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Class="entr" nodeType="after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5"/>
      <p:bldP build="whole" bldLvl="1" animBg="1" rev="0" advAuto="0" spid="178" grpId="6"/>
      <p:bldP build="whole" bldLvl="1" animBg="1" rev="0" advAuto="0" spid="182" grpId="3"/>
      <p:bldP build="whole" bldLvl="1" animBg="1" rev="0" advAuto="0" spid="174" grpId="1"/>
      <p:bldP build="whole" bldLvl="1" animBg="1" rev="0" advAuto="0" spid="175" grpId="4"/>
      <p:bldP build="whole" bldLvl="1" animBg="1" rev="0" advAuto="0" spid="180" grpId="7"/>
      <p:bldP build="whole" bldLvl="1" animBg="1" rev="0" advAuto="0" spid="181" grpId="2"/>
      <p:bldP build="whole" bldLvl="1" animBg="1" rev="0" advAuto="0" spid="179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it son uti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Git son utilisation</a:t>
            </a:r>
          </a:p>
        </p:txBody>
      </p:sp>
      <p:sp>
        <p:nvSpPr>
          <p:cNvPr id="185" name="Envoyer son proj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Envoyer son projet</a:t>
            </a:r>
          </a:p>
        </p:txBody>
      </p:sp>
      <p:sp>
        <p:nvSpPr>
          <p:cNvPr id="186" name="A"/>
          <p:cNvSpPr txBox="1"/>
          <p:nvPr/>
        </p:nvSpPr>
        <p:spPr>
          <a:xfrm>
            <a:off x="24117300" y="6597650"/>
            <a:ext cx="32766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7" name="Git add"/>
          <p:cNvSpPr txBox="1"/>
          <p:nvPr/>
        </p:nvSpPr>
        <p:spPr>
          <a:xfrm>
            <a:off x="1821018" y="4923873"/>
            <a:ext cx="29698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add</a:t>
            </a:r>
          </a:p>
        </p:txBody>
      </p:sp>
      <p:sp>
        <p:nvSpPr>
          <p:cNvPr id="188" name="Ligne"/>
          <p:cNvSpPr/>
          <p:nvPr/>
        </p:nvSpPr>
        <p:spPr>
          <a:xfrm>
            <a:off x="5553498" y="7428014"/>
            <a:ext cx="417792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Git commit"/>
          <p:cNvSpPr txBox="1"/>
          <p:nvPr/>
        </p:nvSpPr>
        <p:spPr>
          <a:xfrm>
            <a:off x="9786356" y="4923873"/>
            <a:ext cx="43852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commit</a:t>
            </a:r>
          </a:p>
        </p:txBody>
      </p:sp>
      <p:sp>
        <p:nvSpPr>
          <p:cNvPr id="190" name="Ligne"/>
          <p:cNvSpPr/>
          <p:nvPr/>
        </p:nvSpPr>
        <p:spPr>
          <a:xfrm>
            <a:off x="14226525" y="7428014"/>
            <a:ext cx="417792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Git push"/>
          <p:cNvSpPr txBox="1"/>
          <p:nvPr/>
        </p:nvSpPr>
        <p:spPr>
          <a:xfrm>
            <a:off x="18975847" y="4923873"/>
            <a:ext cx="33523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push</a:t>
            </a:r>
          </a:p>
        </p:txBody>
      </p:sp>
      <p:pic>
        <p:nvPicPr>
          <p:cNvPr id="192" name="add-file.png" descr="add-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1833" y="6063900"/>
            <a:ext cx="2728228" cy="272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per-plane.png" descr="paper-pla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08700" y="6063900"/>
            <a:ext cx="2728228" cy="272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35673" y="6063899"/>
            <a:ext cx="2728230" cy="272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ID="10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00"/>
                            </p:stCondLst>
                            <p:childTnLst>
                              <p:par>
                                <p:cTn id="33" presetClass="entr" nodeType="afterEffect" presetID="10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400"/>
                            </p:stCondLst>
                            <p:childTnLst>
                              <p:par>
                                <p:cTn id="37" presetClass="entr" nodeType="after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400"/>
                            </p:stCondLst>
                            <p:childTnLst>
                              <p:par>
                                <p:cTn id="42" presetClass="entr" nodeType="afterEffect" presetSubtype="2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4"/>
      <p:bldP build="whole" bldLvl="1" animBg="1" rev="0" advAuto="0" spid="185" grpId="1"/>
      <p:bldP build="whole" bldLvl="1" animBg="1" rev="0" advAuto="0" spid="193" grpId="9"/>
      <p:bldP build="whole" bldLvl="1" animBg="1" rev="0" advAuto="0" spid="194" grpId="6"/>
      <p:bldP build="whole" bldLvl="1" animBg="1" rev="0" advAuto="0" spid="187" grpId="2"/>
      <p:bldP build="whole" bldLvl="1" animBg="1" rev="0" advAuto="0" spid="190" grpId="7"/>
      <p:bldP build="whole" bldLvl="1" animBg="1" rev="0" advAuto="0" spid="189" grpId="5"/>
      <p:bldP build="whole" bldLvl="1" animBg="1" rev="0" advAuto="0" spid="192" grpId="3"/>
      <p:bldP build="whole" bldLvl="1" animBg="1" rev="0" advAuto="0" spid="191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D5D5D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it son uti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lnSpc>
                <a:spcPct val="90000"/>
              </a:lnSpc>
              <a:defRPr spc="-250" sz="8352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Git son utilisation</a:t>
            </a:r>
          </a:p>
        </p:txBody>
      </p:sp>
      <p:sp>
        <p:nvSpPr>
          <p:cNvPr id="197" name="Work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52">
              <a:lnSpc>
                <a:spcPct val="90000"/>
              </a:lnSpc>
              <a:defRPr spc="-156" sz="5219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Workflow</a:t>
            </a:r>
          </a:p>
        </p:txBody>
      </p:sp>
      <p:sp>
        <p:nvSpPr>
          <p:cNvPr id="198" name="A"/>
          <p:cNvSpPr txBox="1"/>
          <p:nvPr/>
        </p:nvSpPr>
        <p:spPr>
          <a:xfrm>
            <a:off x="24117300" y="6597650"/>
            <a:ext cx="32766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99" name="Git Checkout"/>
          <p:cNvSpPr txBox="1"/>
          <p:nvPr/>
        </p:nvSpPr>
        <p:spPr>
          <a:xfrm>
            <a:off x="2616360" y="4923873"/>
            <a:ext cx="514372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Checkout</a:t>
            </a:r>
          </a:p>
        </p:txBody>
      </p:sp>
      <p:sp>
        <p:nvSpPr>
          <p:cNvPr id="200" name="Git branch"/>
          <p:cNvSpPr txBox="1"/>
          <p:nvPr/>
        </p:nvSpPr>
        <p:spPr>
          <a:xfrm>
            <a:off x="9565151" y="4923873"/>
            <a:ext cx="41372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b="1" sz="6300">
                <a:solidFill>
                  <a:srgbClr val="000000"/>
                </a:solidFill>
              </a:defRPr>
            </a:lvl1pPr>
          </a:lstStyle>
          <a:p>
            <a:pPr/>
            <a:r>
              <a:t>Git branch</a:t>
            </a:r>
          </a:p>
        </p:txBody>
      </p:sp>
      <p:pic>
        <p:nvPicPr>
          <p:cNvPr id="201" name="git.png" descr="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111" y="6063900"/>
            <a:ext cx="2728227" cy="272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arrow-merge-symbol.png" descr="arrow-merge-symbo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9639" y="6063900"/>
            <a:ext cx="2728227" cy="272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55449" y="3120823"/>
            <a:ext cx="6500353" cy="8614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5"/>
      <p:bldP build="whole" bldLvl="1" animBg="1" rev="0" advAuto="0" spid="203" grpId="6"/>
      <p:bldP build="whole" bldLvl="1" animBg="1" rev="0" advAuto="0" spid="199" grpId="2"/>
      <p:bldP build="whole" bldLvl="1" animBg="1" rev="0" advAuto="0" spid="201" grpId="3"/>
      <p:bldP build="whole" bldLvl="1" animBg="1" rev="0" advAuto="0" spid="197" grpId="1"/>
      <p:bldP build="whole" bldLvl="1" animBg="1" rev="0" advAuto="0" spid="20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