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bGLu2nZwJ8EaEW07YkWHMK+vB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268C66-8BDE-4FAB-A326-EFC8660F288A}">
  <a:tblStyle styleId="{17268C66-8BDE-4FAB-A326-EFC8660F28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カスタム レイアウト 1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82800" y="4759925"/>
            <a:ext cx="1861201" cy="3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556784" y="25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5" y="48150"/>
            <a:ext cx="1861201" cy="3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718900" y="2371650"/>
            <a:ext cx="37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ja" sz="2200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Pre Practice Task</a:t>
            </a:r>
            <a:endParaRPr sz="2200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64700" y="81600"/>
            <a:ext cx="3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Data list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graphicFrame>
        <p:nvGraphicFramePr>
          <p:cNvPr id="64" name="Google Shape;64;p2"/>
          <p:cNvGraphicFramePr/>
          <p:nvPr/>
        </p:nvGraphicFramePr>
        <p:xfrm>
          <a:off x="392913" y="86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{17268C66-8BDE-4FAB-A326-EFC8660F288A}</a:tableStyleId>
              </a:tblPr>
              <a:tblGrid>
                <a:gridCol w="613700"/>
                <a:gridCol w="1983525"/>
                <a:gridCol w="5760900"/>
              </a:tblGrid>
              <a:tr h="33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ja" sz="1100" u="none" cap="none" strike="noStrike">
                          <a:solidFill>
                            <a:schemeClr val="lt1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ID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ja" sz="1100" u="none" cap="none" strike="noStrike">
                          <a:solidFill>
                            <a:schemeClr val="lt1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File name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ja" sz="1100" u="none" cap="none" strike="noStrike">
                          <a:solidFill>
                            <a:schemeClr val="lt1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Overview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S01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train.csv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Data on 722 Titanic passengers with survival information (You can use this data to create an AI)</a:t>
                      </a:r>
                      <a:endParaRPr sz="9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S02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test.csv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Data on 169 Titanic passengers with </a:t>
                      </a:r>
                      <a:r>
                        <a:rPr b="1"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NO</a:t>
                      </a: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 survival information (You can use this data for prediction)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S03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answer.csv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Survival information in the test.csv (Answers in test.csv)</a:t>
                      </a:r>
                      <a:endParaRPr sz="9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S04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sample.ipynb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Sample of model creation and evaluation (python)</a:t>
                      </a:r>
                      <a:endParaRPr sz="9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S05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sample.xlsx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Sample of model creation and evaluation (Excel)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2"/>
          <p:cNvSpPr txBox="1"/>
          <p:nvPr/>
        </p:nvSpPr>
        <p:spPr>
          <a:xfrm>
            <a:off x="369500" y="462600"/>
            <a:ext cx="3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sng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Titanic_sample</a:t>
            </a:r>
            <a:endParaRPr b="0" i="0" sz="1400" u="sng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graphicFrame>
        <p:nvGraphicFramePr>
          <p:cNvPr id="66" name="Google Shape;66;p2"/>
          <p:cNvGraphicFramePr/>
          <p:nvPr/>
        </p:nvGraphicFramePr>
        <p:xfrm>
          <a:off x="392913" y="330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{17268C66-8BDE-4FAB-A326-EFC8660F288A}</a:tableStyleId>
              </a:tblPr>
              <a:tblGrid>
                <a:gridCol w="613700"/>
                <a:gridCol w="1983525"/>
                <a:gridCol w="5760900"/>
              </a:tblGrid>
              <a:tr h="33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ja" sz="1100" u="none" cap="none" strike="noStrike">
                          <a:solidFill>
                            <a:schemeClr val="lt1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ID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ja" sz="1100" u="none" cap="none" strike="noStrike">
                          <a:solidFill>
                            <a:schemeClr val="lt1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File name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ja" sz="1100" u="none" cap="none" strike="noStrike">
                          <a:solidFill>
                            <a:schemeClr val="lt1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Overview(Detail -&gt; p.6)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T01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train.csv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Data on 3,999 bank customers with information on time deposit application status</a:t>
                      </a:r>
                      <a:endParaRPr sz="9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T02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test.csv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Data on 522 bank customers with </a:t>
                      </a:r>
                      <a:r>
                        <a:rPr b="1"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NO</a:t>
                      </a: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 information on time deposit application status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T03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submission_sample.csv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ja" sz="9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Sample files to be submitted</a:t>
                      </a:r>
                      <a:endParaRPr sz="9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2"/>
          <p:cNvSpPr txBox="1"/>
          <p:nvPr/>
        </p:nvSpPr>
        <p:spPr>
          <a:xfrm>
            <a:off x="369500" y="2901000"/>
            <a:ext cx="3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sng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Task</a:t>
            </a:r>
            <a:endParaRPr b="0" i="0" sz="1400" u="sng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556784" y="25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7120501" y="3801450"/>
            <a:ext cx="553500" cy="5535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7523151" y="1314563"/>
            <a:ext cx="411300" cy="11655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7329202" y="1036638"/>
            <a:ext cx="111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FF0000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answer.csv</a:t>
            </a:r>
            <a:endParaRPr b="1" i="0" sz="900" u="none" cap="none" strike="noStrike">
              <a:solidFill>
                <a:srgbClr val="FF0000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6518675" y="1645888"/>
            <a:ext cx="910200" cy="474000"/>
          </a:xfrm>
          <a:prstGeom prst="leftRightArrow">
            <a:avLst>
              <a:gd fmla="val 46213" name="adj1"/>
              <a:gd fmla="val 40501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741075" y="1127225"/>
            <a:ext cx="1970700" cy="15114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64700" y="81600"/>
            <a:ext cx="3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Flow of Model Creation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807900" y="1177300"/>
            <a:ext cx="1482900" cy="141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41075" y="851675"/>
            <a:ext cx="111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6AA84F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train.csv</a:t>
            </a:r>
            <a:endParaRPr b="1" i="0" sz="900" u="none" cap="none" strike="noStrike">
              <a:solidFill>
                <a:srgbClr val="6AA84F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2357800" y="1177300"/>
            <a:ext cx="283800" cy="141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4697200" y="1313675"/>
            <a:ext cx="1335000" cy="11385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4764025" y="1351400"/>
            <a:ext cx="1198800" cy="10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697200" y="1058475"/>
            <a:ext cx="111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1155CC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test.csv</a:t>
            </a:r>
            <a:endParaRPr b="1" i="0" sz="900" u="none" cap="none" strike="noStrike">
              <a:solidFill>
                <a:srgbClr val="1155CC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85" name="Google Shape;85;p3"/>
          <p:cNvSpPr/>
          <p:nvPr/>
        </p:nvSpPr>
        <p:spPr>
          <a:xfrm rot="5400000">
            <a:off x="2352351" y="1710950"/>
            <a:ext cx="1356900" cy="3441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025" y="1832672"/>
            <a:ext cx="553450" cy="5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3331900" y="1403797"/>
            <a:ext cx="9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FF9900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Prediction Model</a:t>
            </a:r>
            <a:endParaRPr b="1" i="0" sz="900" u="none" cap="none" strike="noStrike">
              <a:solidFill>
                <a:srgbClr val="FF9900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2704013" y="1721450"/>
            <a:ext cx="74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434343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① Make</a:t>
            </a:r>
            <a:endParaRPr b="1" i="0" sz="900" u="none" cap="none" strike="noStrike">
              <a:solidFill>
                <a:srgbClr val="434343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89" name="Google Shape;89;p3"/>
          <p:cNvSpPr/>
          <p:nvPr/>
        </p:nvSpPr>
        <p:spPr>
          <a:xfrm rot="5400000">
            <a:off x="3701900" y="1710950"/>
            <a:ext cx="1356900" cy="3441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3960427" y="1726800"/>
            <a:ext cx="81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434343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② Predict</a:t>
            </a:r>
            <a:endParaRPr b="1" i="0" sz="900" u="none" cap="none" strike="noStrike">
              <a:solidFill>
                <a:srgbClr val="434343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6098850" y="1351400"/>
            <a:ext cx="283800" cy="10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6260350" y="800950"/>
            <a:ext cx="11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1155CC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Result of prediction</a:t>
            </a:r>
            <a:endParaRPr b="1" i="0" sz="900" u="none" cap="none" strike="noStrike">
              <a:solidFill>
                <a:srgbClr val="1155CC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cxnSp>
        <p:nvCxnSpPr>
          <p:cNvPr id="93" name="Google Shape;93;p3"/>
          <p:cNvCxnSpPr/>
          <p:nvPr/>
        </p:nvCxnSpPr>
        <p:spPr>
          <a:xfrm flipH="1">
            <a:off x="6260350" y="1175900"/>
            <a:ext cx="200400" cy="175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3"/>
          <p:cNvSpPr txBox="1"/>
          <p:nvPr/>
        </p:nvSpPr>
        <p:spPr>
          <a:xfrm>
            <a:off x="6411064" y="1642489"/>
            <a:ext cx="11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434343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③ Evaluation</a:t>
            </a:r>
            <a:endParaRPr b="1" i="0" sz="900" u="none" cap="none" strike="noStrike">
              <a:solidFill>
                <a:srgbClr val="434343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434343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  (Comparison)</a:t>
            </a:r>
            <a:endParaRPr b="1" i="0" sz="900" u="none" cap="none" strike="noStrike">
              <a:solidFill>
                <a:srgbClr val="434343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7593776" y="1368588"/>
            <a:ext cx="283800" cy="106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369500" y="525150"/>
            <a:ext cx="13005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ja" sz="10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Titanic_sample</a:t>
            </a:r>
            <a:endParaRPr b="1" i="0" sz="10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41075" y="3337025"/>
            <a:ext cx="1970700" cy="15114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07900" y="3387100"/>
            <a:ext cx="1482900" cy="141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2357800" y="3387100"/>
            <a:ext cx="283800" cy="141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4697200" y="3523475"/>
            <a:ext cx="1335000" cy="11385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764025" y="3561200"/>
            <a:ext cx="1198800" cy="10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 rot="5400000">
            <a:off x="2352351" y="3920750"/>
            <a:ext cx="1356900" cy="3441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2675" y="3816072"/>
            <a:ext cx="553450" cy="5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2704013" y="3931250"/>
            <a:ext cx="74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434343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① Make</a:t>
            </a:r>
            <a:endParaRPr b="1" i="0" sz="900" u="none" cap="none" strike="noStrike">
              <a:solidFill>
                <a:srgbClr val="434343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05" name="Google Shape;105;p3"/>
          <p:cNvSpPr/>
          <p:nvPr/>
        </p:nvSpPr>
        <p:spPr>
          <a:xfrm rot="5400000">
            <a:off x="3701900" y="3920750"/>
            <a:ext cx="1356900" cy="3441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960427" y="3931250"/>
            <a:ext cx="81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434343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② Predict</a:t>
            </a:r>
            <a:endParaRPr b="1" i="0" sz="900" u="none" cap="none" strike="noStrike">
              <a:solidFill>
                <a:srgbClr val="434343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098850" y="3561200"/>
            <a:ext cx="283800" cy="106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841949" y="3861850"/>
            <a:ext cx="11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434343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③ Submmission</a:t>
            </a:r>
            <a:endParaRPr b="1" i="0" sz="900" u="none" cap="none" strike="noStrike">
              <a:solidFill>
                <a:srgbClr val="434343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FF0000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(Your Task!!!)</a:t>
            </a:r>
            <a:endParaRPr b="1" i="0" sz="900" u="none" cap="none" strike="noStrike">
              <a:solidFill>
                <a:srgbClr val="FF0000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69500" y="2887350"/>
            <a:ext cx="5073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ja" sz="10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Task</a:t>
            </a:r>
            <a:endParaRPr b="1" i="0" sz="10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>
            <a:off x="6458931" y="4092800"/>
            <a:ext cx="351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/>
          <p:nvPr/>
        </p:nvCxnSpPr>
        <p:spPr>
          <a:xfrm>
            <a:off x="283900" y="2805550"/>
            <a:ext cx="8349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556784" y="25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64700" y="81600"/>
            <a:ext cx="3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Overview of Titanic_sample (1/2)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392925" y="445075"/>
            <a:ext cx="770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iraMaruPro-W4"/>
              <a:buChar char="●"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Survivor data for the Titanic.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iraMaruPro-W4"/>
              <a:buChar char="●"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Create a model to predict "Survived(y)" (alive = 1, dead = 0).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iraMaruPro-W4"/>
              <a:buChar char="●"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Use AUC for evaluation (the closer to 1, the better).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69992" t="0"/>
          <a:stretch/>
        </p:blipFill>
        <p:spPr>
          <a:xfrm>
            <a:off x="478651" y="2201200"/>
            <a:ext cx="1664026" cy="236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478650" y="1878100"/>
            <a:ext cx="111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sng" cap="none" strike="noStrike">
                <a:solidFill>
                  <a:schemeClr val="dk2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“train” sheet</a:t>
            </a:r>
            <a:endParaRPr b="1" i="0" sz="900" u="sng" cap="none" strike="noStrike">
              <a:solidFill>
                <a:schemeClr val="dk2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45190" t="0"/>
          <a:stretch/>
        </p:blipFill>
        <p:spPr>
          <a:xfrm>
            <a:off x="3795820" y="2234600"/>
            <a:ext cx="1203851" cy="236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3795825" y="1911500"/>
            <a:ext cx="111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sng" cap="none" strike="noStrike">
                <a:solidFill>
                  <a:schemeClr val="dk2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“test” sheet</a:t>
            </a:r>
            <a:endParaRPr b="1" i="0" sz="900" u="sng" cap="none" strike="noStrike">
              <a:solidFill>
                <a:schemeClr val="dk2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23" name="Google Shape;123;p4"/>
          <p:cNvSpPr/>
          <p:nvPr/>
        </p:nvSpPr>
        <p:spPr>
          <a:xfrm rot="5400000">
            <a:off x="1767851" y="3247175"/>
            <a:ext cx="1356900" cy="3441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3350" y="3142497"/>
            <a:ext cx="553450" cy="5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 rot="5400000">
            <a:off x="2834651" y="3247175"/>
            <a:ext cx="1356900" cy="3441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5137575" y="2234600"/>
            <a:ext cx="344100" cy="236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5612750" y="3182288"/>
            <a:ext cx="910200" cy="474000"/>
          </a:xfrm>
          <a:prstGeom prst="leftRightArrow">
            <a:avLst>
              <a:gd fmla="val 46213" name="adj1"/>
              <a:gd fmla="val 40501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5702025" y="3257750"/>
            <a:ext cx="91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434343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Evaluation</a:t>
            </a:r>
            <a:endParaRPr b="1" i="0" sz="900" u="none" cap="none" strike="noStrike">
              <a:solidFill>
                <a:srgbClr val="434343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5357524" y="1600837"/>
            <a:ext cx="11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1155CC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Result of prediction</a:t>
            </a:r>
            <a:endParaRPr b="1" i="0" sz="900" u="none" cap="none" strike="noStrike">
              <a:solidFill>
                <a:srgbClr val="1155CC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 flipH="1">
            <a:off x="5357524" y="2016299"/>
            <a:ext cx="200400" cy="175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1" name="Google Shape;13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2234" y="2740775"/>
            <a:ext cx="2443040" cy="13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6612225" y="2339450"/>
            <a:ext cx="204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sng" cap="none" strike="noStrike">
                <a:solidFill>
                  <a:schemeClr val="dk2"/>
                </a:solidFill>
                <a:highlight>
                  <a:srgbClr val="FFFFFF"/>
                </a:highlight>
                <a:latin typeface="HiraMaruPro-W4"/>
                <a:ea typeface="HiraMaruPro-W4"/>
                <a:cs typeface="HiraMaruPro-W4"/>
                <a:sym typeface="HiraMaruPro-W4"/>
              </a:rPr>
              <a:t>“evaluation” sheet</a:t>
            </a:r>
            <a:endParaRPr b="1" i="0" sz="900" u="sng" cap="none" strike="noStrike">
              <a:solidFill>
                <a:schemeClr val="dk2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288750" y="1441525"/>
            <a:ext cx="12642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ja" sz="10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sample.xlsx</a:t>
            </a:r>
            <a:endParaRPr b="1" i="0" sz="10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596375" y="2703250"/>
            <a:ext cx="4509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4"/>
          <p:cNvCxnSpPr>
            <a:stCxn id="134" idx="2"/>
          </p:cNvCxnSpPr>
          <p:nvPr/>
        </p:nvCxnSpPr>
        <p:spPr>
          <a:xfrm>
            <a:off x="6821825" y="3103450"/>
            <a:ext cx="0" cy="66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6" name="Google Shape;136;p4"/>
          <p:cNvPicPr preferRelativeResize="0"/>
          <p:nvPr/>
        </p:nvPicPr>
        <p:blipFill rotWithShape="1">
          <a:blip r:embed="rId6">
            <a:alphaModFix/>
          </a:blip>
          <a:srcRect b="76549" l="863" r="84006" t="2172"/>
          <a:stretch/>
        </p:blipFill>
        <p:spPr>
          <a:xfrm>
            <a:off x="6370950" y="3801825"/>
            <a:ext cx="993624" cy="7760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4"/>
          <p:cNvSpPr txBox="1"/>
          <p:nvPr/>
        </p:nvSpPr>
        <p:spPr>
          <a:xfrm>
            <a:off x="7435875" y="4175900"/>
            <a:ext cx="161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HiraMaruPro-W4"/>
                <a:ea typeface="HiraMaruPro-W4"/>
                <a:cs typeface="HiraMaruPro-W4"/>
                <a:sym typeface="HiraMaruPro-W4"/>
              </a:rPr>
              <a:t>AUC is 0.8016</a:t>
            </a:r>
            <a:endParaRPr b="1" i="0" sz="900" u="none" cap="none" strike="noStrike">
              <a:solidFill>
                <a:schemeClr val="dk2"/>
              </a:solidFill>
              <a:highlight>
                <a:srgbClr val="FFFFFF"/>
              </a:highlight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FF0000"/>
                </a:solidFill>
                <a:highlight>
                  <a:srgbClr val="F9CB9C"/>
                </a:highlight>
                <a:latin typeface="HiraMaruPro-W4"/>
                <a:ea typeface="HiraMaruPro-W4"/>
                <a:cs typeface="HiraMaruPro-W4"/>
                <a:sym typeface="HiraMaruPro-W4"/>
              </a:rPr>
              <a:t>How can it be improved?</a:t>
            </a:r>
            <a:endParaRPr b="1" i="0" sz="900" u="none" cap="none" strike="noStrike">
              <a:solidFill>
                <a:srgbClr val="FF0000"/>
              </a:solidFill>
              <a:highlight>
                <a:srgbClr val="F9CB9C"/>
              </a:highlight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8556784" y="25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/>
        </p:nvSpPr>
        <p:spPr>
          <a:xfrm>
            <a:off x="64700" y="81600"/>
            <a:ext cx="3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Overview of Titanic_sample (2/2)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392925" y="445075"/>
            <a:ext cx="770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iraMaruPro-W4"/>
              <a:buChar char="●"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You can do the exercises in python if you use sample.ipynb.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iraMaruPro-W4"/>
              <a:buChar char="●"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For more information on how to use python and other machine learning techniques, check the Internet.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288750" y="1441525"/>
            <a:ext cx="12642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ja" sz="10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sample.ipynb</a:t>
            </a:r>
            <a:endParaRPr b="1" i="0" sz="10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175" y="1781175"/>
            <a:ext cx="3186376" cy="29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47282" l="16843" r="56106" t="48392"/>
          <a:stretch/>
        </p:blipFill>
        <p:spPr>
          <a:xfrm>
            <a:off x="5143500" y="2785924"/>
            <a:ext cx="2257424" cy="33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5"/>
          <p:cNvSpPr/>
          <p:nvPr/>
        </p:nvSpPr>
        <p:spPr>
          <a:xfrm>
            <a:off x="2367275" y="3189025"/>
            <a:ext cx="918900" cy="18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5"/>
          <p:cNvCxnSpPr>
            <a:endCxn id="147" idx="1"/>
          </p:cNvCxnSpPr>
          <p:nvPr/>
        </p:nvCxnSpPr>
        <p:spPr>
          <a:xfrm flipH="1" rot="10800000">
            <a:off x="3286200" y="2955274"/>
            <a:ext cx="1857300" cy="33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5"/>
          <p:cNvSpPr txBox="1"/>
          <p:nvPr/>
        </p:nvSpPr>
        <p:spPr>
          <a:xfrm>
            <a:off x="6273825" y="3232925"/>
            <a:ext cx="161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HiraMaruPro-W4"/>
                <a:ea typeface="HiraMaruPro-W4"/>
                <a:cs typeface="HiraMaruPro-W4"/>
                <a:sym typeface="HiraMaruPro-W4"/>
              </a:rPr>
              <a:t>AUC is 0.845</a:t>
            </a:r>
            <a:endParaRPr b="1" i="0" sz="900" u="none" cap="none" strike="noStrike">
              <a:solidFill>
                <a:schemeClr val="dk2"/>
              </a:solidFill>
              <a:highlight>
                <a:srgbClr val="FFFFFF"/>
              </a:highlight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ja" sz="900" u="none" cap="none" strike="noStrike">
                <a:solidFill>
                  <a:srgbClr val="FF0000"/>
                </a:solidFill>
                <a:highlight>
                  <a:srgbClr val="F9CB9C"/>
                </a:highlight>
                <a:latin typeface="HiraMaruPro-W4"/>
                <a:ea typeface="HiraMaruPro-W4"/>
                <a:cs typeface="HiraMaruPro-W4"/>
                <a:sym typeface="HiraMaruPro-W4"/>
              </a:rPr>
              <a:t>How can it be improved?</a:t>
            </a:r>
            <a:endParaRPr b="1" i="0" sz="900" u="none" cap="none" strike="noStrike">
              <a:solidFill>
                <a:srgbClr val="FF0000"/>
              </a:solidFill>
              <a:highlight>
                <a:srgbClr val="F9CB9C"/>
              </a:highlight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51" name="Google Shape;151;p5"/>
          <p:cNvSpPr txBox="1"/>
          <p:nvPr>
            <p:ph idx="12" type="sldNum"/>
          </p:nvPr>
        </p:nvSpPr>
        <p:spPr>
          <a:xfrm>
            <a:off x="8556784" y="25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/>
        </p:nvSpPr>
        <p:spPr>
          <a:xfrm>
            <a:off x="64700" y="81600"/>
            <a:ext cx="3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Overview of your task (1/2)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92925" y="445075"/>
            <a:ext cx="7706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iraMaruPro-W4"/>
              <a:buChar char="●"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The data is related with direct marketing campaigns of a Portuguese banking institution. The marketing campaigns were based on phone calls.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iraMaruPro-W4"/>
              <a:buChar char="●"/>
            </a:pPr>
            <a:r>
              <a:rPr b="1" i="0" lang="ja" sz="1400" u="sng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The classification goal is to predict if the client will subscribe (yes/no) a term deposit (variable y).</a:t>
            </a:r>
            <a:r>
              <a:rPr b="1" i="0" lang="ja" sz="1400" u="none" cap="none" strike="noStrike">
                <a:solidFill>
                  <a:srgbClr val="FF0000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 &lt;- Your mission</a:t>
            </a:r>
            <a:endParaRPr b="1" i="0" sz="1400" u="none" cap="none" strike="noStrike">
              <a:solidFill>
                <a:srgbClr val="FF0000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sng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iraMaruPro-W4"/>
              <a:buChar char="●"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Description of Variables:</a:t>
            </a:r>
            <a:endParaRPr b="1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graphicFrame>
        <p:nvGraphicFramePr>
          <p:cNvPr id="158" name="Google Shape;158;p6"/>
          <p:cNvGraphicFramePr/>
          <p:nvPr/>
        </p:nvGraphicFramePr>
        <p:xfrm>
          <a:off x="523875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{17268C66-8BDE-4FAB-A326-EFC8660F288A}</a:tableStyleId>
              </a:tblPr>
              <a:tblGrid>
                <a:gridCol w="1186300"/>
                <a:gridCol w="2814250"/>
              </a:tblGrid>
              <a:tr h="21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id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client id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age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(numeric)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job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type of job (categorical: 'admin.','blue-collar','entrepreneur','housemaid','management','retired','self-employed','services','student','technician','unemployed','unknown')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marital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marital status (categorical: 'divorced','married','single','unknown'; note: 'divorced' means divorced or widowed)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education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(categorical: 'basic.4y','basic.6y','basic.9y','high.school','illiterate','professional.course','university.degree','unknown')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default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has credit in default? (categorical: 'no','yes','unknown')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balance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(numeric)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housing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has housing loan? (categorical: 'no','yes','unknown')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Google Shape;159;p6"/>
          <p:cNvGraphicFramePr/>
          <p:nvPr/>
        </p:nvGraphicFramePr>
        <p:xfrm>
          <a:off x="4714875" y="168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{17268C66-8BDE-4FAB-A326-EFC8660F288A}</a:tableStyleId>
              </a:tblPr>
              <a:tblGrid>
                <a:gridCol w="1186300"/>
                <a:gridCol w="2814250"/>
              </a:tblGrid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loan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has personal loan? (categorical: 'no','yes','unknown')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E"/>
                    </a:solidFill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contact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contact communication type (categorical: 'cellular','telephone')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E"/>
                    </a:solidFill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month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last contact month of year (categorical: 'jan', 'feb', 'mar', ..., 'nov', 'dec')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E"/>
                    </a:solidFill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duration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last contact duration, in seconds (numeric). Important note: this attribute highly affects the output target (e.g., if duration=0 then y='no'). Yet, the duration is not known before a call is performed. Also, after the end of the call y is obviously known. </a:t>
                      </a:r>
                      <a:r>
                        <a:rPr lang="ja" sz="600" u="none" cap="none" strike="noStrike">
                          <a:solidFill>
                            <a:srgbClr val="FF0000"/>
                          </a:solidFill>
                        </a:rPr>
                        <a:t>Thus, this input should only be included for benchmark purposes and should be discarded if the intention is to have a realistic predictive model.</a:t>
                      </a:r>
                      <a:endParaRPr sz="600" u="none" cap="none" strike="noStrike">
                        <a:solidFill>
                          <a:srgbClr val="FF0000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E"/>
                    </a:solidFill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campaign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number of contacts performed during this campaign and for this client (numeric, includes last contact)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E"/>
                    </a:solidFill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pdays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number of days that passed by after the client was last contacted from a previous campaign (numeric; 999 means client was not previously contacted)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solidFill>
                      <a:srgbClr val="FFFFFE"/>
                    </a:solidFill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previous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number of contacts performed before this campaign and for this client (numeric)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solidFill>
                      <a:srgbClr val="FFFFFE"/>
                    </a:solidFill>
                  </a:tcPr>
                </a:tc>
              </a:tr>
              <a:tr h="3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poutcome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ja" sz="600" u="none" cap="none" strike="noStrike">
                          <a:solidFill>
                            <a:schemeClr val="dk2"/>
                          </a:solidFill>
                        </a:rPr>
                        <a:t>outcome of the previous marketing campaign (categorical: 'failure','nonexistent','success')</a:t>
                      </a:r>
                      <a:endParaRPr sz="600" u="none" cap="none" strike="noStrike">
                        <a:solidFill>
                          <a:schemeClr val="dk2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 anchor="ctr">
                    <a:solidFill>
                      <a:srgbClr val="FFFFFE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8556784" y="25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1373" y="2304337"/>
            <a:ext cx="1601125" cy="16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64700" y="81600"/>
            <a:ext cx="3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Overview of your task (2/2)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392925" y="445075"/>
            <a:ext cx="77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iraMaruPro-W4"/>
              <a:buChar char="●"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Please create and submit a file like </a:t>
            </a:r>
            <a:r>
              <a:rPr lang="ja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YYMMDD_Team name</a:t>
            </a: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.csv.</a:t>
            </a:r>
            <a:endParaRPr b="1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71" y="1904388"/>
            <a:ext cx="8033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/>
          <p:nvPr/>
        </p:nvSpPr>
        <p:spPr>
          <a:xfrm>
            <a:off x="1095750" y="2070175"/>
            <a:ext cx="333000" cy="2539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288750" y="1441525"/>
            <a:ext cx="19305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ja" sz="10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Submission_sample.csv</a:t>
            </a:r>
            <a:endParaRPr b="1" i="0" sz="10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cxnSp>
        <p:nvCxnSpPr>
          <p:cNvPr id="171" name="Google Shape;171;p7"/>
          <p:cNvCxnSpPr/>
          <p:nvPr/>
        </p:nvCxnSpPr>
        <p:spPr>
          <a:xfrm rot="10800000">
            <a:off x="1466900" y="2570100"/>
            <a:ext cx="476100" cy="3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7"/>
          <p:cNvSpPr txBox="1"/>
          <p:nvPr/>
        </p:nvSpPr>
        <p:spPr>
          <a:xfrm>
            <a:off x="1943000" y="2371650"/>
            <a:ext cx="26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Input the prediction results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of your own model!</a:t>
            </a:r>
            <a:endParaRPr b="1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0179" y="3305011"/>
            <a:ext cx="554050" cy="554067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7"/>
          <p:cNvSpPr/>
          <p:nvPr/>
        </p:nvSpPr>
        <p:spPr>
          <a:xfrm rot="5400000">
            <a:off x="4131501" y="2932850"/>
            <a:ext cx="1356900" cy="3441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5162550" y="4161675"/>
            <a:ext cx="3800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Please include date of submission and your team's name in the file name.</a:t>
            </a:r>
            <a:endParaRPr b="0" i="0" sz="11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And please send to us by your group’s </a:t>
            </a:r>
            <a:r>
              <a:rPr lang="ja" sz="1100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Discord</a:t>
            </a:r>
            <a:r>
              <a:rPr b="0" i="0" lang="ja" sz="11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 channel</a:t>
            </a:r>
            <a:endParaRPr b="0" i="0" sz="11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4982000" y="1441525"/>
            <a:ext cx="19305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ja" sz="10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(*YYMMDD_Team name*).csv</a:t>
            </a:r>
            <a:endParaRPr b="1" i="0" sz="10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7144175" y="2797100"/>
            <a:ext cx="1818900" cy="83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To: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FF0000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Your </a:t>
            </a:r>
            <a:r>
              <a:rPr lang="ja">
                <a:solidFill>
                  <a:srgbClr val="FF0000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team</a:t>
            </a:r>
            <a:r>
              <a:rPr b="0" i="0" lang="ja" sz="1400" u="none" cap="none" strike="noStrike">
                <a:solidFill>
                  <a:srgbClr val="FF0000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’s D</a:t>
            </a:r>
            <a:r>
              <a:rPr lang="ja">
                <a:solidFill>
                  <a:srgbClr val="FF0000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iscord</a:t>
            </a:r>
            <a:r>
              <a:rPr b="0" i="0" lang="ja" sz="1400" u="none" cap="none" strike="noStrike">
                <a:solidFill>
                  <a:srgbClr val="FF0000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  channel</a:t>
            </a:r>
            <a:endParaRPr b="0" i="0" sz="1400" u="none" cap="none" strike="noStrike">
              <a:solidFill>
                <a:srgbClr val="FF0000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78" name="Google Shape;178;p7"/>
          <p:cNvSpPr txBox="1"/>
          <p:nvPr>
            <p:ph idx="12" type="sldNum"/>
          </p:nvPr>
        </p:nvSpPr>
        <p:spPr>
          <a:xfrm>
            <a:off x="8556784" y="25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4982000" y="1780225"/>
            <a:ext cx="25140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ja" sz="1000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Example:    231120_Team name</a:t>
            </a:r>
            <a:r>
              <a:rPr b="1" i="0" lang="ja" sz="10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.csv</a:t>
            </a:r>
            <a:endParaRPr b="1" i="0" sz="10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5015475" y="1144100"/>
            <a:ext cx="15561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Submit date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81" name="Google Shape;181;p7"/>
          <p:cNvCxnSpPr/>
          <p:nvPr/>
        </p:nvCxnSpPr>
        <p:spPr>
          <a:xfrm>
            <a:off x="5571725" y="1438950"/>
            <a:ext cx="0" cy="10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7"/>
          <p:cNvCxnSpPr/>
          <p:nvPr/>
        </p:nvCxnSpPr>
        <p:spPr>
          <a:xfrm>
            <a:off x="5195275" y="1698300"/>
            <a:ext cx="5772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64700" y="81600"/>
            <a:ext cx="3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666666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Tips</a:t>
            </a:r>
            <a:endParaRPr b="0" i="0" sz="1400" u="none" cap="none" strike="noStrike">
              <a:solidFill>
                <a:srgbClr val="666666"/>
              </a:solidFill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graphicFrame>
        <p:nvGraphicFramePr>
          <p:cNvPr id="188" name="Google Shape;188;p8"/>
          <p:cNvGraphicFramePr/>
          <p:nvPr/>
        </p:nvGraphicFramePr>
        <p:xfrm>
          <a:off x="392913" y="86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{17268C66-8BDE-4FAB-A326-EFC8660F288A}</a:tableStyleId>
              </a:tblPr>
              <a:tblGrid>
                <a:gridCol w="2934425"/>
                <a:gridCol w="548150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ja" sz="1100" u="none" cap="none" strike="noStrike">
                          <a:solidFill>
                            <a:schemeClr val="lt1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URL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ja" sz="1100" u="none" cap="none" strike="noStrike">
                          <a:solidFill>
                            <a:schemeClr val="lt1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Details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https://www.udemy.com/course/introduction-to-data-science-using-python/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Video about outline of Data Science. Has introduction of how to use python.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https://the-algorithms.com/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You will be acquainted with various machine learning models.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https://www.simplilearn.com/10-algorithms-machine-learning-engineers-need-to-know-article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>
                          <a:solidFill>
                            <a:srgbClr val="666666"/>
                          </a:solidFill>
                          <a:latin typeface="HiraMaruPro-W4"/>
                          <a:ea typeface="HiraMaruPro-W4"/>
                          <a:cs typeface="HiraMaruPro-W4"/>
                          <a:sym typeface="HiraMaruPro-W4"/>
                        </a:rPr>
                        <a:t>https://github.com/Developer-Y/cs-video-courses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HiraMaruPro-W4"/>
                        <a:ea typeface="HiraMaruPro-W4"/>
                        <a:cs typeface="HiraMaruPro-W4"/>
                        <a:sym typeface="HiraMaruPro-W4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8556784" y="25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