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74" r:id="rId15"/>
    <p:sldId id="266" r:id="rId16"/>
    <p:sldId id="267" r:id="rId17"/>
    <p:sldId id="268" r:id="rId18"/>
    <p:sldId id="269" r:id="rId19"/>
    <p:sldId id="27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dirty="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B9B16-318A-4510-898E-BD880BACE661}"/>
              </a:ext>
            </a:extLst>
          </p:cNvPr>
          <p:cNvSpPr>
            <a:spLocks noGrp="1"/>
          </p:cNvSpPr>
          <p:nvPr>
            <p:ph type="ctrTitle"/>
          </p:nvPr>
        </p:nvSpPr>
        <p:spPr/>
        <p:txBody>
          <a:bodyPr/>
          <a:lstStyle/>
          <a:p>
            <a:r>
              <a:rPr lang="es-ES" dirty="0"/>
              <a:t>Teoría de Gestalt</a:t>
            </a:r>
            <a:endParaRPr lang="es-MX" dirty="0"/>
          </a:p>
        </p:txBody>
      </p:sp>
      <p:sp>
        <p:nvSpPr>
          <p:cNvPr id="3" name="Subtítulo 2">
            <a:extLst>
              <a:ext uri="{FF2B5EF4-FFF2-40B4-BE49-F238E27FC236}">
                <a16:creationId xmlns:a16="http://schemas.microsoft.com/office/drawing/2014/main" id="{3C191B6C-8BB0-4D7E-8780-9FBE00C8FA9A}"/>
              </a:ext>
            </a:extLst>
          </p:cNvPr>
          <p:cNvSpPr>
            <a:spLocks noGrp="1"/>
          </p:cNvSpPr>
          <p:nvPr>
            <p:ph type="subTitle" idx="1"/>
          </p:nvPr>
        </p:nvSpPr>
        <p:spPr>
          <a:xfrm>
            <a:off x="1154955" y="4777380"/>
            <a:ext cx="8825658" cy="1304638"/>
          </a:xfrm>
        </p:spPr>
        <p:txBody>
          <a:bodyPr/>
          <a:lstStyle/>
          <a:p>
            <a:r>
              <a:rPr lang="es-ES" dirty="0"/>
              <a:t>Beltrán Emmanuel</a:t>
            </a:r>
          </a:p>
          <a:p>
            <a:r>
              <a:rPr lang="es-ES" dirty="0"/>
              <a:t>Peralta Isaac</a:t>
            </a:r>
          </a:p>
          <a:p>
            <a:r>
              <a:rPr lang="es-MX" dirty="0"/>
              <a:t>Zavala José</a:t>
            </a:r>
          </a:p>
        </p:txBody>
      </p:sp>
      <p:pic>
        <p:nvPicPr>
          <p:cNvPr id="1026" name="Picture 2" descr="Resultado de imagen para teoria de gestalt">
            <a:extLst>
              <a:ext uri="{FF2B5EF4-FFF2-40B4-BE49-F238E27FC236}">
                <a16:creationId xmlns:a16="http://schemas.microsoft.com/office/drawing/2014/main" id="{2818F61B-EB85-4C9F-9309-CD4CC17F73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96" r="12202" b="496"/>
          <a:stretch/>
        </p:blipFill>
        <p:spPr bwMode="auto">
          <a:xfrm>
            <a:off x="6702804" y="775982"/>
            <a:ext cx="2962677" cy="293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2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7E3DDE2-631A-46EF-8B31-7307A8D3417F}"/>
              </a:ext>
            </a:extLst>
          </p:cNvPr>
          <p:cNvPicPr>
            <a:picLocks noChangeAspect="1"/>
          </p:cNvPicPr>
          <p:nvPr/>
        </p:nvPicPr>
        <p:blipFill>
          <a:blip r:embed="rId2"/>
          <a:stretch>
            <a:fillRect/>
          </a:stretch>
        </p:blipFill>
        <p:spPr>
          <a:xfrm>
            <a:off x="3890962" y="466725"/>
            <a:ext cx="4410075" cy="5924550"/>
          </a:xfrm>
          <a:prstGeom prst="rect">
            <a:avLst/>
          </a:prstGeom>
        </p:spPr>
      </p:pic>
    </p:spTree>
    <p:extLst>
      <p:ext uri="{BB962C8B-B14F-4D97-AF65-F5344CB8AC3E}">
        <p14:creationId xmlns:p14="http://schemas.microsoft.com/office/powerpoint/2010/main" val="265387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C6898-4547-4582-8BC8-0DCADE57DF37}"/>
              </a:ext>
            </a:extLst>
          </p:cNvPr>
          <p:cNvSpPr>
            <a:spLocks noGrp="1"/>
          </p:cNvSpPr>
          <p:nvPr>
            <p:ph type="title"/>
          </p:nvPr>
        </p:nvSpPr>
        <p:spPr/>
        <p:txBody>
          <a:bodyPr/>
          <a:lstStyle/>
          <a:p>
            <a:r>
              <a:rPr lang="es-MX" dirty="0"/>
              <a:t>Proximidad </a:t>
            </a:r>
            <a:br>
              <a:rPr lang="es-MX" dirty="0"/>
            </a:br>
            <a:endParaRPr lang="es-MX" dirty="0"/>
          </a:p>
        </p:txBody>
      </p:sp>
      <p:sp>
        <p:nvSpPr>
          <p:cNvPr id="3" name="Marcador de contenido 2">
            <a:extLst>
              <a:ext uri="{FF2B5EF4-FFF2-40B4-BE49-F238E27FC236}">
                <a16:creationId xmlns:a16="http://schemas.microsoft.com/office/drawing/2014/main" id="{78D8C0AD-1BD4-43BC-8462-30907B240860}"/>
              </a:ext>
            </a:extLst>
          </p:cNvPr>
          <p:cNvSpPr>
            <a:spLocks noGrp="1"/>
          </p:cNvSpPr>
          <p:nvPr>
            <p:ph idx="1"/>
          </p:nvPr>
        </p:nvSpPr>
        <p:spPr/>
        <p:txBody>
          <a:bodyPr/>
          <a:lstStyle/>
          <a:p>
            <a:pPr algn="just"/>
            <a:r>
              <a:rPr lang="es-MX" sz="2400" dirty="0"/>
              <a:t>Si los elementos están muy cerca el uno al otro, los percibimos como que pertenecen al mismo grupo, eso es lo que nos indica este principio.</a:t>
            </a:r>
          </a:p>
          <a:p>
            <a:pPr algn="just"/>
            <a:r>
              <a:rPr lang="es-MX" sz="2400" dirty="0"/>
              <a:t>Hay situaciones en las que crear mucho espacio entre las letras confunde pues no se sabe cuándo termina una palabra y cuando comienza la siguiente</a:t>
            </a:r>
          </a:p>
          <a:p>
            <a:endParaRPr lang="es-MX" dirty="0"/>
          </a:p>
        </p:txBody>
      </p:sp>
    </p:spTree>
    <p:extLst>
      <p:ext uri="{BB962C8B-B14F-4D97-AF65-F5344CB8AC3E}">
        <p14:creationId xmlns:p14="http://schemas.microsoft.com/office/powerpoint/2010/main" val="5091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D9F6CFF-D520-4D3E-B8C1-EEC7E8764FBB}"/>
              </a:ext>
            </a:extLst>
          </p:cNvPr>
          <p:cNvPicPr/>
          <p:nvPr/>
        </p:nvPicPr>
        <p:blipFill>
          <a:blip r:embed="rId2"/>
          <a:stretch>
            <a:fillRect/>
          </a:stretch>
        </p:blipFill>
        <p:spPr>
          <a:xfrm>
            <a:off x="3662362" y="361950"/>
            <a:ext cx="4867275" cy="6134100"/>
          </a:xfrm>
          <a:prstGeom prst="rect">
            <a:avLst/>
          </a:prstGeom>
        </p:spPr>
      </p:pic>
    </p:spTree>
    <p:extLst>
      <p:ext uri="{BB962C8B-B14F-4D97-AF65-F5344CB8AC3E}">
        <p14:creationId xmlns:p14="http://schemas.microsoft.com/office/powerpoint/2010/main" val="365332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BAC7C-1BD2-4B3A-B4B2-740AB19CED14}"/>
              </a:ext>
            </a:extLst>
          </p:cNvPr>
          <p:cNvSpPr>
            <a:spLocks noGrp="1"/>
          </p:cNvSpPr>
          <p:nvPr>
            <p:ph type="title"/>
          </p:nvPr>
        </p:nvSpPr>
        <p:spPr>
          <a:xfrm>
            <a:off x="1154954" y="1079685"/>
            <a:ext cx="8761413" cy="706964"/>
          </a:xfrm>
        </p:spPr>
        <p:txBody>
          <a:bodyPr/>
          <a:lstStyle/>
          <a:p>
            <a:r>
              <a:rPr lang="es-MX"/>
              <a:t>Continuidad</a:t>
            </a:r>
            <a:br>
              <a:rPr lang="es-MX"/>
            </a:br>
            <a:endParaRPr lang="es-MX" dirty="0"/>
          </a:p>
        </p:txBody>
      </p:sp>
      <p:sp>
        <p:nvSpPr>
          <p:cNvPr id="3" name="Marcador de contenido 2">
            <a:extLst>
              <a:ext uri="{FF2B5EF4-FFF2-40B4-BE49-F238E27FC236}">
                <a16:creationId xmlns:a16="http://schemas.microsoft.com/office/drawing/2014/main" id="{0CE75C37-3FD7-4492-BECE-B4BDEDC856C8}"/>
              </a:ext>
            </a:extLst>
          </p:cNvPr>
          <p:cNvSpPr>
            <a:spLocks noGrp="1"/>
          </p:cNvSpPr>
          <p:nvPr>
            <p:ph idx="1"/>
          </p:nvPr>
        </p:nvSpPr>
        <p:spPr/>
        <p:txBody>
          <a:bodyPr/>
          <a:lstStyle/>
          <a:p>
            <a:pPr algn="just"/>
            <a:r>
              <a:rPr lang="es-MX" sz="2400" dirty="0"/>
              <a:t>Según este principio, los detalles que mantienen un patrón o dirección tienden a agruparse juntos como parte de un modelo.</a:t>
            </a:r>
          </a:p>
          <a:p>
            <a:pPr algn="just"/>
            <a:r>
              <a:rPr lang="es-MX" sz="2400" dirty="0"/>
              <a:t>Nuestro cerebro percibe elementos continuos, aunque éstos estén interrumpidos entre sí. Este principio posee elementos de cierre, puesto que las partículas independientes tratan de formar figuras, partiendo del principio de cierre.</a:t>
            </a:r>
          </a:p>
          <a:p>
            <a:endParaRPr lang="es-MX" dirty="0"/>
          </a:p>
        </p:txBody>
      </p:sp>
    </p:spTree>
    <p:extLst>
      <p:ext uri="{BB962C8B-B14F-4D97-AF65-F5344CB8AC3E}">
        <p14:creationId xmlns:p14="http://schemas.microsoft.com/office/powerpoint/2010/main" val="285890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Leyes de la Gestalt: principio de continuidad">
            <a:extLst>
              <a:ext uri="{FF2B5EF4-FFF2-40B4-BE49-F238E27FC236}">
                <a16:creationId xmlns:a16="http://schemas.microsoft.com/office/drawing/2014/main" id="{936A64E6-474F-4F79-878C-2DA0027D21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2570" y="590012"/>
            <a:ext cx="4673048" cy="5677976"/>
          </a:xfrm>
          <a:prstGeom prst="rect">
            <a:avLst/>
          </a:prstGeom>
          <a:noFill/>
          <a:ln>
            <a:noFill/>
          </a:ln>
        </p:spPr>
      </p:pic>
    </p:spTree>
    <p:extLst>
      <p:ext uri="{BB962C8B-B14F-4D97-AF65-F5344CB8AC3E}">
        <p14:creationId xmlns:p14="http://schemas.microsoft.com/office/powerpoint/2010/main" val="425253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34D65-4493-4485-9B87-34F05DB3F590}"/>
              </a:ext>
            </a:extLst>
          </p:cNvPr>
          <p:cNvSpPr>
            <a:spLocks noGrp="1"/>
          </p:cNvSpPr>
          <p:nvPr>
            <p:ph type="title"/>
          </p:nvPr>
        </p:nvSpPr>
        <p:spPr>
          <a:xfrm>
            <a:off x="1154954" y="1106190"/>
            <a:ext cx="8761413" cy="706964"/>
          </a:xfrm>
        </p:spPr>
        <p:txBody>
          <a:bodyPr/>
          <a:lstStyle/>
          <a:p>
            <a:r>
              <a:rPr lang="es-MX" dirty="0"/>
              <a:t>Semejanza</a:t>
            </a:r>
            <a:br>
              <a:rPr lang="es-MX" dirty="0"/>
            </a:br>
            <a:endParaRPr lang="es-MX" dirty="0"/>
          </a:p>
        </p:txBody>
      </p:sp>
      <p:sp>
        <p:nvSpPr>
          <p:cNvPr id="3" name="Marcador de contenido 2">
            <a:extLst>
              <a:ext uri="{FF2B5EF4-FFF2-40B4-BE49-F238E27FC236}">
                <a16:creationId xmlns:a16="http://schemas.microsoft.com/office/drawing/2014/main" id="{5B989384-E2A0-4E0B-9573-6C14E5F9A92C}"/>
              </a:ext>
            </a:extLst>
          </p:cNvPr>
          <p:cNvSpPr>
            <a:spLocks noGrp="1"/>
          </p:cNvSpPr>
          <p:nvPr>
            <p:ph idx="1"/>
          </p:nvPr>
        </p:nvSpPr>
        <p:spPr/>
        <p:txBody>
          <a:bodyPr>
            <a:normAutofit/>
          </a:bodyPr>
          <a:lstStyle/>
          <a:p>
            <a:pPr algn="just"/>
            <a:r>
              <a:rPr lang="es-MX" sz="2400" dirty="0"/>
              <a:t>El principio de semejanza explica la capacidad de nuestro cerebro de agrupar los elementos similares en una entidad</a:t>
            </a:r>
          </a:p>
          <a:p>
            <a:pPr algn="just"/>
            <a:r>
              <a:rPr lang="es-MX" sz="2400" dirty="0"/>
              <a:t>El principio de semejanza explica la capacidad de nuestro cerebro de agrupar los elementos similares en una entidad</a:t>
            </a:r>
          </a:p>
        </p:txBody>
      </p:sp>
    </p:spTree>
    <p:extLst>
      <p:ext uri="{BB962C8B-B14F-4D97-AF65-F5344CB8AC3E}">
        <p14:creationId xmlns:p14="http://schemas.microsoft.com/office/powerpoint/2010/main" val="139265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semejanza-principio-teoria-gestalt">
            <a:extLst>
              <a:ext uri="{FF2B5EF4-FFF2-40B4-BE49-F238E27FC236}">
                <a16:creationId xmlns:a16="http://schemas.microsoft.com/office/drawing/2014/main" id="{DEDC2473-A6EE-4A6D-BECD-DC9D19D48A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7967" y="496197"/>
            <a:ext cx="3976066" cy="5865606"/>
          </a:xfrm>
          <a:prstGeom prst="rect">
            <a:avLst/>
          </a:prstGeom>
          <a:noFill/>
          <a:ln>
            <a:noFill/>
          </a:ln>
        </p:spPr>
      </p:pic>
    </p:spTree>
    <p:extLst>
      <p:ext uri="{BB962C8B-B14F-4D97-AF65-F5344CB8AC3E}">
        <p14:creationId xmlns:p14="http://schemas.microsoft.com/office/powerpoint/2010/main" val="369894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19DBC-8566-43F0-93DD-9B7BC153FD6C}"/>
              </a:ext>
            </a:extLst>
          </p:cNvPr>
          <p:cNvSpPr>
            <a:spLocks noGrp="1"/>
          </p:cNvSpPr>
          <p:nvPr>
            <p:ph type="title"/>
          </p:nvPr>
        </p:nvSpPr>
        <p:spPr/>
        <p:txBody>
          <a:bodyPr/>
          <a:lstStyle/>
          <a:p>
            <a:r>
              <a:rPr lang="es-MX" dirty="0"/>
              <a:t>Destino común y simetría</a:t>
            </a:r>
            <a:br>
              <a:rPr lang="es-MX" dirty="0"/>
            </a:br>
            <a:endParaRPr lang="es-MX" dirty="0"/>
          </a:p>
        </p:txBody>
      </p:sp>
      <p:sp>
        <p:nvSpPr>
          <p:cNvPr id="3" name="Marcador de contenido 2">
            <a:extLst>
              <a:ext uri="{FF2B5EF4-FFF2-40B4-BE49-F238E27FC236}">
                <a16:creationId xmlns:a16="http://schemas.microsoft.com/office/drawing/2014/main" id="{22719548-236B-42FD-8C54-1BCCFB17985C}"/>
              </a:ext>
            </a:extLst>
          </p:cNvPr>
          <p:cNvSpPr>
            <a:spLocks noGrp="1"/>
          </p:cNvSpPr>
          <p:nvPr>
            <p:ph idx="1"/>
          </p:nvPr>
        </p:nvSpPr>
        <p:spPr/>
        <p:txBody>
          <a:bodyPr/>
          <a:lstStyle/>
          <a:p>
            <a:pPr algn="just"/>
            <a:r>
              <a:rPr lang="es-MX" sz="2400" dirty="0"/>
              <a:t>El concepto de destino común consiste en el principio según el cual uno o más objetos distintos, que parecen moverse en la misma dirección y a la misma velocidad, se perciben como un grupo.</a:t>
            </a:r>
          </a:p>
          <a:p>
            <a:endParaRPr lang="es-MX" dirty="0"/>
          </a:p>
        </p:txBody>
      </p:sp>
    </p:spTree>
    <p:extLst>
      <p:ext uri="{BB962C8B-B14F-4D97-AF65-F5344CB8AC3E}">
        <p14:creationId xmlns:p14="http://schemas.microsoft.com/office/powerpoint/2010/main" val="227077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estino-comun-simetria-gestalt">
            <a:extLst>
              <a:ext uri="{FF2B5EF4-FFF2-40B4-BE49-F238E27FC236}">
                <a16:creationId xmlns:a16="http://schemas.microsoft.com/office/drawing/2014/main" id="{AB9C9CE0-F299-4905-B605-B291D47EAC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35443" y="979212"/>
            <a:ext cx="6921113" cy="4899576"/>
          </a:xfrm>
          <a:prstGeom prst="rect">
            <a:avLst/>
          </a:prstGeom>
          <a:noFill/>
          <a:ln>
            <a:noFill/>
          </a:ln>
        </p:spPr>
      </p:pic>
    </p:spTree>
    <p:extLst>
      <p:ext uri="{BB962C8B-B14F-4D97-AF65-F5344CB8AC3E}">
        <p14:creationId xmlns:p14="http://schemas.microsoft.com/office/powerpoint/2010/main" val="248059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4B60F-067B-476C-8159-940A9892C29B}"/>
              </a:ext>
            </a:extLst>
          </p:cNvPr>
          <p:cNvSpPr>
            <a:spLocks noGrp="1"/>
          </p:cNvSpPr>
          <p:nvPr>
            <p:ph type="title"/>
          </p:nvPr>
        </p:nvSpPr>
        <p:spPr/>
        <p:txBody>
          <a:bodyPr/>
          <a:lstStyle/>
          <a:p>
            <a:r>
              <a:rPr lang="es-MX" dirty="0"/>
              <a:t>Principio de la región común</a:t>
            </a:r>
            <a:br>
              <a:rPr lang="es-MX" dirty="0"/>
            </a:br>
            <a:endParaRPr lang="es-MX" dirty="0"/>
          </a:p>
        </p:txBody>
      </p:sp>
      <p:sp>
        <p:nvSpPr>
          <p:cNvPr id="3" name="Marcador de contenido 2">
            <a:extLst>
              <a:ext uri="{FF2B5EF4-FFF2-40B4-BE49-F238E27FC236}">
                <a16:creationId xmlns:a16="http://schemas.microsoft.com/office/drawing/2014/main" id="{36D13801-7A96-4803-B30A-FAAFADC176CE}"/>
              </a:ext>
            </a:extLst>
          </p:cNvPr>
          <p:cNvSpPr>
            <a:spLocks noGrp="1"/>
          </p:cNvSpPr>
          <p:nvPr>
            <p:ph idx="1"/>
          </p:nvPr>
        </p:nvSpPr>
        <p:spPr/>
        <p:txBody>
          <a:bodyPr>
            <a:normAutofit/>
          </a:bodyPr>
          <a:lstStyle/>
          <a:p>
            <a:pPr algn="just"/>
            <a:r>
              <a:rPr lang="es-MX" sz="2400" dirty="0"/>
              <a:t>El principio de la región común nos indica que cuando encontramos varios elementos que forman parte de una sola región, los asociamos como un solo grupo. En el caso de la insignia, todos esos elementos mencionados pertenecen a un grupo.</a:t>
            </a:r>
          </a:p>
        </p:txBody>
      </p:sp>
    </p:spTree>
    <p:extLst>
      <p:ext uri="{BB962C8B-B14F-4D97-AF65-F5344CB8AC3E}">
        <p14:creationId xmlns:p14="http://schemas.microsoft.com/office/powerpoint/2010/main" val="10352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54611-0F7F-438C-B1A2-63051DF4E77D}"/>
              </a:ext>
            </a:extLst>
          </p:cNvPr>
          <p:cNvSpPr>
            <a:spLocks noGrp="1"/>
          </p:cNvSpPr>
          <p:nvPr>
            <p:ph type="title"/>
          </p:nvPr>
        </p:nvSpPr>
        <p:spPr>
          <a:xfrm>
            <a:off x="1154954" y="973667"/>
            <a:ext cx="10387689" cy="1212941"/>
          </a:xfrm>
        </p:spPr>
        <p:txBody>
          <a:bodyPr/>
          <a:lstStyle/>
          <a:p>
            <a:r>
              <a:rPr lang="es-MX" dirty="0"/>
              <a:t>Teoría de Gestalt</a:t>
            </a:r>
            <a:br>
              <a:rPr lang="es-MX" dirty="0"/>
            </a:br>
            <a:endParaRPr lang="es-MX" dirty="0"/>
          </a:p>
        </p:txBody>
      </p:sp>
      <p:sp>
        <p:nvSpPr>
          <p:cNvPr id="3" name="Marcador de contenido 2">
            <a:extLst>
              <a:ext uri="{FF2B5EF4-FFF2-40B4-BE49-F238E27FC236}">
                <a16:creationId xmlns:a16="http://schemas.microsoft.com/office/drawing/2014/main" id="{FB76A4BF-BDCC-4062-83E8-5BBC54A1C70A}"/>
              </a:ext>
            </a:extLst>
          </p:cNvPr>
          <p:cNvSpPr>
            <a:spLocks noGrp="1"/>
          </p:cNvSpPr>
          <p:nvPr>
            <p:ph idx="1"/>
          </p:nvPr>
        </p:nvSpPr>
        <p:spPr>
          <a:xfrm>
            <a:off x="1154954" y="2603499"/>
            <a:ext cx="10162403" cy="3691283"/>
          </a:xfrm>
        </p:spPr>
        <p:txBody>
          <a:bodyPr>
            <a:normAutofit/>
          </a:bodyPr>
          <a:lstStyle/>
          <a:p>
            <a:pPr algn="just"/>
            <a:r>
              <a:rPr lang="es-MX" sz="2400" dirty="0"/>
              <a:t>La palabra Gestalt viene del alemán y significa “forma” pero puede traducirse también como “representación”.</a:t>
            </a:r>
          </a:p>
          <a:p>
            <a:pPr algn="just"/>
            <a:r>
              <a:rPr lang="es-MX" sz="2400" dirty="0"/>
              <a:t>La teoría se resume en la afirmación: “el todo es siempre más que la suma de sus partes”</a:t>
            </a:r>
          </a:p>
          <a:p>
            <a:pPr algn="just"/>
            <a:r>
              <a:rPr lang="es-MX" sz="2400" dirty="0"/>
              <a:t>La teoría tiene como fin descubrir porque el cerebro humano tiende a interpretar un conjunto de elementos diferentes como un único mensaje, y como nuestra mente agrupa las informaciones que recibimos en categorías mentales que nosotros mismos hemos establecido. </a:t>
            </a:r>
          </a:p>
        </p:txBody>
      </p:sp>
    </p:spTree>
    <p:extLst>
      <p:ext uri="{BB962C8B-B14F-4D97-AF65-F5344CB8AC3E}">
        <p14:creationId xmlns:p14="http://schemas.microsoft.com/office/powerpoint/2010/main" val="140069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region-comun-diseño-gestalt">
            <a:extLst>
              <a:ext uri="{FF2B5EF4-FFF2-40B4-BE49-F238E27FC236}">
                <a16:creationId xmlns:a16="http://schemas.microsoft.com/office/drawing/2014/main" id="{1431BE7C-8FCC-4739-ACEC-77FC03EE8E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8575" y="665797"/>
            <a:ext cx="4514850" cy="5526405"/>
          </a:xfrm>
          <a:prstGeom prst="rect">
            <a:avLst/>
          </a:prstGeom>
          <a:noFill/>
          <a:ln>
            <a:noFill/>
          </a:ln>
        </p:spPr>
      </p:pic>
    </p:spTree>
    <p:extLst>
      <p:ext uri="{BB962C8B-B14F-4D97-AF65-F5344CB8AC3E}">
        <p14:creationId xmlns:p14="http://schemas.microsoft.com/office/powerpoint/2010/main" val="284268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54611-0F7F-438C-B1A2-63051DF4E77D}"/>
              </a:ext>
            </a:extLst>
          </p:cNvPr>
          <p:cNvSpPr>
            <a:spLocks noGrp="1"/>
          </p:cNvSpPr>
          <p:nvPr>
            <p:ph type="title"/>
          </p:nvPr>
        </p:nvSpPr>
        <p:spPr>
          <a:xfrm>
            <a:off x="1154954" y="973667"/>
            <a:ext cx="10387689" cy="1212941"/>
          </a:xfrm>
        </p:spPr>
        <p:txBody>
          <a:bodyPr/>
          <a:lstStyle/>
          <a:p>
            <a:r>
              <a:rPr lang="es-MX" dirty="0"/>
              <a:t>Teoría de Gestalt</a:t>
            </a:r>
            <a:br>
              <a:rPr lang="es-MX" dirty="0"/>
            </a:br>
            <a:endParaRPr lang="es-MX" dirty="0"/>
          </a:p>
        </p:txBody>
      </p:sp>
      <p:sp>
        <p:nvSpPr>
          <p:cNvPr id="3" name="Marcador de contenido 2">
            <a:extLst>
              <a:ext uri="{FF2B5EF4-FFF2-40B4-BE49-F238E27FC236}">
                <a16:creationId xmlns:a16="http://schemas.microsoft.com/office/drawing/2014/main" id="{FB76A4BF-BDCC-4062-83E8-5BBC54A1C70A}"/>
              </a:ext>
            </a:extLst>
          </p:cNvPr>
          <p:cNvSpPr>
            <a:spLocks noGrp="1"/>
          </p:cNvSpPr>
          <p:nvPr>
            <p:ph idx="1"/>
          </p:nvPr>
        </p:nvSpPr>
        <p:spPr>
          <a:xfrm>
            <a:off x="1154954" y="2603499"/>
            <a:ext cx="10162403" cy="3691283"/>
          </a:xfrm>
        </p:spPr>
        <p:txBody>
          <a:bodyPr>
            <a:normAutofit/>
          </a:bodyPr>
          <a:lstStyle/>
          <a:p>
            <a:pPr marL="0" indent="0" algn="just">
              <a:buNone/>
            </a:pPr>
            <a:r>
              <a:rPr lang="es-MX" sz="2400" dirty="0"/>
              <a:t>El estudio psicológico de la percepción de un mensaje tiene una gran importancia en ámbito gráfico.</a:t>
            </a:r>
          </a:p>
          <a:p>
            <a:pPr marL="0" indent="0" algn="just">
              <a:buNone/>
            </a:pPr>
            <a:r>
              <a:rPr lang="es-MX" sz="2400" dirty="0"/>
              <a:t>Si sabemos cómo formular un mensaje, cuales elementos emplear, como disponerlos en el espacio a disposición, lograremos comunicarlo mejor y más eficazmente a nuestra audiencia.</a:t>
            </a:r>
          </a:p>
          <a:p>
            <a:pPr marL="0" indent="0" algn="just">
              <a:buNone/>
            </a:pPr>
            <a:endParaRPr lang="es-MX" sz="2400" dirty="0"/>
          </a:p>
        </p:txBody>
      </p:sp>
    </p:spTree>
    <p:extLst>
      <p:ext uri="{BB962C8B-B14F-4D97-AF65-F5344CB8AC3E}">
        <p14:creationId xmlns:p14="http://schemas.microsoft.com/office/powerpoint/2010/main" val="52138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oria-gestalt-en-diseño">
            <a:extLst>
              <a:ext uri="{FF2B5EF4-FFF2-40B4-BE49-F238E27FC236}">
                <a16:creationId xmlns:a16="http://schemas.microsoft.com/office/drawing/2014/main" id="{36B90861-B374-45A0-82C0-C75A7C5EBD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6707" y="892185"/>
            <a:ext cx="8718585" cy="5073630"/>
          </a:xfrm>
          <a:prstGeom prst="rect">
            <a:avLst/>
          </a:prstGeom>
          <a:noFill/>
          <a:ln>
            <a:noFill/>
          </a:ln>
        </p:spPr>
      </p:pic>
    </p:spTree>
    <p:extLst>
      <p:ext uri="{BB962C8B-B14F-4D97-AF65-F5344CB8AC3E}">
        <p14:creationId xmlns:p14="http://schemas.microsoft.com/office/powerpoint/2010/main" val="346356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6CA11-CEF0-4EF6-BB04-47816B6B04D6}"/>
              </a:ext>
            </a:extLst>
          </p:cNvPr>
          <p:cNvSpPr>
            <a:spLocks noGrp="1"/>
          </p:cNvSpPr>
          <p:nvPr>
            <p:ph type="title"/>
          </p:nvPr>
        </p:nvSpPr>
        <p:spPr/>
        <p:txBody>
          <a:bodyPr/>
          <a:lstStyle/>
          <a:p>
            <a:r>
              <a:rPr lang="es-MX" dirty="0"/>
              <a:t>La relación entre figura y fondo</a:t>
            </a:r>
            <a:br>
              <a:rPr lang="es-MX" dirty="0"/>
            </a:br>
            <a:endParaRPr lang="es-MX" dirty="0"/>
          </a:p>
        </p:txBody>
      </p:sp>
      <p:sp>
        <p:nvSpPr>
          <p:cNvPr id="3" name="Marcador de contenido 2">
            <a:extLst>
              <a:ext uri="{FF2B5EF4-FFF2-40B4-BE49-F238E27FC236}">
                <a16:creationId xmlns:a16="http://schemas.microsoft.com/office/drawing/2014/main" id="{B2C370A9-8D35-4487-9BB1-9FC58B5B73E1}"/>
              </a:ext>
            </a:extLst>
          </p:cNvPr>
          <p:cNvSpPr>
            <a:spLocks noGrp="1"/>
          </p:cNvSpPr>
          <p:nvPr>
            <p:ph idx="1"/>
          </p:nvPr>
        </p:nvSpPr>
        <p:spPr/>
        <p:txBody>
          <a:bodyPr>
            <a:normAutofit/>
          </a:bodyPr>
          <a:lstStyle/>
          <a:p>
            <a:pPr algn="just"/>
            <a:r>
              <a:rPr lang="es-MX" sz="2400" dirty="0"/>
              <a:t>El cerebro humano suele percibir y escindir de manera inmediata un objeto de un fondo en cualquier contexto visual</a:t>
            </a:r>
          </a:p>
          <a:p>
            <a:pPr algn="just"/>
            <a:r>
              <a:rPr lang="es-MX" sz="2400" dirty="0"/>
              <a:t>Para que se pueda apreciar la figura aparte del fondo, es necesario que los dos elementos sean bien definidos y separados entre ellos: el cerebro no puede interpretar un objeto como figura o fondo al mismo tiempo</a:t>
            </a:r>
          </a:p>
        </p:txBody>
      </p:sp>
    </p:spTree>
    <p:extLst>
      <p:ext uri="{BB962C8B-B14F-4D97-AF65-F5344CB8AC3E}">
        <p14:creationId xmlns:p14="http://schemas.microsoft.com/office/powerpoint/2010/main" val="22737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57EF9EE-569C-484D-98E4-1EEB2C76AEF3}"/>
              </a:ext>
            </a:extLst>
          </p:cNvPr>
          <p:cNvSpPr>
            <a:spLocks noGrp="1"/>
          </p:cNvSpPr>
          <p:nvPr>
            <p:ph idx="1"/>
          </p:nvPr>
        </p:nvSpPr>
        <p:spPr>
          <a:xfrm>
            <a:off x="5921541" y="2576995"/>
            <a:ext cx="4695176" cy="3416300"/>
          </a:xfrm>
        </p:spPr>
        <p:txBody>
          <a:bodyPr>
            <a:normAutofit/>
          </a:bodyPr>
          <a:lstStyle/>
          <a:p>
            <a:pPr algn="just"/>
            <a:r>
              <a:rPr lang="es-MX" sz="2400" dirty="0"/>
              <a:t>El ojo reconoce una figura sobre un fondo, sin embargo, figura y fondo pueden funcionar como fondo y figura respectivamente.</a:t>
            </a:r>
          </a:p>
        </p:txBody>
      </p:sp>
      <p:pic>
        <p:nvPicPr>
          <p:cNvPr id="4" name="Imagen 3" descr="gestalt-principio-figura-fondo">
            <a:extLst>
              <a:ext uri="{FF2B5EF4-FFF2-40B4-BE49-F238E27FC236}">
                <a16:creationId xmlns:a16="http://schemas.microsoft.com/office/drawing/2014/main" id="{F2FC7FB8-C167-4142-A74A-B8398FCA04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667" y="530294"/>
            <a:ext cx="4695176" cy="6122297"/>
          </a:xfrm>
          <a:prstGeom prst="rect">
            <a:avLst/>
          </a:prstGeom>
          <a:noFill/>
          <a:ln>
            <a:noFill/>
          </a:ln>
        </p:spPr>
      </p:pic>
    </p:spTree>
    <p:extLst>
      <p:ext uri="{BB962C8B-B14F-4D97-AF65-F5344CB8AC3E}">
        <p14:creationId xmlns:p14="http://schemas.microsoft.com/office/powerpoint/2010/main" val="304321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C8ABB-21E2-461A-9038-88B3AD60532B}"/>
              </a:ext>
            </a:extLst>
          </p:cNvPr>
          <p:cNvSpPr>
            <a:spLocks noGrp="1"/>
          </p:cNvSpPr>
          <p:nvPr>
            <p:ph type="title"/>
          </p:nvPr>
        </p:nvSpPr>
        <p:spPr>
          <a:xfrm>
            <a:off x="1154954" y="1159198"/>
            <a:ext cx="8761413" cy="706964"/>
          </a:xfrm>
        </p:spPr>
        <p:txBody>
          <a:bodyPr/>
          <a:lstStyle/>
          <a:p>
            <a:r>
              <a:rPr lang="es-MX" dirty="0"/>
              <a:t>El cierre</a:t>
            </a:r>
            <a:br>
              <a:rPr lang="es-MX" dirty="0"/>
            </a:br>
            <a:endParaRPr lang="es-MX" dirty="0"/>
          </a:p>
        </p:txBody>
      </p:sp>
      <p:sp>
        <p:nvSpPr>
          <p:cNvPr id="3" name="Marcador de contenido 2">
            <a:extLst>
              <a:ext uri="{FF2B5EF4-FFF2-40B4-BE49-F238E27FC236}">
                <a16:creationId xmlns:a16="http://schemas.microsoft.com/office/drawing/2014/main" id="{18170A83-42B6-486F-ABF4-0A274FBB9D6A}"/>
              </a:ext>
            </a:extLst>
          </p:cNvPr>
          <p:cNvSpPr>
            <a:spLocks noGrp="1"/>
          </p:cNvSpPr>
          <p:nvPr>
            <p:ph idx="1"/>
          </p:nvPr>
        </p:nvSpPr>
        <p:spPr/>
        <p:txBody>
          <a:bodyPr>
            <a:normAutofit/>
          </a:bodyPr>
          <a:lstStyle/>
          <a:p>
            <a:pPr algn="just"/>
            <a:r>
              <a:rPr lang="es-MX" sz="2400" dirty="0"/>
              <a:t>Esta ley afirma que los seres humanos tienden a completar la forma y el significado de conformidad con el todo</a:t>
            </a:r>
          </a:p>
          <a:p>
            <a:pPr algn="just"/>
            <a:r>
              <a:rPr lang="es-MX" sz="2400" dirty="0"/>
              <a:t>Se produce cuando un objeto está incompleto o es un espacio que no está completamente cerrado y nuestra mente añade los elementos faltantes para completar una figura. </a:t>
            </a:r>
          </a:p>
        </p:txBody>
      </p:sp>
    </p:spTree>
    <p:extLst>
      <p:ext uri="{BB962C8B-B14F-4D97-AF65-F5344CB8AC3E}">
        <p14:creationId xmlns:p14="http://schemas.microsoft.com/office/powerpoint/2010/main" val="263738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gestalt-principio-cierre">
            <a:extLst>
              <a:ext uri="{FF2B5EF4-FFF2-40B4-BE49-F238E27FC236}">
                <a16:creationId xmlns:a16="http://schemas.microsoft.com/office/drawing/2014/main" id="{5467ACD7-01FA-4344-BFEA-5BF83BCE65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8620" y="2363717"/>
            <a:ext cx="10412812" cy="4090090"/>
          </a:xfrm>
          <a:prstGeom prst="rect">
            <a:avLst/>
          </a:prstGeom>
          <a:noFill/>
          <a:ln>
            <a:noFill/>
          </a:ln>
        </p:spPr>
      </p:pic>
    </p:spTree>
    <p:extLst>
      <p:ext uri="{BB962C8B-B14F-4D97-AF65-F5344CB8AC3E}">
        <p14:creationId xmlns:p14="http://schemas.microsoft.com/office/powerpoint/2010/main" val="8498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D3F8C-8890-4622-A04F-E35C6FAE2B1C}"/>
              </a:ext>
            </a:extLst>
          </p:cNvPr>
          <p:cNvSpPr>
            <a:spLocks noGrp="1"/>
          </p:cNvSpPr>
          <p:nvPr>
            <p:ph type="title"/>
          </p:nvPr>
        </p:nvSpPr>
        <p:spPr/>
        <p:txBody>
          <a:bodyPr/>
          <a:lstStyle/>
          <a:p>
            <a:r>
              <a:rPr lang="es-MX" dirty="0"/>
              <a:t>Simplicidad, continuidad, proximidad</a:t>
            </a:r>
            <a:br>
              <a:rPr lang="es-MX" dirty="0"/>
            </a:br>
            <a:endParaRPr lang="es-MX" dirty="0"/>
          </a:p>
        </p:txBody>
      </p:sp>
      <p:sp>
        <p:nvSpPr>
          <p:cNvPr id="3" name="Marcador de contenido 2">
            <a:extLst>
              <a:ext uri="{FF2B5EF4-FFF2-40B4-BE49-F238E27FC236}">
                <a16:creationId xmlns:a16="http://schemas.microsoft.com/office/drawing/2014/main" id="{F4C02BAE-42D9-4D0D-8136-7F9E363F21D4}"/>
              </a:ext>
            </a:extLst>
          </p:cNvPr>
          <p:cNvSpPr>
            <a:spLocks noGrp="1"/>
          </p:cNvSpPr>
          <p:nvPr>
            <p:ph idx="1"/>
          </p:nvPr>
        </p:nvSpPr>
        <p:spPr/>
        <p:txBody>
          <a:bodyPr>
            <a:normAutofit/>
          </a:bodyPr>
          <a:lstStyle/>
          <a:p>
            <a:pPr algn="just"/>
            <a:r>
              <a:rPr lang="es-MX" sz="2400" dirty="0"/>
              <a:t>La ley de la simplicidad indica que nuestra mente percibe todo en su forma más simple.</a:t>
            </a:r>
          </a:p>
          <a:p>
            <a:pPr algn="just"/>
            <a:r>
              <a:rPr lang="es-MX" sz="2400" dirty="0"/>
              <a:t>Lo importante de la ley de la simpleza para los diseñadores es que cuando se combina ingeniosamente con la creatividad, los dos elementos se pueden aprovechar para crear diseños completamente impactantes.</a:t>
            </a:r>
          </a:p>
          <a:p>
            <a:pPr marL="0" indent="0" algn="just">
              <a:buNone/>
            </a:pPr>
            <a:endParaRPr lang="es-MX" sz="2400" dirty="0"/>
          </a:p>
        </p:txBody>
      </p:sp>
    </p:spTree>
    <p:extLst>
      <p:ext uri="{BB962C8B-B14F-4D97-AF65-F5344CB8AC3E}">
        <p14:creationId xmlns:p14="http://schemas.microsoft.com/office/powerpoint/2010/main" val="2721274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{BF0C9D8C-D0A0-4D24-9746-F6FF897928DB}tf02900722</Template>
  <TotalTime>55</TotalTime>
  <Words>585</Words>
  <Application>Microsoft Office PowerPoint</Application>
  <PresentationFormat>Panorámica</PresentationFormat>
  <Paragraphs>34</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Sala de reuniones Ion</vt:lpstr>
      <vt:lpstr>Teoría de Gestalt</vt:lpstr>
      <vt:lpstr>Teoría de Gestalt </vt:lpstr>
      <vt:lpstr>Teoría de Gestalt </vt:lpstr>
      <vt:lpstr>Presentación de PowerPoint</vt:lpstr>
      <vt:lpstr>La relación entre figura y fondo </vt:lpstr>
      <vt:lpstr>Presentación de PowerPoint</vt:lpstr>
      <vt:lpstr>El cierre </vt:lpstr>
      <vt:lpstr>Presentación de PowerPoint</vt:lpstr>
      <vt:lpstr>Simplicidad, continuidad, proximidad </vt:lpstr>
      <vt:lpstr>Presentación de PowerPoint</vt:lpstr>
      <vt:lpstr>Proximidad  </vt:lpstr>
      <vt:lpstr>Presentación de PowerPoint</vt:lpstr>
      <vt:lpstr>Continuidad </vt:lpstr>
      <vt:lpstr>Presentación de PowerPoint</vt:lpstr>
      <vt:lpstr>Semejanza </vt:lpstr>
      <vt:lpstr>Presentación de PowerPoint</vt:lpstr>
      <vt:lpstr>Destino común y simetría </vt:lpstr>
      <vt:lpstr>Presentación de PowerPoint</vt:lpstr>
      <vt:lpstr>Principio de la región común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Gestalt</dc:title>
  <dc:creator>Emmanuel Beltran</dc:creator>
  <cp:lastModifiedBy>Emmanuel Beltran</cp:lastModifiedBy>
  <cp:revision>4</cp:revision>
  <dcterms:created xsi:type="dcterms:W3CDTF">2020-02-08T17:36:35Z</dcterms:created>
  <dcterms:modified xsi:type="dcterms:W3CDTF">2020-02-08T18:32:08Z</dcterms:modified>
</cp:coreProperties>
</file>