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IBM Plex Mono Medium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IBM Plex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BMPlexMonoMedium-regular.fntdata"/><Relationship Id="rId21" Type="http://schemas.openxmlformats.org/officeDocument/2006/relationships/slide" Target="slides/slide16.xml"/><Relationship Id="rId24" Type="http://schemas.openxmlformats.org/officeDocument/2006/relationships/font" Target="fonts/IBMPlexMonoMedium-italic.fntdata"/><Relationship Id="rId23" Type="http://schemas.openxmlformats.org/officeDocument/2006/relationships/font" Target="fonts/IBMPlex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IBMPlexMonoMedium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-bold.fntdata"/><Relationship Id="rId30" Type="http://schemas.openxmlformats.org/officeDocument/2006/relationships/font" Target="fonts/IBMPlexMono-regular.fntdata"/><Relationship Id="rId11" Type="http://schemas.openxmlformats.org/officeDocument/2006/relationships/slide" Target="slides/slide6.xml"/><Relationship Id="rId33" Type="http://schemas.openxmlformats.org/officeDocument/2006/relationships/font" Target="fonts/IBMPlexMono-boldItalic.fntdata"/><Relationship Id="rId10" Type="http://schemas.openxmlformats.org/officeDocument/2006/relationships/slide" Target="slides/slide5.xml"/><Relationship Id="rId32" Type="http://schemas.openxmlformats.org/officeDocument/2006/relationships/font" Target="fonts/IBMPlex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c40f3946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c40f3946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c40f3946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c40f3946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c40f3946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c40f3946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c40f3946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c40f3946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c40f39462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c40f39462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c40f3946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c40f3946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40f39462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c40f39462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c40f394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c40f394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c40f3946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c40f3946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c40f3946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c40f3946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c40f394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c40f394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c40f3946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c40f3946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c40f3946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c40f3946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c40f3946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c40f3946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c40f3946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c40f3946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5483" y="393250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BM Plex Mono Medium"/>
                <a:ea typeface="IBM Plex Mono Medium"/>
                <a:cs typeface="IBM Plex Mono Medium"/>
                <a:sym typeface="IBM Plex Mono Medium"/>
              </a:rPr>
              <a:t>Varying planetary heat sink led to global-warming slowdown and acceleration </a:t>
            </a:r>
            <a:endParaRPr sz="2400"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8775" y="2896650"/>
            <a:ext cx="3511200" cy="171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BM Plex Mono"/>
                <a:ea typeface="IBM Plex Mono"/>
                <a:cs typeface="IBM Plex Mono"/>
                <a:sym typeface="IBM Plex Mono"/>
              </a:rPr>
              <a:t>Submitted To:</a:t>
            </a:r>
            <a:endParaRPr sz="14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BM Plex Mono"/>
                <a:ea typeface="IBM Plex Mono"/>
                <a:cs typeface="IBM Plex Mono"/>
                <a:sym typeface="IBM Plex Mono"/>
              </a:rPr>
              <a:t>Prof. Saurabh Rathore</a:t>
            </a:r>
            <a:endParaRPr sz="14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104175" y="2896650"/>
            <a:ext cx="3776700" cy="171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BM Plex Mono"/>
                <a:ea typeface="IBM Plex Mono"/>
                <a:cs typeface="IBM Plex Mono"/>
                <a:sym typeface="IBM Plex Mono"/>
              </a:rPr>
              <a:t>Submitted By:</a:t>
            </a:r>
            <a:endParaRPr sz="14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BM Plex Mono"/>
                <a:ea typeface="IBM Plex Mono"/>
                <a:cs typeface="IBM Plex Mono"/>
                <a:sym typeface="IBM Plex Mono"/>
              </a:rPr>
              <a:t>Himani(2023AST2527)</a:t>
            </a:r>
            <a:endParaRPr sz="14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BM Plex Mono"/>
                <a:ea typeface="IBM Plex Mono"/>
                <a:cs typeface="IBM Plex Mono"/>
                <a:sym typeface="IBM Plex Mono"/>
              </a:rPr>
              <a:t>Nirbhay(2011PH10855)</a:t>
            </a:r>
            <a:endParaRPr sz="14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BM Plex Mono"/>
                <a:ea typeface="IBM Plex Mono"/>
                <a:cs typeface="IBM Plex Mono"/>
                <a:sym typeface="IBM Plex Mono"/>
              </a:rPr>
              <a:t>Riddhidipta(2021CS10546)</a:t>
            </a:r>
            <a:endParaRPr sz="14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30950" y="78625"/>
            <a:ext cx="8765100" cy="380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Empirical Orthogonal Function Analysis of Ocean Heat Content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35350" y="620975"/>
            <a:ext cx="8263500" cy="396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 graphs provide insights into how different ocean depths contribute to heat content changes, crucial for projecting future climate scenarios.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Spatial Heat Content Patterns</a:t>
            </a:r>
            <a:endParaRPr sz="11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 300m (A&amp;B): Strongest variations in the tropical Pacific, aligning with ENSO dynamics.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300-1500m (C&amp;D): Marked warming in the Atlantic and around the Antarctic Circumpolar Current.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Variability Explained</a:t>
            </a:r>
            <a:endParaRPr sz="11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 300m (A): 47.6% of the variability, indicating significant influence of surface processes.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300-1500m (C): 32.2% of the variability, suggesting deep ocean processes play a substantial role.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30950" y="78625"/>
            <a:ext cx="8765100" cy="380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Empirical Orthogonal Function Analysis of Ocean Heat Content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35350" y="620975"/>
            <a:ext cx="8263500" cy="396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Temporal Trends</a:t>
            </a:r>
            <a:endParaRPr sz="11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 300m (E - Blue Line): Shows oscillating pattern reflecting short-term climate variations such as ENSO.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300-1500m (F - Red Line): Indicates a long-term warming trend with less pronounced oscillations.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Implications</a:t>
            </a:r>
            <a:endParaRPr sz="11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 first EOF captures the dominant mode of ocean heat content variability, with significant implications for understanding ocean heat uptake and its influence on global climate patterns.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18175"/>
            <a:ext cx="8689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Ocean Heat Content Variation in the Atlantic and Pacific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675" y="967350"/>
            <a:ext cx="6783918" cy="36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3962013" y="4621075"/>
            <a:ext cx="1747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Fig. 5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51475" y="899225"/>
            <a:ext cx="8239200" cy="395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Changes in heat content are critical indicators of oceanic contributions to global climate dynamics, with implications for understanding climate change trends.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Atlantic Ocean Heat Trends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Recent Period (A: 1999-2012): Significant heat content increase at various depths, notably between the equator and 40°N.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Earlier Period (B: 1985-1998): More moderate changes in heat content, less depth penetration.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Pacific Ocean Heat Trends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Recent Period (C: 1999-2012): Pronounced heat content increase at shallow depths, especially around the equator.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Earlier Period (D: 1985-1998): Variability in heat content with less clear pattern, particularly at deeper levels.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18175"/>
            <a:ext cx="8689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Ocean Heat Content Variation in the Atlantic and Pacific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5000" y="206000"/>
            <a:ext cx="85140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Salinity's Influence on Deep Ocean Heat Content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250" y="698200"/>
            <a:ext cx="4100602" cy="386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3913000" y="4559350"/>
            <a:ext cx="1747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Fig. 6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67600" y="851175"/>
            <a:ext cx="82311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Understanding these patterns is crucial for climate prediction and highlights the importance of salinity in ocean heat dynamics and its wider climatic impacts.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Salinity Trends (A)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Positive salinity anomalies in the North Atlantic have rapidly extended to 1500m in the 21st century, reaching levels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unprecedented since records began.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Contrast with previous decades' negative anomalies aligns with shifts from rapid surface warming to a warming hiatus.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Ocean Heat Content (B)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OHC increases correspond with periods of positive salinity anomalies, suggesting deep convection as a key mechanism.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The trend of increasing OHC with salinity changes underscores the importance of salinity in the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ocean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 heat uptake and storage.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315000" y="206000"/>
            <a:ext cx="8514000" cy="5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Salinity's Influence on Deep Ocean Heat Content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467600" y="851175"/>
            <a:ext cx="82311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Long-term Perspective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IBM Plex Mono"/>
                <a:ea typeface="IBM Plex Mono"/>
                <a:cs typeface="IBM Plex Mono"/>
                <a:sym typeface="IBM Plex Mono"/>
              </a:rPr>
              <a:t>Historical view since 1950 shows salinity and OHC cycles correlating with climate shifts, indicating a multi-decadal pattern of variability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Climate Implications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IBM Plex Mono"/>
                <a:ea typeface="IBM Plex Mono"/>
                <a:cs typeface="IBM Plex Mono"/>
                <a:sym typeface="IBM Plex Mono"/>
              </a:rPr>
              <a:t>Salinity changes in the subpolar North Atlantic likely trigger shifts in deep-water formation and ocean circulation, affecting global climate patterns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IBM Plex Mono"/>
                <a:ea typeface="IBM Plex Mono"/>
                <a:cs typeface="IBM Plex Mono"/>
                <a:sym typeface="IBM Plex Mono"/>
              </a:rPr>
              <a:t>This cycle suggests a natural variability that operates alongside anthropogenic influences on the climate system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315000" y="206000"/>
            <a:ext cx="8514000" cy="5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Salinity's Influence on Deep Ocean Heat Content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34825"/>
            <a:ext cx="85206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Analysis of Ocean Heat Content (OHC) and Temperature Anomalies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25" y="722750"/>
            <a:ext cx="7016575" cy="41994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349713" y="4802325"/>
            <a:ext cx="1747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     Fig. 1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34825"/>
            <a:ext cx="85206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Analysis of Ocean Heat Content (OHC) and Temperature Anomalies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15525" y="602925"/>
            <a:ext cx="8451000" cy="438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Overview - SST &amp; OHC analysis (1990s- 2013)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rgbClr val="9900FF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Global Ocean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   :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steady increase in OHC, with direct correlation with SST rise.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rgbClr val="9900FF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Atlantic Ocean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 :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strongly correlated variability in OHC and SST; post 1970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rgbClr val="9900FF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Pacific Ocean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  :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decadal oscillations and long-term trends over OHC and SST     </a:t>
            </a:r>
            <a:b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</a:b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                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interaction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rgbClr val="9900FF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Southern Ocean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 :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strongly correlated increase in OHC and SST at all depth levels, a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			  significant heat uptake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rgbClr val="9900FF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Indian Ocean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   :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accelerating rise in OHC and SST, an increased heat retention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Implications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Oceanic basins presenting a distinct pattern of heat retention and release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Increasing heat sink behavior visible at deeper oceanic layers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Ocean-Climate interactions present extensive regional variability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04100"/>
            <a:ext cx="8613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In Situ Data Coverage and Ocean Heat Content Variability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475" y="959650"/>
            <a:ext cx="4101925" cy="36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549688" y="4479725"/>
            <a:ext cx="17475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Fig. 2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994425"/>
            <a:ext cx="8459700" cy="398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Overview -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Heat Content Analysis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9900FF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Global Ocean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: Increased heat content, especially at shallower depths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9900FF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Atlantic Ocean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 : Notable mid-depth heat variability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9900FF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Pacific Ocean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  : Distinct mid-depth heat patterns; stable at surface and deeper </a:t>
            </a:r>
            <a:b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			  levels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Implications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Consistent rise in ocean heat content across all depths since 2000.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Data indicates increasing oceanic heat absorption, critical for climate analysis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The anomalies are relative to year 2000, showing change over time without baseline climatology.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04100"/>
            <a:ext cx="86136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In Situ Data Coverage and Ocean Heat Content Variability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02775" y="233625"/>
            <a:ext cx="8888700" cy="43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ORAS4 Reanalysis of Ocean Heat Content and SST Anomalies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750" y="670425"/>
            <a:ext cx="4490479" cy="391883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698238" y="4589275"/>
            <a:ext cx="1747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Fig. 3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507900" y="790200"/>
            <a:ext cx="8078100" cy="392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Overview: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Global and Regional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9900FF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Global Ocean  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: Rising OHC trends, with recent decades showing elevated heat storage at multiple depths.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9900FF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Atlantic Ocean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: High variability and sharp increase in OHC coincide with significant SST anomalies.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9900FF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Pacific Ocean 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: Varied OHC levels, displaying both short-term fluctuations and long-term warming trends.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9900FF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Southern Ocean 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: Consistent upward trend in OHC with a notable recent increase in SST anomalies.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9900FF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Indian Ocean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: Steady growth in OHC and SST anomalies, particularly in the 21st century.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102775" y="233625"/>
            <a:ext cx="8888700" cy="4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ORAS4 Reanalysis of Ocean Heat Content and SST Anomalies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02775" y="233625"/>
            <a:ext cx="8888700" cy="4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ORAS4 Reanalysis of Ocean Heat Content and SST Anomalies</a:t>
            </a:r>
            <a:endParaRPr b="1" sz="18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507900" y="790200"/>
            <a:ext cx="8078100" cy="421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 Medium"/>
                <a:ea typeface="IBM Plex Mono Medium"/>
                <a:cs typeface="IBM Plex Mono Medium"/>
                <a:sym typeface="IBM Plex Mono Medium"/>
              </a:rPr>
              <a:t>Implications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ORAS4 reanalysis provides a more accurate representation of OHC and SST variations.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Color bands indicate depth-specific heat content changes, while black lines show SST anomalies.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Enhanced understanding of heat distribution in ocean depths.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Underlines the importance of oceanic heat in global climate dynamics.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IBM Plex Mono"/>
              <a:buChar char="-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ORAS4 data improves historical comparisons and aids in the analysis of long-term climate patterns.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30950" y="78625"/>
            <a:ext cx="8765100" cy="380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Empirical Orthogonal Function Analysis of Ocean Heat Content</a:t>
            </a:r>
            <a:endParaRPr b="1"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125" y="749950"/>
            <a:ext cx="5627749" cy="40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3830100" y="4763100"/>
            <a:ext cx="1483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Fig. 4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