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2" r:id="rId6"/>
    <p:sldId id="285" r:id="rId7"/>
    <p:sldId id="286" r:id="rId8"/>
    <p:sldId id="304" r:id="rId9"/>
    <p:sldId id="289" r:id="rId10"/>
    <p:sldId id="305" r:id="rId11"/>
    <p:sldId id="310" r:id="rId12"/>
    <p:sldId id="311" r:id="rId13"/>
    <p:sldId id="291" r:id="rId14"/>
    <p:sldId id="292" r:id="rId15"/>
    <p:sldId id="287" r:id="rId16"/>
    <p:sldId id="288" r:id="rId17"/>
    <p:sldId id="293" r:id="rId18"/>
    <p:sldId id="294" r:id="rId19"/>
    <p:sldId id="296" r:id="rId20"/>
    <p:sldId id="298" r:id="rId21"/>
    <p:sldId id="300" r:id="rId22"/>
    <p:sldId id="301" r:id="rId23"/>
    <p:sldId id="302" r:id="rId2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28"/>
    <a:srgbClr val="D1D3D4"/>
    <a:srgbClr val="939598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8FDCB-207E-6F31-51B4-110BB620CF13}" v="52" dt="2021-08-26T11:27:2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/>
    <p:restoredTop sz="82161" autoAdjust="0"/>
  </p:normalViewPr>
  <p:slideViewPr>
    <p:cSldViewPr snapToGrid="0" snapToObjects="1">
      <p:cViewPr varScale="1">
        <p:scale>
          <a:sx n="43" d="100"/>
          <a:sy n="43" d="100"/>
        </p:scale>
        <p:origin x="8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261732-EA57-7E40-9B05-864DDDA7C5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6D1E-CCB6-D34F-B604-3408FA4828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F49F-AFAC-8947-98B0-937940F873B6}" type="datetimeFigureOut">
              <a:rPr lang="lt-LT" smtClean="0"/>
              <a:t>2021-08-31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BE284-EFAF-0D44-BCD3-BF0AE08033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E23DD-3561-0149-BADB-FDAACBA360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254FF-3225-324A-A5A7-E45006CC0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521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8F7B-D3FC-A54C-8224-E47630D8B1B4}" type="datetimeFigureOut">
              <a:rPr lang="lt-LT" smtClean="0"/>
              <a:t>2021-08-31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A9A14-AD83-8541-A995-AED2A76550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810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746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3268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51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77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634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441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4051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850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0038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1619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0431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2789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470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4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999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21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4163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311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655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A9A14-AD83-8541-A995-AED2A765501A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4960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54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7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em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S6EEUVZGLE" TargetMode="External"/><Relationship Id="rId13" Type="http://schemas.openxmlformats.org/officeDocument/2006/relationships/hyperlink" Target="https://www.youtube.com/watch?v=zcbeAl4z20U" TargetMode="External"/><Relationship Id="rId3" Type="http://schemas.openxmlformats.org/officeDocument/2006/relationships/image" Target="../media/image5.emf"/><Relationship Id="rId7" Type="http://schemas.openxmlformats.org/officeDocument/2006/relationships/hyperlink" Target="https://www.youtube.com/watch?v=4QFYTQy47yA" TargetMode="External"/><Relationship Id="rId12" Type="http://schemas.openxmlformats.org/officeDocument/2006/relationships/hyperlink" Target="https://www.youtube.com/watch?v=nrggIRWK6q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hyperlink" Target="https://www.youtube.com/watch?v=zIXyITCaAww" TargetMode="External"/><Relationship Id="rId5" Type="http://schemas.openxmlformats.org/officeDocument/2006/relationships/image" Target="../media/image6.emf"/><Relationship Id="rId10" Type="http://schemas.openxmlformats.org/officeDocument/2006/relationships/hyperlink" Target="https://www.youtube.com/watch?v=j7RHtNePY3Y" TargetMode="External"/><Relationship Id="rId4" Type="http://schemas.openxmlformats.org/officeDocument/2006/relationships/image" Target="../media/image2.emf"/><Relationship Id="rId9" Type="http://schemas.openxmlformats.org/officeDocument/2006/relationships/hyperlink" Target="https://www.youtube.com/watch?v=KP0vpVLatM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84B-0AD7-1441-9042-43879E475A1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lt-LT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5F95-1AB5-4D41-9EA0-670C0EEC237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9F398-6466-FF44-B13D-8AA18244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" y="9427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ADC25-8912-5E46-A3F0-BDF83321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7" y="650866"/>
            <a:ext cx="2061092" cy="378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C18C0D-DCD6-4843-BE42-C6A98C983B6C}"/>
              </a:ext>
            </a:extLst>
          </p:cNvPr>
          <p:cNvSpPr/>
          <p:nvPr/>
        </p:nvSpPr>
        <p:spPr>
          <a:xfrm>
            <a:off x="523081" y="3331311"/>
            <a:ext cx="37033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BDD with </a:t>
            </a:r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endParaRPr lang="lt-LT" sz="4200" dirty="0">
              <a:latin typeface="Reader Trial Medium" panose="020B0503030501040103" pitchFamily="34" charset="0"/>
            </a:endParaRPr>
          </a:p>
          <a:p>
            <a:pPr marL="65088"/>
            <a:r>
              <a:rPr lang="lt-LT" sz="3600" dirty="0">
                <a:latin typeface="Reader Trial Medium" panose="020B0503030501040103" pitchFamily="34" charset="0"/>
              </a:rPr>
              <a:t>Lukas Žilinskas</a:t>
            </a:r>
          </a:p>
          <a:p>
            <a:pPr marL="65088"/>
            <a:endParaRPr lang="lt-LT" sz="4200" dirty="0">
              <a:latin typeface="Reader Trial Medium" panose="020B05030305010401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C0870-5A05-9A48-9D1E-CC1F134D4E15}"/>
              </a:ext>
            </a:extLst>
          </p:cNvPr>
          <p:cNvSpPr/>
          <p:nvPr/>
        </p:nvSpPr>
        <p:spPr>
          <a:xfrm>
            <a:off x="523081" y="6051507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7475"/>
            <a:r>
              <a:rPr lang="lt-LT" sz="1400" dirty="0">
                <a:latin typeface="Reader Trial Medium" panose="020B0503030501040103" pitchFamily="34" charset="0"/>
              </a:rPr>
              <a:t>202</a:t>
            </a:r>
            <a:r>
              <a:rPr lang="en-US" sz="1400" dirty="0">
                <a:latin typeface="Reader Trial Medium" panose="020B0503030501040103" pitchFamily="34" charset="0"/>
              </a:rPr>
              <a:t>1</a:t>
            </a:r>
            <a:r>
              <a:rPr lang="lt-LT" sz="1400" dirty="0">
                <a:latin typeface="Reader Trial Medium" panose="020B0503030501040103" pitchFamily="34" charset="0"/>
              </a:rPr>
              <a:t> </a:t>
            </a:r>
            <a:r>
              <a:rPr lang="en-US" sz="1400" dirty="0">
                <a:latin typeface="Reader Trial Medium" panose="020B0503030501040103" pitchFamily="34" charset="0"/>
              </a:rPr>
              <a:t>08 </a:t>
            </a:r>
            <a:r>
              <a:rPr lang="lt-LT" sz="1400" dirty="0">
                <a:latin typeface="Reader Trial Medium" panose="020B0503030501040103" pitchFamily="34" charset="0"/>
              </a:rPr>
              <a:t>26</a:t>
            </a:r>
            <a:endParaRPr lang="en-US" sz="1400" dirty="0">
              <a:latin typeface="Reader Trial Medium" panose="020B05030305010401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60883-52CA-634C-ABE9-BC287FA250EA}"/>
              </a:ext>
            </a:extLst>
          </p:cNvPr>
          <p:cNvSpPr/>
          <p:nvPr/>
        </p:nvSpPr>
        <p:spPr>
          <a:xfrm>
            <a:off x="2391402" y="6051507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1400" dirty="0" err="1">
                <a:latin typeface="Reader Trial Medium" panose="020B0503030501040103" pitchFamily="34" charset="0"/>
              </a:rPr>
              <a:t>frontit.dk</a:t>
            </a:r>
            <a:endParaRPr lang="lt-LT" sz="1400" dirty="0">
              <a:latin typeface="Reader Trial Medium" panose="020B05030305010401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C84D6A-F784-FC4D-B5F2-8F9CED409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64" y="388057"/>
            <a:ext cx="1363836" cy="1363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F84A7-29FD-B740-B07E-DEC1A85B2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581" y="1967475"/>
            <a:ext cx="1363836" cy="1363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49047-93CD-794D-B7A9-AE3E8FFD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62" y="3560748"/>
            <a:ext cx="1363836" cy="1363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60A0E-76CA-634C-9533-70C36A0E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581" y="5140165"/>
            <a:ext cx="1363836" cy="1363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78372-6778-2D49-A815-9EDF0B2A6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166" y="383159"/>
            <a:ext cx="1376080" cy="137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DDD46-14EB-714D-8815-DF7C521C0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164" y="1982279"/>
            <a:ext cx="1376080" cy="137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09A37-6370-DD4E-8809-06AA01896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582" y="3561698"/>
            <a:ext cx="1376080" cy="1376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0FD196-64DD-AA45-96B4-8360BB5DA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309" y="5141117"/>
            <a:ext cx="1376080" cy="13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6159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Common Mistakes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8053676" y="353374"/>
            <a:ext cx="3753137" cy="444564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Lock behavior instead of implementation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Avoid the use of</a:t>
            </a:r>
            <a:r>
              <a:rPr lang="lt-LT" sz="2400" dirty="0"/>
              <a:t> </a:t>
            </a:r>
            <a:r>
              <a:rPr lang="lt-LT" sz="2400" dirty="0" err="1"/>
              <a:t>technical</a:t>
            </a:r>
            <a:r>
              <a:rPr lang="en-US" sz="2400" dirty="0">
                <a:latin typeface="Reader Trial Medium"/>
              </a:rPr>
              <a:t> words like database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Write scenarios imaging you are spectating real user taking actions and capture their behavior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BD205EA-94EC-453A-86A9-94781BBA5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542" y="4114427"/>
            <a:ext cx="5656542" cy="2066642"/>
          </a:xfrm>
          <a:prstGeom prst="rect">
            <a:avLst/>
          </a:prstGeom>
        </p:spPr>
      </p:pic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CF225F6-EF62-4595-801C-B10D6ED02D4C}"/>
              </a:ext>
            </a:extLst>
          </p:cNvPr>
          <p:cNvSpPr txBox="1">
            <a:spLocks/>
          </p:cNvSpPr>
          <p:nvPr/>
        </p:nvSpPr>
        <p:spPr>
          <a:xfrm>
            <a:off x="1851952" y="737755"/>
            <a:ext cx="5027392" cy="155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Bad practice:</a:t>
            </a:r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28CFF867-96CE-4C27-B64C-4471F2641EE2}"/>
              </a:ext>
            </a:extLst>
          </p:cNvPr>
          <p:cNvSpPr txBox="1">
            <a:spLocks/>
          </p:cNvSpPr>
          <p:nvPr/>
        </p:nvSpPr>
        <p:spPr>
          <a:xfrm>
            <a:off x="1851952" y="3242828"/>
            <a:ext cx="5027392" cy="155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practice: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DA0A36D-1AC9-4F87-875A-1ECD6DD67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542" y="1642648"/>
            <a:ext cx="5660949" cy="20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401087" y="359839"/>
            <a:ext cx="109377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Imperative/Declarative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316153F4-4AA3-4DD4-8683-B7F22D1F7B3D}"/>
              </a:ext>
            </a:extLst>
          </p:cNvPr>
          <p:cNvSpPr txBox="1">
            <a:spLocks/>
          </p:cNvSpPr>
          <p:nvPr/>
        </p:nvSpPr>
        <p:spPr>
          <a:xfrm>
            <a:off x="7207738" y="500315"/>
            <a:ext cx="5027392" cy="2257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Imperative: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Longer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detail on how the test is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D5510-2A77-4D78-8E52-B932D22B454E}"/>
              </a:ext>
            </a:extLst>
          </p:cNvPr>
          <p:cNvSpPr txBox="1"/>
          <p:nvPr/>
        </p:nvSpPr>
        <p:spPr>
          <a:xfrm>
            <a:off x="7207738" y="3964448"/>
            <a:ext cx="4984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Declarative: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all the needed detail and no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easily readable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DBB5E0A-E507-4A6A-8D6A-7DB9C3C46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860" y="1348660"/>
            <a:ext cx="5360183" cy="4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77589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Installation and Commands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10028052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Laravel installation execute: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composer require </a:t>
            </a:r>
            <a:r>
              <a:rPr lang="en-US" sz="2400" dirty="0" err="1"/>
              <a:t>laracasts</a:t>
            </a:r>
            <a:r>
              <a:rPr lang="en-US" sz="2400" dirty="0"/>
              <a:t>/</a:t>
            </a:r>
            <a:r>
              <a:rPr lang="en-US" sz="2400" dirty="0" err="1"/>
              <a:t>behat</a:t>
            </a:r>
            <a:r>
              <a:rPr lang="en-US" sz="2400" dirty="0"/>
              <a:t>-</a:t>
            </a:r>
            <a:r>
              <a:rPr lang="en-US" sz="2400" dirty="0" err="1"/>
              <a:t>laravel</a:t>
            </a:r>
            <a:r>
              <a:rPr lang="en-US" sz="2400" dirty="0"/>
              <a:t>-extension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installation for the first time execute: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vendor/bin/</a:t>
            </a:r>
            <a:r>
              <a:rPr lang="en-US" sz="2400" dirty="0" err="1"/>
              <a:t>behat</a:t>
            </a:r>
            <a:r>
              <a:rPr lang="en-US" sz="2400" dirty="0"/>
              <a:t> –</a:t>
            </a:r>
            <a:r>
              <a:rPr lang="en-US" sz="2400" dirty="0" err="1"/>
              <a:t>init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run </a:t>
            </a:r>
            <a:r>
              <a:rPr lang="en-US" sz="2400" dirty="0" err="1"/>
              <a:t>Behat</a:t>
            </a:r>
            <a:r>
              <a:rPr lang="en-US" sz="2400" dirty="0"/>
              <a:t> execute: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vendor/bin/</a:t>
            </a:r>
            <a:r>
              <a:rPr lang="en-US" sz="2400" dirty="0" err="1"/>
              <a:t>behat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run exact feature execute: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vendor/bin/</a:t>
            </a:r>
            <a:r>
              <a:rPr lang="en-US" sz="2400" dirty="0" err="1"/>
              <a:t>behat</a:t>
            </a:r>
            <a:r>
              <a:rPr lang="en-US" sz="2400" dirty="0"/>
              <a:t> tests/</a:t>
            </a:r>
            <a:r>
              <a:rPr lang="en-US" sz="2400" dirty="0" err="1"/>
              <a:t>Behat</a:t>
            </a:r>
            <a:r>
              <a:rPr lang="en-US" sz="2400" dirty="0"/>
              <a:t>/Features/</a:t>
            </a:r>
            <a:r>
              <a:rPr lang="en-US" sz="2400" dirty="0" err="1"/>
              <a:t>ProductsBasket.feature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run exact scenario from the feature execute: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vendor/bin/</a:t>
            </a:r>
            <a:r>
              <a:rPr lang="en-US" sz="2400" dirty="0" err="1"/>
              <a:t>behat</a:t>
            </a:r>
            <a:r>
              <a:rPr lang="en-US" sz="2400" dirty="0"/>
              <a:t> tests/</a:t>
            </a:r>
            <a:r>
              <a:rPr lang="en-US" sz="2400" dirty="0" err="1"/>
              <a:t>Behat</a:t>
            </a:r>
            <a:r>
              <a:rPr lang="en-US" sz="2400" dirty="0"/>
              <a:t>/Features/ProductsBasket.feature:17</a:t>
            </a:r>
          </a:p>
        </p:txBody>
      </p:sp>
    </p:spTree>
    <p:extLst>
      <p:ext uri="{BB962C8B-B14F-4D97-AF65-F5344CB8AC3E}">
        <p14:creationId xmlns:p14="http://schemas.microsoft.com/office/powerpoint/2010/main" val="19108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90930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Configuration &amp; Project Structure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6F38DC-468F-4C4E-829E-C03B1107C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349" y="1261871"/>
            <a:ext cx="6221150" cy="2386194"/>
          </a:xfrm>
          <a:prstGeom prst="rect">
            <a:avLst/>
          </a:prstGeom>
        </p:spPr>
      </p:pic>
      <p:pic>
        <p:nvPicPr>
          <p:cNvPr id="8" name="Picture 7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A5ED9416-C7C2-4323-89A6-45E7949F0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561" y="3910204"/>
            <a:ext cx="2752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D3824533-58B4-47BD-AF69-3B8517F10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734" y="801516"/>
            <a:ext cx="5064532" cy="50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585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How does it work?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6173749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ehat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its basic form takes feature context files written in Gherkin and maps each step to PHP callback.</a:t>
            </a:r>
            <a:endParaRPr lang="lt-LT" sz="2000" dirty="0"/>
          </a:p>
          <a:p>
            <a:endParaRPr lang="lt-L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scenario should be able to be executed alone.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feature should be able to be executed alone.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Maintainability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Readability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CB13409-A132-4346-8683-46156F33F1D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441143" y="2152565"/>
            <a:ext cx="3920613" cy="3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29082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Mink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10028052" cy="44606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A standalone library to use PHP to command a “browser”.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API to send commands to Selenium, Goutte, </a:t>
            </a:r>
            <a:r>
              <a:rPr lang="en-US" sz="2400" dirty="0" err="1">
                <a:latin typeface="Reader Trial Medium"/>
              </a:rPr>
              <a:t>ZombieJS</a:t>
            </a:r>
            <a:r>
              <a:rPr lang="en-US" sz="2400" dirty="0">
                <a:latin typeface="Reader Trial Medium"/>
              </a:rPr>
              <a:t>, and more.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Package </a:t>
            </a:r>
            <a:r>
              <a:rPr lang="en-US" sz="2400" dirty="0">
                <a:latin typeface="Reader Trial Medium"/>
              </a:rPr>
              <a:t>allows for BDD tests to be created without actually writing any PHP code.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9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4567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Mink Drivers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251223E5-5E90-4325-BE7A-CCB9F8CF2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4211" y="1314344"/>
            <a:ext cx="7223577" cy="5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8177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Tools for Developers and Testers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3062177" y="1629028"/>
            <a:ext cx="8533454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developers: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Behat</a:t>
            </a:r>
            <a:r>
              <a:rPr lang="en-US" sz="2400" dirty="0"/>
              <a:t> plugin from </a:t>
            </a:r>
            <a:r>
              <a:rPr lang="en-US" sz="2400" dirty="0" err="1"/>
              <a:t>PHPStorm</a:t>
            </a:r>
            <a:r>
              <a:rPr lang="en-US" sz="2400" dirty="0"/>
              <a:t> marketplace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For testers</a:t>
            </a:r>
            <a:r>
              <a:rPr lang="lt-LT" sz="2400" dirty="0"/>
              <a:t> and </a:t>
            </a:r>
            <a:r>
              <a:rPr lang="en-US" sz="2400" dirty="0"/>
              <a:t>developers: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Tidy Gherkin chrome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003DBFDC-42F9-426E-BD96-0061D76C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2" y="3122919"/>
            <a:ext cx="898004" cy="8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Behat — a php framework for autotesting your business expectations.">
            <a:extLst>
              <a:ext uri="{FF2B5EF4-FFF2-40B4-BE49-F238E27FC236}">
                <a16:creationId xmlns:a16="http://schemas.microsoft.com/office/drawing/2014/main" id="{6AB558AF-FD83-48A6-89CC-DDA33F66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10" y="1629028"/>
            <a:ext cx="652507" cy="8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27004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15362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EF04303D-00D1-49A0-9523-099AEF67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5" y="1500534"/>
            <a:ext cx="8466669" cy="42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12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56135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lt-LT" sz="4200" dirty="0">
                <a:latin typeface="Reader Trial Medium" panose="020B0503030501040103" pitchFamily="34" charset="0"/>
              </a:rPr>
              <a:t>BDD: Short introduction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82423" y="1495468"/>
            <a:ext cx="10028052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Behavior Driven Development (BDD)</a:t>
            </a:r>
            <a:r>
              <a:rPr lang="lt-LT" sz="2400" dirty="0"/>
              <a:t> methodology</a:t>
            </a:r>
            <a:r>
              <a:rPr lang="en-US" sz="2400" dirty="0"/>
              <a:t> is an extension of Test-Driven Development (TDD). </a:t>
            </a:r>
            <a:r>
              <a:rPr lang="lt-LT" sz="2400" dirty="0"/>
              <a:t>BDD same as in TDD </a:t>
            </a:r>
            <a:r>
              <a:rPr lang="en-US" sz="2400" dirty="0"/>
              <a:t>we write tests first and then add application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Reader Trial Medium" panose="020B0603030501040103"/>
                <a:ea typeface="Calibri" panose="020F0502020204030204" pitchFamily="34" charset="0"/>
              </a:rPr>
              <a:t>BDD is designed to test an application’s behavior from the end user’s standpoint, whereas TDD is focused on testing smaller isolated </a:t>
            </a:r>
            <a:r>
              <a:rPr lang="lt-LT" sz="2400" dirty="0">
                <a:effectLst/>
                <a:latin typeface="Reader Trial Medium" panose="020B0603030501040103"/>
                <a:ea typeface="Calibri" panose="020F0502020204030204" pitchFamily="34" charset="0"/>
              </a:rPr>
              <a:t>fragments</a:t>
            </a:r>
            <a:r>
              <a:rPr lang="en-US" sz="2400" dirty="0">
                <a:effectLst/>
                <a:latin typeface="Reader Trial Medium" panose="020B0603030501040103"/>
                <a:ea typeface="Calibri" panose="020F0502020204030204" pitchFamily="34" charset="0"/>
              </a:rPr>
              <a:t> of the functionality.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C830F0-5D76-463C-8BB3-A3C540019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581" y="4045629"/>
            <a:ext cx="5596838" cy="13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26525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References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AF891A-76DB-407D-8959-9C32BFDE947A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8533454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7"/>
              </a:rPr>
              <a:t>https://docs.behat.org/en/latest/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7"/>
              </a:rPr>
              <a:t>https://mink.behat.org/en/latest/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7"/>
              </a:rPr>
              <a:t>https://www.youtube.com/watch?v=4QFYTQy47yA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8"/>
              </a:rPr>
              <a:t>https://www.youtube.com/watch?v=VS6EEUVZGLE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9"/>
              </a:rPr>
              <a:t>https://www.youtube.com/watch?v=KP0vpVLatMc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0"/>
              </a:rPr>
              <a:t>https://www.youtube.com/watch?v=j7RHtNePY3Y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1"/>
              </a:rPr>
              <a:t>https://www.youtube.com/watch?v=zIXyITCaAww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2"/>
              </a:rPr>
              <a:t>https://www.youtube.com/watch?v=nrggIRWK6qo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13"/>
              </a:rPr>
              <a:t>https://www.youtube.com/watch?v=zcbeAl4z20U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7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61766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BDD and </a:t>
            </a:r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What Is It?</a:t>
            </a:r>
            <a:endParaRPr lang="lt-LT" sz="4200" dirty="0">
              <a:latin typeface="Reader Trial Medium" panose="020B05030305010401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47316"/>
            <a:ext cx="10028052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Behat</a:t>
            </a:r>
            <a:r>
              <a:rPr lang="en-US" sz="2400" dirty="0"/>
              <a:t> is a tool that makes BDD methodology possible to apply to our project. This methodology enforces development software through continuous example-based communication between developers and a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are written in a special format called Gherkin.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allows you to describe software’s behavior without detailing how the behavior will be implemented.</a:t>
            </a:r>
            <a:endParaRPr lang="lt-LT" sz="2400" b="1" dirty="0"/>
          </a:p>
        </p:txBody>
      </p:sp>
    </p:spTree>
    <p:extLst>
      <p:ext uri="{BB962C8B-B14F-4D97-AF65-F5344CB8AC3E}">
        <p14:creationId xmlns:p14="http://schemas.microsoft.com/office/powerpoint/2010/main" val="13731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1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56094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BDD and </a:t>
            </a:r>
            <a:r>
              <a:rPr lang="en-US" sz="4200" dirty="0" err="1">
                <a:latin typeface="Reader Trial Medium" panose="020B0503030501040103" pitchFamily="34" charset="0"/>
              </a:rPr>
              <a:t>Behat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Benefits</a:t>
            </a:r>
            <a:endParaRPr lang="lt-LT" sz="4200" dirty="0">
              <a:latin typeface="Reader Trial Medium" panose="020B05030305010401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10028052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BDD takes a big focus on paying attention to writing tests of the customer's point of view, using the language of the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BDD tests help to focus on the tests that will not break artificially because implementation has changed, they do that by focusing on what the customer really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Unit testing with </a:t>
            </a:r>
            <a:r>
              <a:rPr lang="en-US" sz="2400" dirty="0" err="1"/>
              <a:t>Behat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Possibility of automated b</a:t>
            </a:r>
            <a:r>
              <a:rPr lang="en-US" sz="2400" dirty="0" err="1"/>
              <a:t>rowser</a:t>
            </a:r>
            <a:r>
              <a:rPr lang="en-US" sz="2400" dirty="0"/>
              <a:t> testing with Mink.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Behat</a:t>
            </a:r>
            <a:r>
              <a:rPr lang="en-US" sz="2400" dirty="0"/>
              <a:t> could be used in CI.</a:t>
            </a:r>
          </a:p>
        </p:txBody>
      </p:sp>
    </p:spTree>
    <p:extLst>
      <p:ext uri="{BB962C8B-B14F-4D97-AF65-F5344CB8AC3E}">
        <p14:creationId xmlns:p14="http://schemas.microsoft.com/office/powerpoint/2010/main" val="38896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8478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What Is It, Benefits?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67579" y="1629028"/>
            <a:ext cx="10028052" cy="4460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Creates a single vocabulary and process between collaborating technical and non-technical people.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49936B-6318-41F0-8B30-FF4AA3F274DF}"/>
              </a:ext>
            </a:extLst>
          </p:cNvPr>
          <p:cNvSpPr/>
          <p:nvPr/>
        </p:nvSpPr>
        <p:spPr>
          <a:xfrm>
            <a:off x="6385006" y="2466834"/>
            <a:ext cx="1788363" cy="1329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analysts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CAD859-26AE-468A-8B00-4532267A56CE}"/>
              </a:ext>
            </a:extLst>
          </p:cNvPr>
          <p:cNvSpPr/>
          <p:nvPr/>
        </p:nvSpPr>
        <p:spPr>
          <a:xfrm>
            <a:off x="3812853" y="2466833"/>
            <a:ext cx="1788363" cy="1329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BF858B-99C0-4A00-BE68-E5F7849F1348}"/>
              </a:ext>
            </a:extLst>
          </p:cNvPr>
          <p:cNvSpPr/>
          <p:nvPr/>
        </p:nvSpPr>
        <p:spPr>
          <a:xfrm>
            <a:off x="2918671" y="4095861"/>
            <a:ext cx="1788363" cy="1329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232E5F-855C-4D36-B897-EFC05E72AD5C}"/>
              </a:ext>
            </a:extLst>
          </p:cNvPr>
          <p:cNvSpPr/>
          <p:nvPr/>
        </p:nvSpPr>
        <p:spPr>
          <a:xfrm>
            <a:off x="5098929" y="4760450"/>
            <a:ext cx="1788363" cy="1329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owners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08A1AF-59B7-4BDB-BABD-48D568032A63}"/>
              </a:ext>
            </a:extLst>
          </p:cNvPr>
          <p:cNvSpPr/>
          <p:nvPr/>
        </p:nvSpPr>
        <p:spPr>
          <a:xfrm>
            <a:off x="7279187" y="4095861"/>
            <a:ext cx="1788363" cy="1329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managers</a:t>
            </a:r>
          </a:p>
        </p:txBody>
      </p:sp>
    </p:spTree>
    <p:extLst>
      <p:ext uri="{BB962C8B-B14F-4D97-AF65-F5344CB8AC3E}">
        <p14:creationId xmlns:p14="http://schemas.microsoft.com/office/powerpoint/2010/main" val="38504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8478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What Is It, Benefits?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A0C71AC-6C30-44ED-8C3F-1C7614B3FCA6}"/>
              </a:ext>
            </a:extLst>
          </p:cNvPr>
          <p:cNvSpPr txBox="1">
            <a:spLocks/>
          </p:cNvSpPr>
          <p:nvPr/>
        </p:nvSpPr>
        <p:spPr>
          <a:xfrm>
            <a:off x="1584204" y="1645653"/>
            <a:ext cx="10028052" cy="44606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tx1"/>
                </a:solidFill>
                <a:latin typeface="Reader Trial Medium" panose="020B06030305010401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Helps enforce firm, unambiguous requirements.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Gherkin is a plain text language with a little extra structure.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eader Trial Medium"/>
              </a:rPr>
              <a:t>It acts as documentation and is the skeleton of your automated tests.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eader Trial Medium"/>
              </a:rPr>
              <a:t>Feature tests which are written in Gherkin can be reused with JS and other languages.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0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58735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Syntax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879FF7-2AE6-4F27-BC5D-60BF0634A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829" y="1540625"/>
            <a:ext cx="3317884" cy="322049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1FA6F8EE-C840-4CDF-A708-6D4881049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287" y="1540625"/>
            <a:ext cx="5211737" cy="24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0551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Syntax Examples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ADE9A0A-1BDB-49AD-8DC9-67C9A0773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579" y="1394870"/>
            <a:ext cx="9812892" cy="23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0DFA61-A87A-C64A-8CB9-5D164EF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89F44-9501-4A4B-8B3C-016D4EBA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6" y="6272126"/>
            <a:ext cx="1469006" cy="269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ED3CDF-DE47-44C8-A0E9-3D8A8A210535}"/>
              </a:ext>
            </a:extLst>
          </p:cNvPr>
          <p:cNvSpPr/>
          <p:nvPr/>
        </p:nvSpPr>
        <p:spPr>
          <a:xfrm>
            <a:off x="1582423" y="445182"/>
            <a:ext cx="80551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/>
            <a:r>
              <a:rPr lang="en-US" sz="4200" dirty="0">
                <a:latin typeface="Reader Trial Medium" panose="020B0503030501040103" pitchFamily="34" charset="0"/>
              </a:rPr>
              <a:t>Gherkin Language</a:t>
            </a:r>
            <a:r>
              <a:rPr lang="lt-LT" sz="4200" dirty="0">
                <a:latin typeface="Reader Trial Medium" panose="020B0503030501040103" pitchFamily="34" charset="0"/>
              </a:rPr>
              <a:t>: </a:t>
            </a:r>
            <a:r>
              <a:rPr lang="en-US" sz="4200" dirty="0">
                <a:latin typeface="Reader Trial Medium" panose="020B0503030501040103" pitchFamily="34" charset="0"/>
              </a:rPr>
              <a:t>Syntax Examples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17D85-A9B0-4DAB-837C-43FE1BD6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82948" y="393252"/>
            <a:ext cx="816528" cy="816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FC262-2E5D-4128-BF7B-75D88779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46" y="1348660"/>
            <a:ext cx="801687" cy="80168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8768160-6F2F-4883-9385-41268CC98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957" y="1209781"/>
            <a:ext cx="5931439" cy="52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5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BFD6BD22FA64680D7C580D55EBFC7" ma:contentTypeVersion="13" ma:contentTypeDescription="Create a new document." ma:contentTypeScope="" ma:versionID="f0ffece9cb60a35bcc4fab780e66ad86">
  <xsd:schema xmlns:xsd="http://www.w3.org/2001/XMLSchema" xmlns:xs="http://www.w3.org/2001/XMLSchema" xmlns:p="http://schemas.microsoft.com/office/2006/metadata/properties" xmlns:ns2="79f2656c-7041-4aa4-9ecf-d37a8a6e26b3" xmlns:ns3="eae17f51-0d64-47be-8062-4741004483ab" targetNamespace="http://schemas.microsoft.com/office/2006/metadata/properties" ma:root="true" ma:fieldsID="f32d158d1ef62f5d01e0e01c8d2ffcb8" ns2:_="" ns3:_="">
    <xsd:import namespace="79f2656c-7041-4aa4-9ecf-d37a8a6e26b3"/>
    <xsd:import namespace="eae17f51-0d64-47be-8062-4741004483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2656c-7041-4aa4-9ecf-d37a8a6e2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7f51-0d64-47be-8062-474100448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710DA-7FC8-4DDA-9013-DD68D0FE0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2656c-7041-4aa4-9ecf-d37a8a6e26b3"/>
    <ds:schemaRef ds:uri="eae17f51-0d64-47be-8062-4741004483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150D5A-F13C-4E7C-B1D7-29928F02AC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598D4-ADCC-4E78-8A33-36D516CDAD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6808</TotalTime>
  <Words>738</Words>
  <Application>Microsoft Office PowerPoint</Application>
  <PresentationFormat>Widescreen</PresentationFormat>
  <Paragraphs>115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lukasimbm@gmail.com</cp:lastModifiedBy>
  <cp:revision>178</cp:revision>
  <dcterms:created xsi:type="dcterms:W3CDTF">2020-07-02T06:54:19Z</dcterms:created>
  <dcterms:modified xsi:type="dcterms:W3CDTF">2021-08-31T18:24:44Z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0x010100F57BFD6BD22FA64680D7C580D55EBFC7</vt:lpwstr>
  </property>
</Properties>
</file>