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0" r:id="rId2"/>
  </p:sldMasterIdLst>
  <p:notesMasterIdLst>
    <p:notesMasterId r:id="rId47"/>
  </p:notesMasterIdLst>
  <p:sldIdLst>
    <p:sldId id="256" r:id="rId3"/>
    <p:sldId id="266" r:id="rId4"/>
    <p:sldId id="282" r:id="rId5"/>
    <p:sldId id="274" r:id="rId6"/>
    <p:sldId id="300" r:id="rId7"/>
    <p:sldId id="289" r:id="rId8"/>
    <p:sldId id="324" r:id="rId9"/>
    <p:sldId id="317" r:id="rId10"/>
    <p:sldId id="325" r:id="rId11"/>
    <p:sldId id="322" r:id="rId12"/>
    <p:sldId id="299" r:id="rId13"/>
    <p:sldId id="290" r:id="rId14"/>
    <p:sldId id="296" r:id="rId15"/>
    <p:sldId id="323" r:id="rId16"/>
    <p:sldId id="302" r:id="rId17"/>
    <p:sldId id="311" r:id="rId18"/>
    <p:sldId id="312" r:id="rId19"/>
    <p:sldId id="313" r:id="rId20"/>
    <p:sldId id="314" r:id="rId21"/>
    <p:sldId id="340" r:id="rId22"/>
    <p:sldId id="354" r:id="rId23"/>
    <p:sldId id="355" r:id="rId24"/>
    <p:sldId id="356" r:id="rId25"/>
    <p:sldId id="357" r:id="rId26"/>
    <p:sldId id="359" r:id="rId27"/>
    <p:sldId id="337" r:id="rId28"/>
    <p:sldId id="307" r:id="rId29"/>
    <p:sldId id="338" r:id="rId30"/>
    <p:sldId id="328" r:id="rId31"/>
    <p:sldId id="329" r:id="rId32"/>
    <p:sldId id="330" r:id="rId33"/>
    <p:sldId id="331" r:id="rId34"/>
    <p:sldId id="332" r:id="rId35"/>
    <p:sldId id="339" r:id="rId36"/>
    <p:sldId id="333" r:id="rId37"/>
    <p:sldId id="334" r:id="rId38"/>
    <p:sldId id="335" r:id="rId39"/>
    <p:sldId id="336" r:id="rId40"/>
    <p:sldId id="279" r:id="rId41"/>
    <p:sldId id="363" r:id="rId42"/>
    <p:sldId id="362" r:id="rId43"/>
    <p:sldId id="280" r:id="rId44"/>
    <p:sldId id="281" r:id="rId45"/>
    <p:sldId id="26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1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576" y="7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8B2-A9EF-42D3-9498-BD13D14827D4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2364D-FF2A-4D57-BDCF-6BE4A8C93A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7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1122363"/>
            <a:ext cx="103632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253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2221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5298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96240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9" y="1681164"/>
            <a:ext cx="5157791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91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23791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03709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8" y="987426"/>
            <a:ext cx="6172203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9324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8" y="987426"/>
            <a:ext cx="6172203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718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84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545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2355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0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0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8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FE51-E275-4111-867D-737DD8AB352B}" type="datetimeFigureOut">
              <a:rPr lang="ko-KR" altLang="en-US" smtClean="0"/>
              <a:pPr/>
              <a:t>2017-04-27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78731" y="6400418"/>
            <a:ext cx="27507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98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  <p:sldLayoutId id="2147483680" r:id="rId9"/>
    <p:sldLayoutId id="2147483681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12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9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nghyunmoon/graduate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jpeg"/><Relationship Id="rId5" Type="http://schemas.openxmlformats.org/officeDocument/2006/relationships/image" Target="../media/image10.png"/><Relationship Id="rId10" Type="http://schemas.openxmlformats.org/officeDocument/2006/relationships/image" Target="../media/image20.jpeg"/><Relationship Id="rId4" Type="http://schemas.openxmlformats.org/officeDocument/2006/relationships/image" Target="../media/image16.jp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45435" t="47342" r="38478" b="39318"/>
          <a:stretch/>
        </p:blipFill>
        <p:spPr>
          <a:xfrm>
            <a:off x="5300870" y="569840"/>
            <a:ext cx="1868556" cy="871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4767" y="369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6167"/>
              </p:ext>
            </p:extLst>
          </p:nvPr>
        </p:nvGraphicFramePr>
        <p:xfrm>
          <a:off x="6840110" y="4386891"/>
          <a:ext cx="45940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154">
                  <a:extLst>
                    <a:ext uri="{9D8B030D-6E8A-4147-A177-3AD203B41FA5}">
                      <a16:colId xmlns:a16="http://schemas.microsoft.com/office/drawing/2014/main" val="3953959835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906779949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3832877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지도교수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정 의 훈 </a:t>
                      </a:r>
                      <a:r>
                        <a:rPr lang="ko-KR" altLang="en-US" sz="1000" b="0" dirty="0">
                          <a:latin typeface="+mj-lt"/>
                          <a:ea typeface="HY견고딕" panose="02030600000101010101" pitchFamily="18" charset="-127"/>
                        </a:rPr>
                        <a:t>교수님</a:t>
                      </a:r>
                      <a:endParaRPr lang="ko-KR" altLang="en-US" b="0" dirty="0"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931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지도학생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8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2012152013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문 장 현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팀장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525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2014150044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김 두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32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2014154047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조 덕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2646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0" y="1494001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380813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86060" y="25112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졸업연구설계서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4864" y="4391668"/>
            <a:ext cx="3776007" cy="769442"/>
            <a:chOff x="4472666" y="2875287"/>
            <a:chExt cx="3390182" cy="769442"/>
          </a:xfrm>
        </p:grpSpPr>
        <p:sp>
          <p:nvSpPr>
            <p:cNvPr id="7" name="TextBox 6"/>
            <p:cNvSpPr txBox="1"/>
            <p:nvPr/>
          </p:nvSpPr>
          <p:spPr>
            <a:xfrm>
              <a:off x="5012696" y="2875287"/>
              <a:ext cx="2123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스마트 강의 시스템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666" y="3244619"/>
              <a:ext cx="339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Smart Lecture System</a:t>
              </a:r>
              <a:endParaRPr lang="ko-KR" altLang="en-US" sz="2000" b="1" i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9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669457" y="2319571"/>
            <a:ext cx="4013200" cy="2536190"/>
            <a:chOff x="1708785" y="2240915"/>
            <a:chExt cx="4013200" cy="2536190"/>
          </a:xfrm>
        </p:grpSpPr>
        <p:sp>
          <p:nvSpPr>
            <p:cNvPr id="146" name="사다리꼴 145"/>
            <p:cNvSpPr/>
            <p:nvPr/>
          </p:nvSpPr>
          <p:spPr>
            <a:xfrm>
              <a:off x="3025775" y="4218940"/>
              <a:ext cx="1379855" cy="558165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1708785" y="2240915"/>
              <a:ext cx="4013200" cy="2212975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(3)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81462" y="6490314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554" y="5581602"/>
            <a:ext cx="609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학생들에게 실시간으로 질문을 받고 답변할 수 있는 기능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7" y="2515151"/>
            <a:ext cx="2742565" cy="187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441" y="1899836"/>
            <a:ext cx="31870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757288" y="1901106"/>
            <a:ext cx="37357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학생용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7527" y="2408471"/>
            <a:ext cx="5340350" cy="2124075"/>
            <a:chOff x="236855" y="2329815"/>
            <a:chExt cx="5340350" cy="2124075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405630" y="2329815"/>
              <a:ext cx="1171575" cy="2124075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855" y="3255645"/>
              <a:ext cx="11518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질의응답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304290" y="3435350"/>
              <a:ext cx="31013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50297" y="3425741"/>
            <a:ext cx="148653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43947" y="4203616"/>
            <a:ext cx="2256155" cy="10375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481612" y="2315761"/>
            <a:ext cx="4182110" cy="2136775"/>
            <a:chOff x="7520940" y="2237105"/>
            <a:chExt cx="4182110" cy="2136775"/>
          </a:xfrm>
        </p:grpSpPr>
        <p:grpSp>
          <p:nvGrpSpPr>
            <p:cNvPr id="64" name="그룹 63"/>
            <p:cNvGrpSpPr/>
            <p:nvPr/>
          </p:nvGrpSpPr>
          <p:grpSpPr>
            <a:xfrm>
              <a:off x="7520940" y="2237105"/>
              <a:ext cx="4182110" cy="2136775"/>
              <a:chOff x="7520940" y="2237105"/>
              <a:chExt cx="4182110" cy="2136775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520940" y="2237105"/>
                <a:ext cx="4182110" cy="2136775"/>
                <a:chOff x="7520940" y="2237105"/>
                <a:chExt cx="4182110" cy="2136775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940" y="2237105"/>
                  <a:ext cx="4182110" cy="2136775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597515" y="2491105"/>
                  <a:ext cx="869950" cy="1424305"/>
                  <a:chOff x="10597515" y="2491105"/>
                  <a:chExt cx="869950" cy="1424305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0597515" y="2706370"/>
                    <a:ext cx="869950" cy="104394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학생</a:t>
                    </a:r>
                    <a:r>
                      <a:rPr lang="en-US" altLang="ko-KR" sz="1000" dirty="0"/>
                      <a:t>1: AOB</a:t>
                    </a:r>
                    <a:r>
                      <a:rPr lang="ko-KR" altLang="en-US" sz="1000" dirty="0"/>
                      <a:t>가 왜 </a:t>
                    </a:r>
                    <a:r>
                      <a:rPr lang="en-US" altLang="ko-KR" sz="1000" dirty="0"/>
                      <a:t>10</a:t>
                    </a:r>
                    <a:r>
                      <a:rPr lang="ko-KR" altLang="en-US" sz="1000" dirty="0"/>
                      <a:t>인가요</a:t>
                    </a:r>
                    <a:r>
                      <a:rPr lang="en-US" altLang="ko-KR" sz="1000" dirty="0"/>
                      <a:t>?</a:t>
                    </a:r>
                    <a:endParaRPr lang="ko-KR" altLang="en-US" sz="1400" dirty="0"/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10597515" y="3914775"/>
                    <a:ext cx="855345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10597515" y="2491105"/>
                    <a:ext cx="869950" cy="21526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Q&amp;A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5735" y="2491105"/>
                <a:ext cx="2811780" cy="1614170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602595" y="3867150"/>
                <a:ext cx="875030" cy="229870"/>
                <a:chOff x="10602595" y="3867150"/>
                <a:chExt cx="875030" cy="229870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94060" y="3867150"/>
                  <a:ext cx="239395" cy="200025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602595" y="3880485"/>
                  <a:ext cx="875030" cy="216535"/>
                  <a:chOff x="10602595" y="3880485"/>
                  <a:chExt cx="875030" cy="21653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48060" y="3880485"/>
                    <a:ext cx="329565" cy="20383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02595" y="3893185"/>
                    <a:ext cx="261620" cy="2038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597515" y="3723640"/>
              <a:ext cx="869950" cy="169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30767" y="2525311"/>
            <a:ext cx="869950" cy="1869440"/>
            <a:chOff x="4570095" y="2446655"/>
            <a:chExt cx="869950" cy="1869440"/>
          </a:xfrm>
        </p:grpSpPr>
        <p:sp>
          <p:nvSpPr>
            <p:cNvPr id="106" name="직사각형 105"/>
            <p:cNvSpPr/>
            <p:nvPr/>
          </p:nvSpPr>
          <p:spPr>
            <a:xfrm>
              <a:off x="4570095" y="2733675"/>
              <a:ext cx="869950" cy="13912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학생</a:t>
              </a:r>
              <a:r>
                <a:rPr lang="en-US" altLang="ko-KR" sz="1000" dirty="0"/>
                <a:t>1: AOB</a:t>
              </a:r>
              <a:r>
                <a:rPr lang="ko-KR" altLang="en-US" sz="1000" dirty="0"/>
                <a:t>가 왜 </a:t>
              </a:r>
              <a:r>
                <a:rPr lang="en-US" altLang="ko-KR" sz="1000" dirty="0"/>
                <a:t>10</a:t>
              </a:r>
              <a:r>
                <a:rPr lang="ko-KR" altLang="en-US" sz="1000" dirty="0"/>
                <a:t>인가요</a:t>
              </a:r>
              <a:r>
                <a:rPr lang="en-US" altLang="ko-KR" sz="1000" dirty="0"/>
                <a:t>?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570095" y="2446655"/>
              <a:ext cx="869950" cy="287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570095" y="4090670"/>
              <a:ext cx="869950" cy="226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426617" y="4576996"/>
            <a:ext cx="0" cy="40322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8449352" y="5090299"/>
            <a:ext cx="1991995" cy="535940"/>
            <a:chOff x="8488680" y="4923155"/>
            <a:chExt cx="1991995" cy="535940"/>
          </a:xfrm>
        </p:grpSpPr>
        <p:grpSp>
          <p:nvGrpSpPr>
            <p:cNvPr id="184" name="그룹 183"/>
            <p:cNvGrpSpPr/>
            <p:nvPr/>
          </p:nvGrpSpPr>
          <p:grpSpPr>
            <a:xfrm>
              <a:off x="8488680" y="4923155"/>
              <a:ext cx="1991995" cy="535940"/>
              <a:chOff x="8488680" y="4923155"/>
              <a:chExt cx="1991995" cy="535940"/>
            </a:xfrm>
          </p:grpSpPr>
          <p:pic>
            <p:nvPicPr>
              <p:cNvPr id="186" name="그림 18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8680" y="4923155"/>
                <a:ext cx="1991995" cy="535940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5045" y="4986655"/>
                <a:ext cx="1339215" cy="405130"/>
              </a:xfrm>
              <a:prstGeom prst="rect">
                <a:avLst/>
              </a:prstGeom>
            </p:spPr>
          </p:pic>
          <p:grpSp>
            <p:nvGrpSpPr>
              <p:cNvPr id="188" name="그룹 187"/>
              <p:cNvGrpSpPr/>
              <p:nvPr/>
            </p:nvGrpSpPr>
            <p:grpSpPr>
              <a:xfrm>
                <a:off x="9956800" y="5332095"/>
                <a:ext cx="416560" cy="57785"/>
                <a:chOff x="9956800" y="5332095"/>
                <a:chExt cx="416560" cy="57785"/>
              </a:xfrm>
            </p:grpSpPr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95865" y="5332095"/>
                  <a:ext cx="114300" cy="50165"/>
                </a:xfrm>
                <a:prstGeom prst="rect">
                  <a:avLst/>
                </a:prstGeom>
              </p:spPr>
            </p:pic>
            <p:grpSp>
              <p:nvGrpSpPr>
                <p:cNvPr id="190" name="그룹 189"/>
                <p:cNvGrpSpPr/>
                <p:nvPr/>
              </p:nvGrpSpPr>
              <p:grpSpPr>
                <a:xfrm>
                  <a:off x="9956800" y="5335270"/>
                  <a:ext cx="416560" cy="54610"/>
                  <a:chOff x="9956800" y="5335270"/>
                  <a:chExt cx="416560" cy="54610"/>
                </a:xfrm>
              </p:grpSpPr>
              <p:pic>
                <p:nvPicPr>
                  <p:cNvPr id="191" name="그림 19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16515" y="5335270"/>
                    <a:ext cx="156845" cy="51435"/>
                  </a:xfrm>
                  <a:prstGeom prst="rect">
                    <a:avLst/>
                  </a:prstGeom>
                </p:spPr>
              </p:pic>
              <p:pic>
                <p:nvPicPr>
                  <p:cNvPr id="192" name="그림 19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6800" y="5338445"/>
                    <a:ext cx="124460" cy="514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85" name="직사각형 184"/>
            <p:cNvSpPr/>
            <p:nvPr/>
          </p:nvSpPr>
          <p:spPr>
            <a:xfrm>
              <a:off x="9954260" y="4986655"/>
              <a:ext cx="414655" cy="351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464592" y="5744349"/>
            <a:ext cx="1991995" cy="535940"/>
            <a:chOff x="8503920" y="5577205"/>
            <a:chExt cx="1991995" cy="535940"/>
          </a:xfrm>
        </p:grpSpPr>
        <p:grpSp>
          <p:nvGrpSpPr>
            <p:cNvPr id="175" name="그룹 174"/>
            <p:cNvGrpSpPr/>
            <p:nvPr/>
          </p:nvGrpSpPr>
          <p:grpSpPr>
            <a:xfrm>
              <a:off x="8503920" y="5577205"/>
              <a:ext cx="1991995" cy="535940"/>
              <a:chOff x="8503920" y="5577205"/>
              <a:chExt cx="1991995" cy="535940"/>
            </a:xfrm>
          </p:grpSpPr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20" y="5577205"/>
                <a:ext cx="1991995" cy="535940"/>
              </a:xfrm>
              <a:prstGeom prst="rect">
                <a:avLst/>
              </a:prstGeom>
            </p:spPr>
          </p:pic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9650" y="5640705"/>
                <a:ext cx="1339215" cy="405130"/>
              </a:xfrm>
              <a:prstGeom prst="rect">
                <a:avLst/>
              </a:prstGeom>
            </p:spPr>
          </p:pic>
          <p:grpSp>
            <p:nvGrpSpPr>
              <p:cNvPr id="179" name="그룹 178"/>
              <p:cNvGrpSpPr/>
              <p:nvPr/>
            </p:nvGrpSpPr>
            <p:grpSpPr>
              <a:xfrm>
                <a:off x="9971405" y="5986145"/>
                <a:ext cx="416560" cy="57785"/>
                <a:chOff x="9971405" y="5986145"/>
                <a:chExt cx="416560" cy="57785"/>
              </a:xfrm>
            </p:grpSpPr>
            <p:pic>
              <p:nvPicPr>
                <p:cNvPr id="180" name="그림 17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10470" y="5986145"/>
                  <a:ext cx="114300" cy="50165"/>
                </a:xfrm>
                <a:prstGeom prst="rect">
                  <a:avLst/>
                </a:prstGeom>
              </p:spPr>
            </p:pic>
            <p:grpSp>
              <p:nvGrpSpPr>
                <p:cNvPr id="181" name="그룹 180"/>
                <p:cNvGrpSpPr/>
                <p:nvPr/>
              </p:nvGrpSpPr>
              <p:grpSpPr>
                <a:xfrm>
                  <a:off x="9971405" y="5989320"/>
                  <a:ext cx="416560" cy="54610"/>
                  <a:chOff x="9971405" y="5989320"/>
                  <a:chExt cx="416560" cy="54610"/>
                </a:xfrm>
              </p:grpSpPr>
              <p:pic>
                <p:nvPicPr>
                  <p:cNvPr id="182" name="그림 18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31120" y="5989320"/>
                    <a:ext cx="156845" cy="51435"/>
                  </a:xfrm>
                  <a:prstGeom prst="rect">
                    <a:avLst/>
                  </a:prstGeom>
                </p:spPr>
              </p:pic>
              <p:pic>
                <p:nvPicPr>
                  <p:cNvPr id="183" name="그림 18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71405" y="5992495"/>
                    <a:ext cx="124460" cy="514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76" name="직사각형 175"/>
            <p:cNvSpPr/>
            <p:nvPr/>
          </p:nvSpPr>
          <p:spPr>
            <a:xfrm>
              <a:off x="9968865" y="5640705"/>
              <a:ext cx="414655" cy="351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579303" y="4606492"/>
            <a:ext cx="4927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12" y="2895516"/>
            <a:ext cx="641350" cy="34798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92" y="2806616"/>
            <a:ext cx="549275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(4)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9708" y="2401769"/>
            <a:ext cx="3978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촬영 영상 공유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실시간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영상을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P2P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방식으로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24" y="2162836"/>
            <a:ext cx="2983141" cy="154580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81685" y="5133601"/>
            <a:ext cx="2724318" cy="1375858"/>
            <a:chOff x="454850" y="4378193"/>
            <a:chExt cx="4182294" cy="213683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50" y="4378193"/>
              <a:ext cx="4182294" cy="2136835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682091" y="4644433"/>
              <a:ext cx="3727814" cy="1599533"/>
              <a:chOff x="437324" y="3578088"/>
              <a:chExt cx="5208104" cy="30612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37324" y="3578088"/>
                <a:ext cx="5208104" cy="30612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0325" y="6240969"/>
                <a:ext cx="336777" cy="361316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521" y="6240969"/>
                <a:ext cx="463907" cy="368101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652" y="6263931"/>
                <a:ext cx="368101" cy="368101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504059" y="4768474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305072" y="4777922"/>
            <a:ext cx="2724318" cy="1740985"/>
            <a:chOff x="891912" y="4717143"/>
            <a:chExt cx="2724318" cy="1740985"/>
          </a:xfrm>
        </p:grpSpPr>
        <p:grpSp>
          <p:nvGrpSpPr>
            <p:cNvPr id="50" name="그룹 49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682091" y="4644433"/>
                <a:ext cx="3727814" cy="1599533"/>
                <a:chOff x="437324" y="3578088"/>
                <a:chExt cx="5208104" cy="3061252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37324" y="3578088"/>
                  <a:ext cx="5208104" cy="30612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325" y="6240969"/>
                  <a:ext cx="336777" cy="361316"/>
                </a:xfrm>
                <a:prstGeom prst="rect">
                  <a:avLst/>
                </a:prstGeom>
              </p:spPr>
            </p:pic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21" y="6240969"/>
                  <a:ext cx="463907" cy="368101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4652" y="6263931"/>
                  <a:ext cx="368101" cy="368101"/>
                </a:xfrm>
                <a:prstGeom prst="rect">
                  <a:avLst/>
                </a:prstGeom>
              </p:spPr>
            </p:pic>
          </p:grpSp>
        </p:grpSp>
        <p:sp>
          <p:nvSpPr>
            <p:cNvPr id="51" name="TextBox 50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345815" y="4777922"/>
            <a:ext cx="2724318" cy="1740985"/>
            <a:chOff x="891912" y="4717143"/>
            <a:chExt cx="2724318" cy="1740985"/>
          </a:xfrm>
        </p:grpSpPr>
        <p:grpSp>
          <p:nvGrpSpPr>
            <p:cNvPr id="61" name="그룹 60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65" name="그룹 64"/>
              <p:cNvGrpSpPr/>
              <p:nvPr/>
            </p:nvGrpSpPr>
            <p:grpSpPr>
              <a:xfrm>
                <a:off x="682091" y="4644433"/>
                <a:ext cx="3727814" cy="1599533"/>
                <a:chOff x="437324" y="3578088"/>
                <a:chExt cx="5208104" cy="3061252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437324" y="3578088"/>
                  <a:ext cx="5208104" cy="30612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325" y="6240969"/>
                  <a:ext cx="336777" cy="361316"/>
                </a:xfrm>
                <a:prstGeom prst="rect">
                  <a:avLst/>
                </a:prstGeom>
              </p:spPr>
            </p:pic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21" y="6240969"/>
                  <a:ext cx="463907" cy="368101"/>
                </a:xfrm>
                <a:prstGeom prst="rect">
                  <a:avLst/>
                </a:prstGeom>
              </p:spPr>
            </p:pic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4652" y="6263931"/>
                  <a:ext cx="368101" cy="368101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</p:grpSp>
      <p:cxnSp>
        <p:nvCxnSpPr>
          <p:cNvPr id="71" name="도형 1061"/>
          <p:cNvCxnSpPr>
            <a:cxnSpLocks/>
          </p:cNvCxnSpPr>
          <p:nvPr/>
        </p:nvCxnSpPr>
        <p:spPr>
          <a:xfrm>
            <a:off x="7343355" y="6148525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3352782" y="5444929"/>
            <a:ext cx="905510" cy="378897"/>
            <a:chOff x="3269701" y="5336777"/>
            <a:chExt cx="905510" cy="378897"/>
          </a:xfrm>
        </p:grpSpPr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3466346" y="5336777"/>
              <a:ext cx="697637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7" name="도형 1053"/>
            <p:cNvCxnSpPr/>
            <p:nvPr/>
          </p:nvCxnSpPr>
          <p:spPr>
            <a:xfrm>
              <a:off x="3269701" y="571503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7218522" y="5444929"/>
            <a:ext cx="905510" cy="390093"/>
            <a:chOff x="7121163" y="5152311"/>
            <a:chExt cx="905510" cy="390093"/>
          </a:xfrm>
        </p:grpSpPr>
        <p:sp>
          <p:nvSpPr>
            <p:cNvPr id="78" name="TextBox 77"/>
            <p:cNvSpPr txBox="1">
              <a:spLocks/>
            </p:cNvSpPr>
            <p:nvPr/>
          </p:nvSpPr>
          <p:spPr>
            <a:xfrm>
              <a:off x="7291567" y="5152311"/>
              <a:ext cx="648634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9" name="도형 1053"/>
            <p:cNvCxnSpPr/>
            <p:nvPr/>
          </p:nvCxnSpPr>
          <p:spPr>
            <a:xfrm>
              <a:off x="7121163" y="554176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도형 1054"/>
          <p:cNvCxnSpPr>
            <a:cxnSpLocks/>
            <a:endCxn id="2" idx="1"/>
          </p:cNvCxnSpPr>
          <p:nvPr/>
        </p:nvCxnSpPr>
        <p:spPr>
          <a:xfrm flipV="1">
            <a:off x="3048777" y="3050826"/>
            <a:ext cx="2626073" cy="1964440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50" y="1663312"/>
            <a:ext cx="3105615" cy="27750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52" y="5382585"/>
            <a:ext cx="1722806" cy="903603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5804" y="5382585"/>
            <a:ext cx="1722806" cy="903603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6733" y="5385760"/>
            <a:ext cx="1722806" cy="90360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730175" y="2674315"/>
            <a:ext cx="139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동영상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촬영</a:t>
            </a:r>
          </a:p>
        </p:txBody>
      </p:sp>
    </p:spTree>
    <p:extLst>
      <p:ext uri="{BB962C8B-B14F-4D97-AF65-F5344CB8AC3E}">
        <p14:creationId xmlns:p14="http://schemas.microsoft.com/office/powerpoint/2010/main" val="218836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(1)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42219" y="5078363"/>
            <a:ext cx="100682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노트 필기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학생들이 필기할 수 있는 기능 제공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중 화면 캡쳐 </a:t>
            </a:r>
            <a:r>
              <a:rPr lang="en-US" altLang="ko-KR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강의중인 판서 및 자료 내용 저장</a:t>
            </a:r>
            <a:endParaRPr lang="en-US" altLang="ko-KR" sz="22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강사에게 실시간으로 질문하고 답변 받을 수 있는 기능 제공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163062" y="1902752"/>
            <a:ext cx="5381378" cy="2998635"/>
            <a:chOff x="312840" y="2106090"/>
            <a:chExt cx="5381378" cy="2362044"/>
          </a:xfrm>
        </p:grpSpPr>
        <p:grpSp>
          <p:nvGrpSpPr>
            <p:cNvPr id="86" name="그룹 85"/>
            <p:cNvGrpSpPr/>
            <p:nvPr/>
          </p:nvGrpSpPr>
          <p:grpSpPr>
            <a:xfrm>
              <a:off x="312840" y="2106090"/>
              <a:ext cx="5381378" cy="2362044"/>
              <a:chOff x="7120253" y="1875830"/>
              <a:chExt cx="4173873" cy="1895211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120253" y="1875830"/>
                <a:ext cx="4173873" cy="1895211"/>
                <a:chOff x="7120253" y="1875830"/>
                <a:chExt cx="4173873" cy="1895211"/>
              </a:xfrm>
            </p:grpSpPr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253" y="1875830"/>
                  <a:ext cx="4173873" cy="1895211"/>
                </a:xfrm>
                <a:prstGeom prst="rect">
                  <a:avLst/>
                </a:prstGeom>
              </p:spPr>
            </p:pic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4361" y="2100831"/>
                  <a:ext cx="2806186" cy="1431407"/>
                </a:xfrm>
                <a:prstGeom prst="rect">
                  <a:avLst/>
                </a:prstGeom>
              </p:spPr>
            </p:pic>
            <p:grpSp>
              <p:nvGrpSpPr>
                <p:cNvPr id="91" name="그룹 90"/>
                <p:cNvGrpSpPr/>
                <p:nvPr/>
              </p:nvGrpSpPr>
              <p:grpSpPr>
                <a:xfrm>
                  <a:off x="10195888" y="3321640"/>
                  <a:ext cx="873256" cy="203807"/>
                  <a:chOff x="10222182" y="3321640"/>
                  <a:chExt cx="873256" cy="203807"/>
                </a:xfrm>
              </p:grpSpPr>
              <p:pic>
                <p:nvPicPr>
                  <p:cNvPr id="92" name="그림 9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3042" y="3321640"/>
                    <a:ext cx="238949" cy="177676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그룹 92"/>
                  <p:cNvGrpSpPr/>
                  <p:nvPr/>
                </p:nvGrpSpPr>
                <p:grpSpPr>
                  <a:xfrm>
                    <a:off x="10222182" y="3333142"/>
                    <a:ext cx="873256" cy="192305"/>
                    <a:chOff x="10225210" y="3321640"/>
                    <a:chExt cx="873256" cy="192305"/>
                  </a:xfrm>
                </p:grpSpPr>
                <p:pic>
                  <p:nvPicPr>
                    <p:cNvPr id="94" name="그림 9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69317" y="3321640"/>
                      <a:ext cx="329149" cy="1810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그림 94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25210" y="3332932"/>
                      <a:ext cx="261174" cy="18101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8" name="직사각형 87"/>
              <p:cNvSpPr/>
              <p:nvPr/>
            </p:nvSpPr>
            <p:spPr>
              <a:xfrm>
                <a:off x="10190547" y="2100831"/>
                <a:ext cx="868297" cy="1243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328" y="2546133"/>
              <a:ext cx="1079586" cy="542925"/>
            </a:xfrm>
            <a:prstGeom prst="rect">
              <a:avLst/>
            </a:prstGeom>
          </p:spPr>
        </p:pic>
      </p:grpSp>
      <p:sp>
        <p:nvSpPr>
          <p:cNvPr id="21" name="사각형: 둥근 모서리 20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14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(2)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607" y="1868525"/>
            <a:ext cx="3476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4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 화면 캡쳐</a:t>
            </a:r>
            <a:endParaRPr lang="en-US" altLang="ko-KR" sz="24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45070" y="2881451"/>
            <a:ext cx="7362843" cy="325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3173353"/>
            <a:ext cx="5030262" cy="273094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42" y="5635365"/>
            <a:ext cx="476112" cy="38364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74" y="5635365"/>
            <a:ext cx="655837" cy="39084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30" y="5659747"/>
            <a:ext cx="520395" cy="390846"/>
          </a:xfrm>
          <a:prstGeom prst="rect">
            <a:avLst/>
          </a:prstGeom>
        </p:spPr>
      </p:pic>
      <p:sp>
        <p:nvSpPr>
          <p:cNvPr id="13" name="사각형: 둥근 모서리 12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708928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(3)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43358" y="5408731"/>
            <a:ext cx="398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캡쳐한 자료를 질문에 활용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58" y="2436683"/>
            <a:ext cx="2742497" cy="187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강사용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전자칠판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70310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학생용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태블릿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6975" y="2330004"/>
            <a:ext cx="5340450" cy="2123847"/>
            <a:chOff x="185102" y="3221043"/>
            <a:chExt cx="5340450" cy="212384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353669" y="3221043"/>
              <a:ext cx="1171883" cy="2123847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102" y="4146725"/>
              <a:ext cx="115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질의응답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252543" y="4326230"/>
              <a:ext cx="31011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89497" y="3347254"/>
            <a:ext cx="1486803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83155" y="4124880"/>
            <a:ext cx="2256454" cy="103779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520975" y="2237234"/>
            <a:ext cx="4182294" cy="2136835"/>
            <a:chOff x="7120253" y="1875826"/>
            <a:chExt cx="4173873" cy="1895211"/>
          </a:xfrm>
        </p:grpSpPr>
        <p:grpSp>
          <p:nvGrpSpPr>
            <p:cNvPr id="64" name="그룹 63"/>
            <p:cNvGrpSpPr/>
            <p:nvPr/>
          </p:nvGrpSpPr>
          <p:grpSpPr>
            <a:xfrm>
              <a:off x="7120253" y="1875826"/>
              <a:ext cx="4173873" cy="1895211"/>
              <a:chOff x="7120253" y="1875826"/>
              <a:chExt cx="4173873" cy="189521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120253" y="1875826"/>
                <a:ext cx="4173873" cy="1895211"/>
                <a:chOff x="6368384" y="1979459"/>
                <a:chExt cx="5532067" cy="3195909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8384" y="1979459"/>
                  <a:ext cx="5532067" cy="3195909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437762" y="2358888"/>
                  <a:ext cx="1150844" cy="2130012"/>
                  <a:chOff x="6857524" y="2481765"/>
                  <a:chExt cx="890810" cy="1128388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857525" y="2652283"/>
                    <a:ext cx="890809" cy="82696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학생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1: AOB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가 왜 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10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인가요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?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6857525" y="3610153"/>
                    <a:ext cx="87574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857524" y="2481765"/>
                    <a:ext cx="890810" cy="170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Q&amp;A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190547" y="3194234"/>
              <a:ext cx="868297" cy="150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0207" y="2446916"/>
            <a:ext cx="870049" cy="1869231"/>
            <a:chOff x="4601382" y="2431806"/>
            <a:chExt cx="870049" cy="1402148"/>
          </a:xfrm>
        </p:grpSpPr>
        <p:sp>
          <p:nvSpPr>
            <p:cNvPr id="106" name="직사각형 105"/>
            <p:cNvSpPr/>
            <p:nvPr/>
          </p:nvSpPr>
          <p:spPr>
            <a:xfrm>
              <a:off x="4601383" y="2647020"/>
              <a:ext cx="870048" cy="1043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학생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1: AOB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가 왜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인가요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01382" y="2431806"/>
              <a:ext cx="870049" cy="2152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Q&amp;A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601382" y="3664608"/>
              <a:ext cx="870049" cy="16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594057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740" y="4498061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7" y="2816651"/>
            <a:ext cx="785866" cy="35807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81" y="2751446"/>
            <a:ext cx="709782" cy="244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740" y="4984740"/>
            <a:ext cx="1508720" cy="77793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740" y="5880021"/>
            <a:ext cx="1508720" cy="777934"/>
          </a:xfrm>
          <a:prstGeom prst="rect">
            <a:avLst/>
          </a:prstGeom>
        </p:spPr>
      </p:pic>
      <p:sp>
        <p:nvSpPr>
          <p:cNvPr id="97" name="사각형: 둥근 모서리 9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800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748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모듈 상세설계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유스케이스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14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195" t="18708" r="32935" b="10899"/>
          <a:stretch/>
        </p:blipFill>
        <p:spPr>
          <a:xfrm>
            <a:off x="2478156" y="1626563"/>
            <a:ext cx="6520070" cy="50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676" t="22913" r="46948" b="46665"/>
          <a:stretch/>
        </p:blipFill>
        <p:spPr>
          <a:xfrm>
            <a:off x="1990164" y="2411172"/>
            <a:ext cx="8216154" cy="35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184" t="26593" r="32941" b="35287"/>
          <a:stretch/>
        </p:blipFill>
        <p:spPr>
          <a:xfrm>
            <a:off x="1718838" y="1902752"/>
            <a:ext cx="9201511" cy="4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3272" t="20378" r="30846" b="40387"/>
          <a:stretch/>
        </p:blipFill>
        <p:spPr>
          <a:xfrm>
            <a:off x="2055158" y="2105894"/>
            <a:ext cx="8081684" cy="38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3235" t="23705" r="16508" b="39407"/>
          <a:stretch/>
        </p:blipFill>
        <p:spPr>
          <a:xfrm>
            <a:off x="2182905" y="2086471"/>
            <a:ext cx="7821707" cy="40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608" y="711300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차 례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378461" y="1701876"/>
            <a:ext cx="1405916" cy="3879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사각형: 둥근 모서리 7"/>
          <p:cNvSpPr/>
          <p:nvPr/>
        </p:nvSpPr>
        <p:spPr>
          <a:xfrm>
            <a:off x="11771886" y="6470341"/>
            <a:ext cx="292644" cy="2855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62608" y="1679123"/>
            <a:ext cx="10281338" cy="5111621"/>
            <a:chOff x="662608" y="1656093"/>
            <a:chExt cx="10281338" cy="5186007"/>
          </a:xfrm>
        </p:grpSpPr>
        <p:sp>
          <p:nvSpPr>
            <p:cNvPr id="9" name="화살표: 위로 굽음 8"/>
            <p:cNvSpPr/>
            <p:nvPr/>
          </p:nvSpPr>
          <p:spPr>
            <a:xfrm rot="5400000">
              <a:off x="770541" y="2107696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662608" y="1656093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1</a:t>
              </a:r>
              <a:endParaRPr lang="ko-KR" altLang="en-US" sz="1500" kern="1200" dirty="0"/>
            </a:p>
          </p:txBody>
        </p:sp>
        <p:sp>
          <p:nvSpPr>
            <p:cNvPr id="12" name="화살표: 위로 굽음 11"/>
            <p:cNvSpPr/>
            <p:nvPr/>
          </p:nvSpPr>
          <p:spPr>
            <a:xfrm rot="5400000">
              <a:off x="1556860" y="2646944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1448927" y="2195341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2</a:t>
              </a:r>
              <a:endParaRPr lang="ko-KR" altLang="en-US" sz="15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18342" y="2241124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화살표: 위로 굽음 14"/>
            <p:cNvSpPr/>
            <p:nvPr/>
          </p:nvSpPr>
          <p:spPr>
            <a:xfrm rot="5400000">
              <a:off x="2343179" y="3186193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235246" y="2734590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3</a:t>
              </a:r>
              <a:endParaRPr lang="ko-KR" altLang="en-US" sz="1500" kern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04661" y="2780373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화살표: 위로 굽음 34"/>
            <p:cNvSpPr/>
            <p:nvPr/>
          </p:nvSpPr>
          <p:spPr>
            <a:xfrm rot="5400000">
              <a:off x="3129498" y="3725441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3021565" y="3273838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4</a:t>
              </a:r>
              <a:endParaRPr lang="ko-KR" altLang="en-US" sz="15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90980" y="3319621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화살표: 위로 굽음 39"/>
            <p:cNvSpPr/>
            <p:nvPr/>
          </p:nvSpPr>
          <p:spPr>
            <a:xfrm rot="5400000">
              <a:off x="3915817" y="4264690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3807884" y="3813086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5</a:t>
              </a:r>
              <a:endParaRPr lang="ko-KR" altLang="en-US" sz="1500" kern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977299" y="3858870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화살표: 위로 굽음 42"/>
            <p:cNvSpPr/>
            <p:nvPr/>
          </p:nvSpPr>
          <p:spPr>
            <a:xfrm rot="5400000">
              <a:off x="4702136" y="4803938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594203" y="4352335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6</a:t>
              </a:r>
              <a:endParaRPr lang="ko-KR" altLang="en-US" sz="15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63618" y="4398118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화살표: 위로 굽음 45"/>
            <p:cNvSpPr/>
            <p:nvPr/>
          </p:nvSpPr>
          <p:spPr>
            <a:xfrm rot="5400000">
              <a:off x="5488455" y="5343187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5380522" y="4891583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7</a:t>
              </a:r>
              <a:endParaRPr lang="ko-KR" altLang="en-US" sz="1500" kern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49937" y="4937367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6124465" y="5391934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8</a:t>
              </a:r>
              <a:endParaRPr lang="ko-KR" altLang="en-US" sz="1500" kern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3449" y="1763216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 업 연 구 개 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4747" y="2301677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관련 연구 및 사례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8919" y="3303277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수행 시나리오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3212" y="278507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구성도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41235" y="4385153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개발 환경 및 개발 방법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0400" y="538640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업무 분담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68150" y="5910159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졸업연구 수행 일정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54776" y="6398382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필요 기술 및 참고 문헌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화살표: 위로 굽음 17"/>
            <p:cNvSpPr/>
            <p:nvPr/>
          </p:nvSpPr>
          <p:spPr>
            <a:xfrm rot="5400000">
              <a:off x="6263673" y="5900356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7" name="그룹 26"/>
            <p:cNvGrpSpPr/>
            <p:nvPr/>
          </p:nvGrpSpPr>
          <p:grpSpPr>
            <a:xfrm>
              <a:off x="6919031" y="5886721"/>
              <a:ext cx="685809" cy="480044"/>
              <a:chOff x="3807884" y="2186523"/>
              <a:chExt cx="685809" cy="480044"/>
            </a:xfrm>
          </p:grpSpPr>
          <p:sp>
            <p:nvSpPr>
              <p:cNvPr id="28" name="사각형: 둥근 모서리 27"/>
              <p:cNvSpPr/>
              <p:nvPr/>
            </p:nvSpPr>
            <p:spPr>
              <a:xfrm>
                <a:off x="3807884" y="2186523"/>
                <a:ext cx="685809" cy="480044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사각형: 둥근 모서리 5"/>
              <p:cNvSpPr txBox="1"/>
              <p:nvPr/>
            </p:nvSpPr>
            <p:spPr>
              <a:xfrm>
                <a:off x="3831322" y="2209961"/>
                <a:ext cx="638933" cy="4331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dirty="0"/>
                  <a:t>9</a:t>
                </a:r>
                <a:endParaRPr lang="ko-KR" altLang="en-US" sz="1500" kern="12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692405" y="6362056"/>
              <a:ext cx="685809" cy="480044"/>
              <a:chOff x="3807884" y="2186523"/>
              <a:chExt cx="685809" cy="480044"/>
            </a:xfrm>
          </p:grpSpPr>
          <p:sp>
            <p:nvSpPr>
              <p:cNvPr id="31" name="사각형: 둥근 모서리 30"/>
              <p:cNvSpPr/>
              <p:nvPr/>
            </p:nvSpPr>
            <p:spPr>
              <a:xfrm>
                <a:off x="3807884" y="2186523"/>
                <a:ext cx="685809" cy="480044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사각형: 둥근 모서리 5"/>
              <p:cNvSpPr txBox="1"/>
              <p:nvPr/>
            </p:nvSpPr>
            <p:spPr>
              <a:xfrm>
                <a:off x="3831322" y="2209961"/>
                <a:ext cx="638933" cy="4331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dirty="0"/>
                  <a:t>10</a:t>
                </a:r>
                <a:endParaRPr lang="ko-KR" altLang="en-US" sz="1500" kern="1200" dirty="0"/>
              </a:p>
            </p:txBody>
          </p:sp>
        </p:grpSp>
        <p:sp>
          <p:nvSpPr>
            <p:cNvPr id="33" name="화살표: 위로 굽음 32"/>
            <p:cNvSpPr/>
            <p:nvPr/>
          </p:nvSpPr>
          <p:spPr>
            <a:xfrm rot="5400000">
              <a:off x="7058239" y="6370177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4522616" y="3834413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모듈 상세 설계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2447" y="494137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데모 환경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9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8185781" y="7968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7" name="그룹 86"/>
          <p:cNvGrpSpPr/>
          <p:nvPr/>
        </p:nvGrpSpPr>
        <p:grpSpPr>
          <a:xfrm>
            <a:off x="533402" y="1814293"/>
            <a:ext cx="7544006" cy="1172580"/>
            <a:chOff x="673306" y="2408739"/>
            <a:chExt cx="7053371" cy="2764610"/>
          </a:xfrm>
        </p:grpSpPr>
        <p:sp>
          <p:nvSpPr>
            <p:cNvPr id="82" name="직사각형 81"/>
            <p:cNvSpPr/>
            <p:nvPr/>
          </p:nvSpPr>
          <p:spPr>
            <a:xfrm>
              <a:off x="673306" y="2437208"/>
              <a:ext cx="7053371" cy="2736141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54000">
                  <a:srgbClr val="B898D0"/>
                </a:gs>
                <a:gs pos="100000">
                  <a:schemeClr val="bg1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2206" y="2408739"/>
              <a:ext cx="572822" cy="87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App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33401" y="2996396"/>
            <a:ext cx="7544008" cy="21519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24038" y="3116404"/>
            <a:ext cx="1402773" cy="1402773"/>
            <a:chOff x="626249" y="1645224"/>
            <a:chExt cx="1402773" cy="1402773"/>
          </a:xfrm>
        </p:grpSpPr>
        <p:pic>
          <p:nvPicPr>
            <p:cNvPr id="7" name="그래픽 6" descr="모니터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249" y="1645224"/>
              <a:ext cx="1402773" cy="14027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8174" y="2074899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강사 웹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92742" y="3106882"/>
            <a:ext cx="3985310" cy="1402772"/>
            <a:chOff x="4186861" y="4858615"/>
            <a:chExt cx="3985310" cy="1402772"/>
          </a:xfrm>
        </p:grpSpPr>
        <p:grpSp>
          <p:nvGrpSpPr>
            <p:cNvPr id="11" name="그룹 10"/>
            <p:cNvGrpSpPr/>
            <p:nvPr/>
          </p:nvGrpSpPr>
          <p:grpSpPr>
            <a:xfrm>
              <a:off x="4186861" y="4858615"/>
              <a:ext cx="1402772" cy="1402772"/>
              <a:chOff x="626250" y="4055917"/>
              <a:chExt cx="1402772" cy="1402772"/>
            </a:xfrm>
          </p:grpSpPr>
          <p:pic>
            <p:nvPicPr>
              <p:cNvPr id="6" name="그래픽 5" descr="태블릿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6250" y="4055917"/>
                <a:ext cx="1402772" cy="140277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48175" y="4572637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학생 웹</a:t>
                </a:r>
              </a:p>
            </p:txBody>
          </p:sp>
        </p:grpSp>
        <p:pic>
          <p:nvPicPr>
            <p:cNvPr id="27" name="그래픽 26" descr="태블릿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769" y="4967035"/>
              <a:ext cx="1185931" cy="1185931"/>
            </a:xfrm>
            <a:prstGeom prst="rect">
              <a:avLst/>
            </a:prstGeom>
          </p:spPr>
        </p:pic>
        <p:pic>
          <p:nvPicPr>
            <p:cNvPr id="28" name="그래픽 27" descr="태블릿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573" y="5073021"/>
              <a:ext cx="973960" cy="973960"/>
            </a:xfrm>
            <a:prstGeom prst="rect">
              <a:avLst/>
            </a:prstGeom>
          </p:spPr>
        </p:pic>
        <p:pic>
          <p:nvPicPr>
            <p:cNvPr id="29" name="그래픽 28" descr="태블릿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5523" y="5181200"/>
              <a:ext cx="776648" cy="776648"/>
            </a:xfrm>
            <a:prstGeom prst="rect">
              <a:avLst/>
            </a:prstGeom>
          </p:spPr>
        </p:pic>
      </p:grpSp>
      <p:cxnSp>
        <p:nvCxnSpPr>
          <p:cNvPr id="32" name="연결선: 꺾임 31"/>
          <p:cNvCxnSpPr>
            <a:stCxn id="7" idx="2"/>
            <a:endCxn id="6" idx="2"/>
          </p:cNvCxnSpPr>
          <p:nvPr/>
        </p:nvCxnSpPr>
        <p:spPr>
          <a:xfrm rot="5400000" flipH="1" flipV="1">
            <a:off x="2905014" y="3330064"/>
            <a:ext cx="9523" cy="2368703"/>
          </a:xfrm>
          <a:prstGeom prst="bentConnector3">
            <a:avLst>
              <a:gd name="adj1" fmla="val -2400504"/>
            </a:avLst>
          </a:prstGeom>
          <a:ln w="508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stCxn id="7" idx="2"/>
            <a:endCxn id="27" idx="2"/>
          </p:cNvCxnSpPr>
          <p:nvPr/>
        </p:nvCxnSpPr>
        <p:spPr>
          <a:xfrm rot="5400000" flipH="1" flipV="1">
            <a:off x="3446548" y="2680109"/>
            <a:ext cx="117944" cy="3560191"/>
          </a:xfrm>
          <a:prstGeom prst="bentConnector3">
            <a:avLst>
              <a:gd name="adj1" fmla="val -193821"/>
            </a:avLst>
          </a:prstGeom>
          <a:ln w="508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/>
          <p:cNvCxnSpPr>
            <a:stCxn id="7" idx="2"/>
            <a:endCxn id="28" idx="2"/>
          </p:cNvCxnSpPr>
          <p:nvPr/>
        </p:nvCxnSpPr>
        <p:spPr>
          <a:xfrm rot="5400000" flipH="1" flipV="1">
            <a:off x="3878464" y="2142208"/>
            <a:ext cx="223929" cy="4530009"/>
          </a:xfrm>
          <a:prstGeom prst="bentConnector3">
            <a:avLst>
              <a:gd name="adj1" fmla="val -102086"/>
            </a:avLst>
          </a:prstGeom>
          <a:ln w="50800" cmpd="sng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>
            <a:stCxn id="7" idx="2"/>
            <a:endCxn id="29" idx="2"/>
          </p:cNvCxnSpPr>
          <p:nvPr/>
        </p:nvCxnSpPr>
        <p:spPr>
          <a:xfrm rot="5400000" flipH="1" flipV="1">
            <a:off x="4201045" y="1730494"/>
            <a:ext cx="313062" cy="5264303"/>
          </a:xfrm>
          <a:prstGeom prst="bentConnector3">
            <a:avLst>
              <a:gd name="adj1" fmla="val -73021"/>
            </a:avLst>
          </a:prstGeom>
          <a:ln w="50800" cmpd="sng">
            <a:solidFill>
              <a:srgbClr val="FF0000">
                <a:alpha val="3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165" y="47790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Media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연결선: 꺾임 63"/>
          <p:cNvCxnSpPr>
            <a:stCxn id="7" idx="0"/>
            <a:endCxn id="29" idx="0"/>
          </p:cNvCxnSpPr>
          <p:nvPr/>
        </p:nvCxnSpPr>
        <p:spPr>
          <a:xfrm rot="16200000" flipH="1">
            <a:off x="4201044" y="640784"/>
            <a:ext cx="313063" cy="5264303"/>
          </a:xfrm>
          <a:prstGeom prst="bentConnector3">
            <a:avLst>
              <a:gd name="adj1" fmla="val -516011"/>
            </a:avLst>
          </a:prstGeom>
          <a:ln w="50800">
            <a:solidFill>
              <a:srgbClr val="7030A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/>
          <p:cNvCxnSpPr>
            <a:stCxn id="7" idx="0"/>
            <a:endCxn id="6" idx="0"/>
          </p:cNvCxnSpPr>
          <p:nvPr/>
        </p:nvCxnSpPr>
        <p:spPr>
          <a:xfrm rot="5400000" flipH="1" flipV="1">
            <a:off x="2905015" y="1927292"/>
            <a:ext cx="9522" cy="2368703"/>
          </a:xfrm>
          <a:prstGeom prst="bentConnector3">
            <a:avLst>
              <a:gd name="adj1" fmla="val 16905272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/>
          <p:cNvCxnSpPr>
            <a:stCxn id="7" idx="0"/>
            <a:endCxn id="27" idx="0"/>
          </p:cNvCxnSpPr>
          <p:nvPr/>
        </p:nvCxnSpPr>
        <p:spPr>
          <a:xfrm rot="16200000" flipH="1">
            <a:off x="3456071" y="1385758"/>
            <a:ext cx="98898" cy="3560191"/>
          </a:xfrm>
          <a:prstGeom prst="bentConnector3">
            <a:avLst>
              <a:gd name="adj1" fmla="val -1618031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/>
          <p:cNvCxnSpPr>
            <a:stCxn id="7" idx="0"/>
            <a:endCxn id="28" idx="0"/>
          </p:cNvCxnSpPr>
          <p:nvPr/>
        </p:nvCxnSpPr>
        <p:spPr>
          <a:xfrm rot="16200000" flipH="1">
            <a:off x="3887987" y="953842"/>
            <a:ext cx="204884" cy="4530009"/>
          </a:xfrm>
          <a:prstGeom prst="bentConnector3">
            <a:avLst>
              <a:gd name="adj1" fmla="val -781025"/>
            </a:avLst>
          </a:prstGeom>
          <a:ln w="508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  <a:stCxn id="44" idx="4"/>
            <a:endCxn id="6" idx="0"/>
          </p:cNvCxnSpPr>
          <p:nvPr/>
        </p:nvCxnSpPr>
        <p:spPr>
          <a:xfrm>
            <a:off x="4070460" y="1120872"/>
            <a:ext cx="23668" cy="19860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9213" y="2963535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WebRTC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244042" y="149537"/>
            <a:ext cx="1722120" cy="825983"/>
            <a:chOff x="2865120" y="929795"/>
            <a:chExt cx="1722120" cy="825983"/>
          </a:xfrm>
        </p:grpSpPr>
        <p:sp>
          <p:nvSpPr>
            <p:cNvPr id="98" name="순서도: 자기 디스크 97"/>
            <p:cNvSpPr/>
            <p:nvPr/>
          </p:nvSpPr>
          <p:spPr>
            <a:xfrm>
              <a:off x="2865120" y="993081"/>
              <a:ext cx="1722120" cy="762697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49899" y="929795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FF00"/>
                  </a:solidFill>
                </a:rPr>
                <a:t>App Engine</a:t>
              </a:r>
              <a:endParaRPr lang="ko-KR" alt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298932" y="245944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00FF"/>
                </a:highlight>
              </a:rPr>
              <a:t>Session Description</a:t>
            </a:r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02" name="화살표: 오른쪽 101"/>
          <p:cNvSpPr/>
          <p:nvPr/>
        </p:nvSpPr>
        <p:spPr>
          <a:xfrm rot="16200000">
            <a:off x="2969506" y="2442553"/>
            <a:ext cx="264176" cy="287835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/>
          <p:cNvSpPr/>
          <p:nvPr/>
        </p:nvSpPr>
        <p:spPr>
          <a:xfrm rot="5400000">
            <a:off x="5531241" y="2461932"/>
            <a:ext cx="264176" cy="287835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243828" y="36236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8916" y="112087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9933"/>
                </a:highlight>
              </a:rPr>
              <a:t>Signaling</a:t>
            </a:r>
          </a:p>
        </p:txBody>
      </p:sp>
      <p:sp>
        <p:nvSpPr>
          <p:cNvPr id="44" name="타원 43"/>
          <p:cNvSpPr/>
          <p:nvPr/>
        </p:nvSpPr>
        <p:spPr>
          <a:xfrm>
            <a:off x="3963620" y="907192"/>
            <a:ext cx="213680" cy="2136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0"/>
          <a:srcRect l="38125" t="27926" r="47678" b="13315"/>
          <a:stretch/>
        </p:blipFill>
        <p:spPr>
          <a:xfrm>
            <a:off x="9456654" y="380013"/>
            <a:ext cx="2256532" cy="4715849"/>
          </a:xfrm>
          <a:prstGeom prst="rect">
            <a:avLst/>
          </a:prstGeom>
        </p:spPr>
      </p:pic>
      <p:cxnSp>
        <p:nvCxnSpPr>
          <p:cNvPr id="113" name="직선 연결선 112"/>
          <p:cNvCxnSpPr>
            <a:cxnSpLocks/>
            <a:stCxn id="104" idx="3"/>
          </p:cNvCxnSpPr>
          <p:nvPr/>
        </p:nvCxnSpPr>
        <p:spPr>
          <a:xfrm>
            <a:off x="8253976" y="3808268"/>
            <a:ext cx="1225154" cy="146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/>
          <p:cNvSpPr/>
          <p:nvPr/>
        </p:nvSpPr>
        <p:spPr>
          <a:xfrm>
            <a:off x="137160" y="151009"/>
            <a:ext cx="11887200" cy="5105400"/>
          </a:xfrm>
          <a:prstGeom prst="roundRect">
            <a:avLst>
              <a:gd name="adj" fmla="val 5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18160" y="5593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59017" y="5402519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00FF"/>
                </a:highlight>
              </a:rPr>
              <a:t>Session Description</a:t>
            </a:r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88698" y="540251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자신의 네트워크 정보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698" y="5884424"/>
            <a:ext cx="41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Peer(</a:t>
            </a:r>
            <a:r>
              <a:rPr lang="ko-KR" altLang="en-US" dirty="0"/>
              <a:t>강사</a:t>
            </a:r>
            <a:r>
              <a:rPr lang="en-US" altLang="ko-KR" dirty="0"/>
              <a:t>,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r>
              <a:rPr lang="ko-KR" altLang="en-US" dirty="0"/>
              <a:t>들 간의 </a:t>
            </a:r>
            <a:r>
              <a:rPr lang="en-US" altLang="ko-KR" dirty="0"/>
              <a:t>Channel </a:t>
            </a:r>
            <a:r>
              <a:rPr lang="ko-KR" altLang="en-US" dirty="0"/>
              <a:t>생성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36235" y="6366329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9933"/>
                </a:highlight>
              </a:rPr>
              <a:t>Signaling</a:t>
            </a: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>
            <a:off x="2691355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4" name="TextBox 133"/>
          <p:cNvSpPr txBox="1">
            <a:spLocks/>
          </p:cNvSpPr>
          <p:nvPr/>
        </p:nvSpPr>
        <p:spPr>
          <a:xfrm>
            <a:off x="4489445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5" name="TextBox 134"/>
          <p:cNvSpPr txBox="1">
            <a:spLocks/>
          </p:cNvSpPr>
          <p:nvPr/>
        </p:nvSpPr>
        <p:spPr>
          <a:xfrm>
            <a:off x="5524483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6" name="TextBox 135"/>
          <p:cNvSpPr txBox="1">
            <a:spLocks/>
          </p:cNvSpPr>
          <p:nvPr/>
        </p:nvSpPr>
        <p:spPr>
          <a:xfrm>
            <a:off x="6425183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64692" y="59624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433442" y="51098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highlight>
                  <a:srgbClr val="595959"/>
                </a:highlight>
              </a:rPr>
              <a:t>Channel API</a:t>
            </a:r>
            <a:endParaRPr lang="ko-KR" altLang="en-US" dirty="0">
              <a:solidFill>
                <a:schemeClr val="bg1">
                  <a:lumMod val="95000"/>
                </a:schemeClr>
              </a:solidFill>
              <a:highlight>
                <a:srgbClr val="595959"/>
              </a:highligh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22047" y="588442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highlight>
                  <a:srgbClr val="595959"/>
                </a:highlight>
              </a:rPr>
              <a:t>Channel API</a:t>
            </a:r>
            <a:endParaRPr lang="ko-KR" altLang="en-US" dirty="0">
              <a:solidFill>
                <a:schemeClr val="bg1">
                  <a:lumMod val="95000"/>
                </a:schemeClr>
              </a:solidFill>
              <a:highlight>
                <a:srgbClr val="595959"/>
              </a:highligh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403109" y="6350358"/>
            <a:ext cx="627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Peer</a:t>
            </a:r>
            <a:r>
              <a:rPr lang="ko-KR" altLang="en-US" dirty="0"/>
              <a:t>들 간의 </a:t>
            </a:r>
            <a:r>
              <a:rPr lang="en-US" altLang="ko-KR" dirty="0"/>
              <a:t>Session Description</a:t>
            </a:r>
            <a:r>
              <a:rPr lang="ko-KR" altLang="en-US" dirty="0"/>
              <a:t> 교환</a:t>
            </a:r>
            <a:r>
              <a:rPr lang="en-US" altLang="ko-KR" dirty="0"/>
              <a:t>(</a:t>
            </a:r>
            <a:r>
              <a:rPr lang="ko-KR" altLang="en-US" dirty="0"/>
              <a:t>네트워크 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사각형: 둥근 모서리 54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66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13252"/>
              </p:ext>
            </p:extLst>
          </p:nvPr>
        </p:nvGraphicFramePr>
        <p:xfrm>
          <a:off x="1846773" y="22767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b="1" dirty="0">
                          <a:solidFill>
                            <a:srgbClr val="FFFFFF"/>
                          </a:solidFill>
                          <a:sym typeface="Helvetica"/>
                        </a:rPr>
                        <a:t>커넥션 </a:t>
                      </a:r>
                      <a:r>
                        <a:rPr lang="en-US" altLang="ko-KR" b="1" dirty="0">
                          <a:solidFill>
                            <a:srgbClr val="FFFFFF"/>
                          </a:solidFill>
                          <a:sym typeface="Helvetica"/>
                        </a:rPr>
                        <a:t>: </a:t>
                      </a:r>
                      <a:r>
                        <a:rPr lang="en-US" altLang="ko-KR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room.init</a:t>
                      </a:r>
                      <a:r>
                        <a:rPr lang="en-US" altLang="ko-KR"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반환형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Object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인자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기능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새로운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webRTC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연결을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생성함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34209"/>
              </p:ext>
            </p:extLst>
          </p:nvPr>
        </p:nvGraphicFramePr>
        <p:xfrm>
          <a:off x="1846773" y="45428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방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참여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room.join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session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기능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강의</a:t>
                      </a:r>
                      <a:r>
                        <a:rPr lang="ko-KR" altLang="en-US" dirty="0">
                          <a:sym typeface="Helvetica"/>
                        </a:rPr>
                        <a:t>실</a:t>
                      </a:r>
                      <a:r>
                        <a:rPr dirty="0">
                          <a:sym typeface="Helvetica"/>
                        </a:rPr>
                        <a:t>에 </a:t>
                      </a:r>
                      <a:r>
                        <a:rPr dirty="0" err="1">
                          <a:sym typeface="Helvetica"/>
                        </a:rPr>
                        <a:t>접속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71808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강의실 개설 및 접근 </a:t>
            </a:r>
            <a:r>
              <a:rPr lang="en-US" altLang="ko-KR" dirty="0"/>
              <a:t>(room)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0819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2867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15292"/>
              </p:ext>
            </p:extLst>
          </p:nvPr>
        </p:nvGraphicFramePr>
        <p:xfrm>
          <a:off x="1846773" y="2276701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사용자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설정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user.init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Object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  <a:r>
                        <a:t>Object (JSON 데이터)</a:t>
                      </a:r>
                    </a:p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{"name": String ,"role": String }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새로운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webRTC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연결을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생성함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71312"/>
              </p:ext>
            </p:extLst>
          </p:nvPr>
        </p:nvGraphicFramePr>
        <p:xfrm>
          <a:off x="1846773" y="454282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사용자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데이터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가져오기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user.get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(String)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반환형식 : Object (JSON 데이터)</a:t>
                      </a:r>
                    </a:p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ex) {"name":"홍길동"}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String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유저의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정보를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가져옴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639823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유저 설정 및 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38982977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15168"/>
              </p:ext>
            </p:extLst>
          </p:nvPr>
        </p:nvGraphicFramePr>
        <p:xfrm>
          <a:off x="1846773" y="2276701"/>
          <a:ext cx="81280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미디어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접근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stream.getMediaStream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접근 성공시 수행될 함수(callback)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실행한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유저의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얻어와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지정된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동작을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수행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34843"/>
              </p:ext>
            </p:extLst>
          </p:nvPr>
        </p:nvGraphicFramePr>
        <p:xfrm>
          <a:off x="1846773" y="4542823"/>
          <a:ext cx="8128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추가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stream.addStream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트랙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ym typeface="Helvetica"/>
                        </a:defRPr>
                      </a:pPr>
                      <a:r>
                        <a:rPr dirty="0" err="1"/>
                        <a:t>인자로</a:t>
                      </a:r>
                      <a:r>
                        <a:rPr dirty="0"/>
                        <a:t> 준 </a:t>
                      </a:r>
                      <a:r>
                        <a:rPr dirty="0" err="1"/>
                        <a:t>미디어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스트림을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WebRTC</a:t>
                      </a:r>
                      <a:r>
                        <a:rPr dirty="0"/>
                        <a:t> Medea Stream </a:t>
                      </a:r>
                    </a:p>
                    <a:p>
                      <a:pPr algn="l">
                        <a:defRPr sz="1600">
                          <a:sym typeface="Helvetica"/>
                        </a:defRPr>
                      </a:pPr>
                      <a:r>
                        <a:rPr dirty="0" err="1"/>
                        <a:t>객체에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추가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71808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스트림 관련 </a:t>
            </a:r>
            <a:r>
              <a:rPr lang="en-US" altLang="ko-KR" dirty="0"/>
              <a:t>(stream)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804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5991"/>
              </p:ext>
            </p:extLst>
          </p:nvPr>
        </p:nvGraphicFramePr>
        <p:xfrm>
          <a:off x="1846773" y="2276701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가져오기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 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stream.getStream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Object (Stream)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트랙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인자로</a:t>
                      </a:r>
                      <a:r>
                        <a:rPr sz="1600" dirty="0">
                          <a:sym typeface="Helvetica"/>
                        </a:rPr>
                        <a:t> 준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트랙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ID와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동일한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트랙을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찾음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9207"/>
              </p:ext>
            </p:extLst>
          </p:nvPr>
        </p:nvGraphicFramePr>
        <p:xfrm>
          <a:off x="1846773" y="4542823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제어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 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stream.setStream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Object (JSONDATA)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JSON에서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받아온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데이터를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통하여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제어함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6858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스트림 관련 </a:t>
            </a:r>
            <a:r>
              <a:rPr lang="en-US" altLang="ko-KR" dirty="0"/>
              <a:t>(stream)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103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4092"/>
              </p:ext>
            </p:extLst>
          </p:nvPr>
        </p:nvGraphicFramePr>
        <p:xfrm>
          <a:off x="1846773" y="19819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22846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생성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canvas.init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Object (Canvas)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객체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생성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2074"/>
              </p:ext>
            </p:extLst>
          </p:nvPr>
        </p:nvGraphicFramePr>
        <p:xfrm>
          <a:off x="1846773" y="347068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그리기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canvas.draw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Array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통해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그림을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그린후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좌표값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저장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50363"/>
              </p:ext>
            </p:extLst>
          </p:nvPr>
        </p:nvGraphicFramePr>
        <p:xfrm>
          <a:off x="1846773" y="526096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02775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공유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canvas.share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객체를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공유함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70042" y="158683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캔버스 관련 </a:t>
            </a:r>
            <a:r>
              <a:rPr lang="en-US" altLang="ko-KR" dirty="0"/>
              <a:t>(canvas)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394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개발환경 및 개발방법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673261" y="2226924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662609" y="3890423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4966" y="4916153"/>
            <a:ext cx="1227992" cy="92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타원 34"/>
          <p:cNvSpPr/>
          <p:nvPr/>
        </p:nvSpPr>
        <p:spPr>
          <a:xfrm>
            <a:off x="662608" y="5226544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16909" y="5184637"/>
            <a:ext cx="586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를 이용하여 통합개발환경을 구축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오른쪽 화살표 12"/>
          <p:cNvSpPr/>
          <p:nvPr/>
        </p:nvSpPr>
        <p:spPr>
          <a:xfrm>
            <a:off x="4600793" y="5296883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pic>
        <p:nvPicPr>
          <p:cNvPr id="2050" name="Picture 2" descr="C:\Users\sinmingu\Desktop\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51" y="3265784"/>
            <a:ext cx="1734477" cy="11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nmingu\Desktop\htm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19" y="1953246"/>
            <a:ext cx="1061033" cy="11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inmingu\Desktop\jav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3" y="1886332"/>
            <a:ext cx="1042066" cy="11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inmingu\Desktop\no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91" y="2500382"/>
            <a:ext cx="1202627" cy="5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12"/>
          <p:cNvSpPr/>
          <p:nvPr/>
        </p:nvSpPr>
        <p:spPr>
          <a:xfrm>
            <a:off x="4600793" y="3990352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6909" y="3829390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을 이용해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구축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오른쪽 화살표 12"/>
          <p:cNvSpPr/>
          <p:nvPr/>
        </p:nvSpPr>
        <p:spPr>
          <a:xfrm>
            <a:off x="4611445" y="2741456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27561" y="2597814"/>
            <a:ext cx="6526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HTML5, Javascript, Node.js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를 이용하여 개발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8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26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580268"/>
            <a:ext cx="12192000" cy="1245750"/>
            <a:chOff x="0" y="2580268"/>
            <a:chExt cx="12192000" cy="1245750"/>
          </a:xfrm>
        </p:grpSpPr>
        <p:grpSp>
          <p:nvGrpSpPr>
            <p:cNvPr id="4" name="그룹 3"/>
            <p:cNvGrpSpPr/>
            <p:nvPr/>
          </p:nvGrpSpPr>
          <p:grpSpPr>
            <a:xfrm>
              <a:off x="3309726" y="2893471"/>
              <a:ext cx="5075254" cy="584775"/>
              <a:chOff x="3531705" y="639721"/>
              <a:chExt cx="5075254" cy="5847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42826" t="24603" r="35544" b="50531"/>
              <a:stretch/>
            </p:blipFill>
            <p:spPr>
              <a:xfrm>
                <a:off x="3531705" y="735268"/>
                <a:ext cx="662608" cy="42825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320208" y="639721"/>
                <a:ext cx="42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데모 환경 설계 </a:t>
                </a:r>
                <a:r>
                  <a:rPr lang="en-US" altLang="ko-KR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 </a:t>
                </a:r>
                <a:r>
                  <a:rPr lang="ko-KR" altLang="en-US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강사</a:t>
                </a:r>
                <a:endPara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grpSp>
          <p:nvGrpSpPr>
            <p:cNvPr id="6" name="그룹 3"/>
            <p:cNvGrpSpPr/>
            <p:nvPr/>
          </p:nvGrpSpPr>
          <p:grpSpPr>
            <a:xfrm>
              <a:off x="0" y="2580268"/>
              <a:ext cx="12192000" cy="1245750"/>
              <a:chOff x="0" y="380813"/>
              <a:chExt cx="12192000" cy="124575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0" y="1494001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0" y="380813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72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3851563" y="2348345"/>
              <a:ext cx="4488873" cy="343592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60" y="506316"/>
              <a:ext cx="683167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Smart Class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56364" y="2546866"/>
              <a:ext cx="14029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login</a:t>
              </a:r>
              <a:endPara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6364" y="36353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ID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364" y="420053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PWD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5011406" y="4004642"/>
              <a:ext cx="253239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5011406" y="4569866"/>
              <a:ext cx="253239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705806" y="4971882"/>
              <a:ext cx="1157737" cy="574963"/>
              <a:chOff x="4584686" y="4881858"/>
              <a:chExt cx="1157737" cy="574963"/>
            </a:xfrm>
          </p:grpSpPr>
          <p:sp>
            <p:nvSpPr>
              <p:cNvPr id="15" name="사각형: 둥근 모서리 14"/>
              <p:cNvSpPr/>
              <p:nvPr/>
            </p:nvSpPr>
            <p:spPr>
              <a:xfrm>
                <a:off x="4584686" y="4881858"/>
                <a:ext cx="1157737" cy="57496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2894" y="4969459"/>
                <a:ext cx="106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ea typeface="맑은 고딕" panose="020B0503020000020004" pitchFamily="50" charset="-127"/>
                    <a:cs typeface="+mn-cs"/>
                  </a:rPr>
                  <a:t>Sign Up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386063" y="4971882"/>
              <a:ext cx="1170475" cy="574963"/>
              <a:chOff x="4584686" y="4881858"/>
              <a:chExt cx="1170475" cy="574963"/>
            </a:xfrm>
          </p:grpSpPr>
          <p:sp>
            <p:nvSpPr>
              <p:cNvPr id="19" name="사각형: 둥근 모서리 18"/>
              <p:cNvSpPr/>
              <p:nvPr/>
            </p:nvSpPr>
            <p:spPr>
              <a:xfrm>
                <a:off x="4584686" y="4881858"/>
                <a:ext cx="1157737" cy="57496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93842" y="4969459"/>
                <a:ext cx="106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ea typeface="맑은 고딕" panose="020B0503020000020004" pitchFamily="50" charset="-127"/>
                    <a:cs typeface="+mn-cs"/>
                  </a:rPr>
                  <a:t>Sign In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1" name="사각형: 둥근 모서리 20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3252"/>
            <a:ext cx="12192000" cy="6858000"/>
            <a:chOff x="0" y="-13252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-13252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2680160" y="1952866"/>
              <a:ext cx="6831678" cy="46696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60" y="506316"/>
              <a:ext cx="683167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Smart Class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4667928" y="5778772"/>
              <a:ext cx="1157737" cy="57496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6368918" y="5777498"/>
              <a:ext cx="1157737" cy="57496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0859" y="2594898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강 의 명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0095" y="3069128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비밀번호</a:t>
              </a:r>
            </a:p>
          </p:txBody>
        </p: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4633121" y="3012537"/>
              <a:ext cx="396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cxnSpLocks/>
            </p:cNvCxnSpPr>
            <p:nvPr/>
          </p:nvCxnSpPr>
          <p:spPr>
            <a:xfrm>
              <a:off x="4633121" y="3491543"/>
              <a:ext cx="396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3158836" y="3604262"/>
              <a:ext cx="5517577" cy="935893"/>
              <a:chOff x="3158836" y="4491818"/>
              <a:chExt cx="5517577" cy="93589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190095" y="4491818"/>
                <a:ext cx="1192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수강인원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58836" y="4966046"/>
                <a:ext cx="1255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강의방법</a:t>
                </a:r>
              </a:p>
            </p:txBody>
          </p: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4633121" y="4928559"/>
                <a:ext cx="122735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직사각형 2"/>
              <p:cNvSpPr/>
              <p:nvPr/>
            </p:nvSpPr>
            <p:spPr>
              <a:xfrm>
                <a:off x="4862412" y="5128502"/>
                <a:ext cx="152400" cy="142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795387" y="5128502"/>
                <a:ext cx="152400" cy="142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18665" y="5040312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판서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016984" y="5037569"/>
                <a:ext cx="1659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실시간 동영상강의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37894" y="4627492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명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275054" y="4673384"/>
              <a:ext cx="5318067" cy="834102"/>
              <a:chOff x="3275054" y="3661773"/>
              <a:chExt cx="5318067" cy="83410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275054" y="3666508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소   개</a:t>
                </a:r>
              </a:p>
            </p:txBody>
          </p:sp>
          <p:sp>
            <p:nvSpPr>
              <p:cNvPr id="56" name="사각형: 둥근 모서리 55"/>
              <p:cNvSpPr/>
              <p:nvPr/>
            </p:nvSpPr>
            <p:spPr>
              <a:xfrm>
                <a:off x="4633121" y="3661773"/>
                <a:ext cx="3960000" cy="8341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789608" y="5853131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취  소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65922" y="5845789"/>
              <a:ext cx="963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확  인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50385" y="1955978"/>
              <a:ext cx="1645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강의실 개설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391910" cy="572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- 연구개발 배경</a:t>
              </a: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90066" y="636079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</a:t>
            </a:r>
            <a:r>
              <a:rPr lang="en-US" altLang="ko-KR" sz="1100" b="0" cap="none" dirty="0" err="1">
                <a:latin typeface="Arial" charset="0"/>
                <a:ea typeface="Arial" charset="0"/>
              </a:rPr>
              <a:t>출처</a:t>
            </a:r>
            <a:r>
              <a:rPr lang="en-US" altLang="ko-KR" sz="1100" b="0" cap="none" dirty="0">
                <a:latin typeface="Arial" charset="0"/>
                <a:ea typeface="Arial" charset="0"/>
              </a:rPr>
              <a:t>:</a:t>
            </a:r>
            <a:r>
              <a:rPr lang="ko-KR" altLang="en-US" sz="1100" b="0" cap="none" dirty="0">
                <a:latin typeface="Arial" charset="0"/>
                <a:ea typeface="Arial" charset="0"/>
              </a:rPr>
              <a:t>㈜</a:t>
            </a:r>
            <a:r>
              <a:rPr lang="ko-KR" altLang="en-US" sz="1100" b="0" cap="none" dirty="0" err="1">
                <a:latin typeface="Arial" charset="0"/>
                <a:ea typeface="Arial" charset="0"/>
              </a:rPr>
              <a:t>데일리안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37295" y="5878767"/>
            <a:ext cx="8641715" cy="340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FontTx/>
              <a:buNone/>
            </a:pPr>
            <a:r>
              <a:rPr lang="en-US" altLang="ko-KR" sz="1800" b="0" cap="none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 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스마트 기기를 활용한 교육 활성화</a:t>
            </a:r>
            <a:endParaRPr lang="ko-KR" altLang="en-US" sz="1800" b="0" cap="none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769154"/>
            <a:ext cx="5524500" cy="39989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05" y="1874837"/>
            <a:ext cx="5610225" cy="4829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61405" y="1870254"/>
            <a:ext cx="5610225" cy="12285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그룹 1033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-27709"/>
              <a:ext cx="12198927" cy="6885709"/>
              <a:chOff x="0" y="-27709"/>
              <a:chExt cx="12198927" cy="688570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" name="사각형: 둥근 모서리 4"/>
                <p:cNvSpPr/>
                <p:nvPr/>
              </p:nvSpPr>
              <p:spPr>
                <a:xfrm>
                  <a:off x="641573" y="228601"/>
                  <a:ext cx="10954682" cy="6463144"/>
                </a:xfrm>
                <a:prstGeom prst="roundRect">
                  <a:avLst>
                    <a:gd name="adj" fmla="val 959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" name="사각형: 잘린 한쪽 모서리 9"/>
              <p:cNvSpPr/>
              <p:nvPr/>
            </p:nvSpPr>
            <p:spPr>
              <a:xfrm flipH="1">
                <a:off x="11693236" y="-277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시청각자료</a:t>
                </a:r>
              </a:p>
            </p:txBody>
          </p:sp>
          <p:sp>
            <p:nvSpPr>
              <p:cNvPr id="32" name="사각형: 잘린 한쪽 모서리 31"/>
              <p:cNvSpPr/>
              <p:nvPr/>
            </p:nvSpPr>
            <p:spPr>
              <a:xfrm flipH="1">
                <a:off x="11700163" y="13993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문서자료</a:t>
                </a:r>
              </a:p>
            </p:txBody>
          </p:sp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29791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3" name="그래픽 12" descr="연필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8552" y="1348363"/>
                <a:ext cx="369113" cy="369113"/>
              </a:xfrm>
              <a:prstGeom prst="rect">
                <a:avLst/>
              </a:prstGeom>
            </p:spPr>
          </p:pic>
          <p:pic>
            <p:nvPicPr>
              <p:cNvPr id="14" name="그래픽 13" descr="지우개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545" y="823260"/>
                <a:ext cx="442047" cy="442047"/>
              </a:xfrm>
              <a:prstGeom prst="rect">
                <a:avLst/>
              </a:prstGeom>
            </p:spPr>
          </p:pic>
          <p:pic>
            <p:nvPicPr>
              <p:cNvPr id="17" name="그래픽 16" descr="팔레트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977" y="2670893"/>
                <a:ext cx="455370" cy="455370"/>
              </a:xfrm>
              <a:prstGeom prst="rect">
                <a:avLst/>
              </a:prstGeom>
            </p:spPr>
          </p:pic>
          <p:pic>
            <p:nvPicPr>
              <p:cNvPr id="18" name="그래픽 17" descr="작은 붓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3606" y="2223512"/>
                <a:ext cx="340538" cy="340538"/>
              </a:xfrm>
              <a:prstGeom prst="rect">
                <a:avLst/>
              </a:prstGeom>
            </p:spPr>
          </p:pic>
          <p:pic>
            <p:nvPicPr>
              <p:cNvPr id="20" name="그래픽 19" descr="큰 붓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606" y="1800532"/>
                <a:ext cx="339924" cy="339924"/>
              </a:xfrm>
              <a:prstGeom prst="rect">
                <a:avLst/>
              </a:prstGeom>
            </p:spPr>
          </p:pic>
          <p:pic>
            <p:nvPicPr>
              <p:cNvPr id="1026" name="Picture 2" descr="교육자료에 대한 이미지 검색결과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472" y="511752"/>
                <a:ext cx="10374128" cy="5889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사각형: 둥근 모서리 23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8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12198927" cy="6858000"/>
            <a:chOff x="0" y="0"/>
            <a:chExt cx="12198927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sp>
          <p:nvSpPr>
            <p:cNvPr id="33" name="사각형: 잘린 한쪽 모서리 32"/>
            <p:cNvSpPr/>
            <p:nvPr/>
          </p:nvSpPr>
          <p:spPr>
            <a:xfrm flipH="1">
              <a:off x="11693236" y="2829791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질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11575473" y="4040331"/>
              <a:ext cx="318654" cy="31519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10" name="사각형: 잘린 한쪽 모서리 9"/>
            <p:cNvSpPr/>
            <p:nvPr/>
          </p:nvSpPr>
          <p:spPr>
            <a:xfrm flipH="1">
              <a:off x="7880171" y="0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90884" y="0"/>
            <a:ext cx="3801116" cy="1399309"/>
            <a:chOff x="6936158" y="0"/>
            <a:chExt cx="3801116" cy="1399309"/>
          </a:xfrm>
        </p:grpSpPr>
        <p:sp>
          <p:nvSpPr>
            <p:cNvPr id="3" name="직사각형 2"/>
            <p:cNvSpPr/>
            <p:nvPr/>
          </p:nvSpPr>
          <p:spPr>
            <a:xfrm>
              <a:off x="6936158" y="0"/>
              <a:ext cx="3801116" cy="13993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0"/>
            <a:srcRect l="23523" t="64073" r="46973" b="16238"/>
            <a:stretch/>
          </p:blipFill>
          <p:spPr>
            <a:xfrm>
              <a:off x="7021190" y="15840"/>
              <a:ext cx="3597212" cy="134959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795527" y="52324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교육영상</a:t>
            </a:r>
            <a:r>
              <a:rPr lang="en-US" altLang="ko-KR" dirty="0"/>
              <a:t>1.mp4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37315" y="617249"/>
            <a:ext cx="185116" cy="1579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62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사각형: 잘린 한쪽 모서리 9"/>
            <p:cNvSpPr/>
            <p:nvPr/>
          </p:nvSpPr>
          <p:spPr>
            <a:xfrm flipH="1">
              <a:off x="11693236" y="-277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774357" y="2826327"/>
              <a:ext cx="616527" cy="1514474"/>
              <a:chOff x="11575473" y="2841048"/>
              <a:chExt cx="616527" cy="1514474"/>
            </a:xfrm>
          </p:grpSpPr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41048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8390884" y="0"/>
              <a:ext cx="3808043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5475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45236" y="96982"/>
              <a:ext cx="3269673" cy="6594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8797638" y="228601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대화부족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8797638" y="1832557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작업동작의 결함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각형: 둥근 모서리 38"/>
            <p:cNvSpPr/>
            <p:nvPr/>
          </p:nvSpPr>
          <p:spPr>
            <a:xfrm>
              <a:off x="8797638" y="998258"/>
              <a:ext cx="2957945" cy="656493"/>
            </a:xfrm>
            <a:prstGeom prst="roundRect">
              <a:avLst>
                <a:gd name="adj" fmla="val 1668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안전요인 준수방법 사례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</p:grpSp>
      <p:sp>
        <p:nvSpPr>
          <p:cNvPr id="40" name="사각형: 둥근 모서리 3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1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사각형: 잘린 한쪽 모서리 9"/>
            <p:cNvSpPr/>
            <p:nvPr/>
          </p:nvSpPr>
          <p:spPr>
            <a:xfrm flipH="1">
              <a:off x="11693236" y="-277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774357" y="2826327"/>
              <a:ext cx="616527" cy="1514474"/>
              <a:chOff x="11575473" y="2841048"/>
              <a:chExt cx="616527" cy="1514474"/>
            </a:xfrm>
          </p:grpSpPr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41048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8390884" y="0"/>
              <a:ext cx="3808043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5475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45236" y="96982"/>
              <a:ext cx="3269673" cy="6594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8797638" y="228601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대화부족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8797638" y="5360418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작업동작의 결함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각형: 둥근 모서리 38"/>
            <p:cNvSpPr/>
            <p:nvPr/>
          </p:nvSpPr>
          <p:spPr>
            <a:xfrm>
              <a:off x="8797638" y="998258"/>
              <a:ext cx="2957945" cy="4177493"/>
            </a:xfrm>
            <a:prstGeom prst="roundRect">
              <a:avLst>
                <a:gd name="adj" fmla="val 40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안전요인 준수방법 사례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899551" y="1579164"/>
              <a:ext cx="2653325" cy="3072894"/>
              <a:chOff x="8618504" y="712214"/>
              <a:chExt cx="3275624" cy="3351557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20"/>
              <a:srcRect l="16548" t="30616" r="30874" b="14427"/>
              <a:stretch/>
            </p:blipFill>
            <p:spPr>
              <a:xfrm>
                <a:off x="8913567" y="712214"/>
                <a:ext cx="2828869" cy="1662456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8618504" y="2555666"/>
                <a:ext cx="327562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안전요인 준수방법의 사례로는 어떤 것이 있나요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?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1.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작업중 안전규칙 준수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2.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사전 안전교육 실시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3. …………..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4.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…………..</a:t>
                </a:r>
              </a:p>
            </p:txBody>
          </p:sp>
        </p:grpSp>
      </p:grpSp>
      <p:sp>
        <p:nvSpPr>
          <p:cNvPr id="40" name="사각형: 둥근 모서리 3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395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2580268"/>
            <a:ext cx="12192000" cy="1245750"/>
            <a:chOff x="0" y="2580268"/>
            <a:chExt cx="12192000" cy="1245750"/>
          </a:xfrm>
        </p:grpSpPr>
        <p:grpSp>
          <p:nvGrpSpPr>
            <p:cNvPr id="9" name="그룹 8"/>
            <p:cNvGrpSpPr/>
            <p:nvPr/>
          </p:nvGrpSpPr>
          <p:grpSpPr>
            <a:xfrm>
              <a:off x="3309726" y="2893471"/>
              <a:ext cx="5075254" cy="584775"/>
              <a:chOff x="3531705" y="639721"/>
              <a:chExt cx="5075254" cy="58477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42826" t="24603" r="35544" b="50531"/>
              <a:stretch/>
            </p:blipFill>
            <p:spPr>
              <a:xfrm>
                <a:off x="3531705" y="735268"/>
                <a:ext cx="662608" cy="42825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320208" y="639721"/>
                <a:ext cx="42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데모 환경 설계 </a:t>
                </a:r>
                <a:r>
                  <a:rPr lang="en-US" altLang="ko-KR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 </a:t>
                </a:r>
                <a:r>
                  <a:rPr lang="ko-KR" altLang="en-US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학생</a:t>
                </a:r>
                <a:endPara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grpSp>
          <p:nvGrpSpPr>
            <p:cNvPr id="10" name="그룹 3"/>
            <p:cNvGrpSpPr/>
            <p:nvPr/>
          </p:nvGrpSpPr>
          <p:grpSpPr>
            <a:xfrm>
              <a:off x="0" y="2580268"/>
              <a:ext cx="12192000" cy="1245750"/>
              <a:chOff x="0" y="380813"/>
              <a:chExt cx="12192000" cy="124575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494001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380813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93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그룹 1033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-27709"/>
              <a:ext cx="12198927" cy="6885709"/>
              <a:chOff x="0" y="-27709"/>
              <a:chExt cx="12198927" cy="688570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" name="사각형: 둥근 모서리 4"/>
                <p:cNvSpPr/>
                <p:nvPr/>
              </p:nvSpPr>
              <p:spPr>
                <a:xfrm>
                  <a:off x="641573" y="228601"/>
                  <a:ext cx="10954682" cy="6463144"/>
                </a:xfrm>
                <a:prstGeom prst="roundRect">
                  <a:avLst>
                    <a:gd name="adj" fmla="val 959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" name="사각형: 잘린 한쪽 모서리 9"/>
              <p:cNvSpPr/>
              <p:nvPr/>
            </p:nvSpPr>
            <p:spPr>
              <a:xfrm flipH="1">
                <a:off x="11693236" y="-277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필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기</a:t>
                </a:r>
              </a:p>
            </p:txBody>
          </p:sp>
          <p:sp>
            <p:nvSpPr>
              <p:cNvPr id="32" name="사각형: 잘린 한쪽 모서리 31"/>
              <p:cNvSpPr/>
              <p:nvPr/>
            </p:nvSpPr>
            <p:spPr>
              <a:xfrm flipH="1">
                <a:off x="11700163" y="13993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요청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</p:txBody>
          </p:sp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29791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화면캡처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</p:txBody>
          </p:sp>
          <p:pic>
            <p:nvPicPr>
              <p:cNvPr id="13" name="그래픽 12" descr="연필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8552" y="1348363"/>
                <a:ext cx="369113" cy="369113"/>
              </a:xfrm>
              <a:prstGeom prst="rect">
                <a:avLst/>
              </a:prstGeom>
            </p:spPr>
          </p:pic>
          <p:pic>
            <p:nvPicPr>
              <p:cNvPr id="14" name="그래픽 13" descr="지우개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545" y="823260"/>
                <a:ext cx="442047" cy="442047"/>
              </a:xfrm>
              <a:prstGeom prst="rect">
                <a:avLst/>
              </a:prstGeom>
            </p:spPr>
          </p:pic>
          <p:pic>
            <p:nvPicPr>
              <p:cNvPr id="17" name="그래픽 16" descr="팔레트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977" y="2670893"/>
                <a:ext cx="455370" cy="455370"/>
              </a:xfrm>
              <a:prstGeom prst="rect">
                <a:avLst/>
              </a:prstGeom>
            </p:spPr>
          </p:pic>
          <p:pic>
            <p:nvPicPr>
              <p:cNvPr id="18" name="그래픽 17" descr="작은 붓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3606" y="2223512"/>
                <a:ext cx="340538" cy="340538"/>
              </a:xfrm>
              <a:prstGeom prst="rect">
                <a:avLst/>
              </a:prstGeom>
            </p:spPr>
          </p:pic>
          <p:pic>
            <p:nvPicPr>
              <p:cNvPr id="20" name="그래픽 19" descr="큰 붓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606" y="1800532"/>
                <a:ext cx="339924" cy="339924"/>
              </a:xfrm>
              <a:prstGeom prst="rect">
                <a:avLst/>
              </a:prstGeom>
            </p:spPr>
          </p:pic>
          <p:pic>
            <p:nvPicPr>
              <p:cNvPr id="1026" name="Picture 2" descr="교육자료에 대한 이미지 검색결과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472" y="511752"/>
                <a:ext cx="10374128" cy="5889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991317" y="617249"/>
                <a:ext cx="3778218" cy="3158837"/>
                <a:chOff x="3228322" y="1399309"/>
                <a:chExt cx="3778218" cy="3158837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228322" y="1399309"/>
                  <a:ext cx="3778218" cy="3158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3018" y="1602363"/>
                  <a:ext cx="3548827" cy="2484727"/>
                </a:xfrm>
                <a:prstGeom prst="rect">
                  <a:avLst/>
                </a:prstGeom>
              </p:spPr>
            </p:pic>
            <p:pic>
              <p:nvPicPr>
                <p:cNvPr id="26" name="그래픽 25" descr="재생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977" y="4168582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5" name="그래픽 34" descr="중지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0752" y="4193498"/>
                  <a:ext cx="258239" cy="258239"/>
                </a:xfrm>
                <a:prstGeom prst="rect">
                  <a:avLst/>
                </a:prstGeom>
              </p:spPr>
            </p:pic>
            <p:pic>
              <p:nvPicPr>
                <p:cNvPr id="36" name="그래픽 35" descr="닫기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5972" y="4167963"/>
                  <a:ext cx="295456" cy="295456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30" name="사각형: 둥근 모서리 2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7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12198927" cy="6858000"/>
            <a:chOff x="0" y="0"/>
            <a:chExt cx="12198927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질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요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청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</p:txBody>
        </p:sp>
        <p:sp>
          <p:nvSpPr>
            <p:cNvPr id="33" name="사각형: 잘린 한쪽 모서리 32"/>
            <p:cNvSpPr/>
            <p:nvPr/>
          </p:nvSpPr>
          <p:spPr>
            <a:xfrm flipH="1">
              <a:off x="11693236" y="2829791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화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면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캡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처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10" name="사각형: 잘린 한쪽 모서리 9"/>
            <p:cNvSpPr/>
            <p:nvPr/>
          </p:nvSpPr>
          <p:spPr>
            <a:xfrm flipH="1">
              <a:off x="7880171" y="0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필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기</a:t>
              </a:r>
            </a:p>
          </p:txBody>
        </p:sp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90884" y="0"/>
            <a:ext cx="380804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685" y="2247532"/>
            <a:ext cx="327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작업적 요인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작업정보의 부적절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(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시험에 나옴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7815" y="184506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5p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 rot="20755776">
            <a:off x="8486930" y="3296467"/>
            <a:ext cx="32756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39" name="TextBox 38"/>
          <p:cNvSpPr txBox="1"/>
          <p:nvPr/>
        </p:nvSpPr>
        <p:spPr>
          <a:xfrm rot="20897484">
            <a:off x="8589583" y="320123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8p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 rot="194860">
            <a:off x="8593203" y="5362345"/>
            <a:ext cx="32756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41" name="TextBox 40"/>
          <p:cNvSpPr txBox="1"/>
          <p:nvPr/>
        </p:nvSpPr>
        <p:spPr>
          <a:xfrm rot="21120101">
            <a:off x="8638651" y="495672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10p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9304811" y="265823"/>
            <a:ext cx="2291444" cy="1524232"/>
          </a:xfrm>
          <a:prstGeom prst="rect">
            <a:avLst/>
          </a:prstGeom>
        </p:spPr>
      </p:pic>
      <p:pic>
        <p:nvPicPr>
          <p:cNvPr id="44" name="그래픽 43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45" name="사각형: 둥근 모서리 44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71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641573" y="228601"/>
              <a:ext cx="10954682" cy="6463144"/>
            </a:xfrm>
            <a:prstGeom prst="roundRect">
              <a:avLst>
                <a:gd name="adj" fmla="val 95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사각형: 잘린 한쪽 모서리 9"/>
          <p:cNvSpPr/>
          <p:nvPr/>
        </p:nvSpPr>
        <p:spPr>
          <a:xfrm flipH="1">
            <a:off x="11693236" y="-277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서</a:t>
            </a:r>
          </a:p>
        </p:txBody>
      </p:sp>
      <p:sp>
        <p:nvSpPr>
          <p:cNvPr id="33" name="사각형: 잘린 한쪽 모서리 32"/>
          <p:cNvSpPr/>
          <p:nvPr/>
        </p:nvSpPr>
        <p:spPr>
          <a:xfrm flipH="1">
            <a:off x="11693236" y="2829791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화면캡처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13" name="그래픽 12" descr="연필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52" y="1348363"/>
            <a:ext cx="369113" cy="369113"/>
          </a:xfrm>
          <a:prstGeom prst="rect">
            <a:avLst/>
          </a:prstGeom>
        </p:spPr>
      </p:pic>
      <p:pic>
        <p:nvPicPr>
          <p:cNvPr id="14" name="그래픽 13" descr="지우개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45" y="823260"/>
            <a:ext cx="442047" cy="442047"/>
          </a:xfrm>
          <a:prstGeom prst="rect">
            <a:avLst/>
          </a:prstGeom>
        </p:spPr>
      </p:pic>
      <p:pic>
        <p:nvPicPr>
          <p:cNvPr id="17" name="그래픽 16" descr="팔레트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" y="2670893"/>
            <a:ext cx="455370" cy="455370"/>
          </a:xfrm>
          <a:prstGeom prst="rect">
            <a:avLst/>
          </a:prstGeom>
        </p:spPr>
      </p:pic>
      <p:pic>
        <p:nvPicPr>
          <p:cNvPr id="18" name="그래픽 17" descr="작은 붓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06" y="2223512"/>
            <a:ext cx="340538" cy="340538"/>
          </a:xfrm>
          <a:prstGeom prst="rect">
            <a:avLst/>
          </a:prstGeom>
        </p:spPr>
      </p:pic>
      <p:pic>
        <p:nvPicPr>
          <p:cNvPr id="20" name="그래픽 19" descr="큰 붓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06" y="1800532"/>
            <a:ext cx="339924" cy="339924"/>
          </a:xfrm>
          <a:prstGeom prst="rect">
            <a:avLst/>
          </a:prstGeom>
        </p:spPr>
      </p:pic>
      <p:pic>
        <p:nvPicPr>
          <p:cNvPr id="1026" name="Picture 2" descr="교육자료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2" y="511752"/>
            <a:ext cx="10374128" cy="58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91317" y="617249"/>
            <a:ext cx="3778218" cy="3158837"/>
            <a:chOff x="3228322" y="1399309"/>
            <a:chExt cx="3778218" cy="3158837"/>
          </a:xfrm>
        </p:grpSpPr>
        <p:sp>
          <p:nvSpPr>
            <p:cNvPr id="11" name="직사각형 10"/>
            <p:cNvSpPr/>
            <p:nvPr/>
          </p:nvSpPr>
          <p:spPr>
            <a:xfrm>
              <a:off x="3228322" y="1399309"/>
              <a:ext cx="3778218" cy="3158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18" y="1602363"/>
              <a:ext cx="3548827" cy="2484727"/>
            </a:xfrm>
            <a:prstGeom prst="rect">
              <a:avLst/>
            </a:prstGeom>
          </p:spPr>
        </p:pic>
        <p:pic>
          <p:nvPicPr>
            <p:cNvPr id="26" name="그래픽 25" descr="재생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53977" y="4168582"/>
              <a:ext cx="288000" cy="288000"/>
            </a:xfrm>
            <a:prstGeom prst="rect">
              <a:avLst/>
            </a:prstGeom>
          </p:spPr>
        </p:pic>
        <p:pic>
          <p:nvPicPr>
            <p:cNvPr id="35" name="그래픽 34" descr="중지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40752" y="4193498"/>
              <a:ext cx="258239" cy="258239"/>
            </a:xfrm>
            <a:prstGeom prst="rect">
              <a:avLst/>
            </a:prstGeom>
          </p:spPr>
        </p:pic>
        <p:pic>
          <p:nvPicPr>
            <p:cNvPr id="36" name="그래픽 35" descr="닫기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95972" y="4167963"/>
              <a:ext cx="295456" cy="295456"/>
            </a:xfrm>
            <a:prstGeom prst="rect">
              <a:avLst/>
            </a:prstGeom>
          </p:spPr>
        </p:pic>
      </p:grpSp>
      <p:sp>
        <p:nvSpPr>
          <p:cNvPr id="32" name="사각형: 잘린 한쪽 모서리 31"/>
          <p:cNvSpPr/>
          <p:nvPr/>
        </p:nvSpPr>
        <p:spPr>
          <a:xfrm flipH="1">
            <a:off x="7909272" y="1371734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질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요청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90884" y="0"/>
            <a:ext cx="380804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8935476" y="603708"/>
            <a:ext cx="2828869" cy="16624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18504" y="2555666"/>
            <a:ext cx="32756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준수방법의 사례로는 어떤 것이 있나요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?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821" y="8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제목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1052625" y="6233012"/>
            <a:ext cx="1008617" cy="5009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4152" y="8387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안전요인 준수방법 사례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" name="그래픽 39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1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641573" y="228601"/>
              <a:ext cx="10954682" cy="6463144"/>
            </a:xfrm>
            <a:prstGeom prst="roundRect">
              <a:avLst>
                <a:gd name="adj" fmla="val 95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사각형: 잘린 한쪽 모서리 9"/>
          <p:cNvSpPr/>
          <p:nvPr/>
        </p:nvSpPr>
        <p:spPr>
          <a:xfrm flipH="1">
            <a:off x="11693236" y="-277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기</a:t>
            </a:r>
          </a:p>
        </p:txBody>
      </p:sp>
      <p:sp>
        <p:nvSpPr>
          <p:cNvPr id="32" name="사각형: 잘린 한쪽 모서리 31"/>
          <p:cNvSpPr/>
          <p:nvPr/>
        </p:nvSpPr>
        <p:spPr>
          <a:xfrm flipH="1">
            <a:off x="11700163" y="13993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질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요청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13" name="그래픽 12" descr="연필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52" y="1348363"/>
            <a:ext cx="369113" cy="369113"/>
          </a:xfrm>
          <a:prstGeom prst="rect">
            <a:avLst/>
          </a:prstGeom>
        </p:spPr>
      </p:pic>
      <p:pic>
        <p:nvPicPr>
          <p:cNvPr id="14" name="그래픽 13" descr="지우개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45" y="823260"/>
            <a:ext cx="442047" cy="442047"/>
          </a:xfrm>
          <a:prstGeom prst="rect">
            <a:avLst/>
          </a:prstGeom>
        </p:spPr>
      </p:pic>
      <p:pic>
        <p:nvPicPr>
          <p:cNvPr id="17" name="그래픽 16" descr="팔레트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" y="2670893"/>
            <a:ext cx="455370" cy="455370"/>
          </a:xfrm>
          <a:prstGeom prst="rect">
            <a:avLst/>
          </a:prstGeom>
        </p:spPr>
      </p:pic>
      <p:pic>
        <p:nvPicPr>
          <p:cNvPr id="18" name="그래픽 17" descr="작은 붓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06" y="2223512"/>
            <a:ext cx="340538" cy="340538"/>
          </a:xfrm>
          <a:prstGeom prst="rect">
            <a:avLst/>
          </a:prstGeom>
        </p:spPr>
      </p:pic>
      <p:pic>
        <p:nvPicPr>
          <p:cNvPr id="20" name="그래픽 19" descr="큰 붓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06" y="1800532"/>
            <a:ext cx="339924" cy="339924"/>
          </a:xfrm>
          <a:prstGeom prst="rect">
            <a:avLst/>
          </a:prstGeom>
        </p:spPr>
      </p:pic>
      <p:pic>
        <p:nvPicPr>
          <p:cNvPr id="1026" name="Picture 2" descr="교육자료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2" y="511752"/>
            <a:ext cx="10374128" cy="58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91317" y="617249"/>
            <a:ext cx="3778218" cy="3158837"/>
            <a:chOff x="3228322" y="1399309"/>
            <a:chExt cx="3778218" cy="3158837"/>
          </a:xfrm>
        </p:grpSpPr>
        <p:sp>
          <p:nvSpPr>
            <p:cNvPr id="11" name="직사각형 10"/>
            <p:cNvSpPr/>
            <p:nvPr/>
          </p:nvSpPr>
          <p:spPr>
            <a:xfrm>
              <a:off x="3228322" y="1399309"/>
              <a:ext cx="3778218" cy="3158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18" y="1602363"/>
              <a:ext cx="3548827" cy="2484727"/>
            </a:xfrm>
            <a:prstGeom prst="rect">
              <a:avLst/>
            </a:prstGeom>
          </p:spPr>
        </p:pic>
        <p:pic>
          <p:nvPicPr>
            <p:cNvPr id="26" name="그래픽 25" descr="재생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53977" y="4168582"/>
              <a:ext cx="288000" cy="288000"/>
            </a:xfrm>
            <a:prstGeom prst="rect">
              <a:avLst/>
            </a:prstGeom>
          </p:spPr>
        </p:pic>
        <p:pic>
          <p:nvPicPr>
            <p:cNvPr id="35" name="그래픽 34" descr="중지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40752" y="4193498"/>
              <a:ext cx="258239" cy="258239"/>
            </a:xfrm>
            <a:prstGeom prst="rect">
              <a:avLst/>
            </a:prstGeom>
          </p:spPr>
        </p:pic>
        <p:pic>
          <p:nvPicPr>
            <p:cNvPr id="36" name="그래픽 35" descr="닫기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95972" y="4167963"/>
              <a:ext cx="295456" cy="295456"/>
            </a:xfrm>
            <a:prstGeom prst="rect">
              <a:avLst/>
            </a:prstGeom>
          </p:spPr>
        </p:pic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잘린 한쪽 모서리 32"/>
          <p:cNvSpPr/>
          <p:nvPr/>
        </p:nvSpPr>
        <p:spPr>
          <a:xfrm flipH="1">
            <a:off x="7914267" y="2814551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화면캡처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90884" y="2829791"/>
            <a:ext cx="3808043" cy="275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8881800" y="3386522"/>
            <a:ext cx="2828869" cy="16624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16939" y="2941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미리보기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10260320" y="5177674"/>
            <a:ext cx="710022" cy="2619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11172560" y="5175752"/>
            <a:ext cx="746718" cy="2639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저장</a:t>
            </a:r>
          </a:p>
        </p:txBody>
      </p:sp>
      <p:pic>
        <p:nvPicPr>
          <p:cNvPr id="3" name="그래픽 2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37" name="사각형: 둥근 모서리 3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2730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현황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(1)</a:t>
              </a: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38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53008"/>
              </p:ext>
            </p:extLst>
          </p:nvPr>
        </p:nvGraphicFramePr>
        <p:xfrm>
          <a:off x="1509068" y="2654479"/>
          <a:ext cx="8980857" cy="301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619">
                  <a:extLst>
                    <a:ext uri="{9D8B030D-6E8A-4147-A177-3AD203B41FA5}">
                      <a16:colId xmlns:a16="http://schemas.microsoft.com/office/drawing/2014/main" val="882742873"/>
                    </a:ext>
                  </a:extLst>
                </a:gridCol>
                <a:gridCol w="2993619">
                  <a:extLst>
                    <a:ext uri="{9D8B030D-6E8A-4147-A177-3AD203B41FA5}">
                      <a16:colId xmlns:a16="http://schemas.microsoft.com/office/drawing/2014/main" val="284010671"/>
                    </a:ext>
                  </a:extLst>
                </a:gridCol>
                <a:gridCol w="2993619">
                  <a:extLst>
                    <a:ext uri="{9D8B030D-6E8A-4147-A177-3AD203B41FA5}">
                      <a16:colId xmlns:a16="http://schemas.microsoft.com/office/drawing/2014/main" val="2644397066"/>
                    </a:ext>
                  </a:extLst>
                </a:gridCol>
              </a:tblGrid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완료한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개발할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개발에서 제외할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10539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강의자료 공유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4199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노트필기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권한 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80524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강의자료 공유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영상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실시간 촬영 영상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70916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질의응답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4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54057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연구 개발 목표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1690" y="227017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하이브리드앱</a:t>
            </a:r>
            <a:r>
              <a:rPr lang="ko-KR" altLang="en-US" sz="2400" b="1" dirty="0"/>
              <a:t> 방식 다양한 </a:t>
            </a:r>
            <a:r>
              <a:rPr lang="en-US" altLang="ko-KR" sz="2400" b="1" dirty="0"/>
              <a:t>OS</a:t>
            </a:r>
            <a:r>
              <a:rPr lang="ko-KR" altLang="en-US" sz="2400" b="1" dirty="0"/>
              <a:t>를 지원하는 강의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P2P </a:t>
            </a:r>
            <a:r>
              <a:rPr lang="ko-KR" altLang="en-US" sz="2400" b="1" dirty="0"/>
              <a:t>방식 데이터 스트리밍 기능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webRTC</a:t>
            </a:r>
            <a:r>
              <a:rPr lang="ko-KR" altLang="en-US" sz="2400" b="1" dirty="0"/>
              <a:t>를 이용하여 음성 및 영상 지연 해결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원격지 수업이 가능한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0077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2593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개발현황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(2)</a:t>
              </a: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39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0018" y="2026453"/>
            <a:ext cx="10207577" cy="471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http://github.com/janghyunmoon/graduate.git</a:t>
            </a:r>
            <a:endParaRPr lang="en-US" altLang="ko-KR" sz="2800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 ID</a:t>
            </a: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김두현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kimdoohyun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조덕현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jdh2263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문장현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janghyunmoon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86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1826260" cy="58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업무분담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032000" y="2161208"/>
          <a:ext cx="8128000" cy="41879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문장현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팀장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팀원간 일정조정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Server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구현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Canvas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모듈 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조덕현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웹페이지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Client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Media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Stream module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김두현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통합 및 테스팅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Monitor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Sharing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6071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3603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졸업연구 수행일정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360"/>
              </p:ext>
            </p:extLst>
          </p:nvPr>
        </p:nvGraphicFramePr>
        <p:xfrm>
          <a:off x="923636" y="2059635"/>
          <a:ext cx="10314209" cy="4164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499">
                  <a:extLst>
                    <a:ext uri="{9D8B030D-6E8A-4147-A177-3AD203B41FA5}">
                      <a16:colId xmlns:a16="http://schemas.microsoft.com/office/drawing/2014/main" val="112564882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52693557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95686338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0264420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13862822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65451942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55303847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2622769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103087400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255895385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546725793"/>
                    </a:ext>
                  </a:extLst>
                </a:gridCol>
              </a:tblGrid>
              <a:tr h="462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98849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사전 기술 조사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0519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시스템 설계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20516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채팅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sharing,</a:t>
                      </a:r>
                      <a:r>
                        <a:rPr lang="en-US" altLang="ko-KR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canvas, 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324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서버 구축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1367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스트리밍 서버 구축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7840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디자인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0235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동작 테스팅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70271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문서화 및 발표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3428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99710" y="2672027"/>
            <a:ext cx="1320800" cy="1754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99710" y="3139221"/>
            <a:ext cx="1973368" cy="1413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20510" y="3600655"/>
            <a:ext cx="2641598" cy="15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73078" y="4067848"/>
            <a:ext cx="1989030" cy="1595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3078" y="4535043"/>
            <a:ext cx="2681758" cy="1559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248939" y="4998705"/>
            <a:ext cx="2661679" cy="163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60109" y="5469430"/>
            <a:ext cx="5306291" cy="1471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54836" y="5924223"/>
            <a:ext cx="1980000" cy="1471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11569148" y="6474466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343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필요기술 및 참고문헌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사각형: 둥근 모서리 8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42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956335" y="2066925"/>
            <a:ext cx="111856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0715" y="261937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모던 웹 디자인을 위한 </a:t>
            </a:r>
            <a:r>
              <a:rPr lang="en-US" altLang="ko-KR" sz="1400" b="1" dirty="0"/>
              <a:t>HTML5 + CSS3 </a:t>
            </a:r>
            <a:r>
              <a:rPr lang="ko-KR" altLang="en-US" sz="1400" b="1" dirty="0"/>
              <a:t>입문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2015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39172" y="26697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0715" y="3305174"/>
            <a:ext cx="357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모던 웹을 위한 </a:t>
            </a:r>
            <a:r>
              <a:rPr lang="en-US" altLang="ko-KR" sz="1400" b="1" dirty="0">
                <a:latin typeface="+mn-ea"/>
              </a:rPr>
              <a:t>JavaScript + JQuery </a:t>
            </a:r>
            <a:r>
              <a:rPr lang="ko-KR" altLang="en-US" sz="1400" b="1" dirty="0">
                <a:latin typeface="+mn-ea"/>
              </a:rPr>
              <a:t>입문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39172" y="33555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6335" y="4848225"/>
            <a:ext cx="1213818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사이트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0715" y="5419724"/>
            <a:ext cx="394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https://webrtc.org/</a:t>
            </a:r>
          </a:p>
          <a:p>
            <a:r>
              <a:rPr lang="ko-KR" altLang="en-US" sz="1400" dirty="0">
                <a:latin typeface="+mn-ea"/>
              </a:rPr>
              <a:t>스트리밍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화면 공유를 위한 </a:t>
            </a:r>
            <a:r>
              <a:rPr lang="en-US" altLang="ko-KR" sz="1400" dirty="0">
                <a:latin typeface="+mn-ea"/>
              </a:rPr>
              <a:t>WebRTC API </a:t>
            </a:r>
            <a:r>
              <a:rPr lang="ko-KR" altLang="en-US" sz="1400" dirty="0">
                <a:latin typeface="+mn-ea"/>
              </a:rPr>
              <a:t>기술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39172" y="547014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0715" y="4000499"/>
            <a:ext cx="340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Getting Started with Webrtc</a:t>
            </a:r>
          </a:p>
          <a:p>
            <a:r>
              <a:rPr lang="en-US" altLang="ko-KR" sz="1400" dirty="0">
                <a:latin typeface="+mj-ea"/>
                <a:ea typeface="+mj-ea"/>
              </a:rPr>
              <a:t>Rob Manson</a:t>
            </a:r>
            <a:r>
              <a:rPr lang="ko-KR" altLang="en-US" sz="1400" dirty="0">
                <a:latin typeface="+mj-ea"/>
                <a:ea typeface="+mj-ea"/>
              </a:rPr>
              <a:t> 저 </a:t>
            </a:r>
            <a:r>
              <a:rPr lang="en-US" altLang="ko-KR" sz="1400" dirty="0">
                <a:latin typeface="+mj-ea"/>
                <a:ea typeface="+mj-ea"/>
              </a:rPr>
              <a:t>| PackPublishing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39172" y="4050922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67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3951489"/>
            <a:chOff x="0" y="380813"/>
            <a:chExt cx="12192000" cy="39514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9264" y="3408972"/>
              <a:ext cx="4943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</a:t>
              </a:r>
              <a:r>
                <a:rPr lang="en-US" altLang="ko-KR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8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558358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기대 효과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1690" y="240423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전자칠판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태블릿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등 스마트 기기에 활용하여 교육효과 증진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공간에 제약 받지 않는 교육 서비스 제공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950710" cy="584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관련연구 및 사례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775" y="1985645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5229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88975" y="5442585"/>
            <a:ext cx="4392549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현재 스마트강의실 구축에 대학교에서 관심을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있음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702310" y="5732780"/>
            <a:ext cx="4139275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학생들의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강의 집중도를 높이는 데에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관심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가지고 있음.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4" name="텍스트 상자 16"/>
          <p:cNvSpPr txBox="1">
            <a:spLocks/>
          </p:cNvSpPr>
          <p:nvPr/>
        </p:nvSpPr>
        <p:spPr>
          <a:xfrm>
            <a:off x="625475" y="627824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출처:http://www.etnews.com/20160614000459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pic>
        <p:nvPicPr>
          <p:cNvPr id="25" name="그림 24" descr="C:/Users/doo/AppData/Roaming/PolarisOffice/ETemp/9992_7162744/fImage62802766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847850"/>
            <a:ext cx="4617720" cy="3364865"/>
          </a:xfrm>
          <a:prstGeom prst="rect">
            <a:avLst/>
          </a:prstGeom>
          <a:noFill/>
        </p:spPr>
      </p:pic>
      <p:pic>
        <p:nvPicPr>
          <p:cNvPr id="26" name="그림 25" descr="C:/Users/doo/AppData/Roaming/PolarisOffice/ETemp/9992_7162744/fImage101877767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5" y="1928053"/>
            <a:ext cx="5462905" cy="3576955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/>
          </p:cNvSpPr>
          <p:nvPr/>
        </p:nvSpPr>
        <p:spPr>
          <a:xfrm>
            <a:off x="5954395" y="2580750"/>
            <a:ext cx="5375910" cy="70802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rnd" cmpd="sng">
                <a:solidFill>
                  <a:srgbClr val="FF0000">
                    <a:alpha val="100000"/>
                  </a:srgbClr>
                </a:solidFill>
                <a:prstDash val="solid"/>
                <a:bevel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모서리가 둥근 직사각형 1093"/>
          <p:cNvSpPr>
            <a:spLocks/>
          </p:cNvSpPr>
          <p:nvPr/>
        </p:nvSpPr>
        <p:spPr>
          <a:xfrm>
            <a:off x="895407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5" name="사다리꼴 1094"/>
          <p:cNvSpPr>
            <a:spLocks/>
          </p:cNvSpPr>
          <p:nvPr/>
        </p:nvSpPr>
        <p:spPr>
          <a:xfrm>
            <a:off x="1238307" y="615180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0" y="319405"/>
            <a:ext cx="12192000" cy="1245870"/>
            <a:chOff x="0" y="319405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27710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3256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1940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662305" y="649605"/>
              <a:ext cx="280987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charset="0"/>
                  <a:ea typeface="HY견고딕" charset="0"/>
                  <a:cs typeface="+mn-cs"/>
                </a:rPr>
                <a:t>시스템 구성도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endParaRPr>
            </a:p>
          </p:txBody>
        </p:sp>
      </p:grpSp>
      <p:sp>
        <p:nvSpPr>
          <p:cNvPr id="103" name="사각형: 둥근 모서리 10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7477" y="3360635"/>
            <a:ext cx="1170940" cy="870976"/>
            <a:chOff x="5781675" y="3036179"/>
            <a:chExt cx="1170940" cy="87097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76315" y="3259455"/>
              <a:ext cx="575310" cy="562610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5781675" y="3036179"/>
              <a:ext cx="1170940" cy="870976"/>
              <a:chOff x="5781675" y="3036179"/>
              <a:chExt cx="1170940" cy="870976"/>
            </a:xfrm>
          </p:grpSpPr>
          <p:sp>
            <p:nvSpPr>
              <p:cNvPr id="14" name="사각형: 둥근 모서리 16"/>
              <p:cNvSpPr>
                <a:spLocks/>
              </p:cNvSpPr>
              <p:nvPr/>
            </p:nvSpPr>
            <p:spPr>
              <a:xfrm>
                <a:off x="5781675" y="3090545"/>
                <a:ext cx="1170940" cy="816610"/>
              </a:xfrm>
              <a:prstGeom prst="roundRect">
                <a:avLst/>
              </a:prstGeom>
              <a:noFill/>
              <a:ln w="1905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n w="9525" cap="flat" cmpd="sng">
                    <a:prstDash/>
                  </a:ln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6151245" y="3036179"/>
                <a:ext cx="644525" cy="27686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1" cap="none" dirty="0">
                    <a:ln w="9525" cap="flat" cmpd="sng">
                      <a:prstDash/>
                    </a:ln>
                    <a:solidFill>
                      <a:srgbClr val="4472C4">
                        <a:lumMod val="50000"/>
                      </a:srgbClr>
                    </a:solidFill>
                    <a:latin typeface="맑은 고딕" charset="0"/>
                    <a:ea typeface="맑은 고딕" charset="0"/>
                  </a:rPr>
                  <a:t>Server</a:t>
                </a:r>
                <a:endParaRPr lang="ko-KR" altLang="en-US" sz="1200" b="1" cap="none" dirty="0">
                  <a:ln w="9525" cap="flat" cmpd="sng">
                    <a:prstDash/>
                  </a:ln>
                  <a:solidFill>
                    <a:srgbClr val="4472C4">
                      <a:lumMod val="50000"/>
                    </a:srgbClr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9773342" y="3278518"/>
            <a:ext cx="908050" cy="1188678"/>
            <a:chOff x="9527540" y="2954062"/>
            <a:chExt cx="908050" cy="1188678"/>
          </a:xfrm>
        </p:grpSpPr>
        <p:grpSp>
          <p:nvGrpSpPr>
            <p:cNvPr id="11" name="그룹 10"/>
            <p:cNvGrpSpPr/>
            <p:nvPr/>
          </p:nvGrpSpPr>
          <p:grpSpPr>
            <a:xfrm>
              <a:off x="9527540" y="2964180"/>
              <a:ext cx="908050" cy="1178560"/>
              <a:chOff x="9527540" y="2964180"/>
              <a:chExt cx="908050" cy="11785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4220" y="3170555"/>
                <a:ext cx="713105" cy="89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사각형: 둥근 모서리 16"/>
              <p:cNvSpPr/>
              <p:nvPr/>
            </p:nvSpPr>
            <p:spPr>
              <a:xfrm>
                <a:off x="9527540" y="2964180"/>
                <a:ext cx="908050" cy="1178560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867879" y="2954062"/>
              <a:ext cx="266065" cy="168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DB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6" name="TextBox 85"/>
          <p:cNvSpPr txBox="1">
            <a:spLocks/>
          </p:cNvSpPr>
          <p:nvPr/>
        </p:nvSpPr>
        <p:spPr>
          <a:xfrm>
            <a:off x="2058727" y="5535859"/>
            <a:ext cx="50863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27" name="도형 1026"/>
          <p:cNvCxnSpPr>
            <a:stCxn id="14" idx="3"/>
            <a:endCxn id="40" idx="1"/>
          </p:cNvCxnSpPr>
          <p:nvPr/>
        </p:nvCxnSpPr>
        <p:spPr>
          <a:xfrm>
            <a:off x="7197782" y="3823306"/>
            <a:ext cx="2576830" cy="55880"/>
          </a:xfrm>
          <a:prstGeom prst="straightConnector1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모서리가 둥근 직사각형 1027"/>
          <p:cNvSpPr>
            <a:spLocks/>
          </p:cNvSpPr>
          <p:nvPr/>
        </p:nvSpPr>
        <p:spPr>
          <a:xfrm>
            <a:off x="6031287" y="1993236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9" name="사다리꼴 1028"/>
          <p:cNvSpPr>
            <a:spLocks/>
          </p:cNvSpPr>
          <p:nvPr/>
        </p:nvSpPr>
        <p:spPr>
          <a:xfrm>
            <a:off x="6368472" y="2680306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30" name="도형 1029"/>
          <p:cNvCxnSpPr>
            <a:stCxn id="1028" idx="3"/>
          </p:cNvCxnSpPr>
          <p:nvPr/>
        </p:nvCxnSpPr>
        <p:spPr>
          <a:xfrm>
            <a:off x="6967277" y="2336771"/>
            <a:ext cx="2807335" cy="1015062"/>
          </a:xfrm>
          <a:prstGeom prst="straightConnector1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도형 1030"/>
          <p:cNvCxnSpPr/>
          <p:nvPr/>
        </p:nvCxnSpPr>
        <p:spPr>
          <a:xfrm flipH="1">
            <a:off x="6520872" y="2866996"/>
            <a:ext cx="12700" cy="55816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>
            <a:spLocks/>
          </p:cNvSpPr>
          <p:nvPr/>
        </p:nvSpPr>
        <p:spPr>
          <a:xfrm>
            <a:off x="6193212" y="2157701"/>
            <a:ext cx="564515" cy="3225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강사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3" name="모서리가 둥근 직사각형 1032"/>
          <p:cNvSpPr>
            <a:spLocks/>
          </p:cNvSpPr>
          <p:nvPr/>
        </p:nvSpPr>
        <p:spPr>
          <a:xfrm>
            <a:off x="10271182" y="5458982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4" name="사다리꼴 1033"/>
          <p:cNvSpPr>
            <a:spLocks/>
          </p:cNvSpPr>
          <p:nvPr/>
        </p:nvSpPr>
        <p:spPr>
          <a:xfrm>
            <a:off x="10610272" y="6152402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10460391" y="5559703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6" name="모서리가 둥근 직사각형 1035"/>
          <p:cNvSpPr>
            <a:spLocks/>
          </p:cNvSpPr>
          <p:nvPr/>
        </p:nvSpPr>
        <p:spPr>
          <a:xfrm>
            <a:off x="6573577" y="5479281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7" name="사다리꼴 1036"/>
          <p:cNvSpPr>
            <a:spLocks/>
          </p:cNvSpPr>
          <p:nvPr/>
        </p:nvSpPr>
        <p:spPr>
          <a:xfrm>
            <a:off x="6912667" y="6172701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8" name="TextBox 1037"/>
          <p:cNvSpPr txBox="1">
            <a:spLocks/>
          </p:cNvSpPr>
          <p:nvPr/>
        </p:nvSpPr>
        <p:spPr>
          <a:xfrm>
            <a:off x="6747546" y="5580002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4번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9" name="모서리가 둥근 직사각형 1038"/>
          <p:cNvSpPr>
            <a:spLocks/>
          </p:cNvSpPr>
          <p:nvPr/>
        </p:nvSpPr>
        <p:spPr>
          <a:xfrm>
            <a:off x="4754937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0" name="사다리꼴 1039"/>
          <p:cNvSpPr>
            <a:spLocks/>
          </p:cNvSpPr>
          <p:nvPr/>
        </p:nvSpPr>
        <p:spPr>
          <a:xfrm>
            <a:off x="5094027" y="615942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1" name="TextBox 1040"/>
          <p:cNvSpPr txBox="1">
            <a:spLocks/>
          </p:cNvSpPr>
          <p:nvPr/>
        </p:nvSpPr>
        <p:spPr>
          <a:xfrm>
            <a:off x="4944146" y="5566730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3번학생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42" name="모서리가 둥근 직사각형 1041"/>
          <p:cNvSpPr>
            <a:spLocks/>
          </p:cNvSpPr>
          <p:nvPr/>
        </p:nvSpPr>
        <p:spPr>
          <a:xfrm>
            <a:off x="2736272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3" name="사다리꼴 1042"/>
          <p:cNvSpPr>
            <a:spLocks/>
          </p:cNvSpPr>
          <p:nvPr/>
        </p:nvSpPr>
        <p:spPr>
          <a:xfrm>
            <a:off x="3075362" y="615942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4" name="TextBox 1043"/>
          <p:cNvSpPr txBox="1">
            <a:spLocks/>
          </p:cNvSpPr>
          <p:nvPr/>
        </p:nvSpPr>
        <p:spPr>
          <a:xfrm>
            <a:off x="2925481" y="5566730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50" name="TextBox 1049"/>
          <p:cNvSpPr txBox="1">
            <a:spLocks/>
          </p:cNvSpPr>
          <p:nvPr/>
        </p:nvSpPr>
        <p:spPr>
          <a:xfrm>
            <a:off x="1049712" y="5574594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051" name="도형 1050"/>
          <p:cNvCxnSpPr/>
          <p:nvPr/>
        </p:nvCxnSpPr>
        <p:spPr>
          <a:xfrm>
            <a:off x="7205878" y="4220265"/>
            <a:ext cx="3030696" cy="1198825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도형 1051"/>
          <p:cNvCxnSpPr/>
          <p:nvPr/>
        </p:nvCxnSpPr>
        <p:spPr>
          <a:xfrm>
            <a:off x="6591992" y="4232810"/>
            <a:ext cx="19050" cy="1187479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도형 1052"/>
          <p:cNvCxnSpPr/>
          <p:nvPr/>
        </p:nvCxnSpPr>
        <p:spPr>
          <a:xfrm flipV="1">
            <a:off x="5690927" y="4247772"/>
            <a:ext cx="632301" cy="1179502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도형 1053"/>
          <p:cNvCxnSpPr>
            <a:stCxn id="1094" idx="3"/>
            <a:endCxn id="1042" idx="1"/>
          </p:cNvCxnSpPr>
          <p:nvPr/>
        </p:nvCxnSpPr>
        <p:spPr>
          <a:xfrm>
            <a:off x="1831397" y="5809544"/>
            <a:ext cx="905510" cy="635"/>
          </a:xfrm>
          <a:prstGeom prst="straightConnector1">
            <a:avLst/>
          </a:prstGeom>
          <a:ln w="38100" cap="flat" cmpd="sng">
            <a:solidFill>
              <a:srgbClr val="FC66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도형 1054"/>
          <p:cNvCxnSpPr>
            <a:endCxn id="14" idx="1"/>
          </p:cNvCxnSpPr>
          <p:nvPr/>
        </p:nvCxnSpPr>
        <p:spPr>
          <a:xfrm flipV="1">
            <a:off x="1831397" y="3823306"/>
            <a:ext cx="4196080" cy="1672548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도형 1055"/>
          <p:cNvCxnSpPr/>
          <p:nvPr/>
        </p:nvCxnSpPr>
        <p:spPr>
          <a:xfrm flipV="1">
            <a:off x="3672262" y="4161248"/>
            <a:ext cx="2369503" cy="1317853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도형 1057"/>
          <p:cNvCxnSpPr>
            <a:stCxn id="1036" idx="3"/>
            <a:endCxn id="1033" idx="1"/>
          </p:cNvCxnSpPr>
          <p:nvPr/>
        </p:nvCxnSpPr>
        <p:spPr>
          <a:xfrm flipV="1">
            <a:off x="7509567" y="5802517"/>
            <a:ext cx="2761615" cy="20299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도형 1058"/>
          <p:cNvCxnSpPr>
            <a:stCxn id="1039" idx="3"/>
            <a:endCxn id="1036" idx="1"/>
          </p:cNvCxnSpPr>
          <p:nvPr/>
        </p:nvCxnSpPr>
        <p:spPr>
          <a:xfrm>
            <a:off x="5690927" y="5809544"/>
            <a:ext cx="882650" cy="13272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도형 1059"/>
          <p:cNvCxnSpPr>
            <a:stCxn id="1042" idx="3"/>
            <a:endCxn id="1039" idx="1"/>
          </p:cNvCxnSpPr>
          <p:nvPr/>
        </p:nvCxnSpPr>
        <p:spPr>
          <a:xfrm>
            <a:off x="3671627" y="5809544"/>
            <a:ext cx="1084580" cy="1270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도형 1061"/>
          <p:cNvCxnSpPr>
            <a:cxnSpLocks/>
          </p:cNvCxnSpPr>
          <p:nvPr/>
        </p:nvCxnSpPr>
        <p:spPr>
          <a:xfrm>
            <a:off x="8608547" y="5916040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/>
          <p:cNvSpPr txBox="1">
            <a:spLocks/>
          </p:cNvSpPr>
          <p:nvPr/>
        </p:nvSpPr>
        <p:spPr>
          <a:xfrm>
            <a:off x="5924607" y="5512364"/>
            <a:ext cx="52705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5" name="TextBox 1064"/>
          <p:cNvSpPr txBox="1">
            <a:spLocks/>
          </p:cNvSpPr>
          <p:nvPr/>
        </p:nvSpPr>
        <p:spPr>
          <a:xfrm>
            <a:off x="4046277" y="5573959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6" name="TextBox 1065"/>
          <p:cNvSpPr txBox="1">
            <a:spLocks/>
          </p:cNvSpPr>
          <p:nvPr/>
        </p:nvSpPr>
        <p:spPr>
          <a:xfrm>
            <a:off x="8560492" y="5481249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96" name="도형 1095"/>
          <p:cNvCxnSpPr>
            <a:stCxn id="40" idx="2"/>
          </p:cNvCxnSpPr>
          <p:nvPr/>
        </p:nvCxnSpPr>
        <p:spPr>
          <a:xfrm>
            <a:off x="10227367" y="4467196"/>
            <a:ext cx="45085" cy="951894"/>
          </a:xfrm>
          <a:prstGeom prst="straightConnector1">
            <a:avLst/>
          </a:prstGeom>
          <a:ln w="12700" cap="flat" cmpd="sng">
            <a:prstDash val="dash"/>
            <a:miter lim="800000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97" name="표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978"/>
              </p:ext>
            </p:extLst>
          </p:nvPr>
        </p:nvGraphicFramePr>
        <p:xfrm>
          <a:off x="-47262" y="2171057"/>
          <a:ext cx="5270194" cy="113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accent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질의응답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P2P(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음성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영상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98" name="도형 1097"/>
          <p:cNvCxnSpPr/>
          <p:nvPr/>
        </p:nvCxnSpPr>
        <p:spPr>
          <a:xfrm>
            <a:off x="1390953" y="2389619"/>
            <a:ext cx="772160" cy="1270"/>
          </a:xfrm>
          <a:prstGeom prst="line">
            <a:avLst/>
          </a:prstGeom>
          <a:ln w="381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도형 1098"/>
          <p:cNvCxnSpPr/>
          <p:nvPr/>
        </p:nvCxnSpPr>
        <p:spPr>
          <a:xfrm>
            <a:off x="1387143" y="3145904"/>
            <a:ext cx="771525" cy="635"/>
          </a:xfrm>
          <a:prstGeom prst="line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도형 1099"/>
          <p:cNvCxnSpPr/>
          <p:nvPr/>
        </p:nvCxnSpPr>
        <p:spPr>
          <a:xfrm>
            <a:off x="1389683" y="2802369"/>
            <a:ext cx="768985" cy="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53"/>
          <p:cNvCxnSpPr>
            <a:cxnSpLocks/>
            <a:endCxn id="14" idx="1"/>
          </p:cNvCxnSpPr>
          <p:nvPr/>
        </p:nvCxnSpPr>
        <p:spPr>
          <a:xfrm flipV="1">
            <a:off x="908107" y="3823306"/>
            <a:ext cx="5119370" cy="1617306"/>
          </a:xfrm>
          <a:prstGeom prst="straightConnector1">
            <a:avLst/>
          </a:prstGeom>
          <a:ln w="38100" cap="flat" cmpd="sng">
            <a:solidFill>
              <a:srgbClr val="FC66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(1)</a:t>
              </a: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198" y="4982309"/>
            <a:ext cx="8623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강사가 쓴 판서를 학생들에게 공유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강의자료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hwp, ppt, Excel, Word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등의 문서를 이미지 파일로 변환하여 학생들에게 제공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강사는 강의자료 이미지를 배경으로 판서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86725" y="2276701"/>
            <a:ext cx="4108386" cy="2415387"/>
            <a:chOff x="1686725" y="2276701"/>
            <a:chExt cx="4013173" cy="253648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1686725" y="2276701"/>
              <a:ext cx="4013173" cy="2536484"/>
              <a:chOff x="6282323" y="2847780"/>
              <a:chExt cx="935078" cy="731125"/>
            </a:xfrm>
          </p:grpSpPr>
          <p:sp>
            <p:nvSpPr>
              <p:cNvPr id="146" name="사다리꼴 145"/>
              <p:cNvSpPr/>
              <p:nvPr/>
            </p:nvSpPr>
            <p:spPr>
              <a:xfrm>
                <a:off x="6589084" y="3418019"/>
                <a:ext cx="321556" cy="160886"/>
              </a:xfrm>
              <a:prstGeom prst="trapezoid">
                <a:avLst>
                  <a:gd name="adj" fmla="val 31546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모서리가 둥근 직사각형 55"/>
              <p:cNvSpPr/>
              <p:nvPr/>
            </p:nvSpPr>
            <p:spPr>
              <a:xfrm>
                <a:off x="6282323" y="2847780"/>
                <a:ext cx="935078" cy="637939"/>
              </a:xfrm>
              <a:prstGeom prst="roundRect">
                <a:avLst>
                  <a:gd name="adj" fmla="val 837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076" y="2492648"/>
              <a:ext cx="3538330" cy="1879465"/>
            </a:xfrm>
            <a:prstGeom prst="rect">
              <a:avLst/>
            </a:prstGeom>
          </p:spPr>
        </p:pic>
        <p:sp>
          <p:nvSpPr>
            <p:cNvPr id="85" name="사각형: 둥근 모서리 84"/>
            <p:cNvSpPr/>
            <p:nvPr/>
          </p:nvSpPr>
          <p:spPr>
            <a:xfrm>
              <a:off x="1841449" y="2468817"/>
              <a:ext cx="3684104" cy="19337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350268" y="1821234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123551" y="2344407"/>
            <a:ext cx="2966808" cy="3562097"/>
            <a:chOff x="9051235" y="1824489"/>
            <a:chExt cx="2966808" cy="3562097"/>
          </a:xfrm>
        </p:grpSpPr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9939337" y="3787586"/>
              <a:ext cx="0" cy="656433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9051235" y="1824489"/>
              <a:ext cx="2966808" cy="3562097"/>
              <a:chOff x="9051235" y="1824489"/>
              <a:chExt cx="2966808" cy="356209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9051235" y="182448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78" name="그림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73" name="그룹 72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74" name="그림 7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75" name="그룹 74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76" name="그림 75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그림 76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9051235" y="2819941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89" name="그림 8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92" name="그림 9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3" name="그룹 9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94" name="그림 9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그림 9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9071600" y="451365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99" name="그림 9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102" name="그림 10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3" name="그룹 10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104" name="그림 10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5" name="그림 10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1017715" y="4792663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N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023460" y="3085857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2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023460" y="2042370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1</a:t>
                </a:r>
                <a:endParaRPr lang="ko-KR" altLang="en-US" b="1" dirty="0">
                  <a:latin typeface="+mn-ea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8882" y="2972008"/>
            <a:ext cx="11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판서 </a:t>
            </a:r>
            <a:r>
              <a:rPr lang="ko-KR" altLang="en-US" b="1" dirty="0" err="1">
                <a:solidFill>
                  <a:srgbClr val="FF0000"/>
                </a:solidFill>
              </a:rPr>
              <a:t>및강의자료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2" name="직선 연결선 141"/>
          <p:cNvCxnSpPr>
            <a:cxnSpLocks/>
          </p:cNvCxnSpPr>
          <p:nvPr/>
        </p:nvCxnSpPr>
        <p:spPr>
          <a:xfrm>
            <a:off x="1095350" y="3259416"/>
            <a:ext cx="7527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cxnSpLocks/>
            <a:endCxn id="78" idx="1"/>
          </p:cNvCxnSpPr>
          <p:nvPr/>
        </p:nvCxnSpPr>
        <p:spPr>
          <a:xfrm flipV="1">
            <a:off x="5853382" y="2780871"/>
            <a:ext cx="3270169" cy="2956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5853382" y="3355556"/>
            <a:ext cx="3270169" cy="34361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69795" y="3837397"/>
            <a:ext cx="3245929" cy="11961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118993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(2)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3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845" y="5054466"/>
            <a:ext cx="7249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 제공 화면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강사로부터 받은 영상자료의 크기 조절 및 위치 이동 가능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영상자료는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P2P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방식으로 학생들에게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992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295009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8876306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8821" y="4527557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81483" y="2385237"/>
            <a:ext cx="3562474" cy="1872173"/>
            <a:chOff x="2192700" y="2396825"/>
            <a:chExt cx="3216909" cy="1872173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00" y="3133632"/>
              <a:ext cx="3216909" cy="113536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700" y="2396825"/>
              <a:ext cx="3216909" cy="736808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6980375" y="2248312"/>
            <a:ext cx="4201320" cy="2060350"/>
            <a:chOff x="730192" y="4486140"/>
            <a:chExt cx="4548301" cy="2271219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864" y="4973208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/>
          <p:cNvGrpSpPr/>
          <p:nvPr/>
        </p:nvGrpSpPr>
        <p:grpSpPr>
          <a:xfrm>
            <a:off x="7955050" y="5213494"/>
            <a:ext cx="1975710" cy="724413"/>
            <a:chOff x="730192" y="4486140"/>
            <a:chExt cx="4548301" cy="2271219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537" y="5014213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113" name="그룹 112"/>
          <p:cNvGrpSpPr/>
          <p:nvPr/>
        </p:nvGrpSpPr>
        <p:grpSpPr>
          <a:xfrm>
            <a:off x="7955050" y="6016934"/>
            <a:ext cx="1975710" cy="724413"/>
            <a:chOff x="730192" y="4486140"/>
            <a:chExt cx="4548301" cy="2271219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276" y="5232094"/>
                <a:ext cx="2162875" cy="1000607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5821154" y="2637057"/>
            <a:ext cx="3177835" cy="759417"/>
            <a:chOff x="1277171" y="2330005"/>
            <a:chExt cx="3972747" cy="75941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3155055" y="2330005"/>
              <a:ext cx="2094863" cy="7594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77171" y="2520082"/>
              <a:ext cx="165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영상자료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2613163" y="2701872"/>
              <a:ext cx="5406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화살표 연결선 14"/>
          <p:cNvCxnSpPr/>
          <p:nvPr/>
        </p:nvCxnSpPr>
        <p:spPr>
          <a:xfrm>
            <a:off x="8155406" y="2707646"/>
            <a:ext cx="8277" cy="639609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</p:cNvCxnSpPr>
          <p:nvPr/>
        </p:nvCxnSpPr>
        <p:spPr>
          <a:xfrm>
            <a:off x="7395435" y="3008924"/>
            <a:ext cx="1480871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58"/>
          <p:cNvCxnSpPr>
            <a:cxnSpLocks/>
          </p:cNvCxnSpPr>
          <p:nvPr/>
        </p:nvCxnSpPr>
        <p:spPr>
          <a:xfrm>
            <a:off x="9743851" y="4308662"/>
            <a:ext cx="0" cy="865504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/>
          </p:cNvSpPr>
          <p:nvPr/>
        </p:nvSpPr>
        <p:spPr>
          <a:xfrm>
            <a:off x="9848563" y="4548872"/>
            <a:ext cx="696864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65" name="도형 1057"/>
          <p:cNvCxnSpPr>
            <a:cxnSpLocks/>
          </p:cNvCxnSpPr>
          <p:nvPr/>
        </p:nvCxnSpPr>
        <p:spPr>
          <a:xfrm flipV="1">
            <a:off x="5257756" y="3358649"/>
            <a:ext cx="1722619" cy="19607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Pages>38</Pages>
  <Words>1512</Words>
  <Characters>0</Characters>
  <Application>Microsoft Office PowerPoint</Application>
  <DocSecurity>0</DocSecurity>
  <PresentationFormat>와이드스크린</PresentationFormat>
  <Lines>0</Lines>
  <Paragraphs>525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HY견고딕</vt:lpstr>
      <vt:lpstr>맑은 고딕</vt:lpstr>
      <vt:lpstr>휴먼편지체</vt:lpstr>
      <vt:lpstr>Arial</vt:lpstr>
      <vt:lpstr>Arial Rounded MT Bold</vt:lpstr>
      <vt:lpstr>Calibri</vt:lpstr>
      <vt:lpstr>Calibri Light</vt:lpstr>
      <vt:lpstr>Helvetica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deokhyun cho</dc:creator>
  <cp:lastModifiedBy>Moon</cp:lastModifiedBy>
  <cp:revision>38</cp:revision>
  <dcterms:modified xsi:type="dcterms:W3CDTF">2017-04-27T08:18:00Z</dcterms:modified>
</cp:coreProperties>
</file>