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9B605A-7CB2-4E0B-8928-A059B1D8771D}">
  <a:tblStyle styleId="{A39B605A-7CB2-4E0B-8928-A059B1D87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4853fb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24853fb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4853fbbb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24853fbbb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4853fb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4853fb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24853fb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24853fb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24853fbbb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24853fbb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24853fbbb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24853fbbb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4853fbb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24853fbb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853fbbb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853fbb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24853fbbb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24853fbbb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24853fbbb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24853fbbb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4853fb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4853fb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24853fbbb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24853fbbb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24853fbbb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24853fbbb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4853fbbb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24853fbbb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4853fbbb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4853fbbb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4853fbbb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4853fbbb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24853fbbb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24853fbbb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24853fbb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24853fbb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24853fbbb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24853fbbb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24853fbbb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24853fbbb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24853fbbb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24853fbbb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4853fbb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4853fbb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24853fbbb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24853fbbb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24853fbb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24853fbb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24853fbbb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24853fbbb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24853fbb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24853fbb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24853fbbb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24853fbbb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24853fbbb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24853fbbb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24853fbbb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24853fbbb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24853fbbb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24853fbbb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24853fbb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24853fbb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24853fbbb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24853fbbb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4853fbbb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4853fbbb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4853fb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24853fb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4853fbbb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4853fbbb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24853fbbb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24853fbbb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24853fb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24853fb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4853fbb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4853fbb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37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Mk5YnbUytAw" TargetMode="External"/><Relationship Id="rId4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youtube.com/watch?v=g4KHnggCiu0" TargetMode="External"/><Relationship Id="rId4" Type="http://schemas.openxmlformats.org/officeDocument/2006/relationships/image" Target="../media/image2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youtube.com/watch?v=e2AJNM_LBfM" TargetMode="External"/><Relationship Id="rId4" Type="http://schemas.openxmlformats.org/officeDocument/2006/relationships/image" Target="../media/image3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youtube.com/watch?v=LOUxNaIfXF4" TargetMode="External"/><Relationship Id="rId4" Type="http://schemas.openxmlformats.org/officeDocument/2006/relationships/image" Target="../media/image3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 Science &amp; 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Slater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67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T-Distributed </a:t>
            </a:r>
            <a:r>
              <a:rPr lang="en"/>
              <a:t>Stochastic</a:t>
            </a:r>
            <a:r>
              <a:rPr lang="en"/>
              <a:t> Neighbor Embedding (tSNE)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Determine similarity between all points (normal distribution)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Scale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Making the sum = 1 ensures cluster density does not affect future calculations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similarity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Randomly project points to number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similarity matrix (t-distribution, helps separate clusters)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Move points towards expected similarity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5-6 until </a:t>
            </a:r>
            <a:r>
              <a:rPr lang="en"/>
              <a:t>matrices</a:t>
            </a:r>
            <a:r>
              <a:rPr lang="en"/>
              <a:t> are similar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150" y="905023"/>
            <a:ext cx="2560851" cy="11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025" y="2404550"/>
            <a:ext cx="2750975" cy="27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MNIST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0" y="4777225"/>
            <a:ext cx="9144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https://colah.github.io/posts/2014-10-Visualizing-MNIST/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4050"/>
            <a:ext cx="2921146" cy="31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996" y="1554050"/>
            <a:ext cx="2926004" cy="31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442" y="1554049"/>
            <a:ext cx="2934557" cy="31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(Agglomerative)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each point a “cluster”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distance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1 cluster remains: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Merge the 2 closest clusters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Update distance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Pick any time to stop to get desired number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a “distance”?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between centroid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between closest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between furthest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etc.</a:t>
            </a:r>
            <a:endParaRPr/>
          </a:p>
        </p:txBody>
      </p:sp>
      <p:grpSp>
        <p:nvGrpSpPr>
          <p:cNvPr id="220" name="Google Shape;220;p25"/>
          <p:cNvGrpSpPr/>
          <p:nvPr/>
        </p:nvGrpSpPr>
        <p:grpSpPr>
          <a:xfrm>
            <a:off x="5059700" y="1211450"/>
            <a:ext cx="2857500" cy="3257700"/>
            <a:chOff x="5059700" y="1211450"/>
            <a:chExt cx="2857500" cy="3257700"/>
          </a:xfrm>
        </p:grpSpPr>
        <p:pic>
          <p:nvPicPr>
            <p:cNvPr id="221" name="Google Shape;22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59700" y="1211450"/>
              <a:ext cx="2857500" cy="285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5"/>
            <p:cNvSpPr txBox="1"/>
            <p:nvPr/>
          </p:nvSpPr>
          <p:spPr>
            <a:xfrm>
              <a:off x="5059700" y="4068950"/>
              <a:ext cx="285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https://www.geeksforgeeks.org/ml-hierarchical-clustering-agglomerative-and-divisive-clustering/</a:t>
              </a:r>
              <a:endParaRPr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(Divisive)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Define the entire dataset as a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all clusters only have 1 point: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Choose the easiest cluster to split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 a flat clustering method to split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Pick any time to stop to get desired number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of clusters</a:t>
            </a:r>
            <a:r>
              <a:rPr lang="en"/>
              <a:t> </a:t>
            </a: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5059700" y="1211450"/>
            <a:ext cx="2857500" cy="3257700"/>
            <a:chOff x="5059700" y="1211450"/>
            <a:chExt cx="2857500" cy="3257700"/>
          </a:xfrm>
        </p:grpSpPr>
        <p:grpSp>
          <p:nvGrpSpPr>
            <p:cNvPr id="230" name="Google Shape;230;p26"/>
            <p:cNvGrpSpPr/>
            <p:nvPr/>
          </p:nvGrpSpPr>
          <p:grpSpPr>
            <a:xfrm>
              <a:off x="5059700" y="1211450"/>
              <a:ext cx="2857500" cy="3257700"/>
              <a:chOff x="5059700" y="1211450"/>
              <a:chExt cx="2857500" cy="3257700"/>
            </a:xfrm>
          </p:grpSpPr>
          <p:pic>
            <p:nvPicPr>
              <p:cNvPr id="231" name="Google Shape;231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059700" y="1211450"/>
                <a:ext cx="2857500" cy="2857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26"/>
              <p:cNvSpPr txBox="1"/>
              <p:nvPr/>
            </p:nvSpPr>
            <p:spPr>
              <a:xfrm>
                <a:off x="5059700" y="4068950"/>
                <a:ext cx="2857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https://www.geeksforgeeks.org/ml-hierarchical-clustering-agglomerative-and-divisive-clustering/</a:t>
                </a:r>
                <a:endParaRPr sz="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233" name="Google Shape;23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59700" y="1211450"/>
              <a:ext cx="2857500" cy="2857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Attempts to make intra-cluster points as close as possible, while separating clusters as much as possible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Specify number of clusters </a:t>
            </a:r>
            <a:r>
              <a:rPr i="1" lang="en"/>
              <a:t>K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Randomly select </a:t>
            </a:r>
            <a:r>
              <a:rPr i="1" lang="en"/>
              <a:t>K</a:t>
            </a:r>
            <a:r>
              <a:rPr lang="en"/>
              <a:t> points as centroids of clusters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</a:t>
            </a:r>
            <a:r>
              <a:rPr lang="en"/>
              <a:t>all unclustered points: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Measure distances between point and each centroid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Assign point to nearest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 mean of each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these means as centroids of new clusters and repeat steps 3-4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Stop when points stop changing clusters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whole thing until variance of clusters is reasonable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hyperparameters: </a:t>
            </a:r>
            <a:r>
              <a:rPr i="1" lang="en"/>
              <a:t>epsilon</a:t>
            </a:r>
            <a:r>
              <a:rPr lang="en"/>
              <a:t> &amp; </a:t>
            </a:r>
            <a:r>
              <a:rPr i="1" lang="en"/>
              <a:t>minimum points</a:t>
            </a:r>
            <a:endParaRPr i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Pick a random point as a starting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points within </a:t>
            </a:r>
            <a:r>
              <a:rPr i="1" lang="en"/>
              <a:t>epsilon</a:t>
            </a:r>
            <a:r>
              <a:rPr lang="en"/>
              <a:t> distance of the starting point become “core points”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core points add any unclustered point within </a:t>
            </a:r>
            <a:r>
              <a:rPr i="1" lang="en"/>
              <a:t>epsilon</a:t>
            </a:r>
            <a:r>
              <a:rPr lang="en"/>
              <a:t> of themselves (“border point”) to the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border points add any unclustered point within </a:t>
            </a:r>
            <a:r>
              <a:rPr i="1" lang="en"/>
              <a:t>epsilon</a:t>
            </a:r>
            <a:r>
              <a:rPr lang="en"/>
              <a:t> of themselves to the cluster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Repeat until no more points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total number of points in the cluster is greater than </a:t>
            </a:r>
            <a:r>
              <a:rPr i="1" lang="en"/>
              <a:t>minimum points</a:t>
            </a:r>
            <a:r>
              <a:rPr lang="en"/>
              <a:t>, mark points as part of cluster, else ignore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1-5 until all points are clustered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875" y="0"/>
            <a:ext cx="4702245" cy="49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2246200" y="4851000"/>
            <a:ext cx="454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images from TheDataPost on Youtube - https://youtu.be/_A9Tq6mGtLI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000" y="12"/>
            <a:ext cx="5119989" cy="49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087" y="0"/>
            <a:ext cx="5245838" cy="49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6425" y="-10"/>
            <a:ext cx="4631139" cy="492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6225" y="11"/>
            <a:ext cx="4271561" cy="49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5375" y="-9"/>
            <a:ext cx="4153238" cy="492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12863" y="9"/>
            <a:ext cx="4318286" cy="49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297500" y="393750"/>
            <a:ext cx="7671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with Linear Discriminant Analysis (LDA)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PCA, but maximizes </a:t>
            </a:r>
            <a:r>
              <a:rPr lang="en"/>
              <a:t>separability</a:t>
            </a:r>
            <a:r>
              <a:rPr lang="en"/>
              <a:t> between known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categories instead of maximizing variation</a:t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325" y="1133801"/>
            <a:ext cx="4033675" cy="40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Science?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 learn from data?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there a trend or pattern?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one piece a predictor of another?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there groups of data?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learn some specific thing from data?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the data provide enough information to determine this thing?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there something bigger hidden in the data?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(SVMs)</a:t>
            </a:r>
            <a:endParaRPr/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parallel “support vectors”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Hyperplanes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 fringe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Maximizing margin width maximizes separability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SEPARATION</a:t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327" y="2861525"/>
            <a:ext cx="1678675" cy="20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7391700" y="4853600"/>
            <a:ext cx="17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MIT - https://web.mit.edu/6.034/wwwbob/svm.pdf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 Functions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Makes </a:t>
            </a:r>
            <a:r>
              <a:rPr lang="en"/>
              <a:t>nonlinearly</a:t>
            </a:r>
            <a:r>
              <a:rPr lang="en"/>
              <a:t>-separable data separable by SVM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Cartesian -&gt; polar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Exponential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Polynomial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Gaussian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Radial Basis Function</a:t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799" y="3210600"/>
            <a:ext cx="1861200" cy="18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7207200" y="4943300"/>
            <a:ext cx="193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MIT - https://web.mit.edu/6.034/wwwbob/svm.pdf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Instead of trying method after method and hoping one works, what if we used all of them </a:t>
            </a:r>
            <a:r>
              <a:rPr i="1" lang="en" sz="2100">
                <a:latin typeface="Lato"/>
                <a:ea typeface="Lato"/>
                <a:cs typeface="Lato"/>
                <a:sym typeface="Lato"/>
              </a:rPr>
              <a:t>together???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Classifiers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collection of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each prediction or create a vote to determine final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Heterogeneous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Homogenous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Bagging - train each model independently and combine </a:t>
            </a:r>
            <a:r>
              <a:rPr lang="en"/>
              <a:t>results</a:t>
            </a:r>
            <a:r>
              <a:rPr lang="en"/>
              <a:t> at the 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Boosting - sequential learning makes each model better than its predecessor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Homogeneous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training by data by </a:t>
            </a:r>
            <a:r>
              <a:rPr i="1" lang="en"/>
              <a:t>N</a:t>
            </a:r>
            <a:r>
              <a:rPr lang="en"/>
              <a:t> or by </a:t>
            </a:r>
            <a:r>
              <a:rPr i="1" lang="en"/>
              <a:t>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Collection of decision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Recursively ask simple questions to classify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average in a vote determines final </a:t>
            </a:r>
            <a:r>
              <a:rPr lang="en"/>
              <a:t>classification output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with Neural Networks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- Gym</a:t>
            </a: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697" y="1484425"/>
            <a:ext cx="3972301" cy="36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4425"/>
            <a:ext cx="3724678" cy="36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On-Policy vs Off-Policy</a:t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25" y="1166350"/>
            <a:ext cx="6190951" cy="364382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/>
        </p:nvSpPr>
        <p:spPr>
          <a:xfrm>
            <a:off x="1476525" y="4810175"/>
            <a:ext cx="61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Arxiv Insights on Youtube - https://youtu.be/5P7I-xPq8u8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CartPole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0" y="1532075"/>
            <a:ext cx="33843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Proximal Policy Optimization (PPO)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step size to improve stability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Retention of past experiences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Environment completion at a score of 200</a:t>
            </a:r>
            <a:endParaRPr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300" y="2586141"/>
            <a:ext cx="5759700" cy="2557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CartPole</a:t>
            </a:r>
            <a:endParaRPr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Near-perfect performance in ~50k timesteps</a:t>
            </a:r>
            <a:endParaRPr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6957"/>
            <a:ext cx="9143999" cy="306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2" title="CartPo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2 - Breakout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0" y="1532075"/>
            <a:ext cx="33843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Region Policy Optimization (TRPO)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Keeps policy within a “trust region”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Asynchronous Advantage Actor Critic (A3C)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workers train in parallel </a:t>
            </a:r>
            <a:r>
              <a:rPr lang="en"/>
              <a:t>environments</a:t>
            </a:r>
            <a:r>
              <a:rPr lang="en"/>
              <a:t> to update a global value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Advantage Actor Critic (A2C)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A3C but with only 1 worker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Comparable performance, but significantly faster</a:t>
            </a:r>
            <a:endParaRPr/>
          </a:p>
        </p:txBody>
      </p:sp>
      <p:pic>
        <p:nvPicPr>
          <p:cNvPr id="349" name="Google Shape;3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179" y="1793900"/>
            <a:ext cx="5759827" cy="33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2 - Breakout</a:t>
            </a:r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2430"/>
            <a:ext cx="9144001" cy="361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8100" y="1065688"/>
            <a:ext cx="14859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2 - Breakout</a:t>
            </a:r>
            <a:endParaRPr/>
          </a:p>
        </p:txBody>
      </p:sp>
      <p:pic>
        <p:nvPicPr>
          <p:cNvPr id="363" name="Google Shape;363;p45" title="Breakou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CarRacing</a:t>
            </a:r>
            <a:endParaRPr/>
          </a:p>
        </p:txBody>
      </p:sp>
      <p:pic>
        <p:nvPicPr>
          <p:cNvPr id="369" name="Google Shape;3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481160"/>
            <a:ext cx="9144001" cy="36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CarRacing</a:t>
            </a:r>
            <a:endParaRPr/>
          </a:p>
        </p:txBody>
      </p:sp>
      <p:pic>
        <p:nvPicPr>
          <p:cNvPr id="375" name="Google Shape;3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925" y="1612650"/>
            <a:ext cx="236508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90541"/>
            <a:ext cx="6778925" cy="265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600" y="2080975"/>
            <a:ext cx="14573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CarRacing</a:t>
            </a:r>
            <a:endParaRPr/>
          </a:p>
        </p:txBody>
      </p:sp>
      <p:pic>
        <p:nvPicPr>
          <p:cNvPr id="383" name="Google Shape;383;p48" title="CarRac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4 - HalfCheetah</a:t>
            </a:r>
            <a:endParaRPr/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0" y="1532075"/>
            <a:ext cx="33843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Deterministic Policy Gradient (DDPG)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neural networks: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Deterministic policy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 Q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 policy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Directly maps states to actions instead of generating a probability distribution (hence, deterministic)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networks are time-delayed copies, improve stability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Environment completion at a score of 2,000</a:t>
            </a:r>
            <a:endParaRPr/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300" y="2276665"/>
            <a:ext cx="5759700" cy="2866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4 - HalfCheetah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404238"/>
            <a:ext cx="9143999" cy="373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4 - HalfCheetah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1" title="Half-Cheeta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95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51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dimensionality = smaller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Smaller model =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hardware requirement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ability to expand with more hardware</a:t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48162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{A39B605A-7CB2-4E0B-8928-A059B1D8771D}</a:tableStyleId>
              </a:tblPr>
              <a:tblGrid>
                <a:gridCol w="464275"/>
                <a:gridCol w="581050"/>
                <a:gridCol w="581050"/>
                <a:gridCol w="581050"/>
                <a:gridCol w="581050"/>
                <a:gridCol w="581050"/>
                <a:gridCol w="581050"/>
              </a:tblGrid>
              <a:tr h="5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p16"/>
          <p:cNvGraphicFramePr/>
          <p:nvPr/>
        </p:nvGraphicFramePr>
        <p:xfrm>
          <a:off x="4816200" y="156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{A39B605A-7CB2-4E0B-8928-A059B1D8771D}</a:tableStyleId>
              </a:tblPr>
              <a:tblGrid>
                <a:gridCol w="464275"/>
                <a:gridCol w="581050"/>
                <a:gridCol w="581050"/>
                <a:gridCol w="581050"/>
                <a:gridCol w="581050"/>
                <a:gridCol w="581050"/>
                <a:gridCol w="581050"/>
              </a:tblGrid>
              <a:tr h="5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16"/>
          <p:cNvSpPr txBox="1"/>
          <p:nvPr/>
        </p:nvSpPr>
        <p:spPr>
          <a:xfrm>
            <a:off x="5065138" y="1167375"/>
            <a:ext cx="3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these really important?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2448575" y="4637800"/>
            <a:ext cx="5020800" cy="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25"/>
              <a:t>g</a:t>
            </a:r>
            <a:r>
              <a:rPr lang="en" sz="1125"/>
              <a:t>eostatisticslessons.com</a:t>
            </a:r>
            <a:endParaRPr sz="1125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87" y="1132951"/>
            <a:ext cx="5020775" cy="35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on SKLearn Breast Cancer Dataset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63" y="1977588"/>
            <a:ext cx="44862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51" y="1399425"/>
            <a:ext cx="3248251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on SKLearn Breast Cancer Dataset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44" y="1452551"/>
            <a:ext cx="3586258" cy="3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150" y="1452562"/>
            <a:ext cx="3396926" cy="3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</a:t>
            </a:r>
            <a:r>
              <a:rPr lang="en"/>
              <a:t> Scaling (MDS)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PCA, but minimizes distances between pairs of samples instead of maximizing correlations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Euclidean</a:t>
            </a:r>
            <a:r>
              <a:rPr lang="en"/>
              <a:t> distance produces the same plot as PCA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fold change popular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“right” way to compute distances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438" y="2783950"/>
            <a:ext cx="27527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do we do when projecting to an axis does not work?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534"/>
            <a:ext cx="9144001" cy="282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