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9"/>
  </p:notesMasterIdLst>
  <p:handoutMasterIdLst>
    <p:handoutMasterId r:id="rId10"/>
  </p:handoutMasterIdLst>
  <p:sldIdLst>
    <p:sldId id="383" r:id="rId2"/>
    <p:sldId id="387" r:id="rId3"/>
    <p:sldId id="389" r:id="rId4"/>
    <p:sldId id="388" r:id="rId5"/>
    <p:sldId id="394" r:id="rId6"/>
    <p:sldId id="409" r:id="rId7"/>
    <p:sldId id="410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1695" autoAdjust="0"/>
  </p:normalViewPr>
  <p:slideViewPr>
    <p:cSldViewPr>
      <p:cViewPr varScale="1">
        <p:scale>
          <a:sx n="120" d="100"/>
          <a:sy n="120" d="100"/>
        </p:scale>
        <p:origin x="16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This is a note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3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6B9344-A600-C44C-BFF3-F262E2EAB8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726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Sdsd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 smtClean="0"/>
              <a:t>sdsd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36C9FC-DA22-1F47-8722-58727A1D43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Information Systems Security</a:t>
            </a:r>
            <a:br>
              <a:rPr lang="en-US" sz="6600" dirty="0" smtClean="0"/>
            </a:br>
            <a:r>
              <a:rPr lang="en-US" altLang="zh-CN" sz="5400" dirty="0" smtClean="0"/>
              <a:t>Winter</a:t>
            </a:r>
            <a:r>
              <a:rPr lang="en-US" sz="5400" dirty="0" smtClean="0"/>
              <a:t> </a:t>
            </a:r>
            <a:r>
              <a:rPr lang="en-US" sz="5400" dirty="0" smtClean="0"/>
              <a:t>2018</a:t>
            </a:r>
            <a:r>
              <a:rPr lang="en-US" altLang="zh-CN" sz="5400" dirty="0" smtClean="0"/>
              <a:t>-19</a:t>
            </a:r>
            <a:endParaRPr lang="en-US" sz="66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Instructor: </a:t>
            </a:r>
            <a:r>
              <a:rPr lang="en-US" sz="3200" dirty="0" smtClean="0"/>
              <a:t>Z. </a:t>
            </a:r>
            <a:r>
              <a:rPr lang="en-US" sz="3200" dirty="0" err="1" smtClean="0"/>
              <a:t>Gu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75972" cy="501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3200" dirty="0"/>
              <a:t>Lectures: Mon 9:50-11:25, </a:t>
            </a:r>
            <a:r>
              <a:rPr lang="fr-FR" sz="3200" dirty="0" err="1"/>
              <a:t>Wed</a:t>
            </a:r>
            <a:r>
              <a:rPr lang="fr-FR" sz="3200" dirty="0"/>
              <a:t> </a:t>
            </a:r>
            <a:r>
              <a:rPr lang="fr-FR" sz="3200" dirty="0" smtClean="0"/>
              <a:t>8:00-9:35</a:t>
            </a:r>
            <a:r>
              <a:rPr lang="fr-FR" sz="3200" dirty="0"/>
              <a:t> </a:t>
            </a:r>
            <a:r>
              <a:rPr lang="zh-CN" altLang="fr-FR" sz="3200" dirty="0"/>
              <a:t>教</a:t>
            </a:r>
            <a:r>
              <a:rPr lang="fr-FR" sz="3200" dirty="0" smtClean="0"/>
              <a:t>7, 408</a:t>
            </a:r>
            <a:endParaRPr lang="fr-FR" sz="3200" dirty="0"/>
          </a:p>
          <a:p>
            <a:r>
              <a:rPr lang="fr-FR" sz="3200" dirty="0" err="1"/>
              <a:t>Lab</a:t>
            </a:r>
            <a:r>
              <a:rPr lang="fr-FR" sz="3200" dirty="0"/>
              <a:t> Sections: Sun </a:t>
            </a:r>
            <a:r>
              <a:rPr lang="fr-FR" sz="3200" dirty="0" smtClean="0"/>
              <a:t>15:55-17:30</a:t>
            </a:r>
            <a:r>
              <a:rPr lang="fr-FR" sz="3200" dirty="0"/>
              <a:t> </a:t>
            </a:r>
            <a:r>
              <a:rPr lang="zh-CN" altLang="fr-FR" sz="3200" dirty="0"/>
              <a:t>曹西</a:t>
            </a:r>
            <a:r>
              <a:rPr lang="fr-FR" sz="3200" dirty="0"/>
              <a:t>503</a:t>
            </a:r>
          </a:p>
          <a:p>
            <a:r>
              <a:rPr lang="en-US" altLang="zh-CN" sz="3200" dirty="0"/>
              <a:t> </a:t>
            </a:r>
            <a:r>
              <a:rPr lang="en-US" altLang="zh-CN" sz="3200" b="1" dirty="0"/>
              <a:t> </a:t>
            </a:r>
            <a:endParaRPr lang="zh-CN" altLang="zh-CN" sz="3200" dirty="0"/>
          </a:p>
          <a:p>
            <a:r>
              <a:rPr lang="en-US" altLang="zh-CN" sz="3200" b="1" dirty="0" smtClean="0"/>
              <a:t>Website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  <a:r>
              <a:rPr lang="en-US" altLang="zh-CN" sz="3200" u="sng" dirty="0"/>
              <a:t>http</a:t>
            </a:r>
            <a:r>
              <a:rPr lang="en-US" altLang="zh-CN" sz="3200" u="sng" dirty="0" smtClean="0"/>
              <a:t>://gulaoshi.github.io/</a:t>
            </a:r>
          </a:p>
          <a:p>
            <a:endParaRPr lang="en-US" altLang="zh-CN" sz="3200" u="sng" dirty="0"/>
          </a:p>
          <a:p>
            <a:r>
              <a:rPr lang="en-US" altLang="zh-CN" sz="3200" b="1" dirty="0"/>
              <a:t>QQ Group:</a:t>
            </a:r>
            <a:r>
              <a:rPr lang="en-US" altLang="zh-CN" sz="3200" dirty="0"/>
              <a:t> 461902186 (Everyone must join)</a:t>
            </a:r>
            <a:endParaRPr lang="zh-CN" altLang="zh-CN" sz="3200" dirty="0"/>
          </a:p>
          <a:p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542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</a:t>
            </a:r>
            <a:r>
              <a:rPr lang="en-US" altLang="zh-CN" smtClean="0"/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31" y="1209652"/>
            <a:ext cx="8229600" cy="547260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Textbook: </a:t>
            </a:r>
            <a:r>
              <a:rPr lang="en-US" altLang="zh-CN" dirty="0"/>
              <a:t>COMPUTER </a:t>
            </a:r>
            <a:r>
              <a:rPr lang="en-US" altLang="zh-CN" dirty="0" smtClean="0"/>
              <a:t>SECURITY: PRINCIPLES </a:t>
            </a:r>
            <a:r>
              <a:rPr lang="en-US" altLang="zh-CN" dirty="0"/>
              <a:t>AND </a:t>
            </a:r>
            <a:r>
              <a:rPr lang="en-US" altLang="zh-CN" dirty="0" smtClean="0"/>
              <a:t>PRACTICE, 3rd EDITION, </a:t>
            </a:r>
            <a:r>
              <a:rPr lang="en-US" altLang="zh-CN" dirty="0"/>
              <a:t>WILLIAM </a:t>
            </a:r>
            <a:r>
              <a:rPr lang="en-US" altLang="zh-CN" dirty="0" smtClean="0"/>
              <a:t>STALLINGS (electronic copy in QQ group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Reading textbook is recommended, but not strictly </a:t>
            </a:r>
            <a:r>
              <a:rPr lang="en-US" altLang="zh-CN" dirty="0" smtClean="0"/>
              <a:t>necessary</a:t>
            </a:r>
          </a:p>
          <a:p>
            <a:r>
              <a:rPr lang="en-US" altLang="zh-CN" dirty="0"/>
              <a:t>All teaching materials in English</a:t>
            </a:r>
          </a:p>
          <a:p>
            <a:r>
              <a:rPr lang="en-US" altLang="zh-CN" dirty="0" smtClean="0"/>
              <a:t>Lecture </a:t>
            </a:r>
            <a:r>
              <a:rPr lang="en-US" altLang="zh-CN" dirty="0" smtClean="0"/>
              <a:t>topics:</a:t>
            </a:r>
          </a:p>
          <a:p>
            <a:pPr lvl="1"/>
            <a:r>
              <a:rPr lang="en-US" altLang="zh-CN" dirty="0"/>
              <a:t>Cryptographic Tools; User </a:t>
            </a:r>
            <a:r>
              <a:rPr lang="en-US" altLang="zh-CN" dirty="0" smtClean="0"/>
              <a:t>Authentication</a:t>
            </a:r>
            <a:r>
              <a:rPr lang="en-US" altLang="zh-CN" dirty="0"/>
              <a:t>; Access </a:t>
            </a:r>
            <a:r>
              <a:rPr lang="en-US" altLang="zh-CN" dirty="0" smtClean="0"/>
              <a:t>Control; Database Security</a:t>
            </a:r>
            <a:r>
              <a:rPr lang="en-US" altLang="zh-CN" dirty="0"/>
              <a:t>; Malicious Software; Denial-of-Service Attacks; Intrusion Detection; Firewalls and Intrusion Prevention Systems; Buffer Overflow; Software Security; Operating System Security; Trusted Computing and Multilevel </a:t>
            </a:r>
            <a:r>
              <a:rPr lang="en-US" altLang="zh-CN" dirty="0" smtClean="0"/>
              <a:t>Security</a:t>
            </a:r>
          </a:p>
          <a:p>
            <a:r>
              <a:rPr lang="en-US" altLang="zh-CN" dirty="0" smtClean="0"/>
              <a:t>Labs:</a:t>
            </a:r>
          </a:p>
          <a:p>
            <a:pPr lvl="1"/>
            <a:r>
              <a:rPr lang="en-US" altLang="zh-CN" dirty="0" smtClean="0"/>
              <a:t>Based on </a:t>
            </a:r>
            <a:r>
              <a:rPr lang="en-US" altLang="zh-CN" dirty="0" err="1" smtClean="0"/>
              <a:t>SEEDLabs</a:t>
            </a:r>
            <a:r>
              <a:rPr lang="en-US" altLang="zh-CN" dirty="0"/>
              <a:t>, Hands-on Labs for Security Education</a:t>
            </a:r>
          </a:p>
          <a:p>
            <a:pPr lvl="2"/>
            <a:r>
              <a:rPr lang="en-US" altLang="zh-CN" dirty="0" smtClean="0"/>
              <a:t>http</a:t>
            </a:r>
            <a:r>
              <a:rPr lang="en-US" altLang="zh-CN" dirty="0"/>
              <a:t>://www.cis.syr.edu/~wedu/seed/Labs_16.04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pPr lvl="1"/>
            <a:r>
              <a:rPr lang="en-US" altLang="zh-CN" dirty="0" smtClean="0"/>
              <a:t>Need to download large virtual machine image of Ubuntu Linux (3.5GB)</a:t>
            </a:r>
          </a:p>
          <a:p>
            <a:pPr lvl="2"/>
            <a:r>
              <a:rPr lang="en-US" altLang="zh-CN" dirty="0" smtClean="0"/>
              <a:t>Available in the QQ group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USB sticks will be provided in Friday’s lab section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Final Exam: </a:t>
            </a:r>
            <a:r>
              <a:rPr lang="en-US" altLang="zh-CN" dirty="0" smtClean="0"/>
              <a:t>60</a:t>
            </a:r>
            <a:r>
              <a:rPr lang="en-US" altLang="zh-CN" dirty="0" smtClean="0"/>
              <a:t>%; </a:t>
            </a:r>
            <a:r>
              <a:rPr lang="en-US" altLang="zh-CN" dirty="0" smtClean="0"/>
              <a:t>Lab sections: </a:t>
            </a:r>
            <a:r>
              <a:rPr lang="en-US" altLang="zh-CN" dirty="0" smtClean="0"/>
              <a:t>40%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Sections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7" y="1201701"/>
            <a:ext cx="8856985" cy="3667459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8 lab sections, </a:t>
            </a:r>
            <a:r>
              <a:rPr lang="en-US" altLang="zh-CN" sz="2800" dirty="0" smtClean="0"/>
              <a:t>5 points each </a:t>
            </a:r>
          </a:p>
          <a:p>
            <a:r>
              <a:rPr lang="en-US" altLang="zh-CN" sz="2800" dirty="0" smtClean="0"/>
              <a:t>Form groups of 1-4 </a:t>
            </a:r>
            <a:r>
              <a:rPr lang="en-US" altLang="zh-CN" sz="2800" dirty="0" smtClean="0"/>
              <a:t>students each</a:t>
            </a:r>
          </a:p>
          <a:p>
            <a:pPr lvl="1"/>
            <a:r>
              <a:rPr lang="en-US" altLang="zh-CN" sz="2000" dirty="0" smtClean="0"/>
              <a:t>Each group submits a lab report, and everyone in the same group gets the same grade </a:t>
            </a:r>
          </a:p>
          <a:p>
            <a:r>
              <a:rPr lang="en-US" altLang="zh-CN" dirty="0" smtClean="0"/>
              <a:t>Lab reports </a:t>
            </a:r>
            <a:r>
              <a:rPr lang="en-US" altLang="zh-CN" dirty="0"/>
              <a:t>(in either English or Chinese) and source code for </a:t>
            </a:r>
            <a:r>
              <a:rPr lang="en-US" altLang="zh-CN" dirty="0" smtClean="0"/>
              <a:t>Sunday </a:t>
            </a:r>
            <a:r>
              <a:rPr lang="en-US" altLang="zh-CN" dirty="0"/>
              <a:t>lab is due </a:t>
            </a:r>
            <a:r>
              <a:rPr lang="en-US" altLang="zh-CN" b="1" dirty="0"/>
              <a:t>next </a:t>
            </a:r>
            <a:r>
              <a:rPr lang="en-US" altLang="zh-CN" b="1" dirty="0" smtClean="0"/>
              <a:t>Sunday </a:t>
            </a:r>
            <a:r>
              <a:rPr lang="en-US" altLang="zh-CN" b="1" dirty="0"/>
              <a:t>11:59pm</a:t>
            </a:r>
            <a:r>
              <a:rPr lang="en-US" altLang="zh-CN" dirty="0"/>
              <a:t> to Email</a:t>
            </a:r>
            <a:r>
              <a:rPr lang="zh-CN" altLang="en-US" dirty="0"/>
              <a:t> </a:t>
            </a:r>
            <a:r>
              <a:rPr lang="en-US" altLang="zh-CN" dirty="0"/>
              <a:t>MobileSecurity2014@163.com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you submit the report on time, and the report is reasonable, you will get the full 5 points</a:t>
            </a:r>
          </a:p>
          <a:p>
            <a:pPr lvl="1"/>
            <a:r>
              <a:rPr lang="en-US" altLang="zh-CN" dirty="0"/>
              <a:t>Each late day costs you 1 point!</a:t>
            </a:r>
          </a:p>
          <a:p>
            <a:endParaRPr lang="en-US" altLang="zh-CN" sz="2800" dirty="0" smtClean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149080"/>
            <a:ext cx="429626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6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Exam </a:t>
            </a:r>
            <a:r>
              <a:rPr lang="en-US" altLang="zh-CN" sz="2800" dirty="0"/>
              <a:t>covers lecture PPTs, not Lab sections; </a:t>
            </a:r>
            <a:endParaRPr lang="en-US" altLang="zh-CN" sz="2800" dirty="0" smtClean="0"/>
          </a:p>
          <a:p>
            <a:r>
              <a:rPr lang="en-US" altLang="zh-CN" sz="2800" dirty="0" smtClean="0"/>
              <a:t>All </a:t>
            </a:r>
            <a:r>
              <a:rPr lang="en-US" altLang="zh-CN" sz="2800" dirty="0"/>
              <a:t>questions are multiple choice, single answer</a:t>
            </a:r>
            <a:endParaRPr lang="en-US" altLang="zh-CN" sz="2800" dirty="0" smtClean="0"/>
          </a:p>
          <a:p>
            <a:r>
              <a:rPr lang="en-US" altLang="zh-CN" sz="2800" dirty="0" smtClean="0"/>
              <a:t>Open book, </a:t>
            </a:r>
            <a:r>
              <a:rPr lang="en-US" altLang="zh-CN" sz="2800" dirty="0"/>
              <a:t>you can bring any printed </a:t>
            </a:r>
            <a:r>
              <a:rPr lang="en-US" altLang="zh-CN" sz="2800" dirty="0" smtClean="0"/>
              <a:t>materials</a:t>
            </a:r>
            <a:endParaRPr lang="en-US" altLang="zh-CN" sz="2800" dirty="0"/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you print out the PPTs, please set </a:t>
            </a:r>
            <a:r>
              <a:rPr lang="zh-CN" altLang="en-US" sz="1800" dirty="0"/>
              <a:t>打印</a:t>
            </a:r>
            <a:r>
              <a:rPr lang="en-US" altLang="zh-CN" sz="1800" dirty="0"/>
              <a:t>—</a:t>
            </a:r>
            <a:r>
              <a:rPr lang="zh-CN" altLang="en-US" sz="1800" dirty="0"/>
              <a:t>设置</a:t>
            </a:r>
            <a:r>
              <a:rPr lang="en-US" altLang="zh-CN" sz="1800" dirty="0"/>
              <a:t>—</a:t>
            </a:r>
            <a:r>
              <a:rPr lang="zh-CN" altLang="en-US" sz="1800" dirty="0"/>
              <a:t>纯黑白，</a:t>
            </a:r>
            <a:r>
              <a:rPr lang="en-US" sz="1800" dirty="0"/>
              <a:t>this will print out black letters on white background.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点名政策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理论与实验课均不</a:t>
            </a:r>
            <a:r>
              <a:rPr lang="zh-CN" altLang="en-US" sz="3200" dirty="0"/>
              <a:t>点名，凭个人兴趣上课，上课提问回答不计分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/>
              <a:t>实验</a:t>
            </a:r>
            <a:r>
              <a:rPr lang="zh-CN" altLang="en-US" sz="3200" dirty="0" smtClean="0"/>
              <a:t>课可以课外自主完成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155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verview.pptx" id="{E5153BEA-0452-4CCA-A3EA-438CA5E1627A}" vid="{7E5E472D-6210-414E-A9C2-30C02E46D88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46524</TotalTime>
  <Words>520</Words>
  <Application>Microsoft Office PowerPoint</Application>
  <PresentationFormat>On-screen Show (4:3)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微软雅黑</vt:lpstr>
      <vt:lpstr>ＭＳ Ｐゴシック</vt:lpstr>
      <vt:lpstr>宋体</vt:lpstr>
      <vt:lpstr>Arial</vt:lpstr>
      <vt:lpstr>Century Gothic</vt:lpstr>
      <vt:lpstr>Courier New</vt:lpstr>
      <vt:lpstr>Palatino Linotype</vt:lpstr>
      <vt:lpstr>Executive</vt:lpstr>
      <vt:lpstr>Information Systems Security Winter 2018-19</vt:lpstr>
      <vt:lpstr>Logistics</vt:lpstr>
      <vt:lpstr>Course Topics</vt:lpstr>
      <vt:lpstr>Grading Scheme</vt:lpstr>
      <vt:lpstr>Lab Sections</vt:lpstr>
      <vt:lpstr>Final Exam</vt:lpstr>
      <vt:lpstr>点名政策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284</cp:revision>
  <dcterms:created xsi:type="dcterms:W3CDTF">2014-08-18T03:27:50Z</dcterms:created>
  <dcterms:modified xsi:type="dcterms:W3CDTF">2018-11-07T17:41:09Z</dcterms:modified>
</cp:coreProperties>
</file>