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74" r:id="rId3"/>
    <p:sldId id="656" r:id="rId4"/>
    <p:sldId id="636" r:id="rId5"/>
    <p:sldId id="665" r:id="rId6"/>
    <p:sldId id="633" r:id="rId7"/>
    <p:sldId id="634" r:id="rId8"/>
    <p:sldId id="387" r:id="rId9"/>
    <p:sldId id="668" r:id="rId10"/>
    <p:sldId id="783" r:id="rId11"/>
    <p:sldId id="284" r:id="rId12"/>
    <p:sldId id="784" r:id="rId13"/>
    <p:sldId id="285" r:id="rId14"/>
    <p:sldId id="286" r:id="rId15"/>
    <p:sldId id="257" r:id="rId16"/>
    <p:sldId id="259" r:id="rId17"/>
    <p:sldId id="260" r:id="rId18"/>
    <p:sldId id="261" r:id="rId19"/>
    <p:sldId id="785" r:id="rId20"/>
    <p:sldId id="258" r:id="rId21"/>
    <p:sldId id="282" r:id="rId22"/>
    <p:sldId id="265" r:id="rId23"/>
    <p:sldId id="266" r:id="rId24"/>
    <p:sldId id="267" r:id="rId25"/>
    <p:sldId id="268" r:id="rId26"/>
    <p:sldId id="269" r:id="rId27"/>
    <p:sldId id="270" r:id="rId28"/>
    <p:sldId id="271" r:id="rId29"/>
    <p:sldId id="272" r:id="rId30"/>
    <p:sldId id="273" r:id="rId31"/>
    <p:sldId id="281" r:id="rId32"/>
    <p:sldId id="264" r:id="rId33"/>
    <p:sldId id="782" r:id="rId34"/>
    <p:sldId id="766" r:id="rId35"/>
    <p:sldId id="289" r:id="rId36"/>
    <p:sldId id="275" r:id="rId37"/>
    <p:sldId id="276" r:id="rId38"/>
    <p:sldId id="277" r:id="rId39"/>
    <p:sldId id="415" r:id="rId40"/>
    <p:sldId id="278" r:id="rId41"/>
    <p:sldId id="279" r:id="rId42"/>
    <p:sldId id="280" r:id="rId43"/>
    <p:sldId id="28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p:cViewPr varScale="1">
        <p:scale>
          <a:sx n="65" d="100"/>
          <a:sy n="65" d="100"/>
        </p:scale>
        <p:origin x="-624" y="-11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390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33</a:t>
            </a:fld>
            <a:endParaRPr lang="en-US" dirty="0"/>
          </a:p>
        </p:txBody>
      </p:sp>
    </p:spTree>
    <p:extLst>
      <p:ext uri="{BB962C8B-B14F-4D97-AF65-F5344CB8AC3E}">
        <p14:creationId xmlns:p14="http://schemas.microsoft.com/office/powerpoint/2010/main" xmlns="" val="1476769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Thumb instructions are 16 or 32 bits wide, with the majority being 16 bits. Thus, while the address held in PC is being used to read one 16-bit instruction from memory, the previous instruction (from address PC-2) is decoded, and the one before that (from address PC-4) is executed. One instruction completed every  cycle.</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34</a:t>
            </a:fld>
            <a:endParaRPr lang="en-US" dirty="0"/>
          </a:p>
        </p:txBody>
      </p:sp>
    </p:spTree>
    <p:extLst>
      <p:ext uri="{BB962C8B-B14F-4D97-AF65-F5344CB8AC3E}">
        <p14:creationId xmlns:p14="http://schemas.microsoft.com/office/powerpoint/2010/main" xmlns="" val="2359787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srgbClr val="0000FF"/>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58D2B161-8397-9A4F-8916-FEA3F11FAB3E}" type="slidenum">
              <a:rPr kumimoji="0" lang="en-US" sz="1000" b="0" i="1" u="none" strike="noStrike" kern="1200" cap="none" spc="0" normalizeH="0" baseline="0" noProof="0">
                <a:ln>
                  <a:noFill/>
                </a:ln>
                <a:solidFill>
                  <a:srgbClr val="0000FF"/>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3</a:t>
            </a:fld>
            <a:endParaRPr kumimoji="0" lang="en-US" sz="1000" b="0" i="1" u="none" strike="noStrike" kern="1200" cap="none" spc="0" normalizeH="0" baseline="0" noProof="0">
              <a:ln>
                <a:noFill/>
              </a:ln>
              <a:solidFill>
                <a:srgbClr val="0000FF"/>
              </a:solidFill>
              <a:effectLst/>
              <a:uLnTx/>
              <a:uFillTx/>
              <a:latin typeface="Times New Roman" charset="0"/>
              <a:ea typeface="+mn-ea"/>
              <a:cs typeface="+mn-cs"/>
            </a:endParaRPr>
          </a:p>
        </p:txBody>
      </p:sp>
      <p:sp>
        <p:nvSpPr>
          <p:cNvPr id="1427458" name="Rectangle 2"/>
          <p:cNvSpPr>
            <a:spLocks noGrp="1" noRot="1" noChangeAspect="1" noChangeArrowheads="1" noTextEdit="1"/>
          </p:cNvSpPr>
          <p:nvPr>
            <p:ph type="sldImg"/>
          </p:nvPr>
        </p:nvSpPr>
        <p:spPr bwMode="auto">
          <a:xfrm>
            <a:off x="1266825" y="727075"/>
            <a:ext cx="4779963" cy="3584575"/>
          </a:xfrm>
          <a:prstGeom prst="rect">
            <a:avLst/>
          </a:prstGeom>
          <a:solidFill>
            <a:srgbClr val="FFFFFF"/>
          </a:solidFill>
          <a:ln>
            <a:solidFill>
              <a:srgbClr val="000000"/>
            </a:solidFill>
            <a:miter lim="800000"/>
            <a:headEnd/>
            <a:tailEnd/>
          </a:ln>
        </p:spPr>
      </p:sp>
      <p:sp>
        <p:nvSpPr>
          <p:cNvPr id="1427459" name="Rectangle 3"/>
          <p:cNvSpPr>
            <a:spLocks noGrp="1" noChangeArrowheads="1"/>
          </p:cNvSpPr>
          <p:nvPr>
            <p:ph type="body" idx="1"/>
          </p:nvPr>
        </p:nvSpPr>
        <p:spPr bwMode="auto">
          <a:xfrm>
            <a:off x="974725" y="4557713"/>
            <a:ext cx="5364163" cy="4322762"/>
          </a:xfrm>
          <a:prstGeom prst="rect">
            <a:avLst/>
          </a:prstGeom>
          <a:solidFill>
            <a:srgbClr val="FFFFFF"/>
          </a:solidFill>
          <a:ln>
            <a:solidFill>
              <a:srgbClr val="000000"/>
            </a:solidFill>
            <a:miter lim="800000"/>
            <a:headEnd/>
            <a:tailEnd/>
          </a:ln>
        </p:spPr>
        <p:txBody>
          <a:bodyPr lIns="95118" tIns="47558" rIns="95118" bIns="47558">
            <a:prstTxWarp prst="textNoShape">
              <a:avLst/>
            </a:prstTxWarp>
          </a:bodyPr>
          <a:lstStyle/>
          <a:p>
            <a:r>
              <a:rPr lang="en-US" dirty="0"/>
              <a:t>Due to cost</a:t>
            </a:r>
          </a:p>
          <a:p>
            <a:r>
              <a:rPr lang="en-US" dirty="0"/>
              <a:t>Due to size of DRAM</a:t>
            </a:r>
          </a:p>
          <a:p>
            <a:r>
              <a:rPr lang="en-US" dirty="0"/>
              <a:t>Due to cost and wire delays (wires on-chip cost much less, and are faster)</a:t>
            </a:r>
          </a:p>
          <a:p>
            <a:endParaRPr lang="en-US" dirty="0"/>
          </a:p>
          <a:p>
            <a:r>
              <a:rPr lang="en-US" dirty="0">
                <a:ea typeface="ＭＳ Ｐゴシック" pitchFamily="34" charset="-128"/>
              </a:rPr>
              <a:t>When accessing a memory address, one of two things can happen: </a:t>
            </a:r>
          </a:p>
          <a:p>
            <a:pPr lvl="1"/>
            <a:r>
              <a:rPr lang="en-US" dirty="0">
                <a:solidFill>
                  <a:srgbClr val="FF0000"/>
                </a:solidFill>
                <a:ea typeface="ＭＳ Ｐゴシック" pitchFamily="34" charset="-128"/>
              </a:rPr>
              <a:t>Cache hit:</a:t>
            </a:r>
            <a:r>
              <a:rPr lang="en-US" dirty="0">
                <a:ea typeface="ＭＳ Ｐゴシック" pitchFamily="34" charset="-128"/>
              </a:rPr>
              <a:t> </a:t>
            </a:r>
            <a:br>
              <a:rPr lang="en-US" dirty="0">
                <a:ea typeface="ＭＳ Ｐゴシック" pitchFamily="34" charset="-128"/>
              </a:rPr>
            </a:br>
            <a:r>
              <a:rPr lang="en-US" dirty="0">
                <a:ea typeface="ＭＳ Ｐゴシック" pitchFamily="34" charset="-128"/>
              </a:rPr>
              <a:t>cache block is valid and refers to the proper memory address, so read from cache (fast)</a:t>
            </a:r>
          </a:p>
          <a:p>
            <a:pPr lvl="1"/>
            <a:r>
              <a:rPr lang="en-US" dirty="0">
                <a:solidFill>
                  <a:srgbClr val="FF0000"/>
                </a:solidFill>
                <a:ea typeface="ＭＳ Ｐゴシック" pitchFamily="34" charset="-128"/>
              </a:rPr>
              <a:t>Cache miss: </a:t>
            </a:r>
            <a:r>
              <a:rPr lang="en-US" dirty="0">
                <a:ea typeface="ＭＳ Ｐゴシック" pitchFamily="34" charset="-128"/>
              </a:rPr>
              <a:t/>
            </a:r>
            <a:br>
              <a:rPr lang="en-US" dirty="0">
                <a:ea typeface="ＭＳ Ｐゴシック" pitchFamily="34" charset="-128"/>
              </a:rPr>
            </a:br>
            <a:r>
              <a:rPr lang="en-US" dirty="0">
                <a:ea typeface="ＭＳ Ｐゴシック" pitchFamily="34" charset="-128"/>
              </a:rPr>
              <a:t>cache block is invalid, or refers to the wrong memory address, so read from memory (slow)</a:t>
            </a:r>
          </a:p>
          <a:p>
            <a:endParaRPr lang="en-US" dirty="0"/>
          </a:p>
        </p:txBody>
      </p:sp>
    </p:spTree>
    <p:extLst>
      <p:ext uri="{BB962C8B-B14F-4D97-AF65-F5344CB8AC3E}">
        <p14:creationId xmlns:p14="http://schemas.microsoft.com/office/powerpoint/2010/main" xmlns="" val="406358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Rot="1" noChangeAspect="1" noChangeArrowheads="1" noTextEdit="1"/>
          </p:cNvSpPr>
          <p:nvPr>
            <p:ph type="sldImg"/>
          </p:nvPr>
        </p:nvSpPr>
        <p:spPr/>
      </p:sp>
      <p:sp>
        <p:nvSpPr>
          <p:cNvPr id="1568771" name="Rectangle 3"/>
          <p:cNvSpPr>
            <a:spLocks noGrp="1" noChangeArrowheads="1"/>
          </p:cNvSpPr>
          <p:nvPr>
            <p:ph type="body" idx="1"/>
          </p:nvPr>
        </p:nvSpPr>
        <p:spPr>
          <a:ln/>
        </p:spPr>
        <p:txBody>
          <a:bodyPr/>
          <a:lstStyle/>
          <a:p>
            <a:r>
              <a:rPr lang="en-US" dirty="0"/>
              <a:t>Size comparison:  DRAM/SRAM is 4 to 8 times</a:t>
            </a:r>
          </a:p>
          <a:p>
            <a:r>
              <a:rPr lang="en-US" dirty="0"/>
              <a:t>Cost/cycle time comparison SRAM/DRAM is 8 to 16 times</a:t>
            </a:r>
          </a:p>
          <a:p>
            <a:endParaRPr lang="en-US" dirty="0"/>
          </a:p>
          <a:p>
            <a:r>
              <a:rPr lang="en-US" dirty="0"/>
              <a:t>http://parts.digikey.com/1/parts/1211303-ic-sram-1mbit-10ns-32soj-cy7c109d-10vxi.html</a:t>
            </a:r>
          </a:p>
          <a:p>
            <a:r>
              <a:rPr lang="en-US" dirty="0"/>
              <a:t>Quantity discount 10ns 1MBit SRAM $2.24,</a:t>
            </a:r>
            <a:r>
              <a:rPr lang="en-US" baseline="0" dirty="0"/>
              <a:t> $17/Mbyte, $1700/100 </a:t>
            </a:r>
            <a:r>
              <a:rPr lang="en-US" baseline="0" dirty="0" err="1"/>
              <a:t>Mbyte</a:t>
            </a:r>
            <a:r>
              <a:rPr lang="en-US" baseline="0" dirty="0"/>
              <a:t>, $17000/GByte</a:t>
            </a:r>
          </a:p>
          <a:p>
            <a:endParaRPr lang="en-US" baseline="0" dirty="0"/>
          </a:p>
          <a:p>
            <a:r>
              <a:rPr lang="en-US" dirty="0"/>
              <a:t>http://</a:t>
            </a:r>
            <a:r>
              <a:rPr lang="en-US" dirty="0" err="1"/>
              <a:t>www.frys.com/template/harddrives</a:t>
            </a:r>
            <a:endParaRPr lang="en-US" dirty="0"/>
          </a:p>
          <a:p>
            <a:r>
              <a:rPr lang="en-US" dirty="0"/>
              <a:t>DRAM: 4GB @ $70</a:t>
            </a:r>
            <a:r>
              <a:rPr lang="en-US" baseline="0" dirty="0"/>
              <a:t> or $17.50 per GB</a:t>
            </a:r>
          </a:p>
          <a:p>
            <a:r>
              <a:rPr lang="en-US" baseline="0" dirty="0"/>
              <a:t>24GB@$800 = $33/Gbyte</a:t>
            </a:r>
          </a:p>
          <a:p>
            <a:endParaRPr lang="en-US" baseline="0" dirty="0"/>
          </a:p>
          <a:p>
            <a:r>
              <a:rPr lang="en-US" baseline="0" dirty="0" err="1"/>
              <a:t>http://www.frys.com/category/Outpost/Hard+Drives+&amp;+Memory/Memory/Notebook+Memory/Apple+-+Mac++Memory/</a:t>
            </a:r>
            <a:endParaRPr lang="en-US" baseline="0" dirty="0"/>
          </a:p>
          <a:p>
            <a:r>
              <a:rPr lang="en-US" baseline="0" dirty="0"/>
              <a:t>DDR2 1GB @ $25 per</a:t>
            </a:r>
          </a:p>
          <a:p>
            <a:r>
              <a:rPr lang="en-US" baseline="0" dirty="0"/>
              <a:t>DDR3 1 GB @ $37.5 per</a:t>
            </a:r>
          </a:p>
          <a:p>
            <a:endParaRPr lang="en-US" baseline="0" dirty="0"/>
          </a:p>
          <a:p>
            <a:r>
              <a:rPr lang="en-US" baseline="0" dirty="0"/>
              <a:t>FLASH Media</a:t>
            </a:r>
          </a:p>
          <a:p>
            <a:r>
              <a:rPr lang="en-US" baseline="0" dirty="0"/>
              <a:t>Approx. $2 per </a:t>
            </a:r>
            <a:r>
              <a:rPr lang="en-US" baseline="0" dirty="0" err="1"/>
              <a:t>Gbyte</a:t>
            </a:r>
            <a:endParaRPr lang="en-US" baseline="0" dirty="0"/>
          </a:p>
          <a:p>
            <a:endParaRPr lang="en-US" dirty="0"/>
          </a:p>
        </p:txBody>
      </p:sp>
    </p:spTree>
    <p:extLst>
      <p:ext uri="{BB962C8B-B14F-4D97-AF65-F5344CB8AC3E}">
        <p14:creationId xmlns:p14="http://schemas.microsoft.com/office/powerpoint/2010/main" xmlns="" val="2546800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898" name="Rectangle 2"/>
          <p:cNvSpPr>
            <a:spLocks noGrp="1" noRot="1" noChangeAspect="1" noChangeArrowheads="1" noTextEdit="1"/>
          </p:cNvSpPr>
          <p:nvPr>
            <p:ph type="sldImg"/>
          </p:nvPr>
        </p:nvSpPr>
        <p:spPr>
          <a:xfrm>
            <a:off x="1274763" y="617538"/>
            <a:ext cx="4783137" cy="3586162"/>
          </a:xfrm>
        </p:spPr>
      </p:sp>
      <p:sp>
        <p:nvSpPr>
          <p:cNvPr id="1488899" name="Rectangle 3"/>
          <p:cNvSpPr>
            <a:spLocks noGrp="1" noChangeArrowheads="1"/>
          </p:cNvSpPr>
          <p:nvPr>
            <p:ph type="body" idx="1"/>
          </p:nvPr>
        </p:nvSpPr>
        <p:spPr>
          <a:xfrm>
            <a:off x="550334" y="4560570"/>
            <a:ext cx="6304279" cy="4318874"/>
          </a:xfrm>
          <a:ln/>
        </p:spPr>
        <p:txBody>
          <a:bodyPr lIns="96642" tIns="48321" rIns="96642" bIns="48321"/>
          <a:lstStyle/>
          <a:p>
            <a:r>
              <a:rPr lang="en-US" dirty="0"/>
              <a:t>Instead, the memory system of a modern computer consists of a series of black boxes ranging from the fastest to the slowest.</a:t>
            </a:r>
          </a:p>
          <a:p>
            <a:r>
              <a:rPr lang="en-US" dirty="0"/>
              <a:t>Besides variation in speed, these boxes also varies in size (smallest to biggest) and cost.</a:t>
            </a:r>
          </a:p>
          <a:p>
            <a:r>
              <a:rPr lang="en-US" dirty="0"/>
              <a:t>What makes this kind of arrangement work is one of the most important  principle in computer design.  The principle of locality. </a:t>
            </a:r>
            <a:r>
              <a:rPr lang="en-US" dirty="0">
                <a:cs typeface="Arial" charset="0"/>
              </a:rPr>
              <a:t>The principle of locality states that programs access a relatively small portion of the address space at  any instant of time.</a:t>
            </a:r>
            <a:endParaRPr lang="en-US" dirty="0"/>
          </a:p>
          <a:p>
            <a:endParaRPr lang="en-US" dirty="0"/>
          </a:p>
          <a:p>
            <a:r>
              <a:rPr lang="en-US" dirty="0"/>
              <a:t>The design goal is to present the user with as much memory as is available in the cheapest technology (points to the disk).</a:t>
            </a:r>
          </a:p>
          <a:p>
            <a:r>
              <a:rPr lang="en-US" dirty="0"/>
              <a:t>While by taking advantage of the principle of locality, we like to provide the user an average access speed that is very close to the speed that is offered by the fastest technology.</a:t>
            </a:r>
          </a:p>
          <a:p>
            <a:r>
              <a:rPr lang="en-US" dirty="0"/>
              <a:t>(We will go over this slide in detail in the next lectures on caches).</a:t>
            </a:r>
          </a:p>
          <a:p>
            <a:endParaRPr lang="en-US" dirty="0"/>
          </a:p>
          <a:p>
            <a:r>
              <a:rPr lang="en-US" dirty="0"/>
              <a:t>Programmer-invisible hardware mechanism gives illusion of speed of fastest memory with size of largest memory</a:t>
            </a:r>
          </a:p>
          <a:p>
            <a:pPr lvl="1"/>
            <a:r>
              <a:rPr lang="en-US" dirty="0"/>
              <a:t>Works even if you have no idea what a cache is</a:t>
            </a:r>
          </a:p>
          <a:p>
            <a:pPr lvl="1"/>
            <a:r>
              <a:rPr lang="en-US" dirty="0"/>
              <a:t>Performance-oriented programmers sometimes “reverse engineer” cache organization to design data structures and access patterns optimized for a specific cache design</a:t>
            </a:r>
          </a:p>
          <a:p>
            <a:endParaRPr lang="en-US" dirty="0"/>
          </a:p>
          <a:p>
            <a:endParaRPr lang="en-US" dirty="0"/>
          </a:p>
        </p:txBody>
      </p:sp>
    </p:spTree>
    <p:extLst>
      <p:ext uri="{BB962C8B-B14F-4D97-AF65-F5344CB8AC3E}">
        <p14:creationId xmlns:p14="http://schemas.microsoft.com/office/powerpoint/2010/main" xmlns="" val="2155250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to physical address mapping assisted by the hardware (Translation LB)</a:t>
            </a:r>
          </a:p>
        </p:txBody>
      </p:sp>
      <p:sp>
        <p:nvSpPr>
          <p:cNvPr id="4" name="Slide Number Placeholder 3"/>
          <p:cNvSpPr>
            <a:spLocks noGrp="1"/>
          </p:cNvSpPr>
          <p:nvPr>
            <p:ph type="sldNum" sz="quarter" idx="10"/>
          </p:nvPr>
        </p:nvSpPr>
        <p:spPr/>
        <p:txBody>
          <a:bodyPr/>
          <a:lstStyle/>
          <a:p>
            <a:fld id="{EF97FDFF-7B9F-7D4D-BFC0-AAD1F3D3D3CB}" type="slidenum">
              <a:rPr lang="en-US" smtClean="0"/>
              <a:pPr/>
              <a:t>7</a:t>
            </a:fld>
            <a:endParaRPr lang="en-US"/>
          </a:p>
        </p:txBody>
      </p:sp>
    </p:spTree>
    <p:extLst>
      <p:ext uri="{BB962C8B-B14F-4D97-AF65-F5344CB8AC3E}">
        <p14:creationId xmlns:p14="http://schemas.microsoft.com/office/powerpoint/2010/main" xmlns="" val="79995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16434" y="4345214"/>
            <a:ext cx="5909964" cy="4112381"/>
          </a:xfrm>
          <a:noFill/>
          <a:ln>
            <a:noFill/>
          </a:ln>
        </p:spPr>
        <p:txBody>
          <a:bodyPr lIns="90470" tIns="44441" rIns="90470" bIns="44441"/>
          <a:lstStyle/>
          <a:p>
            <a:r>
              <a:rPr lang="en-US"/>
              <a:t>How does the memory hierarchy work?  Well it is rather simple, at least in principle.</a:t>
            </a:r>
          </a:p>
          <a:p>
            <a:r>
              <a:rPr lang="en-US"/>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t>In order to take advantage of the spatial locality, not ONLY do we move the item that has just been accessed to the upper level, but we ALSO move the data items that are adjacent to it.</a:t>
            </a:r>
          </a:p>
          <a:p>
            <a:endParaRPr lang="en-US"/>
          </a:p>
          <a:p>
            <a:r>
              <a:rPr lang="en-US"/>
              <a:t>+1 = 15 min. (X:55)</a:t>
            </a:r>
          </a:p>
        </p:txBody>
      </p:sp>
      <p:sp>
        <p:nvSpPr>
          <p:cNvPr id="1512451" name="Rectangle 3"/>
          <p:cNvSpPr>
            <a:spLocks noGrp="1" noRot="1" noChangeAspect="1" noChangeArrowheads="1" noTextEdit="1"/>
          </p:cNvSpPr>
          <p:nvPr>
            <p:ph type="sldImg"/>
          </p:nvPr>
        </p:nvSpPr>
        <p:spPr>
          <a:xfrm>
            <a:off x="1163638" y="588963"/>
            <a:ext cx="4551362" cy="3413125"/>
          </a:xfr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xmlns="" val="2821028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xmlns="" val="2593816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28</a:t>
            </a:fld>
            <a:endParaRPr lang="en-US"/>
          </a:p>
        </p:txBody>
      </p:sp>
    </p:spTree>
    <p:extLst>
      <p:ext uri="{BB962C8B-B14F-4D97-AF65-F5344CB8AC3E}">
        <p14:creationId xmlns:p14="http://schemas.microsoft.com/office/powerpoint/2010/main" xmlns="" val="94681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152400" y="1285860"/>
            <a:ext cx="8839200" cy="52394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lide Number Placeholder 5">
            <a:extLst>
              <a:ext uri="{FF2B5EF4-FFF2-40B4-BE49-F238E27FC236}">
                <a16:creationId xmlns:a16="http://schemas.microsoft.com/office/drawing/2014/main" xmlns="" id="{63AA6A19-21A0-4E01-B231-4B9F11B13508}"/>
              </a:ext>
            </a:extLst>
          </p:cNvPr>
          <p:cNvSpPr>
            <a:spLocks noGrp="1"/>
          </p:cNvSpPr>
          <p:nvPr>
            <p:ph type="sldNum" sz="quarter" idx="4"/>
          </p:nvPr>
        </p:nvSpPr>
        <p:spPr>
          <a:xfrm>
            <a:off x="6948264" y="645373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37C1F2-90A3-446F-BCFF-405F7DDCB5CB}" type="datetime1">
              <a:rPr lang="en-US" smtClean="0"/>
              <a:pPr/>
              <a:t>1/9/2019</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xmlns="" val="29993840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Meltdown &amp; </a:t>
            </a:r>
            <a:r>
              <a:rPr lang="en-US" dirty="0" err="1"/>
              <a:t>Spectre</a:t>
            </a:r>
            <a:endParaRPr lang="en-US" dirty="0"/>
          </a:p>
        </p:txBody>
      </p:sp>
      <p:sp>
        <p:nvSpPr>
          <p:cNvPr id="3" name="Subtitle 2"/>
          <p:cNvSpPr>
            <a:spLocks noGrp="1"/>
          </p:cNvSpPr>
          <p:nvPr>
            <p:ph type="subTitle" idx="1"/>
          </p:nvPr>
        </p:nvSpPr>
        <p:spPr/>
        <p:txBody>
          <a:bodyPr/>
          <a:lstStyle/>
          <a:p>
            <a:r>
              <a:rPr lang="en-US" dirty="0"/>
              <a:t>20190107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xmlns="" id="{1DD3ACD9-D72A-480D-88BD-AABC498D719C}"/>
              </a:ext>
            </a:extLst>
          </p:cNvPr>
          <p:cNvSpPr>
            <a:spLocks noGrp="1"/>
          </p:cNvSpPr>
          <p:nvPr>
            <p:ph idx="1"/>
          </p:nvPr>
        </p:nvSpPr>
        <p:spPr/>
        <p:txBody>
          <a:bodyPr>
            <a:normAutofit/>
          </a:bodyPr>
          <a:lstStyle/>
          <a:p>
            <a:pPr marL="0" indent="0" algn="ctr">
              <a:buNone/>
            </a:pPr>
            <a:r>
              <a:rPr lang="en-US" altLang="zh-CN" sz="6600" dirty="0"/>
              <a:t>Meltdown</a:t>
            </a:r>
            <a:endParaRPr lang="zh-CN" altLang="en-US" sz="6600" dirty="0"/>
          </a:p>
        </p:txBody>
      </p:sp>
    </p:spTree>
    <p:extLst>
      <p:ext uri="{BB962C8B-B14F-4D97-AF65-F5344CB8AC3E}">
        <p14:creationId xmlns:p14="http://schemas.microsoft.com/office/powerpoint/2010/main" xmlns="" val="2925285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pic4.zhimg.com/80/v2-d86140c504767d0ce2aebe98d41dc9b7_hd.jpg">
            <a:extLst>
              <a:ext uri="{FF2B5EF4-FFF2-40B4-BE49-F238E27FC236}">
                <a16:creationId xmlns:a16="http://schemas.microsoft.com/office/drawing/2014/main" xmlns="" id="{982A431D-C3EF-4B87-97E7-715AAAE64EB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9632" y="4600122"/>
            <a:ext cx="6012668" cy="20292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标题 1">
            <a:extLst>
              <a:ext uri="{FF2B5EF4-FFF2-40B4-BE49-F238E27FC236}">
                <a16:creationId xmlns:a16="http://schemas.microsoft.com/office/drawing/2014/main" xmlns="" id="{340F43F7-34A8-4928-ADC3-A5DFB254A84B}"/>
              </a:ext>
            </a:extLst>
          </p:cNvPr>
          <p:cNvSpPr>
            <a:spLocks noGrp="1"/>
          </p:cNvSpPr>
          <p:nvPr>
            <p:ph type="title"/>
          </p:nvPr>
        </p:nvSpPr>
        <p:spPr/>
        <p:txBody>
          <a:bodyPr>
            <a:normAutofit fontScale="90000"/>
          </a:bodyPr>
          <a:lstStyle/>
          <a:p>
            <a:r>
              <a:rPr lang="en-US" altLang="zh-CN" dirty="0"/>
              <a:t>Flush-and-Reload Cache Side Channel Analysis</a:t>
            </a:r>
            <a:endParaRPr lang="zh-CN" altLang="en-US" dirty="0"/>
          </a:p>
        </p:txBody>
      </p:sp>
      <p:sp>
        <p:nvSpPr>
          <p:cNvPr id="8" name="内容占位符 2">
            <a:extLst>
              <a:ext uri="{FF2B5EF4-FFF2-40B4-BE49-F238E27FC236}">
                <a16:creationId xmlns:a16="http://schemas.microsoft.com/office/drawing/2014/main" xmlns="" id="{0C5D1E4A-9DCF-49C5-B2D1-34045BE601E4}"/>
              </a:ext>
            </a:extLst>
          </p:cNvPr>
          <p:cNvSpPr txBox="1">
            <a:spLocks/>
          </p:cNvSpPr>
          <p:nvPr/>
        </p:nvSpPr>
        <p:spPr>
          <a:xfrm>
            <a:off x="215516" y="1193958"/>
            <a:ext cx="8676964" cy="3406164"/>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Suppose victim holds some secret value x</a:t>
            </a:r>
          </a:p>
          <a:p>
            <a:r>
              <a:rPr lang="en-US" altLang="zh-CN" dirty="0"/>
              <a:t>Attacker constructs probe array[N*STEP], where x&lt;N, and flushes the entire array to memory</a:t>
            </a:r>
          </a:p>
          <a:p>
            <a:r>
              <a:rPr lang="en-US" altLang="zh-CN" dirty="0"/>
              <a:t>Let the victim access element array[x*STEP] to bring it into cache</a:t>
            </a:r>
          </a:p>
          <a:p>
            <a:r>
              <a:rPr lang="en-US" altLang="zh-CN" dirty="0"/>
              <a:t>Attacker reloads elements array[0*STEP], array[1*STEP],…, array[(N-1)*STEP] by reading them in sequence, and measures access time of each element. Only  accessing array[x*STEP] should be a cache hi t. This reveals the secret x</a:t>
            </a:r>
          </a:p>
          <a:p>
            <a:r>
              <a:rPr lang="en-US" altLang="zh-CN" dirty="0"/>
              <a:t>STEP should be much larger than cache block size:</a:t>
            </a:r>
          </a:p>
          <a:p>
            <a:pPr lvl="1"/>
            <a:r>
              <a:rPr lang="en-US" altLang="zh-CN" dirty="0"/>
              <a:t>No two different elements array[</a:t>
            </a:r>
            <a:r>
              <a:rPr lang="en-US" altLang="zh-CN" dirty="0" err="1"/>
              <a:t>i</a:t>
            </a:r>
            <a:r>
              <a:rPr lang="en-US" altLang="zh-CN" dirty="0"/>
              <a:t>*STEP] and array[j*STEP] are in the same cache block</a:t>
            </a:r>
          </a:p>
          <a:p>
            <a:pPr lvl="1"/>
            <a:r>
              <a:rPr lang="en-US" altLang="zh-CN" dirty="0"/>
              <a:t>To mitigate the effect of cache prefetching, where multiple cache blocks are brought into cache upon a cache miss</a:t>
            </a:r>
          </a:p>
          <a:p>
            <a:endParaRPr lang="zh-CN" altLang="en-US" dirty="0"/>
          </a:p>
        </p:txBody>
      </p:sp>
      <p:sp>
        <p:nvSpPr>
          <p:cNvPr id="3" name="文本框 2">
            <a:extLst>
              <a:ext uri="{FF2B5EF4-FFF2-40B4-BE49-F238E27FC236}">
                <a16:creationId xmlns:a16="http://schemas.microsoft.com/office/drawing/2014/main" xmlns="" id="{DB3AE735-7FA8-4450-8CDC-3A360B93F4A0}"/>
              </a:ext>
            </a:extLst>
          </p:cNvPr>
          <p:cNvSpPr txBox="1"/>
          <p:nvPr/>
        </p:nvSpPr>
        <p:spPr>
          <a:xfrm>
            <a:off x="2159732" y="6423135"/>
            <a:ext cx="4595193" cy="369332"/>
          </a:xfrm>
          <a:prstGeom prst="rect">
            <a:avLst/>
          </a:prstGeom>
          <a:noFill/>
        </p:spPr>
        <p:txBody>
          <a:bodyPr wrap="square" rtlCol="0">
            <a:spAutoFit/>
          </a:bodyPr>
          <a:lstStyle/>
          <a:p>
            <a:r>
              <a:rPr lang="en-US" altLang="zh-CN" dirty="0"/>
              <a:t>Measurement results with only one cache hit </a:t>
            </a:r>
            <a:endParaRPr lang="zh-CN" altLang="en-US" dirty="0"/>
          </a:p>
        </p:txBody>
      </p:sp>
    </p:spTree>
    <p:extLst>
      <p:ext uri="{BB962C8B-B14F-4D97-AF65-F5344CB8AC3E}">
        <p14:creationId xmlns:p14="http://schemas.microsoft.com/office/powerpoint/2010/main" xmlns="" val="1507147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4965C19-011E-445F-8CBA-541D992E7B11}"/>
              </a:ext>
            </a:extLst>
          </p:cNvPr>
          <p:cNvSpPr>
            <a:spLocks noGrp="1"/>
          </p:cNvSpPr>
          <p:nvPr>
            <p:ph type="title"/>
          </p:nvPr>
        </p:nvSpPr>
        <p:spPr/>
        <p:txBody>
          <a:bodyPr/>
          <a:lstStyle/>
          <a:p>
            <a:r>
              <a:rPr lang="en-US" altLang="zh-CN" dirty="0"/>
              <a:t>Flush-and-Reload Toy Example</a:t>
            </a:r>
            <a:endParaRPr lang="zh-CN" altLang="en-US" dirty="0"/>
          </a:p>
        </p:txBody>
      </p:sp>
      <p:sp>
        <p:nvSpPr>
          <p:cNvPr id="3" name="内容占位符 2">
            <a:extLst>
              <a:ext uri="{FF2B5EF4-FFF2-40B4-BE49-F238E27FC236}">
                <a16:creationId xmlns:a16="http://schemas.microsoft.com/office/drawing/2014/main" xmlns="" id="{92D84109-C4B2-4098-AC20-DB30728C38FF}"/>
              </a:ext>
            </a:extLst>
          </p:cNvPr>
          <p:cNvSpPr>
            <a:spLocks noGrp="1"/>
          </p:cNvSpPr>
          <p:nvPr>
            <p:ph idx="1"/>
          </p:nvPr>
        </p:nvSpPr>
        <p:spPr>
          <a:xfrm>
            <a:off x="152400" y="1285860"/>
            <a:ext cx="8839200" cy="2935228"/>
          </a:xfrm>
        </p:spPr>
        <p:txBody>
          <a:bodyPr>
            <a:normAutofit fontScale="70000" lnSpcReduction="20000"/>
          </a:bodyPr>
          <a:lstStyle/>
          <a:p>
            <a:r>
              <a:rPr lang="en-US" altLang="zh-CN" dirty="0"/>
              <a:t>Suppose cache block size is 2 Bytes, STEP=6.</a:t>
            </a:r>
          </a:p>
          <a:p>
            <a:r>
              <a:rPr lang="en-US" altLang="zh-CN" dirty="0"/>
              <a:t>Attacker constructs probe array[5*STEP]; Victim holds secret value x=2, and accesses a[2*5], causing cache block containing elements {a[10], a[11]} to be brought into cache. Attacker reloads 5 elements a[0*STEP]…a[4*STEP], and finds out that only accessing a[10] is a cache hit, so he can deduce the secret x=2.</a:t>
            </a:r>
          </a:p>
          <a:p>
            <a:r>
              <a:rPr lang="en-US" altLang="zh-CN" dirty="0"/>
              <a:t>STEP should be much larger than cache block size: If the cache prefetching algorithm brings 4 blocks into the cache when accessing a[2*5], including a[3*5], then attacker cannot decide if x=2 or 3.</a:t>
            </a:r>
            <a:endParaRPr lang="zh-CN" altLang="en-US" dirty="0"/>
          </a:p>
        </p:txBody>
      </p:sp>
      <p:graphicFrame>
        <p:nvGraphicFramePr>
          <p:cNvPr id="4" name="表格 3">
            <a:extLst>
              <a:ext uri="{FF2B5EF4-FFF2-40B4-BE49-F238E27FC236}">
                <a16:creationId xmlns:a16="http://schemas.microsoft.com/office/drawing/2014/main" xmlns="" id="{01ECC922-730A-4D5D-B453-8A6CAFA32C64}"/>
              </a:ext>
            </a:extLst>
          </p:cNvPr>
          <p:cNvGraphicFramePr>
            <a:graphicFrameLocks noGrp="1"/>
          </p:cNvGraphicFramePr>
          <p:nvPr>
            <p:extLst>
              <p:ext uri="{D42A27DB-BD31-4B8C-83A1-F6EECF244321}">
                <p14:modId xmlns:p14="http://schemas.microsoft.com/office/powerpoint/2010/main" xmlns="" val="620602704"/>
              </p:ext>
            </p:extLst>
          </p:nvPr>
        </p:nvGraphicFramePr>
        <p:xfrm>
          <a:off x="2195736" y="4221088"/>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xmlns="" val="1218934724"/>
                    </a:ext>
                  </a:extLst>
                </a:gridCol>
                <a:gridCol w="1139294">
                  <a:extLst>
                    <a:ext uri="{9D8B030D-6E8A-4147-A177-3AD203B41FA5}">
                      <a16:colId xmlns:a16="http://schemas.microsoft.com/office/drawing/2014/main" xmlns="" val="2607708441"/>
                    </a:ext>
                  </a:extLst>
                </a:gridCol>
                <a:gridCol w="1146471">
                  <a:extLst>
                    <a:ext uri="{9D8B030D-6E8A-4147-A177-3AD203B41FA5}">
                      <a16:colId xmlns:a16="http://schemas.microsoft.com/office/drawing/2014/main" xmlns="" val="3546114274"/>
                    </a:ext>
                  </a:extLst>
                </a:gridCol>
                <a:gridCol w="1040303">
                  <a:extLst>
                    <a:ext uri="{9D8B030D-6E8A-4147-A177-3AD203B41FA5}">
                      <a16:colId xmlns:a16="http://schemas.microsoft.com/office/drawing/2014/main" xmlns="" val="1738794987"/>
                    </a:ext>
                  </a:extLst>
                </a:gridCol>
                <a:gridCol w="1074623">
                  <a:extLst>
                    <a:ext uri="{9D8B030D-6E8A-4147-A177-3AD203B41FA5}">
                      <a16:colId xmlns:a16="http://schemas.microsoft.com/office/drawing/2014/main" xmlns="" val="2488843473"/>
                    </a:ext>
                  </a:extLst>
                </a:gridCol>
                <a:gridCol w="1074623">
                  <a:extLst>
                    <a:ext uri="{9D8B030D-6E8A-4147-A177-3AD203B41FA5}">
                      <a16:colId xmlns:a16="http://schemas.microsoft.com/office/drawing/2014/main" xmlns=""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xmlns=""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xmlns="" val="2774566293"/>
                  </a:ext>
                </a:extLst>
              </a:tr>
              <a:tr h="370840">
                <a:tc>
                  <a:txBody>
                    <a:bodyPr/>
                    <a:lstStyle/>
                    <a:p>
                      <a:r>
                        <a:rPr lang="en-US" altLang="zh-CN" sz="1400" dirty="0">
                          <a:solidFill>
                            <a:srgbClr val="FF0000"/>
                          </a:solidFill>
                        </a:rPr>
                        <a:t>a[2*STEP]</a:t>
                      </a:r>
                      <a:endParaRPr lang="zh-CN" altLang="en-US" sz="1400" dirty="0">
                        <a:solidFill>
                          <a:srgbClr val="FF0000"/>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xmlns=""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xmlns=""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xmlns="" val="471665177"/>
                  </a:ext>
                </a:extLst>
              </a:tr>
            </a:tbl>
          </a:graphicData>
        </a:graphic>
      </p:graphicFrame>
      <p:sp>
        <p:nvSpPr>
          <p:cNvPr id="6" name="矩形 5">
            <a:extLst>
              <a:ext uri="{FF2B5EF4-FFF2-40B4-BE49-F238E27FC236}">
                <a16:creationId xmlns:a16="http://schemas.microsoft.com/office/drawing/2014/main" xmlns="" id="{0886211F-7B5A-45F1-B7AF-8EE5E7DF717A}"/>
              </a:ext>
            </a:extLst>
          </p:cNvPr>
          <p:cNvSpPr/>
          <p:nvPr/>
        </p:nvSpPr>
        <p:spPr>
          <a:xfrm>
            <a:off x="2158124" y="4175878"/>
            <a:ext cx="1011328" cy="19442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xmlns="" id="{E45A29EF-6B91-41CE-915F-1E4540139315}"/>
              </a:ext>
            </a:extLst>
          </p:cNvPr>
          <p:cNvSpPr txBox="1"/>
          <p:nvPr/>
        </p:nvSpPr>
        <p:spPr>
          <a:xfrm>
            <a:off x="1930018" y="6106300"/>
            <a:ext cx="1985095" cy="369332"/>
          </a:xfrm>
          <a:prstGeom prst="rect">
            <a:avLst/>
          </a:prstGeom>
          <a:noFill/>
        </p:spPr>
        <p:txBody>
          <a:bodyPr wrap="none" rtlCol="0">
            <a:spAutoFit/>
          </a:bodyPr>
          <a:lstStyle/>
          <a:p>
            <a:r>
              <a:rPr lang="en-US" altLang="zh-CN" dirty="0">
                <a:solidFill>
                  <a:schemeClr val="accent1">
                    <a:lumMod val="75000"/>
                  </a:schemeClr>
                </a:solidFill>
              </a:rPr>
              <a:t>Reloaded Elements</a:t>
            </a:r>
          </a:p>
        </p:txBody>
      </p:sp>
      <p:cxnSp>
        <p:nvCxnSpPr>
          <p:cNvPr id="8" name="直接箭头连接符 7">
            <a:extLst>
              <a:ext uri="{FF2B5EF4-FFF2-40B4-BE49-F238E27FC236}">
                <a16:creationId xmlns:a16="http://schemas.microsoft.com/office/drawing/2014/main" xmlns="" id="{B058D51D-CDAD-4280-8D7E-179BDA6F2D20}"/>
              </a:ext>
            </a:extLst>
          </p:cNvPr>
          <p:cNvCxnSpPr>
            <a:cxnSpLocks/>
          </p:cNvCxnSpPr>
          <p:nvPr/>
        </p:nvCxnSpPr>
        <p:spPr>
          <a:xfrm flipV="1">
            <a:off x="1547511" y="5139184"/>
            <a:ext cx="504056" cy="9004"/>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a16="http://schemas.microsoft.com/office/drawing/2014/main" xmlns="" id="{849E7175-EEB1-4F9C-9581-69DE2F4EEEA1}"/>
              </a:ext>
            </a:extLst>
          </p:cNvPr>
          <p:cNvSpPr txBox="1"/>
          <p:nvPr/>
        </p:nvSpPr>
        <p:spPr>
          <a:xfrm>
            <a:off x="-7271" y="4677519"/>
            <a:ext cx="2299284" cy="923330"/>
          </a:xfrm>
          <a:prstGeom prst="rect">
            <a:avLst/>
          </a:prstGeom>
          <a:noFill/>
        </p:spPr>
        <p:txBody>
          <a:bodyPr wrap="none" rtlCol="0">
            <a:spAutoFit/>
          </a:bodyPr>
          <a:lstStyle/>
          <a:p>
            <a:r>
              <a:rPr lang="en-US" altLang="zh-CN" dirty="0">
                <a:solidFill>
                  <a:srgbClr val="FF0000"/>
                </a:solidFill>
              </a:rPr>
              <a:t>Cache block accessed </a:t>
            </a:r>
          </a:p>
          <a:p>
            <a:r>
              <a:rPr lang="en-US" altLang="zh-CN" dirty="0">
                <a:solidFill>
                  <a:srgbClr val="FF0000"/>
                </a:solidFill>
              </a:rPr>
              <a:t>by victim;</a:t>
            </a:r>
          </a:p>
          <a:p>
            <a:r>
              <a:rPr lang="en-US" altLang="zh-CN" dirty="0">
                <a:solidFill>
                  <a:srgbClr val="FF0000"/>
                </a:solidFill>
              </a:rPr>
              <a:t>Fast reload by attacker</a:t>
            </a:r>
            <a:endParaRPr lang="zh-CN" altLang="en-US" dirty="0">
              <a:solidFill>
                <a:srgbClr val="FF0000"/>
              </a:solidFill>
            </a:endParaRPr>
          </a:p>
        </p:txBody>
      </p:sp>
      <p:sp>
        <p:nvSpPr>
          <p:cNvPr id="10" name="矩形 9">
            <a:extLst>
              <a:ext uri="{FF2B5EF4-FFF2-40B4-BE49-F238E27FC236}">
                <a16:creationId xmlns:a16="http://schemas.microsoft.com/office/drawing/2014/main" xmlns="" id="{26CA5F39-AAB5-4BAC-AB19-97B2AA1580E1}"/>
              </a:ext>
            </a:extLst>
          </p:cNvPr>
          <p:cNvSpPr/>
          <p:nvPr/>
        </p:nvSpPr>
        <p:spPr>
          <a:xfrm>
            <a:off x="2186195" y="4944031"/>
            <a:ext cx="2070144"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xmlns="" val="3110220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E050C569-6DB7-45C3-9ED3-AB15DBB6A106}"/>
              </a:ext>
            </a:extLst>
          </p:cNvPr>
          <p:cNvPicPr>
            <a:picLocks noChangeAspect="1"/>
          </p:cNvPicPr>
          <p:nvPr/>
        </p:nvPicPr>
        <p:blipFill>
          <a:blip r:embed="rId2" cstate="print"/>
          <a:stretch>
            <a:fillRect/>
          </a:stretch>
        </p:blipFill>
        <p:spPr>
          <a:xfrm>
            <a:off x="1043608" y="3568978"/>
            <a:ext cx="7325470" cy="3100382"/>
          </a:xfrm>
          <a:prstGeom prst="rect">
            <a:avLst/>
          </a:prstGeom>
        </p:spPr>
      </p:pic>
      <p:sp>
        <p:nvSpPr>
          <p:cNvPr id="2" name="标题 1">
            <a:extLst>
              <a:ext uri="{FF2B5EF4-FFF2-40B4-BE49-F238E27FC236}">
                <a16:creationId xmlns:a16="http://schemas.microsoft.com/office/drawing/2014/main" xmlns="" id="{E44CF813-09C8-44A3-A3FA-E84B81D5456C}"/>
              </a:ext>
            </a:extLst>
          </p:cNvPr>
          <p:cNvSpPr>
            <a:spLocks noGrp="1"/>
          </p:cNvSpPr>
          <p:nvPr>
            <p:ph type="title"/>
          </p:nvPr>
        </p:nvSpPr>
        <p:spPr/>
        <p:txBody>
          <a:bodyPr/>
          <a:lstStyle/>
          <a:p>
            <a:r>
              <a:rPr lang="en-US" altLang="zh-CN" dirty="0"/>
              <a:t>Virtual Memory</a:t>
            </a:r>
            <a:endParaRPr lang="zh-CN" altLang="en-US" dirty="0"/>
          </a:p>
        </p:txBody>
      </p:sp>
      <p:sp>
        <p:nvSpPr>
          <p:cNvPr id="3" name="内容占位符 2">
            <a:extLst>
              <a:ext uri="{FF2B5EF4-FFF2-40B4-BE49-F238E27FC236}">
                <a16:creationId xmlns:a16="http://schemas.microsoft.com/office/drawing/2014/main" xmlns="" id="{F7466A18-3299-442A-B3AF-2DB6672798EA}"/>
              </a:ext>
            </a:extLst>
          </p:cNvPr>
          <p:cNvSpPr>
            <a:spLocks noGrp="1"/>
          </p:cNvSpPr>
          <p:nvPr>
            <p:ph idx="1"/>
          </p:nvPr>
        </p:nvSpPr>
        <p:spPr>
          <a:xfrm>
            <a:off x="152400" y="1018398"/>
            <a:ext cx="8812088" cy="2986665"/>
          </a:xfrm>
        </p:spPr>
        <p:txBody>
          <a:bodyPr>
            <a:normAutofit lnSpcReduction="10000"/>
          </a:bodyPr>
          <a:lstStyle/>
          <a:p>
            <a:r>
              <a:rPr lang="en-US" altLang="zh-CN" sz="2400" dirty="0"/>
              <a:t>Each process sees a continuous virtual address space with size 2</a:t>
            </a:r>
            <a:r>
              <a:rPr lang="en-US" altLang="zh-CN" sz="2400" baseline="30000" dirty="0"/>
              <a:t>N</a:t>
            </a:r>
            <a:r>
              <a:rPr lang="en-US" altLang="zh-CN" sz="2400" dirty="0"/>
              <a:t> Bytes (N=16, 32, 64…)</a:t>
            </a:r>
          </a:p>
          <a:p>
            <a:r>
              <a:rPr lang="en-US" altLang="zh-CN" sz="2400" dirty="0"/>
              <a:t>Part of the address range is user-space, accessible by both user processes and OS kernel</a:t>
            </a:r>
          </a:p>
          <a:p>
            <a:r>
              <a:rPr lang="en-US" altLang="zh-CN" sz="2400" dirty="0"/>
              <a:t>Part of the address range is kernel-space, accessible by the OS kernel</a:t>
            </a:r>
          </a:p>
          <a:p>
            <a:r>
              <a:rPr lang="en-US" altLang="zh-CN" sz="2400" dirty="0"/>
              <a:t>Security isolation: user processes should not be able to access kernel-space</a:t>
            </a:r>
            <a:endParaRPr lang="zh-CN" altLang="en-US" sz="2400" dirty="0"/>
          </a:p>
        </p:txBody>
      </p:sp>
    </p:spTree>
    <p:extLst>
      <p:ext uri="{BB962C8B-B14F-4D97-AF65-F5344CB8AC3E}">
        <p14:creationId xmlns:p14="http://schemas.microsoft.com/office/powerpoint/2010/main" xmlns="" val="2776818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0E8D24F-68D4-49CD-BB60-406070A77E54}"/>
              </a:ext>
            </a:extLst>
          </p:cNvPr>
          <p:cNvSpPr>
            <a:spLocks noGrp="1"/>
          </p:cNvSpPr>
          <p:nvPr>
            <p:ph type="title"/>
          </p:nvPr>
        </p:nvSpPr>
        <p:spPr/>
        <p:txBody>
          <a:bodyPr>
            <a:normAutofit/>
          </a:bodyPr>
          <a:lstStyle/>
          <a:p>
            <a:r>
              <a:rPr lang="en-US" altLang="zh-CN" dirty="0"/>
              <a:t>Meltdown attack</a:t>
            </a:r>
            <a:endParaRPr lang="zh-CN" altLang="en-US" dirty="0"/>
          </a:p>
        </p:txBody>
      </p:sp>
      <p:sp>
        <p:nvSpPr>
          <p:cNvPr id="3" name="内容占位符 2">
            <a:extLst>
              <a:ext uri="{FF2B5EF4-FFF2-40B4-BE49-F238E27FC236}">
                <a16:creationId xmlns:a16="http://schemas.microsoft.com/office/drawing/2014/main" xmlns="" id="{ECB33A05-66E5-46E3-80E3-8B43816A80EC}"/>
              </a:ext>
            </a:extLst>
          </p:cNvPr>
          <p:cNvSpPr>
            <a:spLocks noGrp="1"/>
          </p:cNvSpPr>
          <p:nvPr>
            <p:ph idx="1"/>
          </p:nvPr>
        </p:nvSpPr>
        <p:spPr>
          <a:xfrm>
            <a:off x="152400" y="1285860"/>
            <a:ext cx="8839200" cy="1279044"/>
          </a:xfrm>
        </p:spPr>
        <p:txBody>
          <a:bodyPr>
            <a:normAutofit fontScale="85000" lnSpcReduction="20000"/>
          </a:bodyPr>
          <a:lstStyle/>
          <a:p>
            <a:r>
              <a:rPr lang="en-US" altLang="zh-CN" dirty="0"/>
              <a:t>Page table maps from virtual address to physical address</a:t>
            </a:r>
          </a:p>
          <a:p>
            <a:r>
              <a:rPr lang="en-US" altLang="zh-CN" dirty="0"/>
              <a:t>A user can use Meltdown attack to break </a:t>
            </a:r>
            <a:r>
              <a:rPr lang="en-US" altLang="zh-CN"/>
              <a:t>security isolation, and </a:t>
            </a:r>
            <a:r>
              <a:rPr lang="en-US" altLang="zh-CN" dirty="0"/>
              <a:t>access kernel memory space</a:t>
            </a:r>
            <a:endParaRPr lang="zh-CN" altLang="en-US" dirty="0"/>
          </a:p>
        </p:txBody>
      </p:sp>
      <p:pic>
        <p:nvPicPr>
          <p:cNvPr id="4" name="图片 3">
            <a:extLst>
              <a:ext uri="{FF2B5EF4-FFF2-40B4-BE49-F238E27FC236}">
                <a16:creationId xmlns:a16="http://schemas.microsoft.com/office/drawing/2014/main" xmlns="" id="{3C87B000-38ED-49D2-99DE-3347EBC59C54}"/>
              </a:ext>
            </a:extLst>
          </p:cNvPr>
          <p:cNvPicPr>
            <a:picLocks noChangeAspect="1"/>
          </p:cNvPicPr>
          <p:nvPr/>
        </p:nvPicPr>
        <p:blipFill>
          <a:blip r:embed="rId2" cstate="print"/>
          <a:stretch>
            <a:fillRect/>
          </a:stretch>
        </p:blipFill>
        <p:spPr>
          <a:xfrm>
            <a:off x="288349" y="2492896"/>
            <a:ext cx="8567301" cy="4077886"/>
          </a:xfrm>
          <a:prstGeom prst="rect">
            <a:avLst/>
          </a:prstGeom>
        </p:spPr>
      </p:pic>
      <p:sp>
        <p:nvSpPr>
          <p:cNvPr id="5" name="对话气泡: 矩形 4">
            <a:extLst>
              <a:ext uri="{FF2B5EF4-FFF2-40B4-BE49-F238E27FC236}">
                <a16:creationId xmlns:a16="http://schemas.microsoft.com/office/drawing/2014/main" xmlns="" id="{2A990CE1-CF8E-4A1C-9FB4-E9BEF098732A}"/>
              </a:ext>
            </a:extLst>
          </p:cNvPr>
          <p:cNvSpPr/>
          <p:nvPr/>
        </p:nvSpPr>
        <p:spPr>
          <a:xfrm>
            <a:off x="1979712" y="3487723"/>
            <a:ext cx="2930624" cy="1080120"/>
          </a:xfrm>
          <a:prstGeom prst="wedgeRectCallout">
            <a:avLst>
              <a:gd name="adj1" fmla="val 69581"/>
              <a:gd name="adj2" fmla="val 667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Access permission check should fail, so the next line should not be executed. But Meltdown breaks this</a:t>
            </a:r>
            <a:endParaRPr lang="zh-CN" altLang="en-US" dirty="0"/>
          </a:p>
        </p:txBody>
      </p:sp>
    </p:spTree>
    <p:extLst>
      <p:ext uri="{BB962C8B-B14F-4D97-AF65-F5344CB8AC3E}">
        <p14:creationId xmlns:p14="http://schemas.microsoft.com/office/powerpoint/2010/main" xmlns="" val="426685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CD03CEC-63F7-4DBD-838B-41AE0D3CC4E9}"/>
              </a:ext>
            </a:extLst>
          </p:cNvPr>
          <p:cNvSpPr>
            <a:spLocks noGrp="1"/>
          </p:cNvSpPr>
          <p:nvPr>
            <p:ph type="title"/>
          </p:nvPr>
        </p:nvSpPr>
        <p:spPr/>
        <p:txBody>
          <a:bodyPr/>
          <a:lstStyle/>
          <a:p>
            <a:r>
              <a:rPr lang="en-US" altLang="zh-CN" dirty="0"/>
              <a:t>array[] in memory and cache</a:t>
            </a:r>
            <a:endParaRPr lang="zh-CN" altLang="en-US" dirty="0"/>
          </a:p>
        </p:txBody>
      </p:sp>
      <p:pic>
        <p:nvPicPr>
          <p:cNvPr id="4" name="图片 3">
            <a:extLst>
              <a:ext uri="{FF2B5EF4-FFF2-40B4-BE49-F238E27FC236}">
                <a16:creationId xmlns:a16="http://schemas.microsoft.com/office/drawing/2014/main" xmlns="" id="{3D8FD4C6-0AE2-4916-B9ED-C02E2C22B598}"/>
              </a:ext>
            </a:extLst>
          </p:cNvPr>
          <p:cNvPicPr>
            <a:picLocks noChangeAspect="1"/>
          </p:cNvPicPr>
          <p:nvPr/>
        </p:nvPicPr>
        <p:blipFill>
          <a:blip r:embed="rId3" cstate="print"/>
          <a:stretch>
            <a:fillRect/>
          </a:stretch>
        </p:blipFill>
        <p:spPr>
          <a:xfrm>
            <a:off x="939788" y="1237621"/>
            <a:ext cx="6705600" cy="2028825"/>
          </a:xfrm>
          <a:prstGeom prst="rect">
            <a:avLst/>
          </a:prstGeom>
        </p:spPr>
      </p:pic>
      <p:sp>
        <p:nvSpPr>
          <p:cNvPr id="6" name="内容占位符 2">
            <a:extLst>
              <a:ext uri="{FF2B5EF4-FFF2-40B4-BE49-F238E27FC236}">
                <a16:creationId xmlns:a16="http://schemas.microsoft.com/office/drawing/2014/main" xmlns=""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9" name="内容占位符 2">
            <a:extLst>
              <a:ext uri="{FF2B5EF4-FFF2-40B4-BE49-F238E27FC236}">
                <a16:creationId xmlns:a16="http://schemas.microsoft.com/office/drawing/2014/main" xmlns="" id="{3B4E5478-4FB0-4AEC-8C37-78B69102F4A6}"/>
              </a:ext>
            </a:extLst>
          </p:cNvPr>
          <p:cNvSpPr txBox="1">
            <a:spLocks/>
          </p:cNvSpPr>
          <p:nvPr/>
        </p:nvSpPr>
        <p:spPr>
          <a:xfrm>
            <a:off x="-107504" y="3429000"/>
            <a:ext cx="9144000" cy="3276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Each memory page is 4KB (STEP=4096 Bytes). </a:t>
            </a:r>
          </a:p>
          <a:p>
            <a:r>
              <a:rPr lang="en-US" altLang="zh-CN" dirty="0"/>
              <a:t>Each cache block is 64 Bytes</a:t>
            </a:r>
          </a:p>
          <a:p>
            <a:r>
              <a:rPr lang="en-US" altLang="zh-CN" dirty="0"/>
              <a:t>array[] contains 10 pages (40KB) </a:t>
            </a:r>
            <a:r>
              <a:rPr lang="en-US" altLang="zh-CN"/>
              <a:t>of 1-Byte </a:t>
            </a:r>
            <a:r>
              <a:rPr lang="en-US" altLang="zh-CN" dirty="0"/>
              <a:t>elements, each page has starting address of 0*4096, 1*4096, …., 9*4096. </a:t>
            </a:r>
            <a:endParaRPr lang="zh-CN" altLang="en-US" dirty="0"/>
          </a:p>
        </p:txBody>
      </p:sp>
    </p:spTree>
    <p:extLst>
      <p:ext uri="{BB962C8B-B14F-4D97-AF65-F5344CB8AC3E}">
        <p14:creationId xmlns:p14="http://schemas.microsoft.com/office/powerpoint/2010/main" xmlns="" val="3016187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CD03CEC-63F7-4DBD-838B-41AE0D3CC4E9}"/>
              </a:ext>
            </a:extLst>
          </p:cNvPr>
          <p:cNvSpPr>
            <a:spLocks noGrp="1"/>
          </p:cNvSpPr>
          <p:nvPr>
            <p:ph type="title"/>
          </p:nvPr>
        </p:nvSpPr>
        <p:spPr/>
        <p:txBody>
          <a:bodyPr/>
          <a:lstStyle/>
          <a:p>
            <a:r>
              <a:rPr lang="en-US" altLang="zh-CN" dirty="0"/>
              <a:t>Listing 1: </a:t>
            </a:r>
            <a:r>
              <a:rPr lang="en-US" altLang="zh-CN" dirty="0" err="1"/>
              <a:t>CacheTime.c</a:t>
            </a:r>
            <a:endParaRPr lang="zh-CN" altLang="en-US" dirty="0"/>
          </a:p>
        </p:txBody>
      </p:sp>
      <p:pic>
        <p:nvPicPr>
          <p:cNvPr id="5" name="内容占位符 4">
            <a:extLst>
              <a:ext uri="{FF2B5EF4-FFF2-40B4-BE49-F238E27FC236}">
                <a16:creationId xmlns:a16="http://schemas.microsoft.com/office/drawing/2014/main" xmlns="" id="{4B1F4FD9-0E11-4B78-B8A8-920DAF5D94FB}"/>
              </a:ext>
            </a:extLst>
          </p:cNvPr>
          <p:cNvPicPr>
            <a:picLocks noGrp="1" noChangeAspect="1"/>
          </p:cNvPicPr>
          <p:nvPr>
            <p:ph idx="1"/>
          </p:nvPr>
        </p:nvPicPr>
        <p:blipFill>
          <a:blip r:embed="rId3" cstate="print"/>
          <a:stretch>
            <a:fillRect/>
          </a:stretch>
        </p:blipFill>
        <p:spPr>
          <a:xfrm>
            <a:off x="201628" y="1556792"/>
            <a:ext cx="6084168" cy="4793587"/>
          </a:xfrm>
          <a:prstGeom prst="rect">
            <a:avLst/>
          </a:prstGeom>
        </p:spPr>
      </p:pic>
      <p:sp>
        <p:nvSpPr>
          <p:cNvPr id="6" name="内容占位符 2">
            <a:extLst>
              <a:ext uri="{FF2B5EF4-FFF2-40B4-BE49-F238E27FC236}">
                <a16:creationId xmlns:a16="http://schemas.microsoft.com/office/drawing/2014/main" xmlns=""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7" name="矩形 6">
            <a:extLst>
              <a:ext uri="{FF2B5EF4-FFF2-40B4-BE49-F238E27FC236}">
                <a16:creationId xmlns:a16="http://schemas.microsoft.com/office/drawing/2014/main" xmlns="" id="{BB2C8AED-0278-42A4-B5D1-F76A947F3502}"/>
              </a:ext>
            </a:extLst>
          </p:cNvPr>
          <p:cNvSpPr/>
          <p:nvPr/>
        </p:nvSpPr>
        <p:spPr>
          <a:xfrm>
            <a:off x="345644" y="4240576"/>
            <a:ext cx="2736304" cy="55242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xmlns="" id="{E5C20B38-BBC4-43D7-8950-22399230C85E}"/>
              </a:ext>
            </a:extLst>
          </p:cNvPr>
          <p:cNvSpPr/>
          <p:nvPr/>
        </p:nvSpPr>
        <p:spPr>
          <a:xfrm>
            <a:off x="489660" y="5395191"/>
            <a:ext cx="2016224" cy="1785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内容占位符 2">
            <a:extLst>
              <a:ext uri="{FF2B5EF4-FFF2-40B4-BE49-F238E27FC236}">
                <a16:creationId xmlns:a16="http://schemas.microsoft.com/office/drawing/2014/main" xmlns="" id="{F5B564E5-70CC-493F-881D-5CF14C278345}"/>
              </a:ext>
            </a:extLst>
          </p:cNvPr>
          <p:cNvSpPr txBox="1">
            <a:spLocks/>
          </p:cNvSpPr>
          <p:nvPr/>
        </p:nvSpPr>
        <p:spPr>
          <a:xfrm>
            <a:off x="6156176" y="1285860"/>
            <a:ext cx="3123456" cy="541974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Access 2 elements of array[] to bring them into cache</a:t>
            </a:r>
          </a:p>
          <a:p>
            <a:r>
              <a:rPr lang="en-US" altLang="zh-CN" dirty="0"/>
              <a:t>Subsequent accesses to these elements will be cache hits and will be much faster</a:t>
            </a:r>
            <a:endParaRPr lang="zh-CN" altLang="en-US" dirty="0"/>
          </a:p>
        </p:txBody>
      </p:sp>
    </p:spTree>
    <p:extLst>
      <p:ext uri="{BB962C8B-B14F-4D97-AF65-F5344CB8AC3E}">
        <p14:creationId xmlns:p14="http://schemas.microsoft.com/office/powerpoint/2010/main" xmlns="" val="1247427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D8D8D6F-0D1F-4E94-93CC-071DBC2470C8}"/>
              </a:ext>
            </a:extLst>
          </p:cNvPr>
          <p:cNvSpPr>
            <a:spLocks noGrp="1"/>
          </p:cNvSpPr>
          <p:nvPr>
            <p:ph type="title"/>
          </p:nvPr>
        </p:nvSpPr>
        <p:spPr/>
        <p:txBody>
          <a:bodyPr>
            <a:normAutofit fontScale="90000"/>
          </a:bodyPr>
          <a:lstStyle/>
          <a:p>
            <a:r>
              <a:rPr lang="en-US" altLang="zh-CN" dirty="0"/>
              <a:t>Cache size channel attack: FLUSH+RELOAD</a:t>
            </a:r>
            <a:endParaRPr lang="zh-CN" altLang="en-US" dirty="0"/>
          </a:p>
        </p:txBody>
      </p:sp>
      <p:sp>
        <p:nvSpPr>
          <p:cNvPr id="3" name="内容占位符 2">
            <a:extLst>
              <a:ext uri="{FF2B5EF4-FFF2-40B4-BE49-F238E27FC236}">
                <a16:creationId xmlns:a16="http://schemas.microsoft.com/office/drawing/2014/main" xmlns="" id="{E7A52683-7502-4BCE-8A39-E3D8029EE40B}"/>
              </a:ext>
            </a:extLst>
          </p:cNvPr>
          <p:cNvSpPr>
            <a:spLocks noGrp="1"/>
          </p:cNvSpPr>
          <p:nvPr>
            <p:ph idx="1"/>
          </p:nvPr>
        </p:nvSpPr>
        <p:spPr>
          <a:xfrm>
            <a:off x="152400" y="3717032"/>
            <a:ext cx="8839200" cy="2988568"/>
          </a:xfrm>
        </p:spPr>
        <p:txBody>
          <a:bodyPr>
            <a:normAutofit fontScale="85000" lnSpcReduction="20000"/>
          </a:bodyPr>
          <a:lstStyle/>
          <a:p>
            <a:r>
              <a:rPr lang="en-US" altLang="zh-CN" dirty="0"/>
              <a:t>1. FLUSH the entire array from the cache to make sure the array is not cached. </a:t>
            </a:r>
          </a:p>
          <a:p>
            <a:r>
              <a:rPr lang="en-US" altLang="zh-CN" dirty="0"/>
              <a:t>2. Invoke the victim function, which accesses one of the array elements based on the value of the secret. This action causes the corresponding array element to be cached. </a:t>
            </a:r>
          </a:p>
          <a:p>
            <a:r>
              <a:rPr lang="en-US" altLang="zh-CN" dirty="0"/>
              <a:t>3. RELOAD the entire array, and measure the time it takes to reload each element. Loading element corresponding to the secret element will be a cache hit, and be much faster.</a:t>
            </a:r>
          </a:p>
        </p:txBody>
      </p:sp>
      <p:pic>
        <p:nvPicPr>
          <p:cNvPr id="4" name="图片 3">
            <a:extLst>
              <a:ext uri="{FF2B5EF4-FFF2-40B4-BE49-F238E27FC236}">
                <a16:creationId xmlns:a16="http://schemas.microsoft.com/office/drawing/2014/main" xmlns="" id="{4317E729-E7DD-40E3-927B-E5F97795478D}"/>
              </a:ext>
            </a:extLst>
          </p:cNvPr>
          <p:cNvPicPr>
            <a:picLocks noChangeAspect="1"/>
          </p:cNvPicPr>
          <p:nvPr/>
        </p:nvPicPr>
        <p:blipFill>
          <a:blip r:embed="rId2" cstate="print"/>
          <a:stretch>
            <a:fillRect/>
          </a:stretch>
        </p:blipFill>
        <p:spPr>
          <a:xfrm>
            <a:off x="1228725" y="1124744"/>
            <a:ext cx="6686550" cy="2524125"/>
          </a:xfrm>
          <a:prstGeom prst="rect">
            <a:avLst/>
          </a:prstGeom>
        </p:spPr>
      </p:pic>
    </p:spTree>
    <p:extLst>
      <p:ext uri="{BB962C8B-B14F-4D97-AF65-F5344CB8AC3E}">
        <p14:creationId xmlns:p14="http://schemas.microsoft.com/office/powerpoint/2010/main" xmlns="" val="783445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BE4A9F4-DEA8-4E0F-8BC4-1F7822C97F55}"/>
              </a:ext>
            </a:extLst>
          </p:cNvPr>
          <p:cNvSpPr>
            <a:spLocks noGrp="1"/>
          </p:cNvSpPr>
          <p:nvPr>
            <p:ph type="title"/>
          </p:nvPr>
        </p:nvSpPr>
        <p:spPr/>
        <p:txBody>
          <a:bodyPr/>
          <a:lstStyle/>
          <a:p>
            <a:r>
              <a:rPr lang="en-US" altLang="zh-CN" dirty="0"/>
              <a:t>Listing 2: </a:t>
            </a:r>
            <a:r>
              <a:rPr lang="en-US" altLang="zh-CN" dirty="0" err="1"/>
              <a:t>FlushReload.c</a:t>
            </a:r>
            <a:endParaRPr lang="zh-CN" altLang="en-US" dirty="0"/>
          </a:p>
        </p:txBody>
      </p:sp>
      <p:sp>
        <p:nvSpPr>
          <p:cNvPr id="3" name="内容占位符 2">
            <a:extLst>
              <a:ext uri="{FF2B5EF4-FFF2-40B4-BE49-F238E27FC236}">
                <a16:creationId xmlns:a16="http://schemas.microsoft.com/office/drawing/2014/main" xmlns="" id="{4F063401-E082-4050-8FF5-DCB6D45690B3}"/>
              </a:ext>
            </a:extLst>
          </p:cNvPr>
          <p:cNvSpPr>
            <a:spLocks noGrp="1"/>
          </p:cNvSpPr>
          <p:nvPr>
            <p:ph idx="1"/>
          </p:nvPr>
        </p:nvSpPr>
        <p:spPr>
          <a:xfrm>
            <a:off x="152400" y="4569128"/>
            <a:ext cx="8839200" cy="2136472"/>
          </a:xfrm>
        </p:spPr>
        <p:txBody>
          <a:bodyPr>
            <a:normAutofit fontScale="85000" lnSpcReduction="20000"/>
          </a:bodyPr>
          <a:lstStyle/>
          <a:p>
            <a:r>
              <a:rPr lang="en-US" altLang="zh-CN" dirty="0"/>
              <a:t>Since array[0] may be accidentally brought into cache before the attack, due to cache prefetching when some other program accesses variables in adjacent memory addresses smaller than &amp;array[0], we use array[k*4096 + DELTA] for all k values, where DELTA is defined as a constant 1024</a:t>
            </a:r>
            <a:endParaRPr lang="zh-CN" altLang="en-US" dirty="0"/>
          </a:p>
        </p:txBody>
      </p:sp>
      <p:pic>
        <p:nvPicPr>
          <p:cNvPr id="5" name="图片 4">
            <a:extLst>
              <a:ext uri="{FF2B5EF4-FFF2-40B4-BE49-F238E27FC236}">
                <a16:creationId xmlns:a16="http://schemas.microsoft.com/office/drawing/2014/main" xmlns="" id="{711B6725-0CFE-4764-A3B8-BA0E9FB3E11D}"/>
              </a:ext>
            </a:extLst>
          </p:cNvPr>
          <p:cNvPicPr>
            <a:picLocks noChangeAspect="1"/>
          </p:cNvPicPr>
          <p:nvPr/>
        </p:nvPicPr>
        <p:blipFill>
          <a:blip r:embed="rId2" cstate="print"/>
          <a:stretch>
            <a:fillRect/>
          </a:stretch>
        </p:blipFill>
        <p:spPr>
          <a:xfrm>
            <a:off x="88843" y="1124744"/>
            <a:ext cx="4483157" cy="2255721"/>
          </a:xfrm>
          <a:prstGeom prst="rect">
            <a:avLst/>
          </a:prstGeom>
        </p:spPr>
      </p:pic>
      <p:pic>
        <p:nvPicPr>
          <p:cNvPr id="6" name="图片 5">
            <a:extLst>
              <a:ext uri="{FF2B5EF4-FFF2-40B4-BE49-F238E27FC236}">
                <a16:creationId xmlns:a16="http://schemas.microsoft.com/office/drawing/2014/main" xmlns="" id="{DE310F6E-B274-4D42-9F55-9BA8CFA73BF6}"/>
              </a:ext>
            </a:extLst>
          </p:cNvPr>
          <p:cNvPicPr>
            <a:picLocks noChangeAspect="1"/>
          </p:cNvPicPr>
          <p:nvPr/>
        </p:nvPicPr>
        <p:blipFill>
          <a:blip r:embed="rId3" cstate="print"/>
          <a:stretch>
            <a:fillRect/>
          </a:stretch>
        </p:blipFill>
        <p:spPr>
          <a:xfrm>
            <a:off x="4680679" y="1124744"/>
            <a:ext cx="4421314" cy="3396779"/>
          </a:xfrm>
          <a:prstGeom prst="rect">
            <a:avLst/>
          </a:prstGeom>
        </p:spPr>
      </p:pic>
      <p:pic>
        <p:nvPicPr>
          <p:cNvPr id="7" name="图片 6">
            <a:extLst>
              <a:ext uri="{FF2B5EF4-FFF2-40B4-BE49-F238E27FC236}">
                <a16:creationId xmlns:a16="http://schemas.microsoft.com/office/drawing/2014/main" xmlns="" id="{55AC059A-6AB5-4AD8-8A6F-38F3D8F59787}"/>
              </a:ext>
            </a:extLst>
          </p:cNvPr>
          <p:cNvPicPr>
            <a:picLocks noChangeAspect="1"/>
          </p:cNvPicPr>
          <p:nvPr/>
        </p:nvPicPr>
        <p:blipFill>
          <a:blip r:embed="rId4" cstate="print"/>
          <a:stretch>
            <a:fillRect/>
          </a:stretch>
        </p:blipFill>
        <p:spPr>
          <a:xfrm>
            <a:off x="96731" y="3384090"/>
            <a:ext cx="4483157" cy="1185038"/>
          </a:xfrm>
          <a:prstGeom prst="rect">
            <a:avLst/>
          </a:prstGeom>
        </p:spPr>
      </p:pic>
    </p:spTree>
    <p:extLst>
      <p:ext uri="{BB962C8B-B14F-4D97-AF65-F5344CB8AC3E}">
        <p14:creationId xmlns:p14="http://schemas.microsoft.com/office/powerpoint/2010/main" xmlns="" val="3828241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4A65A9F-AD01-4EE3-A441-21217187C764}"/>
              </a:ext>
            </a:extLst>
          </p:cNvPr>
          <p:cNvSpPr>
            <a:spLocks noGrp="1"/>
          </p:cNvSpPr>
          <p:nvPr>
            <p:ph type="title"/>
          </p:nvPr>
        </p:nvSpPr>
        <p:spPr/>
        <p:txBody>
          <a:bodyPr/>
          <a:lstStyle/>
          <a:p>
            <a:r>
              <a:rPr lang="en-US" altLang="zh-CN" dirty="0"/>
              <a:t>Toy Example with DELTA=2</a:t>
            </a:r>
            <a:endParaRPr lang="zh-CN" altLang="en-US" dirty="0"/>
          </a:p>
        </p:txBody>
      </p:sp>
      <p:sp>
        <p:nvSpPr>
          <p:cNvPr id="3" name="内容占位符 2">
            <a:extLst>
              <a:ext uri="{FF2B5EF4-FFF2-40B4-BE49-F238E27FC236}">
                <a16:creationId xmlns:a16="http://schemas.microsoft.com/office/drawing/2014/main" xmlns="" id="{B78C6A95-605D-4AD9-B103-54B5ED6BBEAF}"/>
              </a:ext>
            </a:extLst>
          </p:cNvPr>
          <p:cNvSpPr>
            <a:spLocks noGrp="1"/>
          </p:cNvSpPr>
          <p:nvPr>
            <p:ph idx="1"/>
          </p:nvPr>
        </p:nvSpPr>
        <p:spPr/>
        <p:txBody>
          <a:bodyPr/>
          <a:lstStyle/>
          <a:p>
            <a:endParaRPr lang="zh-CN" altLang="en-US" dirty="0"/>
          </a:p>
        </p:txBody>
      </p:sp>
      <p:graphicFrame>
        <p:nvGraphicFramePr>
          <p:cNvPr id="4" name="表格 3">
            <a:extLst>
              <a:ext uri="{FF2B5EF4-FFF2-40B4-BE49-F238E27FC236}">
                <a16:creationId xmlns:a16="http://schemas.microsoft.com/office/drawing/2014/main" xmlns="" id="{0EE82F81-838E-4879-8AFE-C159E8E79D15}"/>
              </a:ext>
            </a:extLst>
          </p:cNvPr>
          <p:cNvGraphicFramePr>
            <a:graphicFrameLocks noGrp="1"/>
          </p:cNvGraphicFramePr>
          <p:nvPr>
            <p:extLst>
              <p:ext uri="{D42A27DB-BD31-4B8C-83A1-F6EECF244321}">
                <p14:modId xmlns:p14="http://schemas.microsoft.com/office/powerpoint/2010/main" xmlns="" val="3801923554"/>
              </p:ext>
            </p:extLst>
          </p:nvPr>
        </p:nvGraphicFramePr>
        <p:xfrm>
          <a:off x="1691680" y="3933056"/>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xmlns="" val="1218934724"/>
                    </a:ext>
                  </a:extLst>
                </a:gridCol>
                <a:gridCol w="1139294">
                  <a:extLst>
                    <a:ext uri="{9D8B030D-6E8A-4147-A177-3AD203B41FA5}">
                      <a16:colId xmlns:a16="http://schemas.microsoft.com/office/drawing/2014/main" xmlns="" val="2607708441"/>
                    </a:ext>
                  </a:extLst>
                </a:gridCol>
                <a:gridCol w="1146471">
                  <a:extLst>
                    <a:ext uri="{9D8B030D-6E8A-4147-A177-3AD203B41FA5}">
                      <a16:colId xmlns:a16="http://schemas.microsoft.com/office/drawing/2014/main" xmlns="" val="3546114274"/>
                    </a:ext>
                  </a:extLst>
                </a:gridCol>
                <a:gridCol w="1040303">
                  <a:extLst>
                    <a:ext uri="{9D8B030D-6E8A-4147-A177-3AD203B41FA5}">
                      <a16:colId xmlns:a16="http://schemas.microsoft.com/office/drawing/2014/main" xmlns="" val="1738794987"/>
                    </a:ext>
                  </a:extLst>
                </a:gridCol>
                <a:gridCol w="1074623">
                  <a:extLst>
                    <a:ext uri="{9D8B030D-6E8A-4147-A177-3AD203B41FA5}">
                      <a16:colId xmlns:a16="http://schemas.microsoft.com/office/drawing/2014/main" xmlns="" val="2488843473"/>
                    </a:ext>
                  </a:extLst>
                </a:gridCol>
                <a:gridCol w="1074623">
                  <a:extLst>
                    <a:ext uri="{9D8B030D-6E8A-4147-A177-3AD203B41FA5}">
                      <a16:colId xmlns:a16="http://schemas.microsoft.com/office/drawing/2014/main" xmlns=""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xmlns=""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xmlns="" val="2774566293"/>
                  </a:ext>
                </a:extLst>
              </a:tr>
              <a:tr h="370840">
                <a:tc>
                  <a:txBody>
                    <a:bodyPr/>
                    <a:lstStyle/>
                    <a:p>
                      <a:r>
                        <a:rPr lang="en-US" altLang="zh-CN" sz="1400" dirty="0">
                          <a:solidFill>
                            <a:schemeClr val="tx1"/>
                          </a:solidFill>
                        </a:rPr>
                        <a:t>a[2*STEP]</a:t>
                      </a:r>
                      <a:endParaRPr lang="zh-CN" altLang="en-US" sz="1400" dirty="0">
                        <a:solidFill>
                          <a:schemeClr val="tx1"/>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0000"/>
                          </a:solidFill>
                          <a:effectLst/>
                          <a:uLnTx/>
                          <a:uFillTx/>
                          <a:latin typeface="+mn-lt"/>
                          <a:ea typeface="+mn-ea"/>
                          <a:cs typeface="+mn-cs"/>
                        </a:rPr>
                        <a:t>a[2*STEP+2]</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xmlns=""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xmlns=""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xmlns="" val="471665177"/>
                  </a:ext>
                </a:extLst>
              </a:tr>
            </a:tbl>
          </a:graphicData>
        </a:graphic>
      </p:graphicFrame>
      <p:sp>
        <p:nvSpPr>
          <p:cNvPr id="5" name="矩形 4">
            <a:extLst>
              <a:ext uri="{FF2B5EF4-FFF2-40B4-BE49-F238E27FC236}">
                <a16:creationId xmlns:a16="http://schemas.microsoft.com/office/drawing/2014/main" xmlns="" id="{C1BD3967-1035-4A26-9593-34F1CB1DCDD3}"/>
              </a:ext>
            </a:extLst>
          </p:cNvPr>
          <p:cNvSpPr/>
          <p:nvPr/>
        </p:nvSpPr>
        <p:spPr>
          <a:xfrm>
            <a:off x="3779912" y="3887846"/>
            <a:ext cx="1152128" cy="19442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3140B3C9-EC80-4064-A79B-7ADBCDB41854}"/>
              </a:ext>
            </a:extLst>
          </p:cNvPr>
          <p:cNvSpPr/>
          <p:nvPr/>
        </p:nvSpPr>
        <p:spPr>
          <a:xfrm>
            <a:off x="3769326" y="4655797"/>
            <a:ext cx="2170825"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xmlns="" id="{2B1F1C63-BABE-4B46-9F75-FA103B1FF26D}"/>
              </a:ext>
            </a:extLst>
          </p:cNvPr>
          <p:cNvSpPr txBox="1"/>
          <p:nvPr/>
        </p:nvSpPr>
        <p:spPr>
          <a:xfrm>
            <a:off x="3363428" y="5824303"/>
            <a:ext cx="1985095" cy="369332"/>
          </a:xfrm>
          <a:prstGeom prst="rect">
            <a:avLst/>
          </a:prstGeom>
          <a:noFill/>
        </p:spPr>
        <p:txBody>
          <a:bodyPr wrap="none" rtlCol="0">
            <a:spAutoFit/>
          </a:bodyPr>
          <a:lstStyle/>
          <a:p>
            <a:r>
              <a:rPr lang="en-US" altLang="zh-CN" dirty="0">
                <a:solidFill>
                  <a:schemeClr val="accent1">
                    <a:lumMod val="75000"/>
                  </a:schemeClr>
                </a:solidFill>
              </a:rPr>
              <a:t>Reloaded Elements</a:t>
            </a:r>
          </a:p>
        </p:txBody>
      </p:sp>
      <p:sp>
        <p:nvSpPr>
          <p:cNvPr id="8" name="文本框 7">
            <a:extLst>
              <a:ext uri="{FF2B5EF4-FFF2-40B4-BE49-F238E27FC236}">
                <a16:creationId xmlns:a16="http://schemas.microsoft.com/office/drawing/2014/main" xmlns="" id="{75C15213-6BC7-40FB-9866-9A891E97A2C7}"/>
              </a:ext>
            </a:extLst>
          </p:cNvPr>
          <p:cNvSpPr txBox="1"/>
          <p:nvPr/>
        </p:nvSpPr>
        <p:spPr>
          <a:xfrm>
            <a:off x="3640867" y="2941911"/>
            <a:ext cx="2299284" cy="923330"/>
          </a:xfrm>
          <a:prstGeom prst="rect">
            <a:avLst/>
          </a:prstGeom>
          <a:noFill/>
        </p:spPr>
        <p:txBody>
          <a:bodyPr wrap="none" rtlCol="0">
            <a:spAutoFit/>
          </a:bodyPr>
          <a:lstStyle/>
          <a:p>
            <a:r>
              <a:rPr lang="en-US" altLang="zh-CN" dirty="0">
                <a:solidFill>
                  <a:srgbClr val="FF0000"/>
                </a:solidFill>
              </a:rPr>
              <a:t>Cache block accessed </a:t>
            </a:r>
          </a:p>
          <a:p>
            <a:r>
              <a:rPr lang="en-US" altLang="zh-CN" dirty="0">
                <a:solidFill>
                  <a:srgbClr val="FF0000"/>
                </a:solidFill>
              </a:rPr>
              <a:t>by victim;</a:t>
            </a:r>
          </a:p>
          <a:p>
            <a:r>
              <a:rPr lang="en-US" altLang="zh-CN" dirty="0">
                <a:solidFill>
                  <a:srgbClr val="FF0000"/>
                </a:solidFill>
              </a:rPr>
              <a:t>Fast reload by attacker</a:t>
            </a:r>
            <a:endParaRPr lang="zh-CN" altLang="en-US" dirty="0">
              <a:solidFill>
                <a:srgbClr val="FF0000"/>
              </a:solidFill>
            </a:endParaRPr>
          </a:p>
        </p:txBody>
      </p:sp>
      <p:cxnSp>
        <p:nvCxnSpPr>
          <p:cNvPr id="10" name="直接箭头连接符 9">
            <a:extLst>
              <a:ext uri="{FF2B5EF4-FFF2-40B4-BE49-F238E27FC236}">
                <a16:creationId xmlns:a16="http://schemas.microsoft.com/office/drawing/2014/main" xmlns="" id="{2EE34C01-A793-48AC-82F3-F78E0473E7E1}"/>
              </a:ext>
            </a:extLst>
          </p:cNvPr>
          <p:cNvCxnSpPr>
            <a:cxnSpLocks/>
          </p:cNvCxnSpPr>
          <p:nvPr/>
        </p:nvCxnSpPr>
        <p:spPr>
          <a:xfrm>
            <a:off x="5004048" y="3789040"/>
            <a:ext cx="0" cy="8224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BD7A6F6C-1472-47FD-8801-111AF9319ADE}"/>
              </a:ext>
            </a:extLst>
          </p:cNvPr>
          <p:cNvSpPr/>
          <p:nvPr/>
        </p:nvSpPr>
        <p:spPr>
          <a:xfrm>
            <a:off x="1609087" y="3905602"/>
            <a:ext cx="2170825" cy="408313"/>
          </a:xfrm>
          <a:prstGeom prst="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xmlns="" id="{5E26096E-2B34-40C7-ACB5-0CB6A0C6CB8B}"/>
              </a:ext>
            </a:extLst>
          </p:cNvPr>
          <p:cNvSpPr txBox="1"/>
          <p:nvPr/>
        </p:nvSpPr>
        <p:spPr>
          <a:xfrm>
            <a:off x="596568" y="2455481"/>
            <a:ext cx="2893863" cy="1477328"/>
          </a:xfrm>
          <a:prstGeom prst="rect">
            <a:avLst/>
          </a:prstGeom>
          <a:noFill/>
        </p:spPr>
        <p:txBody>
          <a:bodyPr wrap="square" rtlCol="0">
            <a:spAutoFit/>
          </a:bodyPr>
          <a:lstStyle/>
          <a:p>
            <a:r>
              <a:rPr lang="en-US" altLang="zh-CN" dirty="0"/>
              <a:t>This part acts as a buffer to absorb any prefetching when accessing variables in adjacent memory addresses  smaller than &amp;a[0] </a:t>
            </a:r>
            <a:endParaRPr lang="zh-CN" altLang="en-US" dirty="0"/>
          </a:p>
        </p:txBody>
      </p:sp>
    </p:spTree>
    <p:extLst>
      <p:ext uri="{BB962C8B-B14F-4D97-AF65-F5344CB8AC3E}">
        <p14:creationId xmlns:p14="http://schemas.microsoft.com/office/powerpoint/2010/main" xmlns="" val="3743028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xmlns="" id="{1DD3ACD9-D72A-480D-88BD-AABC498D719C}"/>
              </a:ext>
            </a:extLst>
          </p:cNvPr>
          <p:cNvSpPr>
            <a:spLocks noGrp="1"/>
          </p:cNvSpPr>
          <p:nvPr>
            <p:ph idx="1"/>
          </p:nvPr>
        </p:nvSpPr>
        <p:spPr/>
        <p:txBody>
          <a:bodyPr>
            <a:normAutofit/>
          </a:bodyPr>
          <a:lstStyle/>
          <a:p>
            <a:pPr marL="0" indent="0" algn="ctr">
              <a:buNone/>
            </a:pPr>
            <a:r>
              <a:rPr lang="en-US" altLang="zh-CN" sz="6600" dirty="0"/>
              <a:t>Meltdown</a:t>
            </a:r>
            <a:endParaRPr lang="zh-CN" altLang="en-US" sz="6600" dirty="0"/>
          </a:p>
        </p:txBody>
      </p:sp>
    </p:spTree>
    <p:extLst>
      <p:ext uri="{BB962C8B-B14F-4D97-AF65-F5344CB8AC3E}">
        <p14:creationId xmlns:p14="http://schemas.microsoft.com/office/powerpoint/2010/main" xmlns="" val="1999278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908469-3E27-4423-9E22-E9007458B473}"/>
              </a:ext>
            </a:extLst>
          </p:cNvPr>
          <p:cNvSpPr>
            <a:spLocks noGrp="1"/>
          </p:cNvSpPr>
          <p:nvPr>
            <p:ph type="title"/>
          </p:nvPr>
        </p:nvSpPr>
        <p:spPr>
          <a:xfrm>
            <a:off x="5253000" y="71422"/>
            <a:ext cx="3890999" cy="1143000"/>
          </a:xfrm>
        </p:spPr>
        <p:txBody>
          <a:bodyPr>
            <a:noAutofit/>
          </a:bodyPr>
          <a:lstStyle/>
          <a:p>
            <a:r>
              <a:rPr lang="en-US" altLang="zh-CN" sz="3200" dirty="0"/>
              <a:t>Task 3: Place Secret Data in Kernel Space</a:t>
            </a:r>
            <a:endParaRPr lang="zh-CN" altLang="en-US" sz="3200" dirty="0"/>
          </a:p>
        </p:txBody>
      </p:sp>
      <p:sp>
        <p:nvSpPr>
          <p:cNvPr id="3" name="内容占位符 2">
            <a:extLst>
              <a:ext uri="{FF2B5EF4-FFF2-40B4-BE49-F238E27FC236}">
                <a16:creationId xmlns:a16="http://schemas.microsoft.com/office/drawing/2014/main" xmlns="" id="{325DB9DC-1B94-48C6-B287-BA53E0D5FF43}"/>
              </a:ext>
            </a:extLst>
          </p:cNvPr>
          <p:cNvSpPr>
            <a:spLocks noGrp="1"/>
          </p:cNvSpPr>
          <p:nvPr>
            <p:ph idx="1"/>
          </p:nvPr>
        </p:nvSpPr>
        <p:spPr>
          <a:xfrm>
            <a:off x="152400" y="1285860"/>
            <a:ext cx="3123456" cy="5419740"/>
          </a:xfrm>
        </p:spPr>
        <p:txBody>
          <a:bodyPr/>
          <a:lstStyle/>
          <a:p>
            <a:endParaRPr lang="zh-CN" altLang="en-US" dirty="0"/>
          </a:p>
        </p:txBody>
      </p:sp>
      <p:pic>
        <p:nvPicPr>
          <p:cNvPr id="4" name="图片 3">
            <a:extLst>
              <a:ext uri="{FF2B5EF4-FFF2-40B4-BE49-F238E27FC236}">
                <a16:creationId xmlns:a16="http://schemas.microsoft.com/office/drawing/2014/main" xmlns="" id="{2AE8B560-4F78-4D4A-976C-6250309EDD9C}"/>
              </a:ext>
            </a:extLst>
          </p:cNvPr>
          <p:cNvPicPr>
            <a:picLocks noChangeAspect="1"/>
          </p:cNvPicPr>
          <p:nvPr/>
        </p:nvPicPr>
        <p:blipFill>
          <a:blip r:embed="rId2" cstate="print"/>
          <a:stretch>
            <a:fillRect/>
          </a:stretch>
        </p:blipFill>
        <p:spPr>
          <a:xfrm>
            <a:off x="31296" y="1"/>
            <a:ext cx="5221705" cy="6858000"/>
          </a:xfrm>
          <a:prstGeom prst="rect">
            <a:avLst/>
          </a:prstGeom>
        </p:spPr>
      </p:pic>
      <p:pic>
        <p:nvPicPr>
          <p:cNvPr id="5" name="图片 4">
            <a:extLst>
              <a:ext uri="{FF2B5EF4-FFF2-40B4-BE49-F238E27FC236}">
                <a16:creationId xmlns:a16="http://schemas.microsoft.com/office/drawing/2014/main" xmlns="" id="{BD05D38B-79F7-4C48-822F-A708AF974DCE}"/>
              </a:ext>
            </a:extLst>
          </p:cNvPr>
          <p:cNvPicPr>
            <a:picLocks noChangeAspect="1"/>
          </p:cNvPicPr>
          <p:nvPr/>
        </p:nvPicPr>
        <p:blipFill>
          <a:blip r:embed="rId3" cstate="print"/>
          <a:stretch>
            <a:fillRect/>
          </a:stretch>
        </p:blipFill>
        <p:spPr>
          <a:xfrm>
            <a:off x="4644008" y="5464778"/>
            <a:ext cx="4032448" cy="1321800"/>
          </a:xfrm>
          <a:prstGeom prst="rect">
            <a:avLst/>
          </a:prstGeom>
        </p:spPr>
      </p:pic>
      <p:sp>
        <p:nvSpPr>
          <p:cNvPr id="6" name="内容占位符 2">
            <a:extLst>
              <a:ext uri="{FF2B5EF4-FFF2-40B4-BE49-F238E27FC236}">
                <a16:creationId xmlns:a16="http://schemas.microsoft.com/office/drawing/2014/main" xmlns="" id="{3D59FDE6-8F31-45D0-A55E-060E03A80C90}"/>
              </a:ext>
            </a:extLst>
          </p:cNvPr>
          <p:cNvSpPr txBox="1">
            <a:spLocks/>
          </p:cNvSpPr>
          <p:nvPr/>
        </p:nvSpPr>
        <p:spPr>
          <a:xfrm>
            <a:off x="5284296" y="1124744"/>
            <a:ext cx="3707303" cy="424847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Listing 3: </a:t>
            </a:r>
            <a:r>
              <a:rPr lang="en-US" altLang="zh-CN" dirty="0" err="1"/>
              <a:t>MeltdownKernel.c</a:t>
            </a:r>
            <a:endParaRPr lang="en-US" altLang="zh-CN" dirty="0"/>
          </a:p>
          <a:p>
            <a:r>
              <a:rPr lang="en-US" altLang="zh-CN" dirty="0"/>
              <a:t>Line 1: saves the address of the secret data into the kernel message buffer ()</a:t>
            </a:r>
          </a:p>
          <a:p>
            <a:r>
              <a:rPr lang="en-US" altLang="zh-CN" dirty="0"/>
              <a:t>Use the secret once to bring it into cache</a:t>
            </a:r>
          </a:p>
          <a:p>
            <a:r>
              <a:rPr lang="en-US" altLang="zh-CN" dirty="0"/>
              <a:t>Line 3: create a data entry /proc/</a:t>
            </a:r>
            <a:r>
              <a:rPr lang="en-US" altLang="zh-CN" dirty="0" err="1"/>
              <a:t>secret_data</a:t>
            </a:r>
            <a:r>
              <a:rPr lang="en-US" altLang="zh-CN" dirty="0"/>
              <a:t>. When a user-level program reads from this entry, the read proc() function in the kernel module will be invoked, inside which, the secret variable will be loaded (Line 1) and thus be cached by the CPU</a:t>
            </a:r>
            <a:endParaRPr lang="zh-CN" altLang="en-US" dirty="0"/>
          </a:p>
        </p:txBody>
      </p:sp>
    </p:spTree>
    <p:extLst>
      <p:ext uri="{BB962C8B-B14F-4D97-AF65-F5344CB8AC3E}">
        <p14:creationId xmlns:p14="http://schemas.microsoft.com/office/powerpoint/2010/main" xmlns="" val="42819072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10448B3-C47D-47E6-BED4-71F0B04F90FF}"/>
              </a:ext>
            </a:extLst>
          </p:cNvPr>
          <p:cNvSpPr>
            <a:spLocks noGrp="1"/>
          </p:cNvSpPr>
          <p:nvPr>
            <p:ph type="title"/>
          </p:nvPr>
        </p:nvSpPr>
        <p:spPr/>
        <p:txBody>
          <a:bodyPr/>
          <a:lstStyle/>
          <a:p>
            <a:r>
              <a:rPr lang="en-US" altLang="zh-CN" dirty="0"/>
              <a:t>Finding the secret data address</a:t>
            </a:r>
            <a:endParaRPr lang="zh-CN" altLang="en-US" dirty="0"/>
          </a:p>
        </p:txBody>
      </p:sp>
      <p:sp>
        <p:nvSpPr>
          <p:cNvPr id="3" name="内容占位符 2">
            <a:extLst>
              <a:ext uri="{FF2B5EF4-FFF2-40B4-BE49-F238E27FC236}">
                <a16:creationId xmlns:a16="http://schemas.microsoft.com/office/drawing/2014/main" xmlns="" id="{0042EB24-6F29-4386-8A28-70C738158613}"/>
              </a:ext>
            </a:extLst>
          </p:cNvPr>
          <p:cNvSpPr>
            <a:spLocks noGrp="1"/>
          </p:cNvSpPr>
          <p:nvPr>
            <p:ph idx="1"/>
          </p:nvPr>
        </p:nvSpPr>
        <p:spPr/>
        <p:txBody>
          <a:bodyPr/>
          <a:lstStyle/>
          <a:p>
            <a:r>
              <a:rPr lang="en-US" altLang="zh-CN" dirty="0"/>
              <a:t>After compilation, use the </a:t>
            </a:r>
            <a:r>
              <a:rPr lang="en-US" altLang="zh-CN" dirty="0" err="1"/>
              <a:t>insmod</a:t>
            </a:r>
            <a:r>
              <a:rPr lang="en-US" altLang="zh-CN" dirty="0"/>
              <a:t> command to install the kernel module, then use the </a:t>
            </a:r>
            <a:r>
              <a:rPr lang="en-US" altLang="zh-CN" dirty="0" err="1"/>
              <a:t>dmesg</a:t>
            </a:r>
            <a:r>
              <a:rPr lang="en-US" altLang="zh-CN" dirty="0"/>
              <a:t> command to find the secret data’s address from the kernel message buffer. </a:t>
            </a:r>
            <a:endParaRPr lang="zh-CN" altLang="en-US" dirty="0"/>
          </a:p>
        </p:txBody>
      </p:sp>
      <p:pic>
        <p:nvPicPr>
          <p:cNvPr id="4" name="图片 3">
            <a:extLst>
              <a:ext uri="{FF2B5EF4-FFF2-40B4-BE49-F238E27FC236}">
                <a16:creationId xmlns:a16="http://schemas.microsoft.com/office/drawing/2014/main" xmlns="" id="{53656A49-40F8-4E12-B147-FD4916D5D8B0}"/>
              </a:ext>
            </a:extLst>
          </p:cNvPr>
          <p:cNvPicPr>
            <a:picLocks noChangeAspect="1"/>
          </p:cNvPicPr>
          <p:nvPr/>
        </p:nvPicPr>
        <p:blipFill>
          <a:blip r:embed="rId2" cstate="print"/>
          <a:stretch>
            <a:fillRect/>
          </a:stretch>
        </p:blipFill>
        <p:spPr>
          <a:xfrm>
            <a:off x="1115616" y="3947954"/>
            <a:ext cx="7154153" cy="1624186"/>
          </a:xfrm>
          <a:prstGeom prst="rect">
            <a:avLst/>
          </a:prstGeom>
        </p:spPr>
      </p:pic>
    </p:spTree>
    <p:extLst>
      <p:ext uri="{BB962C8B-B14F-4D97-AF65-F5344CB8AC3E}">
        <p14:creationId xmlns:p14="http://schemas.microsoft.com/office/powerpoint/2010/main" xmlns="" val="13589556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7E501D0-9BD4-49EB-BFB8-8B67AEFDE5E4}"/>
              </a:ext>
            </a:extLst>
          </p:cNvPr>
          <p:cNvSpPr>
            <a:spLocks noGrp="1"/>
          </p:cNvSpPr>
          <p:nvPr>
            <p:ph type="title"/>
          </p:nvPr>
        </p:nvSpPr>
        <p:spPr/>
        <p:txBody>
          <a:bodyPr>
            <a:normAutofit fontScale="90000"/>
          </a:bodyPr>
          <a:lstStyle/>
          <a:p>
            <a:r>
              <a:rPr lang="en-US" altLang="zh-CN" dirty="0"/>
              <a:t>Task 4: Access Kernel Memory from User Space</a:t>
            </a:r>
            <a:endParaRPr lang="zh-CN" altLang="en-US" dirty="0"/>
          </a:p>
        </p:txBody>
      </p:sp>
      <p:sp>
        <p:nvSpPr>
          <p:cNvPr id="3" name="内容占位符 2">
            <a:extLst>
              <a:ext uri="{FF2B5EF4-FFF2-40B4-BE49-F238E27FC236}">
                <a16:creationId xmlns:a16="http://schemas.microsoft.com/office/drawing/2014/main" xmlns="" id="{C6B9FA06-6D0F-42AA-BC0A-7CEB2517D210}"/>
              </a:ext>
            </a:extLst>
          </p:cNvPr>
          <p:cNvSpPr>
            <a:spLocks noGrp="1"/>
          </p:cNvSpPr>
          <p:nvPr>
            <p:ph idx="1"/>
          </p:nvPr>
        </p:nvSpPr>
        <p:spPr>
          <a:xfrm>
            <a:off x="152400" y="4005064"/>
            <a:ext cx="8839200" cy="2700536"/>
          </a:xfrm>
        </p:spPr>
        <p:txBody>
          <a:bodyPr/>
          <a:lstStyle/>
          <a:p>
            <a:r>
              <a:rPr lang="en-US" altLang="zh-CN" dirty="0"/>
              <a:t>This program will crash, since you are trying to access kernel memory from user space</a:t>
            </a:r>
            <a:endParaRPr lang="zh-CN" altLang="en-US" dirty="0"/>
          </a:p>
        </p:txBody>
      </p:sp>
      <p:pic>
        <p:nvPicPr>
          <p:cNvPr id="4" name="图片 3">
            <a:extLst>
              <a:ext uri="{FF2B5EF4-FFF2-40B4-BE49-F238E27FC236}">
                <a16:creationId xmlns:a16="http://schemas.microsoft.com/office/drawing/2014/main" xmlns="" id="{B93B65FB-3984-4FB4-9752-7536B1D3726C}"/>
              </a:ext>
            </a:extLst>
          </p:cNvPr>
          <p:cNvPicPr>
            <a:picLocks noChangeAspect="1"/>
          </p:cNvPicPr>
          <p:nvPr/>
        </p:nvPicPr>
        <p:blipFill>
          <a:blip r:embed="rId2" cstate="print"/>
          <a:stretch>
            <a:fillRect/>
          </a:stretch>
        </p:blipFill>
        <p:spPr>
          <a:xfrm>
            <a:off x="1079105" y="1815562"/>
            <a:ext cx="6985790" cy="2016224"/>
          </a:xfrm>
          <a:prstGeom prst="rect">
            <a:avLst/>
          </a:prstGeom>
        </p:spPr>
      </p:pic>
      <p:sp>
        <p:nvSpPr>
          <p:cNvPr id="5" name="矩形 4">
            <a:extLst>
              <a:ext uri="{FF2B5EF4-FFF2-40B4-BE49-F238E27FC236}">
                <a16:creationId xmlns:a16="http://schemas.microsoft.com/office/drawing/2014/main" xmlns="" id="{9D8D737D-AD6F-42E9-ADB6-0B3C0F29BF27}"/>
              </a:ext>
            </a:extLst>
          </p:cNvPr>
          <p:cNvSpPr/>
          <p:nvPr/>
        </p:nvSpPr>
        <p:spPr>
          <a:xfrm>
            <a:off x="5868144" y="2347347"/>
            <a:ext cx="1656185" cy="288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xmlns="" id="{1710D925-3FBD-4F3C-98A1-FC9CC44DEE7B}"/>
              </a:ext>
            </a:extLst>
          </p:cNvPr>
          <p:cNvSpPr/>
          <p:nvPr/>
        </p:nvSpPr>
        <p:spPr>
          <a:xfrm>
            <a:off x="6516216" y="1320357"/>
            <a:ext cx="2160240" cy="990410"/>
          </a:xfrm>
          <a:prstGeom prst="wedgeRectCallout">
            <a:avLst>
              <a:gd name="adj1" fmla="val -35034"/>
              <a:gd name="adj2" fmla="val 59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Tree>
    <p:extLst>
      <p:ext uri="{BB962C8B-B14F-4D97-AF65-F5344CB8AC3E}">
        <p14:creationId xmlns:p14="http://schemas.microsoft.com/office/powerpoint/2010/main" xmlns="" val="7431633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48DD149-EF76-4B32-8AA0-098574D6CA2B}"/>
              </a:ext>
            </a:extLst>
          </p:cNvPr>
          <p:cNvSpPr>
            <a:spLocks noGrp="1"/>
          </p:cNvSpPr>
          <p:nvPr>
            <p:ph type="title"/>
          </p:nvPr>
        </p:nvSpPr>
        <p:spPr/>
        <p:txBody>
          <a:bodyPr/>
          <a:lstStyle/>
          <a:p>
            <a:r>
              <a:rPr lang="en-US" altLang="zh-CN" dirty="0"/>
              <a:t>Task 5: Handle Error/Exceptions in C</a:t>
            </a:r>
            <a:endParaRPr lang="zh-CN" altLang="en-US" dirty="0"/>
          </a:p>
        </p:txBody>
      </p:sp>
      <p:sp>
        <p:nvSpPr>
          <p:cNvPr id="3" name="内容占位符 2">
            <a:extLst>
              <a:ext uri="{FF2B5EF4-FFF2-40B4-BE49-F238E27FC236}">
                <a16:creationId xmlns:a16="http://schemas.microsoft.com/office/drawing/2014/main" xmlns="" id="{FA305FA9-77F5-4C26-99FC-8E486D9557BB}"/>
              </a:ext>
            </a:extLst>
          </p:cNvPr>
          <p:cNvSpPr>
            <a:spLocks noGrp="1"/>
          </p:cNvSpPr>
          <p:nvPr>
            <p:ph idx="1"/>
          </p:nvPr>
        </p:nvSpPr>
        <p:spPr>
          <a:xfrm>
            <a:off x="5299770" y="1052736"/>
            <a:ext cx="3691830" cy="5652864"/>
          </a:xfrm>
        </p:spPr>
        <p:txBody>
          <a:bodyPr>
            <a:normAutofit fontScale="85000" lnSpcReduction="10000"/>
          </a:bodyPr>
          <a:lstStyle/>
          <a:p>
            <a:r>
              <a:rPr lang="en-US" altLang="zh-CN" dirty="0"/>
              <a:t>Instead of program crashing, we want to print out a message “"Memory access violation!”</a:t>
            </a:r>
          </a:p>
          <a:p>
            <a:r>
              <a:rPr lang="en-US" altLang="zh-CN" dirty="0"/>
              <a:t>To catch the exception SIGSEGV caused by accessing kernel memory address from user space, we emulate the try/catch clause in C++ using </a:t>
            </a:r>
            <a:r>
              <a:rPr lang="en-US" altLang="zh-CN" dirty="0" err="1"/>
              <a:t>sigsetjmp</a:t>
            </a:r>
            <a:r>
              <a:rPr lang="en-US" altLang="zh-CN" dirty="0"/>
              <a:t>() and </a:t>
            </a:r>
            <a:r>
              <a:rPr lang="en-US" altLang="zh-CN" dirty="0" err="1"/>
              <a:t>siglongjmp</a:t>
            </a:r>
            <a:r>
              <a:rPr lang="en-US" altLang="zh-CN" dirty="0"/>
              <a:t>(),</a:t>
            </a:r>
            <a:endParaRPr lang="zh-CN" altLang="en-US" dirty="0"/>
          </a:p>
        </p:txBody>
      </p:sp>
      <p:pic>
        <p:nvPicPr>
          <p:cNvPr id="5" name="图片 4">
            <a:extLst>
              <a:ext uri="{FF2B5EF4-FFF2-40B4-BE49-F238E27FC236}">
                <a16:creationId xmlns:a16="http://schemas.microsoft.com/office/drawing/2014/main" xmlns="" id="{4B5B4E5F-51E4-4DCC-8E7A-63E8E0DDB1D5}"/>
              </a:ext>
            </a:extLst>
          </p:cNvPr>
          <p:cNvPicPr>
            <a:picLocks noChangeAspect="1"/>
          </p:cNvPicPr>
          <p:nvPr/>
        </p:nvPicPr>
        <p:blipFill>
          <a:blip r:embed="rId2" cstate="print"/>
          <a:stretch>
            <a:fillRect/>
          </a:stretch>
        </p:blipFill>
        <p:spPr>
          <a:xfrm>
            <a:off x="251520" y="972265"/>
            <a:ext cx="5048250" cy="5876925"/>
          </a:xfrm>
          <a:prstGeom prst="rect">
            <a:avLst/>
          </a:prstGeom>
        </p:spPr>
      </p:pic>
    </p:spTree>
    <p:extLst>
      <p:ext uri="{BB962C8B-B14F-4D97-AF65-F5344CB8AC3E}">
        <p14:creationId xmlns:p14="http://schemas.microsoft.com/office/powerpoint/2010/main" xmlns="" val="1258702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8AE648B-E737-42E3-8D6E-FA6DCAAD6562}"/>
              </a:ext>
            </a:extLst>
          </p:cNvPr>
          <p:cNvSpPr>
            <a:spLocks noGrp="1"/>
          </p:cNvSpPr>
          <p:nvPr>
            <p:ph type="title"/>
          </p:nvPr>
        </p:nvSpPr>
        <p:spPr/>
        <p:txBody>
          <a:bodyPr/>
          <a:lstStyle/>
          <a:p>
            <a:r>
              <a:rPr lang="en-US" altLang="zh-CN" dirty="0"/>
              <a:t>Out-of-Order Execution</a:t>
            </a:r>
            <a:endParaRPr lang="zh-CN" altLang="en-US" dirty="0"/>
          </a:p>
        </p:txBody>
      </p:sp>
      <p:sp>
        <p:nvSpPr>
          <p:cNvPr id="3" name="内容占位符 2">
            <a:extLst>
              <a:ext uri="{FF2B5EF4-FFF2-40B4-BE49-F238E27FC236}">
                <a16:creationId xmlns:a16="http://schemas.microsoft.com/office/drawing/2014/main" xmlns="" id="{BB98C96B-7CD4-47AA-96F2-FBE55EE1B280}"/>
              </a:ext>
            </a:extLst>
          </p:cNvPr>
          <p:cNvSpPr>
            <a:spLocks noGrp="1"/>
          </p:cNvSpPr>
          <p:nvPr>
            <p:ph idx="1"/>
          </p:nvPr>
        </p:nvSpPr>
        <p:spPr>
          <a:xfrm>
            <a:off x="5076056" y="1052736"/>
            <a:ext cx="4067944" cy="5805264"/>
          </a:xfrm>
        </p:spPr>
        <p:txBody>
          <a:bodyPr>
            <a:normAutofit fontScale="85000" lnSpcReduction="10000"/>
          </a:bodyPr>
          <a:lstStyle/>
          <a:p>
            <a:r>
              <a:rPr lang="en-US" altLang="zh-CN" sz="2400" dirty="0"/>
              <a:t>Line 3 involves two operations at </a:t>
            </a:r>
            <a:r>
              <a:rPr lang="en-US" altLang="zh-CN" sz="2400" dirty="0" smtClean="0"/>
              <a:t>assembly </a:t>
            </a:r>
            <a:r>
              <a:rPr lang="en-US" altLang="zh-CN" sz="2400" dirty="0"/>
              <a:t>code level: </a:t>
            </a:r>
          </a:p>
          <a:p>
            <a:pPr lvl="1"/>
            <a:r>
              <a:rPr lang="en-US" altLang="zh-CN" sz="2000" dirty="0" smtClean="0"/>
              <a:t>3.A </a:t>
            </a:r>
            <a:r>
              <a:rPr lang="en-US" altLang="zh-CN" sz="2000" dirty="0" smtClean="0"/>
              <a:t>assign content of </a:t>
            </a:r>
            <a:r>
              <a:rPr lang="en-US" altLang="zh-CN" sz="2000" dirty="0" err="1" smtClean="0"/>
              <a:t>kernel_adderess</a:t>
            </a:r>
            <a:r>
              <a:rPr lang="en-US" altLang="zh-CN" sz="2000" dirty="0" smtClean="0"/>
              <a:t> to </a:t>
            </a:r>
            <a:r>
              <a:rPr lang="en-US" altLang="zh-CN" sz="2000" dirty="0" err="1" smtClean="0"/>
              <a:t>kernel_data</a:t>
            </a:r>
            <a:endParaRPr lang="en-US" altLang="zh-CN" sz="2000" dirty="0"/>
          </a:p>
          <a:p>
            <a:pPr lvl="1"/>
            <a:r>
              <a:rPr lang="en-US" altLang="zh-CN" sz="2000" dirty="0"/>
              <a:t>3.B check the data access permission, and if permission check fails, roll back any instructions (e.g., instruction 4) executed after the </a:t>
            </a:r>
            <a:r>
              <a:rPr lang="en-US" altLang="zh-CN" sz="2000" dirty="0" smtClean="0"/>
              <a:t>check)</a:t>
            </a:r>
          </a:p>
          <a:p>
            <a:r>
              <a:rPr lang="en-US" altLang="zh-CN" sz="2400" dirty="0" smtClean="0"/>
              <a:t>Line 4: Load </a:t>
            </a:r>
            <a:r>
              <a:rPr lang="en-US" altLang="zh-CN" sz="2400" dirty="0" err="1" smtClean="0"/>
              <a:t>kernel_data</a:t>
            </a:r>
            <a:r>
              <a:rPr lang="en-US" altLang="zh-CN" sz="2400" dirty="0" smtClean="0"/>
              <a:t> </a:t>
            </a:r>
            <a:r>
              <a:rPr lang="en-US" altLang="zh-CN" sz="2400" dirty="0" smtClean="0"/>
              <a:t>into cache and then into CPU register</a:t>
            </a:r>
            <a:endParaRPr lang="en-US" altLang="zh-CN" sz="2400" dirty="0"/>
          </a:p>
          <a:p>
            <a:r>
              <a:rPr lang="en-US" altLang="zh-CN" sz="2400" dirty="0"/>
              <a:t>In-order execution: instructions 3.A, 3.B and 4 execute in order</a:t>
            </a:r>
          </a:p>
          <a:p>
            <a:r>
              <a:rPr lang="en-US" altLang="zh-CN" sz="2400" dirty="0"/>
              <a:t>Out-of-Order Execution: instruction 3.A executes first, then instructions 3.B and 4 execute in parallel in the CPU pipeline (since both 3.B and 4 depend on “</a:t>
            </a:r>
            <a:r>
              <a:rPr lang="en-US" altLang="zh-CN" sz="2400" dirty="0" err="1"/>
              <a:t>kernel_data</a:t>
            </a:r>
            <a:r>
              <a:rPr lang="en-US" altLang="zh-CN" sz="2400" dirty="0"/>
              <a:t>” loaded by 3.A) </a:t>
            </a:r>
          </a:p>
        </p:txBody>
      </p:sp>
      <p:pic>
        <p:nvPicPr>
          <p:cNvPr id="4" name="图片 3">
            <a:extLst>
              <a:ext uri="{FF2B5EF4-FFF2-40B4-BE49-F238E27FC236}">
                <a16:creationId xmlns:a16="http://schemas.microsoft.com/office/drawing/2014/main" xmlns="" id="{F5BC91CB-A0BD-4A76-A36B-066CEBBC516C}"/>
              </a:ext>
            </a:extLst>
          </p:cNvPr>
          <p:cNvPicPr>
            <a:picLocks noChangeAspect="1"/>
          </p:cNvPicPr>
          <p:nvPr/>
        </p:nvPicPr>
        <p:blipFill>
          <a:blip r:embed="rId2" cstate="print"/>
          <a:stretch>
            <a:fillRect/>
          </a:stretch>
        </p:blipFill>
        <p:spPr>
          <a:xfrm>
            <a:off x="152400" y="1437006"/>
            <a:ext cx="4995664" cy="1110148"/>
          </a:xfrm>
          <a:prstGeom prst="rect">
            <a:avLst/>
          </a:prstGeom>
        </p:spPr>
      </p:pic>
      <p:pic>
        <p:nvPicPr>
          <p:cNvPr id="5" name="图片 4">
            <a:extLst>
              <a:ext uri="{FF2B5EF4-FFF2-40B4-BE49-F238E27FC236}">
                <a16:creationId xmlns:a16="http://schemas.microsoft.com/office/drawing/2014/main" xmlns="" id="{5263FF23-A9BA-4083-BCC8-6FE97CF339DB}"/>
              </a:ext>
            </a:extLst>
          </p:cNvPr>
          <p:cNvPicPr>
            <a:picLocks noChangeAspect="1"/>
          </p:cNvPicPr>
          <p:nvPr/>
        </p:nvPicPr>
        <p:blipFill>
          <a:blip r:embed="rId3" cstate="print"/>
          <a:stretch>
            <a:fillRect/>
          </a:stretch>
        </p:blipFill>
        <p:spPr>
          <a:xfrm>
            <a:off x="152400" y="2780928"/>
            <a:ext cx="4995664" cy="2988931"/>
          </a:xfrm>
          <a:prstGeom prst="rect">
            <a:avLst/>
          </a:prstGeom>
        </p:spPr>
      </p:pic>
      <p:sp>
        <p:nvSpPr>
          <p:cNvPr id="6" name="矩形 5">
            <a:extLst>
              <a:ext uri="{FF2B5EF4-FFF2-40B4-BE49-F238E27FC236}">
                <a16:creationId xmlns:a16="http://schemas.microsoft.com/office/drawing/2014/main" xmlns="" id="{7A798333-1423-45A4-828B-8A0B23FB3F8B}"/>
              </a:ext>
            </a:extLst>
          </p:cNvPr>
          <p:cNvSpPr/>
          <p:nvPr/>
        </p:nvSpPr>
        <p:spPr>
          <a:xfrm>
            <a:off x="4139952" y="5481827"/>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a:t>
            </a:r>
            <a:endParaRPr lang="zh-CN" altLang="en-US" sz="2400" dirty="0"/>
          </a:p>
        </p:txBody>
      </p:sp>
      <p:sp>
        <p:nvSpPr>
          <p:cNvPr id="7" name="矩形 6">
            <a:extLst>
              <a:ext uri="{FF2B5EF4-FFF2-40B4-BE49-F238E27FC236}">
                <a16:creationId xmlns:a16="http://schemas.microsoft.com/office/drawing/2014/main" xmlns="" id="{E66CF665-79F4-446A-991D-62C86739FB6B}"/>
              </a:ext>
            </a:extLst>
          </p:cNvPr>
          <p:cNvSpPr/>
          <p:nvPr/>
        </p:nvSpPr>
        <p:spPr>
          <a:xfrm>
            <a:off x="3687351"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3B</a:t>
            </a:r>
            <a:endParaRPr lang="zh-CN" altLang="en-US" sz="2400" dirty="0"/>
          </a:p>
        </p:txBody>
      </p:sp>
      <p:sp>
        <p:nvSpPr>
          <p:cNvPr id="10" name="矩形 9">
            <a:extLst>
              <a:ext uri="{FF2B5EF4-FFF2-40B4-BE49-F238E27FC236}">
                <a16:creationId xmlns:a16="http://schemas.microsoft.com/office/drawing/2014/main" xmlns="" id="{ADBA8DC5-8049-4FDB-82D6-0293BF99FC9B}"/>
              </a:ext>
            </a:extLst>
          </p:cNvPr>
          <p:cNvSpPr/>
          <p:nvPr/>
        </p:nvSpPr>
        <p:spPr>
          <a:xfrm>
            <a:off x="4584169"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cxnSp>
        <p:nvCxnSpPr>
          <p:cNvPr id="12" name="直接箭头连接符 11">
            <a:extLst>
              <a:ext uri="{FF2B5EF4-FFF2-40B4-BE49-F238E27FC236}">
                <a16:creationId xmlns:a16="http://schemas.microsoft.com/office/drawing/2014/main" xmlns="" id="{1A405C54-7EA3-46B1-A5CC-94C31F3D352A}"/>
              </a:ext>
            </a:extLst>
          </p:cNvPr>
          <p:cNvCxnSpPr>
            <a:stCxn id="6" idx="2"/>
            <a:endCxn id="7" idx="0"/>
          </p:cNvCxnSpPr>
          <p:nvPr/>
        </p:nvCxnSpPr>
        <p:spPr>
          <a:xfrm flipH="1">
            <a:off x="4047391" y="5769859"/>
            <a:ext cx="452601"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xmlns="" id="{FA6A3105-71B5-49DA-9F44-B05F5FACF130}"/>
              </a:ext>
            </a:extLst>
          </p:cNvPr>
          <p:cNvCxnSpPr>
            <a:stCxn id="6" idx="2"/>
            <a:endCxn id="10" idx="0"/>
          </p:cNvCxnSpPr>
          <p:nvPr/>
        </p:nvCxnSpPr>
        <p:spPr>
          <a:xfrm>
            <a:off x="4499992" y="5769859"/>
            <a:ext cx="444217"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2914271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82591DF-F793-4C8C-A735-4587EB588E4B}"/>
              </a:ext>
            </a:extLst>
          </p:cNvPr>
          <p:cNvSpPr>
            <a:spLocks noGrp="1"/>
          </p:cNvSpPr>
          <p:nvPr>
            <p:ph type="title"/>
          </p:nvPr>
        </p:nvSpPr>
        <p:spPr/>
        <p:txBody>
          <a:bodyPr/>
          <a:lstStyle/>
          <a:p>
            <a:r>
              <a:rPr lang="en-US" altLang="zh-CN" dirty="0"/>
              <a:t>Meltdown Attack</a:t>
            </a:r>
            <a:endParaRPr lang="zh-CN" altLang="en-US" dirty="0"/>
          </a:p>
        </p:txBody>
      </p:sp>
      <p:sp>
        <p:nvSpPr>
          <p:cNvPr id="3" name="内容占位符 2">
            <a:extLst>
              <a:ext uri="{FF2B5EF4-FFF2-40B4-BE49-F238E27FC236}">
                <a16:creationId xmlns:a16="http://schemas.microsoft.com/office/drawing/2014/main" xmlns="" id="{F8C3109E-994E-48E0-9C54-47FEB816DC50}"/>
              </a:ext>
            </a:extLst>
          </p:cNvPr>
          <p:cNvSpPr>
            <a:spLocks noGrp="1"/>
          </p:cNvSpPr>
          <p:nvPr>
            <p:ph idx="1"/>
          </p:nvPr>
        </p:nvSpPr>
        <p:spPr>
          <a:xfrm>
            <a:off x="152400" y="3789040"/>
            <a:ext cx="8740080" cy="2916559"/>
          </a:xfrm>
        </p:spPr>
        <p:txBody>
          <a:bodyPr>
            <a:normAutofit fontScale="62500" lnSpcReduction="20000"/>
          </a:bodyPr>
          <a:lstStyle/>
          <a:p>
            <a:r>
              <a:rPr lang="en-US" altLang="zh-CN" dirty="0"/>
              <a:t>Race condition between 3B and 4; either one may execute first</a:t>
            </a:r>
            <a:endParaRPr lang="zh-CN" altLang="en-US" dirty="0"/>
          </a:p>
          <a:p>
            <a:pPr lvl="1"/>
            <a:r>
              <a:rPr lang="en-US" altLang="zh-CN" dirty="0"/>
              <a:t>If instruction 3B executes before 4, and permission check fails, then 4 will not execute at all</a:t>
            </a:r>
          </a:p>
          <a:p>
            <a:pPr lvl="1"/>
            <a:r>
              <a:rPr lang="en-US" altLang="zh-CN" dirty="0"/>
              <a:t>If instruction 4 executes speculatively before 3B, and permission check fails, then roll back any effect of 4</a:t>
            </a:r>
          </a:p>
          <a:p>
            <a:r>
              <a:rPr lang="en-US" altLang="zh-CN" dirty="0"/>
              <a:t>The rolled-back instructions do not have any externally visible effect: variable “number” stays unchanged</a:t>
            </a:r>
          </a:p>
          <a:p>
            <a:r>
              <a:rPr lang="en-US" altLang="zh-CN" dirty="0"/>
              <a:t>However, “</a:t>
            </a:r>
            <a:r>
              <a:rPr lang="en-US" altLang="zh-CN" dirty="0" err="1"/>
              <a:t>kernel_data</a:t>
            </a:r>
            <a:r>
              <a:rPr lang="en-US" altLang="zh-CN" dirty="0"/>
              <a:t>”, the data stored at memory address “</a:t>
            </a:r>
            <a:r>
              <a:rPr lang="en-US" altLang="zh-CN" dirty="0" err="1"/>
              <a:t>kernel_address</a:t>
            </a:r>
            <a:r>
              <a:rPr lang="en-US" altLang="zh-CN" dirty="0"/>
              <a:t>”, has been brought into the cache (and CPU register), and attacker can find its value by cache side channel </a:t>
            </a:r>
            <a:r>
              <a:rPr lang="en-US" altLang="zh-CN" dirty="0" err="1"/>
              <a:t>analyiss</a:t>
            </a:r>
            <a:endParaRPr lang="zh-CN" altLang="en-US" dirty="0"/>
          </a:p>
        </p:txBody>
      </p:sp>
      <p:sp>
        <p:nvSpPr>
          <p:cNvPr id="4" name="矩形 3">
            <a:extLst>
              <a:ext uri="{FF2B5EF4-FFF2-40B4-BE49-F238E27FC236}">
                <a16:creationId xmlns:a16="http://schemas.microsoft.com/office/drawing/2014/main" xmlns="" id="{F08E37BF-5335-4E7A-80B6-BE07DF7ABED7}"/>
              </a:ext>
            </a:extLst>
          </p:cNvPr>
          <p:cNvSpPr/>
          <p:nvPr/>
        </p:nvSpPr>
        <p:spPr>
          <a:xfrm>
            <a:off x="3213364" y="1028111"/>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Accessing kernel data (3A)</a:t>
            </a:r>
            <a:endParaRPr lang="zh-CN" altLang="en-US" sz="2400" dirty="0"/>
          </a:p>
        </p:txBody>
      </p:sp>
      <p:cxnSp>
        <p:nvCxnSpPr>
          <p:cNvPr id="7" name="直接箭头连接符 6">
            <a:extLst>
              <a:ext uri="{FF2B5EF4-FFF2-40B4-BE49-F238E27FC236}">
                <a16:creationId xmlns:a16="http://schemas.microsoft.com/office/drawing/2014/main" xmlns="" id="{E31B6836-78BA-4665-944A-0F2889DBD475}"/>
              </a:ext>
            </a:extLst>
          </p:cNvPr>
          <p:cNvCxnSpPr>
            <a:cxnSpLocks/>
            <a:stCxn id="4" idx="2"/>
            <a:endCxn id="19" idx="0"/>
          </p:cNvCxnSpPr>
          <p:nvPr/>
        </p:nvCxnSpPr>
        <p:spPr>
          <a:xfrm flipH="1">
            <a:off x="3161375" y="1712302"/>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xmlns="" id="{2073F5A0-155C-4653-A980-9CDF86E4E126}"/>
              </a:ext>
            </a:extLst>
          </p:cNvPr>
          <p:cNvCxnSpPr>
            <a:cxnSpLocks/>
            <a:stCxn id="4" idx="2"/>
            <a:endCxn id="26" idx="0"/>
          </p:cNvCxnSpPr>
          <p:nvPr/>
        </p:nvCxnSpPr>
        <p:spPr>
          <a:xfrm>
            <a:off x="4313503" y="1712302"/>
            <a:ext cx="1251982"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矩形 18">
            <a:extLst>
              <a:ext uri="{FF2B5EF4-FFF2-40B4-BE49-F238E27FC236}">
                <a16:creationId xmlns:a16="http://schemas.microsoft.com/office/drawing/2014/main" xmlns="" id="{C840DE8C-03A4-4F9C-A56A-1C199C6F1F2B}"/>
              </a:ext>
            </a:extLst>
          </p:cNvPr>
          <p:cNvSpPr/>
          <p:nvPr/>
        </p:nvSpPr>
        <p:spPr>
          <a:xfrm>
            <a:off x="2061236" y="2128817"/>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Permission check (3B)</a:t>
            </a:r>
            <a:endParaRPr lang="zh-CN" altLang="en-US" sz="2400" dirty="0"/>
          </a:p>
        </p:txBody>
      </p:sp>
      <p:sp>
        <p:nvSpPr>
          <p:cNvPr id="26" name="矩形 25">
            <a:extLst>
              <a:ext uri="{FF2B5EF4-FFF2-40B4-BE49-F238E27FC236}">
                <a16:creationId xmlns:a16="http://schemas.microsoft.com/office/drawing/2014/main" xmlns="" id="{87AA6D3C-1345-4AF9-A422-8655C9F7EDAE}"/>
              </a:ext>
            </a:extLst>
          </p:cNvPr>
          <p:cNvSpPr/>
          <p:nvPr/>
        </p:nvSpPr>
        <p:spPr>
          <a:xfrm>
            <a:off x="4313324" y="2128817"/>
            <a:ext cx="2504321" cy="1156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Inst. that brings kernel data into cache (4) </a:t>
            </a:r>
            <a:endParaRPr lang="zh-CN" altLang="en-US" sz="2400" dirty="0"/>
          </a:p>
        </p:txBody>
      </p:sp>
      <p:sp>
        <p:nvSpPr>
          <p:cNvPr id="29" name="对话气泡: 椭圆形 28">
            <a:extLst>
              <a:ext uri="{FF2B5EF4-FFF2-40B4-BE49-F238E27FC236}">
                <a16:creationId xmlns:a16="http://schemas.microsoft.com/office/drawing/2014/main" xmlns="" id="{D9F8A506-4615-46B8-AB75-8F79327DF287}"/>
              </a:ext>
            </a:extLst>
          </p:cNvPr>
          <p:cNvSpPr/>
          <p:nvPr/>
        </p:nvSpPr>
        <p:spPr>
          <a:xfrm>
            <a:off x="6836219" y="1197935"/>
            <a:ext cx="2200277" cy="1294961"/>
          </a:xfrm>
          <a:prstGeom prst="wedgeEllipseCallout">
            <a:avLst>
              <a:gd name="adj1" fmla="val -50625"/>
              <a:gd name="adj2" fmla="val 332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t>They will </a:t>
            </a:r>
            <a:r>
              <a:rPr lang="en-US" altLang="zh-CN" dirty="0"/>
              <a:t>be rolled back if permission check fails</a:t>
            </a:r>
            <a:endParaRPr lang="zh-CN" altLang="en-US" dirty="0"/>
          </a:p>
        </p:txBody>
      </p:sp>
      <p:sp>
        <p:nvSpPr>
          <p:cNvPr id="10" name="文本框 9">
            <a:extLst>
              <a:ext uri="{FF2B5EF4-FFF2-40B4-BE49-F238E27FC236}">
                <a16:creationId xmlns:a16="http://schemas.microsoft.com/office/drawing/2014/main" xmlns="" id="{AC9D0EF2-00AF-4CD3-9A92-CE286BCBF277}"/>
              </a:ext>
            </a:extLst>
          </p:cNvPr>
          <p:cNvSpPr txBox="1"/>
          <p:nvPr/>
        </p:nvSpPr>
        <p:spPr>
          <a:xfrm>
            <a:off x="2411760" y="3372525"/>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1" name="直接箭头连接符 10">
            <a:extLst>
              <a:ext uri="{FF2B5EF4-FFF2-40B4-BE49-F238E27FC236}">
                <a16:creationId xmlns:a16="http://schemas.microsoft.com/office/drawing/2014/main" xmlns="" id="{1A7EA651-F345-4164-BEA7-46BFEE79573F}"/>
              </a:ext>
            </a:extLst>
          </p:cNvPr>
          <p:cNvCxnSpPr>
            <a:cxnSpLocks/>
          </p:cNvCxnSpPr>
          <p:nvPr/>
        </p:nvCxnSpPr>
        <p:spPr>
          <a:xfrm flipH="1" flipV="1">
            <a:off x="2931616" y="2916355"/>
            <a:ext cx="270639"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直接箭头连接符 11">
            <a:extLst>
              <a:ext uri="{FF2B5EF4-FFF2-40B4-BE49-F238E27FC236}">
                <a16:creationId xmlns:a16="http://schemas.microsoft.com/office/drawing/2014/main" xmlns="" id="{8AB25380-ED77-40D3-9586-07ADB8E6C515}"/>
              </a:ext>
            </a:extLst>
          </p:cNvPr>
          <p:cNvCxnSpPr>
            <a:cxnSpLocks/>
          </p:cNvCxnSpPr>
          <p:nvPr/>
        </p:nvCxnSpPr>
        <p:spPr>
          <a:xfrm flipV="1">
            <a:off x="3376998" y="3120680"/>
            <a:ext cx="884515" cy="3420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2715528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B639D2C-F8ED-4F8F-A7D1-384D4F74F7AB}"/>
              </a:ext>
            </a:extLst>
          </p:cNvPr>
          <p:cNvSpPr>
            <a:spLocks noGrp="1"/>
          </p:cNvSpPr>
          <p:nvPr>
            <p:ph type="title"/>
          </p:nvPr>
        </p:nvSpPr>
        <p:spPr/>
        <p:txBody>
          <a:bodyPr/>
          <a:lstStyle/>
          <a:p>
            <a:r>
              <a:rPr lang="en-US" altLang="zh-CN" dirty="0" err="1"/>
              <a:t>MeltdownExperiment.c</a:t>
            </a:r>
            <a:endParaRPr lang="zh-CN" altLang="en-US" dirty="0"/>
          </a:p>
        </p:txBody>
      </p:sp>
      <p:sp>
        <p:nvSpPr>
          <p:cNvPr id="3" name="内容占位符 2">
            <a:extLst>
              <a:ext uri="{FF2B5EF4-FFF2-40B4-BE49-F238E27FC236}">
                <a16:creationId xmlns:a16="http://schemas.microsoft.com/office/drawing/2014/main" xmlns="" id="{A1DA2717-B49D-4F09-897B-8BD65C10CD51}"/>
              </a:ext>
            </a:extLst>
          </p:cNvPr>
          <p:cNvSpPr>
            <a:spLocks noGrp="1"/>
          </p:cNvSpPr>
          <p:nvPr>
            <p:ph idx="1"/>
          </p:nvPr>
        </p:nvSpPr>
        <p:spPr>
          <a:xfrm>
            <a:off x="4777000" y="1285860"/>
            <a:ext cx="4214600" cy="5419740"/>
          </a:xfrm>
        </p:spPr>
        <p:txBody>
          <a:bodyPr>
            <a:normAutofit lnSpcReduction="10000"/>
          </a:bodyPr>
          <a:lstStyle/>
          <a:p>
            <a:r>
              <a:rPr lang="en-US" altLang="zh-CN" dirty="0"/>
              <a:t>Line 2: array[7 * 4096 + DELTA] will be loaded into the CPU cache due to Out-of-Order execution, but a memory access violation will occur subsequently, so its value will not be actually incremented at the end</a:t>
            </a:r>
            <a:endParaRPr lang="zh-CN" altLang="en-US" dirty="0"/>
          </a:p>
        </p:txBody>
      </p:sp>
      <p:pic>
        <p:nvPicPr>
          <p:cNvPr id="5" name="图片 4">
            <a:extLst>
              <a:ext uri="{FF2B5EF4-FFF2-40B4-BE49-F238E27FC236}">
                <a16:creationId xmlns:a16="http://schemas.microsoft.com/office/drawing/2014/main" xmlns="" id="{DA2051F3-95D2-4C79-939C-F097D04679B8}"/>
              </a:ext>
            </a:extLst>
          </p:cNvPr>
          <p:cNvPicPr>
            <a:picLocks noChangeAspect="1"/>
          </p:cNvPicPr>
          <p:nvPr/>
        </p:nvPicPr>
        <p:blipFill>
          <a:blip r:embed="rId2" cstate="print"/>
          <a:stretch>
            <a:fillRect/>
          </a:stretch>
        </p:blipFill>
        <p:spPr>
          <a:xfrm>
            <a:off x="139932" y="977555"/>
            <a:ext cx="4624599" cy="2338878"/>
          </a:xfrm>
          <a:prstGeom prst="rect">
            <a:avLst/>
          </a:prstGeom>
        </p:spPr>
      </p:pic>
      <p:pic>
        <p:nvPicPr>
          <p:cNvPr id="6" name="图片 5">
            <a:extLst>
              <a:ext uri="{FF2B5EF4-FFF2-40B4-BE49-F238E27FC236}">
                <a16:creationId xmlns:a16="http://schemas.microsoft.com/office/drawing/2014/main" xmlns="" id="{FFA88621-472B-4A0E-88F9-B69C90A81532}"/>
              </a:ext>
            </a:extLst>
          </p:cNvPr>
          <p:cNvPicPr>
            <a:picLocks noChangeAspect="1"/>
          </p:cNvPicPr>
          <p:nvPr/>
        </p:nvPicPr>
        <p:blipFill>
          <a:blip r:embed="rId3" cstate="print"/>
          <a:stretch>
            <a:fillRect/>
          </a:stretch>
        </p:blipFill>
        <p:spPr>
          <a:xfrm>
            <a:off x="139932" y="3273989"/>
            <a:ext cx="4552950" cy="3619500"/>
          </a:xfrm>
          <a:prstGeom prst="rect">
            <a:avLst/>
          </a:prstGeom>
        </p:spPr>
      </p:pic>
      <p:sp>
        <p:nvSpPr>
          <p:cNvPr id="7" name="矩形 6">
            <a:extLst>
              <a:ext uri="{FF2B5EF4-FFF2-40B4-BE49-F238E27FC236}">
                <a16:creationId xmlns:a16="http://schemas.microsoft.com/office/drawing/2014/main" xmlns="" id="{DAE37AAF-285E-41A0-95F3-E60F3EB8ACC5}"/>
              </a:ext>
            </a:extLst>
          </p:cNvPr>
          <p:cNvSpPr/>
          <p:nvPr/>
        </p:nvSpPr>
        <p:spPr>
          <a:xfrm>
            <a:off x="1475657" y="4976359"/>
            <a:ext cx="1296143" cy="18083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对话气泡: 矩形 7">
            <a:extLst>
              <a:ext uri="{FF2B5EF4-FFF2-40B4-BE49-F238E27FC236}">
                <a16:creationId xmlns:a16="http://schemas.microsoft.com/office/drawing/2014/main" xmlns="" id="{77A481FB-9530-4B63-BF61-0602B499E8AA}"/>
              </a:ext>
            </a:extLst>
          </p:cNvPr>
          <p:cNvSpPr/>
          <p:nvPr/>
        </p:nvSpPr>
        <p:spPr>
          <a:xfrm>
            <a:off x="3027405" y="3997191"/>
            <a:ext cx="2160240" cy="990410"/>
          </a:xfrm>
          <a:prstGeom prst="wedgeRectCallout">
            <a:avLst>
              <a:gd name="adj1" fmla="val -52564"/>
              <a:gd name="adj2" fmla="val 57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Tree>
    <p:extLst>
      <p:ext uri="{BB962C8B-B14F-4D97-AF65-F5344CB8AC3E}">
        <p14:creationId xmlns:p14="http://schemas.microsoft.com/office/powerpoint/2010/main" xmlns="" val="19578537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BEDCDBA-D217-4A83-9C18-85337637A13A}"/>
              </a:ext>
            </a:extLst>
          </p:cNvPr>
          <p:cNvSpPr>
            <a:spLocks noGrp="1"/>
          </p:cNvSpPr>
          <p:nvPr>
            <p:ph type="title"/>
          </p:nvPr>
        </p:nvSpPr>
        <p:spPr/>
        <p:txBody>
          <a:bodyPr/>
          <a:lstStyle/>
          <a:p>
            <a:r>
              <a:rPr lang="en-US" altLang="zh-CN" dirty="0"/>
              <a:t>Task 7.1: The Basic Meltdown Attack</a:t>
            </a:r>
            <a:endParaRPr lang="zh-CN" altLang="en-US" dirty="0"/>
          </a:p>
        </p:txBody>
      </p:sp>
      <p:sp>
        <p:nvSpPr>
          <p:cNvPr id="3" name="内容占位符 2">
            <a:extLst>
              <a:ext uri="{FF2B5EF4-FFF2-40B4-BE49-F238E27FC236}">
                <a16:creationId xmlns:a16="http://schemas.microsoft.com/office/drawing/2014/main" xmlns="" id="{C27B9FA6-6F88-4922-AA7F-CE013AA15363}"/>
              </a:ext>
            </a:extLst>
          </p:cNvPr>
          <p:cNvSpPr>
            <a:spLocks noGrp="1"/>
          </p:cNvSpPr>
          <p:nvPr>
            <p:ph idx="1"/>
          </p:nvPr>
        </p:nvSpPr>
        <p:spPr/>
        <p:txBody>
          <a:bodyPr/>
          <a:lstStyle/>
          <a:p>
            <a:r>
              <a:rPr lang="en-US" altLang="zh-CN" dirty="0"/>
              <a:t>Instead of array[7 * 4096 + DELTA], we access array[</a:t>
            </a:r>
            <a:r>
              <a:rPr lang="en-US" altLang="zh-CN" dirty="0" err="1"/>
              <a:t>kernel_data</a:t>
            </a:r>
            <a:r>
              <a:rPr lang="en-US" altLang="zh-CN" dirty="0"/>
              <a:t> * 4096 + DELTA]</a:t>
            </a:r>
          </a:p>
          <a:p>
            <a:r>
              <a:rPr lang="en-US" altLang="zh-CN" dirty="0"/>
              <a:t>Using the FLUSH+RELOAD technique, we check the access time of array[</a:t>
            </a:r>
            <a:r>
              <a:rPr lang="en-US" altLang="zh-CN" dirty="0" err="1"/>
              <a:t>i</a:t>
            </a:r>
            <a:r>
              <a:rPr lang="en-US" altLang="zh-CN" dirty="0"/>
              <a:t>*4096 + DELTA] for </a:t>
            </a:r>
            <a:r>
              <a:rPr lang="en-US" altLang="zh-CN" dirty="0" err="1"/>
              <a:t>i</a:t>
            </a:r>
            <a:r>
              <a:rPr lang="en-US" altLang="zh-CN" dirty="0"/>
              <a:t> = 0, . . ., 255. </a:t>
            </a:r>
          </a:p>
          <a:p>
            <a:r>
              <a:rPr lang="en-US" altLang="zh-CN" dirty="0"/>
              <a:t>If we find out that only array[k*4096 + DELTA] is in the cache, we can infer that the value of the “</a:t>
            </a:r>
            <a:r>
              <a:rPr lang="en-US" altLang="zh-CN" dirty="0" err="1"/>
              <a:t>kernel_data</a:t>
            </a:r>
            <a:r>
              <a:rPr lang="en-US" altLang="zh-CN" dirty="0"/>
              <a:t>” is k.</a:t>
            </a:r>
            <a:endParaRPr lang="zh-CN" altLang="en-US" dirty="0"/>
          </a:p>
        </p:txBody>
      </p:sp>
    </p:spTree>
    <p:extLst>
      <p:ext uri="{BB962C8B-B14F-4D97-AF65-F5344CB8AC3E}">
        <p14:creationId xmlns:p14="http://schemas.microsoft.com/office/powerpoint/2010/main" xmlns="" val="24282678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4116C88-C9E9-409E-B530-E0470F1327C7}"/>
              </a:ext>
            </a:extLst>
          </p:cNvPr>
          <p:cNvSpPr>
            <a:spLocks noGrp="1"/>
          </p:cNvSpPr>
          <p:nvPr>
            <p:ph type="title"/>
          </p:nvPr>
        </p:nvSpPr>
        <p:spPr/>
        <p:txBody>
          <a:bodyPr>
            <a:normAutofit fontScale="90000"/>
          </a:bodyPr>
          <a:lstStyle/>
          <a:p>
            <a:r>
              <a:rPr lang="en-US" altLang="zh-CN" dirty="0"/>
              <a:t>Task 7.2: Improve the Attack by Getting the Secret Data Cached</a:t>
            </a:r>
            <a:endParaRPr lang="zh-CN" altLang="en-US" dirty="0"/>
          </a:p>
        </p:txBody>
      </p:sp>
      <p:sp>
        <p:nvSpPr>
          <p:cNvPr id="3" name="内容占位符 2">
            <a:extLst>
              <a:ext uri="{FF2B5EF4-FFF2-40B4-BE49-F238E27FC236}">
                <a16:creationId xmlns:a16="http://schemas.microsoft.com/office/drawing/2014/main" xmlns="" id="{CEEF9630-4B30-4752-B7A4-76C9488877FC}"/>
              </a:ext>
            </a:extLst>
          </p:cNvPr>
          <p:cNvSpPr>
            <a:spLocks noGrp="1"/>
          </p:cNvSpPr>
          <p:nvPr>
            <p:ph idx="1"/>
          </p:nvPr>
        </p:nvSpPr>
        <p:spPr>
          <a:xfrm>
            <a:off x="152400" y="1412776"/>
            <a:ext cx="8839200" cy="3384376"/>
          </a:xfrm>
        </p:spPr>
        <p:txBody>
          <a:bodyPr>
            <a:normAutofit fontScale="92500" lnSpcReduction="20000"/>
          </a:bodyPr>
          <a:lstStyle/>
          <a:p>
            <a:r>
              <a:rPr lang="en-US" altLang="zh-CN" dirty="0"/>
              <a:t>To maximize chance of success of attack, we can preload the kernel secret data into cache before launching the attack</a:t>
            </a:r>
          </a:p>
          <a:p>
            <a:r>
              <a:rPr lang="en-US" altLang="zh-CN" dirty="0"/>
              <a:t>The following user-level program uses system calls open() and </a:t>
            </a:r>
            <a:r>
              <a:rPr lang="en-US" altLang="zh-CN" dirty="0" err="1"/>
              <a:t>pread</a:t>
            </a:r>
            <a:r>
              <a:rPr lang="en-US" altLang="zh-CN" dirty="0"/>
              <a:t>() to access the secret data without leaking it to the user-level program by reading 0 bytes into a NULL buffer</a:t>
            </a:r>
          </a:p>
          <a:p>
            <a:pPr lvl="1"/>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p>
          <a:p>
            <a:pPr lvl="1"/>
            <a:endParaRPr lang="zh-CN" altLang="en-US" dirty="0"/>
          </a:p>
        </p:txBody>
      </p:sp>
      <p:pic>
        <p:nvPicPr>
          <p:cNvPr id="4" name="图片 3">
            <a:extLst>
              <a:ext uri="{FF2B5EF4-FFF2-40B4-BE49-F238E27FC236}">
                <a16:creationId xmlns:a16="http://schemas.microsoft.com/office/drawing/2014/main" xmlns="" id="{4EA309B7-C27E-477F-BF5A-635CF1E94BFB}"/>
              </a:ext>
            </a:extLst>
          </p:cNvPr>
          <p:cNvPicPr>
            <a:picLocks noChangeAspect="1"/>
          </p:cNvPicPr>
          <p:nvPr/>
        </p:nvPicPr>
        <p:blipFill>
          <a:blip r:embed="rId3" cstate="print"/>
          <a:stretch>
            <a:fillRect/>
          </a:stretch>
        </p:blipFill>
        <p:spPr>
          <a:xfrm>
            <a:off x="489922" y="4581128"/>
            <a:ext cx="8473791" cy="1893718"/>
          </a:xfrm>
          <a:prstGeom prst="rect">
            <a:avLst/>
          </a:prstGeom>
        </p:spPr>
      </p:pic>
    </p:spTree>
    <p:extLst>
      <p:ext uri="{BB962C8B-B14F-4D97-AF65-F5344CB8AC3E}">
        <p14:creationId xmlns:p14="http://schemas.microsoft.com/office/powerpoint/2010/main" xmlns="" val="12143029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D0B7FCF-55C3-471E-B1E4-30151F8C899D}"/>
              </a:ext>
            </a:extLst>
          </p:cNvPr>
          <p:cNvSpPr>
            <a:spLocks noGrp="1"/>
          </p:cNvSpPr>
          <p:nvPr>
            <p:ph type="title"/>
          </p:nvPr>
        </p:nvSpPr>
        <p:spPr/>
        <p:txBody>
          <a:bodyPr>
            <a:normAutofit fontScale="90000"/>
          </a:bodyPr>
          <a:lstStyle/>
          <a:p>
            <a:r>
              <a:rPr lang="en-US" altLang="zh-CN" dirty="0"/>
              <a:t>Task 7.3: Using Assembly Code to Trigger Meltdown</a:t>
            </a:r>
            <a:endParaRPr lang="zh-CN" altLang="en-US" dirty="0"/>
          </a:p>
        </p:txBody>
      </p:sp>
      <p:sp>
        <p:nvSpPr>
          <p:cNvPr id="3" name="内容占位符 2">
            <a:extLst>
              <a:ext uri="{FF2B5EF4-FFF2-40B4-BE49-F238E27FC236}">
                <a16:creationId xmlns:a16="http://schemas.microsoft.com/office/drawing/2014/main" xmlns="" id="{6DE8E2BB-99AA-4310-9C8E-5E6274CAB208}"/>
              </a:ext>
            </a:extLst>
          </p:cNvPr>
          <p:cNvSpPr>
            <a:spLocks noGrp="1"/>
          </p:cNvSpPr>
          <p:nvPr>
            <p:ph idx="1"/>
          </p:nvPr>
        </p:nvSpPr>
        <p:spPr>
          <a:xfrm>
            <a:off x="152400" y="4905775"/>
            <a:ext cx="8991600" cy="1952225"/>
          </a:xfrm>
        </p:spPr>
        <p:txBody>
          <a:bodyPr>
            <a:normAutofit fontScale="62500" lnSpcReduction="20000"/>
          </a:bodyPr>
          <a:lstStyle/>
          <a:p>
            <a:r>
              <a:rPr lang="en-US" altLang="zh-CN" dirty="0" smtClean="0"/>
              <a:t>To </a:t>
            </a:r>
            <a:r>
              <a:rPr lang="en-US" altLang="zh-CN" dirty="0"/>
              <a:t>maximize chance of success, </a:t>
            </a:r>
            <a:r>
              <a:rPr lang="en-US" altLang="zh-CN" dirty="0" err="1"/>
              <a:t>Meltdown_asm</a:t>
            </a:r>
            <a:r>
              <a:rPr lang="en-US" altLang="zh-CN" dirty="0"/>
              <a:t>() runs a useless computation loop for 400 times, in order to occupy the ALUs to</a:t>
            </a:r>
            <a:r>
              <a:rPr lang="zh-CN" altLang="en-US" dirty="0"/>
              <a:t> </a:t>
            </a:r>
            <a:r>
              <a:rPr lang="en-US" altLang="zh-CN" dirty="0"/>
              <a:t>delay execution of Permission check, making it more likely to execute *after* instruction </a:t>
            </a:r>
            <a:r>
              <a:rPr lang="en-US" altLang="zh-CN" dirty="0" smtClean="0"/>
              <a:t>4</a:t>
            </a:r>
          </a:p>
          <a:p>
            <a:r>
              <a:rPr lang="en-US" altLang="zh-CN" dirty="0" smtClean="0"/>
              <a:t>“Useless computation” will cause delay to “Permission check” (3B), since they are both computation instructions; but not to (4), since (4) is a memory instruction, so they can execute concurrently</a:t>
            </a:r>
            <a:endParaRPr lang="zh-CN" altLang="en-US" dirty="0"/>
          </a:p>
        </p:txBody>
      </p:sp>
      <p:pic>
        <p:nvPicPr>
          <p:cNvPr id="4" name="图片 3">
            <a:extLst>
              <a:ext uri="{FF2B5EF4-FFF2-40B4-BE49-F238E27FC236}">
                <a16:creationId xmlns:a16="http://schemas.microsoft.com/office/drawing/2014/main" xmlns="" id="{B8735991-059B-4661-8088-ECDDDF23AA4A}"/>
              </a:ext>
            </a:extLst>
          </p:cNvPr>
          <p:cNvPicPr>
            <a:picLocks noChangeAspect="1"/>
          </p:cNvPicPr>
          <p:nvPr/>
        </p:nvPicPr>
        <p:blipFill>
          <a:blip r:embed="rId2" cstate="print"/>
          <a:stretch>
            <a:fillRect/>
          </a:stretch>
        </p:blipFill>
        <p:spPr>
          <a:xfrm>
            <a:off x="152400" y="1095924"/>
            <a:ext cx="4772025" cy="2924175"/>
          </a:xfrm>
          <a:prstGeom prst="rect">
            <a:avLst/>
          </a:prstGeom>
        </p:spPr>
      </p:pic>
      <p:pic>
        <p:nvPicPr>
          <p:cNvPr id="5" name="图片 4">
            <a:extLst>
              <a:ext uri="{FF2B5EF4-FFF2-40B4-BE49-F238E27FC236}">
                <a16:creationId xmlns:a16="http://schemas.microsoft.com/office/drawing/2014/main" xmlns="" id="{A15765F2-8CF1-42CD-BA6A-862D4B215B7F}"/>
              </a:ext>
            </a:extLst>
          </p:cNvPr>
          <p:cNvPicPr>
            <a:picLocks noChangeAspect="1"/>
          </p:cNvPicPr>
          <p:nvPr/>
        </p:nvPicPr>
        <p:blipFill>
          <a:blip r:embed="rId3" cstate="print"/>
          <a:stretch>
            <a:fillRect/>
          </a:stretch>
        </p:blipFill>
        <p:spPr>
          <a:xfrm>
            <a:off x="152400" y="3995730"/>
            <a:ext cx="5025388" cy="801422"/>
          </a:xfrm>
          <a:prstGeom prst="rect">
            <a:avLst/>
          </a:prstGeom>
        </p:spPr>
      </p:pic>
      <p:grpSp>
        <p:nvGrpSpPr>
          <p:cNvPr id="26" name="组合 25">
            <a:extLst>
              <a:ext uri="{FF2B5EF4-FFF2-40B4-BE49-F238E27FC236}">
                <a16:creationId xmlns:a16="http://schemas.microsoft.com/office/drawing/2014/main" xmlns="" id="{977E959E-1086-4D4C-B21B-0BD10BB43C3C}"/>
              </a:ext>
            </a:extLst>
          </p:cNvPr>
          <p:cNvGrpSpPr/>
          <p:nvPr/>
        </p:nvGrpSpPr>
        <p:grpSpPr>
          <a:xfrm>
            <a:off x="5166606" y="1289517"/>
            <a:ext cx="3944749" cy="2684229"/>
            <a:chOff x="4354946" y="1289517"/>
            <a:chExt cx="4756409" cy="3236528"/>
          </a:xfrm>
        </p:grpSpPr>
        <p:sp>
          <p:nvSpPr>
            <p:cNvPr id="6" name="矩形 5">
              <a:extLst>
                <a:ext uri="{FF2B5EF4-FFF2-40B4-BE49-F238E27FC236}">
                  <a16:creationId xmlns:a16="http://schemas.microsoft.com/office/drawing/2014/main" xmlns="" id="{22D6E545-B556-46E2-A9FE-D18AAFB447D7}"/>
                </a:ext>
              </a:extLst>
            </p:cNvPr>
            <p:cNvSpPr/>
            <p:nvPr/>
          </p:nvSpPr>
          <p:spPr>
            <a:xfrm>
              <a:off x="5507074" y="2357428"/>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Accessing kernel data (3A)</a:t>
              </a:r>
              <a:endParaRPr lang="zh-CN" altLang="en-US" sz="2000" dirty="0"/>
            </a:p>
          </p:txBody>
        </p:sp>
        <p:cxnSp>
          <p:nvCxnSpPr>
            <p:cNvPr id="7" name="直接箭头连接符 6">
              <a:extLst>
                <a:ext uri="{FF2B5EF4-FFF2-40B4-BE49-F238E27FC236}">
                  <a16:creationId xmlns:a16="http://schemas.microsoft.com/office/drawing/2014/main" xmlns="" id="{EBA4F2E9-12BA-4D25-861A-A31635DAB237}"/>
                </a:ext>
              </a:extLst>
            </p:cNvPr>
            <p:cNvCxnSpPr>
              <a:cxnSpLocks/>
              <a:stCxn id="6" idx="2"/>
              <a:endCxn id="9" idx="0"/>
            </p:cNvCxnSpPr>
            <p:nvPr/>
          </p:nvCxnSpPr>
          <p:spPr>
            <a:xfrm flipH="1">
              <a:off x="5455085" y="3041619"/>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xmlns="" id="{7580B512-80FD-4DFD-917A-0E3C16759EF4}"/>
                </a:ext>
              </a:extLst>
            </p:cNvPr>
            <p:cNvCxnSpPr>
              <a:cxnSpLocks/>
              <a:stCxn id="6" idx="2"/>
              <a:endCxn id="10" idx="0"/>
            </p:cNvCxnSpPr>
            <p:nvPr/>
          </p:nvCxnSpPr>
          <p:spPr>
            <a:xfrm>
              <a:off x="6607212" y="3041619"/>
              <a:ext cx="1251982" cy="4165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矩形 8">
              <a:extLst>
                <a:ext uri="{FF2B5EF4-FFF2-40B4-BE49-F238E27FC236}">
                  <a16:creationId xmlns:a16="http://schemas.microsoft.com/office/drawing/2014/main" xmlns="" id="{3C3EAE13-EACE-4EDD-96FA-FDC8FE0623DC}"/>
                </a:ext>
              </a:extLst>
            </p:cNvPr>
            <p:cNvSpPr/>
            <p:nvPr/>
          </p:nvSpPr>
          <p:spPr>
            <a:xfrm>
              <a:off x="4354946" y="3458134"/>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Permission check (3B)</a:t>
              </a:r>
              <a:endParaRPr lang="zh-CN" altLang="en-US" sz="2000" dirty="0"/>
            </a:p>
          </p:txBody>
        </p:sp>
        <p:sp>
          <p:nvSpPr>
            <p:cNvPr id="10" name="矩形 9">
              <a:extLst>
                <a:ext uri="{FF2B5EF4-FFF2-40B4-BE49-F238E27FC236}">
                  <a16:creationId xmlns:a16="http://schemas.microsoft.com/office/drawing/2014/main" xmlns="" id="{0E075A8B-E94B-4B7A-8D7E-BCA8E95B11DC}"/>
                </a:ext>
              </a:extLst>
            </p:cNvPr>
            <p:cNvSpPr/>
            <p:nvPr/>
          </p:nvSpPr>
          <p:spPr>
            <a:xfrm>
              <a:off x="6607034" y="3458135"/>
              <a:ext cx="2504321" cy="1067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Inst. that brings kernel data into cache (4) </a:t>
              </a:r>
              <a:endParaRPr lang="zh-CN" altLang="en-US" sz="2000" dirty="0"/>
            </a:p>
          </p:txBody>
        </p:sp>
        <p:sp>
          <p:nvSpPr>
            <p:cNvPr id="22" name="矩形 21">
              <a:extLst>
                <a:ext uri="{FF2B5EF4-FFF2-40B4-BE49-F238E27FC236}">
                  <a16:creationId xmlns:a16="http://schemas.microsoft.com/office/drawing/2014/main" xmlns="" id="{64D2A2E6-3F32-444E-AE9E-92EE13F5675F}"/>
                </a:ext>
              </a:extLst>
            </p:cNvPr>
            <p:cNvSpPr/>
            <p:nvPr/>
          </p:nvSpPr>
          <p:spPr>
            <a:xfrm>
              <a:off x="5507074" y="1289517"/>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Useless Computation</a:t>
              </a:r>
              <a:endParaRPr lang="zh-CN" altLang="en-US" sz="2000" dirty="0"/>
            </a:p>
          </p:txBody>
        </p:sp>
        <p:cxnSp>
          <p:nvCxnSpPr>
            <p:cNvPr id="23" name="直接箭头连接符 22">
              <a:extLst>
                <a:ext uri="{FF2B5EF4-FFF2-40B4-BE49-F238E27FC236}">
                  <a16:creationId xmlns:a16="http://schemas.microsoft.com/office/drawing/2014/main" xmlns="" id="{5E610976-2730-46F0-81E1-20C94A716B74}"/>
                </a:ext>
              </a:extLst>
            </p:cNvPr>
            <p:cNvCxnSpPr>
              <a:cxnSpLocks/>
              <a:endCxn id="6" idx="0"/>
            </p:cNvCxnSpPr>
            <p:nvPr/>
          </p:nvCxnSpPr>
          <p:spPr>
            <a:xfrm>
              <a:off x="6607213" y="1973708"/>
              <a:ext cx="0" cy="3837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28" name="箭头: 左弧形 27">
            <a:extLst>
              <a:ext uri="{FF2B5EF4-FFF2-40B4-BE49-F238E27FC236}">
                <a16:creationId xmlns:a16="http://schemas.microsoft.com/office/drawing/2014/main" xmlns="" id="{5B8C67EF-BE4E-434C-804C-7B89C7A920D0}"/>
              </a:ext>
            </a:extLst>
          </p:cNvPr>
          <p:cNvSpPr/>
          <p:nvPr/>
        </p:nvSpPr>
        <p:spPr>
          <a:xfrm rot="1406278">
            <a:off x="5361818" y="1405875"/>
            <a:ext cx="409108" cy="1633982"/>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29" name="文本框 28">
            <a:extLst>
              <a:ext uri="{FF2B5EF4-FFF2-40B4-BE49-F238E27FC236}">
                <a16:creationId xmlns:a16="http://schemas.microsoft.com/office/drawing/2014/main" xmlns="" id="{96A424E2-7217-4B38-B401-F7BAE49B786A}"/>
              </a:ext>
            </a:extLst>
          </p:cNvPr>
          <p:cNvSpPr txBox="1"/>
          <p:nvPr/>
        </p:nvSpPr>
        <p:spPr>
          <a:xfrm>
            <a:off x="5285204" y="2063262"/>
            <a:ext cx="793807" cy="369332"/>
          </a:xfrm>
          <a:prstGeom prst="rect">
            <a:avLst/>
          </a:prstGeom>
          <a:noFill/>
        </p:spPr>
        <p:txBody>
          <a:bodyPr wrap="none" rtlCol="0">
            <a:spAutoFit/>
          </a:bodyPr>
          <a:lstStyle/>
          <a:p>
            <a:r>
              <a:rPr lang="en-US" altLang="zh-CN" dirty="0"/>
              <a:t>Delays</a:t>
            </a:r>
            <a:endParaRPr lang="zh-CN" altLang="en-US" dirty="0"/>
          </a:p>
        </p:txBody>
      </p:sp>
      <p:sp>
        <p:nvSpPr>
          <p:cNvPr id="16" name="文本框 15">
            <a:extLst>
              <a:ext uri="{FF2B5EF4-FFF2-40B4-BE49-F238E27FC236}">
                <a16:creationId xmlns:a16="http://schemas.microsoft.com/office/drawing/2014/main" xmlns="" id="{1B332BD8-2C57-4747-B0FF-7611F1FDE2C0}"/>
              </a:ext>
            </a:extLst>
          </p:cNvPr>
          <p:cNvSpPr txBox="1"/>
          <p:nvPr/>
        </p:nvSpPr>
        <p:spPr>
          <a:xfrm>
            <a:off x="5436096" y="4404521"/>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7" name="直接箭头连接符 16">
            <a:extLst>
              <a:ext uri="{FF2B5EF4-FFF2-40B4-BE49-F238E27FC236}">
                <a16:creationId xmlns:a16="http://schemas.microsoft.com/office/drawing/2014/main" xmlns="" id="{374CAB2E-258C-4CFA-B359-1C14EC7BA94D}"/>
              </a:ext>
            </a:extLst>
          </p:cNvPr>
          <p:cNvCxnSpPr>
            <a:cxnSpLocks/>
          </p:cNvCxnSpPr>
          <p:nvPr/>
        </p:nvCxnSpPr>
        <p:spPr>
          <a:xfrm flipH="1" flipV="1">
            <a:off x="5868144" y="3783304"/>
            <a:ext cx="360040" cy="78351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直接箭头连接符 17">
            <a:extLst>
              <a:ext uri="{FF2B5EF4-FFF2-40B4-BE49-F238E27FC236}">
                <a16:creationId xmlns:a16="http://schemas.microsoft.com/office/drawing/2014/main" xmlns="" id="{844B55A2-285A-4296-AE38-BBB28EEAA1F2}"/>
              </a:ext>
            </a:extLst>
          </p:cNvPr>
          <p:cNvCxnSpPr/>
          <p:nvPr/>
        </p:nvCxnSpPr>
        <p:spPr>
          <a:xfrm flipV="1">
            <a:off x="6660232" y="4001806"/>
            <a:ext cx="576064"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3023525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434" name="Rectangle 2"/>
          <p:cNvSpPr>
            <a:spLocks noGrp="1" noChangeArrowheads="1"/>
          </p:cNvSpPr>
          <p:nvPr>
            <p:ph type="title"/>
          </p:nvPr>
        </p:nvSpPr>
        <p:spPr/>
        <p:txBody>
          <a:bodyPr>
            <a:normAutofit/>
          </a:bodyPr>
          <a:lstStyle/>
          <a:p>
            <a:r>
              <a:rPr lang="en-US" sz="3600" dirty="0"/>
              <a:t>Memory Hierarchy</a:t>
            </a:r>
          </a:p>
        </p:txBody>
      </p:sp>
      <p:sp>
        <p:nvSpPr>
          <p:cNvPr id="14" name="Slide Number Placeholder 5"/>
          <p:cNvSpPr>
            <a:spLocks noGrp="1"/>
          </p:cNvSpPr>
          <p:nvPr>
            <p:ph type="sldNum" sz="quarter" idx="4"/>
          </p:nvPr>
        </p:nvSpPr>
        <p:spPr>
          <a:xfrm>
            <a:off x="7162800" y="5715000"/>
            <a:ext cx="1905000" cy="219075"/>
          </a:xfrm>
        </p:spPr>
        <p:txBody>
          <a:bodyPr/>
          <a:lstStyle/>
          <a:p>
            <a:pPr defTabSz="685800" eaLnBrk="0" fontAlgn="base" hangingPunct="0">
              <a:spcAft>
                <a:spcPct val="0"/>
              </a:spcAft>
            </a:pPr>
            <a:fld id="{8CDDEAB6-7160-8540-A030-3876E6A4E7DB}" type="slidenum">
              <a:rPr lang="en-US"/>
              <a:pPr defTabSz="685800" eaLnBrk="0" fontAlgn="base" hangingPunct="0">
                <a:spcAft>
                  <a:spcPct val="0"/>
                </a:spcAft>
              </a:pPr>
              <a:t>3</a:t>
            </a:fld>
            <a:endParaRPr lang="en-US"/>
          </a:p>
        </p:txBody>
      </p:sp>
      <p:sp>
        <p:nvSpPr>
          <p:cNvPr id="1426435" name="Rectangle 3"/>
          <p:cNvSpPr>
            <a:spLocks noChangeArrowheads="1"/>
          </p:cNvSpPr>
          <p:nvPr/>
        </p:nvSpPr>
        <p:spPr bwMode="auto">
          <a:xfrm>
            <a:off x="3371850" y="2000250"/>
            <a:ext cx="1485900" cy="1143000"/>
          </a:xfrm>
          <a:prstGeom prst="rect">
            <a:avLst/>
          </a:prstGeom>
          <a:solidFill>
            <a:srgbClr val="CFBDC8"/>
          </a:solidFill>
          <a:ln w="25400">
            <a:solidFill>
              <a:schemeClr val="tx2"/>
            </a:solidFill>
            <a:miter lim="800000"/>
            <a:headEnd/>
            <a:tailEnd/>
          </a:ln>
          <a:effectLst/>
        </p:spPr>
        <p:txBody>
          <a:bodyPr anchor="ctr">
            <a:prstTxWarp prst="textNoShape">
              <a:avLst/>
            </a:prstTxWarp>
          </a:bodyPr>
          <a:lstStyle/>
          <a:p>
            <a:pPr algn="ctr" defTabSz="685800" eaLnBrk="0" fontAlgn="base" hangingPunct="0">
              <a:spcBef>
                <a:spcPct val="0"/>
              </a:spcBef>
              <a:spcAft>
                <a:spcPct val="0"/>
              </a:spcAft>
            </a:pPr>
            <a:r>
              <a:rPr lang="en-US" dirty="0">
                <a:solidFill>
                  <a:srgbClr val="000000"/>
                </a:solidFill>
                <a:latin typeface="Calibri"/>
                <a:cs typeface="Calibri"/>
              </a:rPr>
              <a:t>Cache </a:t>
            </a:r>
          </a:p>
          <a:p>
            <a:pPr algn="ctr" defTabSz="685800" eaLnBrk="0" fontAlgn="base" hangingPunct="0">
              <a:spcBef>
                <a:spcPct val="0"/>
              </a:spcBef>
              <a:spcAft>
                <a:spcPct val="0"/>
              </a:spcAft>
            </a:pPr>
            <a:r>
              <a:rPr lang="en-US" dirty="0">
                <a:solidFill>
                  <a:srgbClr val="000000"/>
                </a:solidFill>
                <a:latin typeface="Calibri"/>
                <a:cs typeface="Calibri"/>
              </a:rPr>
              <a:t>Small, Fast</a:t>
            </a:r>
          </a:p>
          <a:p>
            <a:pPr algn="ctr" defTabSz="685800" eaLnBrk="0" fontAlgn="base" hangingPunct="0">
              <a:spcBef>
                <a:spcPct val="0"/>
              </a:spcBef>
              <a:spcAft>
                <a:spcPct val="0"/>
              </a:spcAft>
            </a:pPr>
            <a:r>
              <a:rPr lang="en-US" dirty="0">
                <a:solidFill>
                  <a:srgbClr val="000000"/>
                </a:solidFill>
                <a:latin typeface="Calibri"/>
                <a:cs typeface="Calibri"/>
              </a:rPr>
              <a:t>(SRAM)</a:t>
            </a:r>
          </a:p>
        </p:txBody>
      </p:sp>
      <p:sp>
        <p:nvSpPr>
          <p:cNvPr id="1426436" name="Rectangle 4"/>
          <p:cNvSpPr>
            <a:spLocks noChangeArrowheads="1"/>
          </p:cNvSpPr>
          <p:nvPr/>
        </p:nvSpPr>
        <p:spPr bwMode="auto">
          <a:xfrm>
            <a:off x="514350" y="3564601"/>
            <a:ext cx="7715250" cy="2391040"/>
          </a:xfrm>
          <a:prstGeom prst="rect">
            <a:avLst/>
          </a:prstGeom>
          <a:noFill/>
          <a:ln w="25400">
            <a:noFill/>
            <a:miter lim="800000"/>
            <a:headEnd/>
            <a:tailEnd/>
          </a:ln>
          <a:effectLst/>
        </p:spPr>
        <p:txBody>
          <a:bodyPr wrap="square" lIns="67866" tIns="33338" rIns="67866" bIns="33338">
            <a:prstTxWarp prst="textNoShape">
              <a:avLst/>
            </a:prstTxWarp>
            <a:spAutoFit/>
          </a:bodyPr>
          <a:lstStyle/>
          <a:p>
            <a:pPr defTabSz="685800" eaLnBrk="0" fontAlgn="base" hangingPunct="0">
              <a:spcBef>
                <a:spcPct val="0"/>
              </a:spcBef>
              <a:spcAft>
                <a:spcPct val="0"/>
              </a:spcAft>
              <a:buFontTx/>
              <a:buChar char="•"/>
            </a:pPr>
            <a:r>
              <a:rPr lang="en-US" sz="2000" i="1" dirty="0">
                <a:solidFill>
                  <a:srgbClr val="000000"/>
                </a:solidFill>
                <a:latin typeface="Calibri"/>
                <a:cs typeface="Calibri"/>
              </a:rPr>
              <a:t> Capacity</a:t>
            </a:r>
            <a:r>
              <a:rPr lang="en-US" sz="2000" dirty="0">
                <a:solidFill>
                  <a:srgbClr val="000000"/>
                </a:solidFill>
                <a:latin typeface="Calibri"/>
                <a:cs typeface="Calibri"/>
              </a:rPr>
              <a:t>:  register &lt;&lt; </a:t>
            </a:r>
            <a:r>
              <a:rPr lang="en-US" altLang="zh-CN" sz="2000" dirty="0">
                <a:solidFill>
                  <a:srgbClr val="000000"/>
                </a:solidFill>
                <a:latin typeface="Calibri"/>
                <a:cs typeface="Calibri"/>
              </a:rPr>
              <a:t>cache (typically on-chip) </a:t>
            </a:r>
            <a:r>
              <a:rPr lang="en-US" sz="2000" dirty="0">
                <a:solidFill>
                  <a:srgbClr val="000000"/>
                </a:solidFill>
                <a:latin typeface="Calibri"/>
                <a:cs typeface="Calibri"/>
              </a:rPr>
              <a:t>&lt;&lt; memory (off-chip)</a:t>
            </a:r>
            <a:endParaRPr lang="en-US" sz="2000" i="1" dirty="0">
              <a:solidFill>
                <a:srgbClr val="000000"/>
              </a:solidFill>
              <a:latin typeface="Calibri"/>
              <a:cs typeface="Calibri"/>
            </a:endParaRPr>
          </a:p>
          <a:p>
            <a:pPr defTabSz="685800" eaLnBrk="0" fontAlgn="base" hangingPunct="0">
              <a:spcBef>
                <a:spcPct val="0"/>
              </a:spcBef>
              <a:spcAft>
                <a:spcPct val="0"/>
              </a:spcAft>
              <a:buFontTx/>
              <a:buChar char="•"/>
            </a:pPr>
            <a:r>
              <a:rPr lang="en-US" sz="2000" i="1" dirty="0">
                <a:solidFill>
                  <a:srgbClr val="000000"/>
                </a:solidFill>
                <a:latin typeface="Calibri"/>
                <a:cs typeface="Calibri"/>
              </a:rPr>
              <a:t> Latency</a:t>
            </a:r>
            <a:r>
              <a:rPr lang="en-US" sz="2000" dirty="0">
                <a:solidFill>
                  <a:srgbClr val="000000"/>
                </a:solidFill>
                <a:latin typeface="Calibri"/>
                <a:cs typeface="Calibri"/>
              </a:rPr>
              <a:t>:   register &lt;&lt; cache </a:t>
            </a:r>
            <a:r>
              <a:rPr lang="en-US" altLang="zh-CN" sz="2000" dirty="0">
                <a:solidFill>
                  <a:srgbClr val="000000"/>
                </a:solidFill>
                <a:latin typeface="Calibri"/>
                <a:cs typeface="Calibri"/>
              </a:rPr>
              <a:t>(typically on-chip) </a:t>
            </a:r>
            <a:r>
              <a:rPr lang="en-US" sz="2000" dirty="0">
                <a:solidFill>
                  <a:srgbClr val="000000"/>
                </a:solidFill>
                <a:latin typeface="Calibri"/>
                <a:cs typeface="Calibri"/>
              </a:rPr>
              <a:t>&lt;&lt; memory (off-chip)</a:t>
            </a:r>
            <a:endParaRPr lang="en-US" sz="2000" i="1" dirty="0">
              <a:solidFill>
                <a:srgbClr val="000000"/>
              </a:solidFill>
              <a:latin typeface="Calibri"/>
              <a:cs typeface="Calibri"/>
            </a:endParaRPr>
          </a:p>
          <a:p>
            <a:pPr lvl="1" defTabSz="685800" eaLnBrk="0" fontAlgn="base" hangingPunct="0">
              <a:spcBef>
                <a:spcPct val="0"/>
              </a:spcBef>
              <a:spcAft>
                <a:spcPct val="0"/>
              </a:spcAft>
            </a:pPr>
            <a:endParaRPr lang="en-US" sz="1100" i="1" dirty="0">
              <a:solidFill>
                <a:srgbClr val="000000"/>
              </a:solidFill>
              <a:latin typeface="Verdana" charset="0"/>
            </a:endParaRPr>
          </a:p>
          <a:p>
            <a:pPr defTabSz="685800" eaLnBrk="0" fontAlgn="base" hangingPunct="0">
              <a:spcBef>
                <a:spcPct val="0"/>
              </a:spcBef>
              <a:spcAft>
                <a:spcPct val="0"/>
              </a:spcAft>
            </a:pPr>
            <a:r>
              <a:rPr lang="en-US" sz="2000" dirty="0">
                <a:solidFill>
                  <a:srgbClr val="000000"/>
                </a:solidFill>
                <a:latin typeface="Calibri"/>
                <a:cs typeface="Calibri"/>
              </a:rPr>
              <a:t>On a data access:</a:t>
            </a:r>
          </a:p>
          <a:p>
            <a:pPr lvl="1" defTabSz="685800" eaLnBrk="0" fontAlgn="base" hangingPunct="0">
              <a:spcBef>
                <a:spcPct val="0"/>
              </a:spcBef>
              <a:spcAft>
                <a:spcPct val="0"/>
              </a:spcAft>
            </a:pPr>
            <a:r>
              <a:rPr lang="en-US" sz="2000" i="1" dirty="0">
                <a:solidFill>
                  <a:srgbClr val="56127A"/>
                </a:solidFill>
                <a:latin typeface="Calibri"/>
                <a:cs typeface="Calibri"/>
              </a:rPr>
              <a:t>if </a:t>
            </a:r>
            <a:r>
              <a:rPr lang="en-US" sz="2000" dirty="0">
                <a:solidFill>
                  <a:srgbClr val="56127A"/>
                </a:solidFill>
                <a:latin typeface="Calibri"/>
                <a:cs typeface="Calibri"/>
              </a:rPr>
              <a:t>data </a:t>
            </a:r>
            <a:r>
              <a:rPr lang="en-US" sz="2000" dirty="0">
                <a:solidFill>
                  <a:srgbClr val="56127A"/>
                </a:solidFill>
                <a:latin typeface="Symbol" charset="2"/>
              </a:rPr>
              <a:t>Î</a:t>
            </a:r>
            <a:r>
              <a:rPr lang="en-US" sz="2000" dirty="0">
                <a:solidFill>
                  <a:srgbClr val="56127A"/>
                </a:solidFill>
                <a:latin typeface="Verdana" charset="0"/>
              </a:rPr>
              <a:t> </a:t>
            </a:r>
            <a:r>
              <a:rPr lang="en-US" sz="2000" dirty="0">
                <a:solidFill>
                  <a:srgbClr val="56127A"/>
                </a:solidFill>
                <a:latin typeface="Calibri"/>
                <a:cs typeface="Calibri"/>
              </a:rPr>
              <a:t>cache </a:t>
            </a:r>
            <a:r>
              <a:rPr lang="en-US" sz="2000" dirty="0">
                <a:solidFill>
                  <a:srgbClr val="56127A"/>
                </a:solidFill>
                <a:latin typeface="Symbol" charset="2"/>
              </a:rPr>
              <a:t></a:t>
            </a:r>
            <a:r>
              <a:rPr lang="en-US" sz="2000" dirty="0">
                <a:solidFill>
                  <a:srgbClr val="56127A"/>
                </a:solidFill>
                <a:latin typeface="Verdana" charset="0"/>
              </a:rPr>
              <a:t> </a:t>
            </a:r>
            <a:r>
              <a:rPr lang="en-US" sz="2000" dirty="0">
                <a:solidFill>
                  <a:srgbClr val="56127A"/>
                </a:solidFill>
                <a:latin typeface="Calibri"/>
                <a:cs typeface="Calibri"/>
              </a:rPr>
              <a:t>cache hit </a:t>
            </a:r>
            <a:r>
              <a:rPr lang="en-US" sz="2000" dirty="0">
                <a:solidFill>
                  <a:srgbClr val="56127A"/>
                </a:solidFill>
                <a:latin typeface="Symbol" charset="2"/>
              </a:rPr>
              <a:t> </a:t>
            </a:r>
            <a:r>
              <a:rPr lang="en-US" sz="2000" dirty="0">
                <a:solidFill>
                  <a:srgbClr val="56127A"/>
                </a:solidFill>
                <a:latin typeface="Calibri"/>
                <a:cs typeface="Calibri"/>
              </a:rPr>
              <a:t>low latency access </a:t>
            </a:r>
            <a:r>
              <a:rPr lang="en-US" sz="2000" i="1" dirty="0">
                <a:solidFill>
                  <a:srgbClr val="56127A"/>
                </a:solidFill>
                <a:latin typeface="Calibri"/>
                <a:cs typeface="Calibri"/>
              </a:rPr>
              <a:t>(SRAM)</a:t>
            </a:r>
          </a:p>
          <a:p>
            <a:pPr lvl="1" defTabSz="685800" eaLnBrk="0" fontAlgn="base" hangingPunct="0">
              <a:spcBef>
                <a:spcPct val="0"/>
              </a:spcBef>
              <a:spcAft>
                <a:spcPct val="0"/>
              </a:spcAft>
            </a:pPr>
            <a:r>
              <a:rPr lang="en-US" sz="2000" i="1" dirty="0">
                <a:solidFill>
                  <a:srgbClr val="56127A"/>
                </a:solidFill>
                <a:latin typeface="Calibri"/>
                <a:cs typeface="Calibri"/>
              </a:rPr>
              <a:t>if </a:t>
            </a:r>
            <a:r>
              <a:rPr lang="en-US" sz="2000" dirty="0">
                <a:solidFill>
                  <a:srgbClr val="56127A"/>
                </a:solidFill>
                <a:latin typeface="Calibri"/>
                <a:cs typeface="Calibri"/>
              </a:rPr>
              <a:t>data </a:t>
            </a:r>
            <a:r>
              <a:rPr lang="en-US" sz="2000" dirty="0">
                <a:solidFill>
                  <a:srgbClr val="56127A"/>
                </a:solidFill>
                <a:latin typeface="Symbol" charset="2"/>
              </a:rPr>
              <a:t>Ï</a:t>
            </a:r>
            <a:r>
              <a:rPr lang="en-US" sz="2000" dirty="0">
                <a:solidFill>
                  <a:srgbClr val="56127A"/>
                </a:solidFill>
                <a:latin typeface="Verdana" charset="0"/>
              </a:rPr>
              <a:t> </a:t>
            </a:r>
            <a:r>
              <a:rPr lang="en-US" sz="2000" dirty="0">
                <a:solidFill>
                  <a:srgbClr val="56127A"/>
                </a:solidFill>
                <a:latin typeface="Calibri"/>
                <a:cs typeface="Calibri"/>
              </a:rPr>
              <a:t>cache </a:t>
            </a:r>
            <a:r>
              <a:rPr lang="en-US" sz="2000" dirty="0">
                <a:solidFill>
                  <a:srgbClr val="56127A"/>
                </a:solidFill>
                <a:latin typeface="Symbol" charset="2"/>
              </a:rPr>
              <a:t></a:t>
            </a:r>
            <a:r>
              <a:rPr lang="en-US" sz="2000" dirty="0">
                <a:solidFill>
                  <a:srgbClr val="56127A"/>
                </a:solidFill>
                <a:latin typeface="Verdana" charset="0"/>
              </a:rPr>
              <a:t> </a:t>
            </a:r>
            <a:r>
              <a:rPr lang="en-US" sz="2000" dirty="0">
                <a:solidFill>
                  <a:srgbClr val="56127A"/>
                </a:solidFill>
                <a:latin typeface="Calibri"/>
                <a:cs typeface="Calibri"/>
              </a:rPr>
              <a:t>cache miss </a:t>
            </a:r>
            <a:r>
              <a:rPr lang="en-US" sz="2000" dirty="0">
                <a:solidFill>
                  <a:srgbClr val="56127A"/>
                </a:solidFill>
                <a:latin typeface="Symbol" charset="2"/>
              </a:rPr>
              <a:t> </a:t>
            </a:r>
            <a:r>
              <a:rPr lang="en-US" sz="2000" dirty="0">
                <a:solidFill>
                  <a:srgbClr val="56127A"/>
                </a:solidFill>
                <a:latin typeface="Calibri"/>
                <a:cs typeface="Calibri"/>
              </a:rPr>
              <a:t>high latency access </a:t>
            </a:r>
            <a:r>
              <a:rPr lang="en-US" sz="2000" i="1" dirty="0">
                <a:solidFill>
                  <a:srgbClr val="56127A"/>
                </a:solidFill>
                <a:latin typeface="Calibri"/>
                <a:cs typeface="Calibri"/>
              </a:rPr>
              <a:t>(DRAM)</a:t>
            </a:r>
          </a:p>
          <a:p>
            <a:pPr marL="0" lvl="1" defTabSz="685800" eaLnBrk="0" fontAlgn="base" hangingPunct="0">
              <a:spcBef>
                <a:spcPct val="0"/>
              </a:spcBef>
              <a:spcAft>
                <a:spcPct val="0"/>
              </a:spcAft>
            </a:pPr>
            <a:r>
              <a:rPr lang="en-US" altLang="zh-CN" sz="2000" dirty="0">
                <a:solidFill>
                  <a:srgbClr val="000000"/>
                </a:solidFill>
                <a:latin typeface="Calibri"/>
                <a:cs typeface="Calibri"/>
              </a:rPr>
              <a:t>Goal: </a:t>
            </a:r>
            <a:r>
              <a:rPr lang="en-US" sz="2000" dirty="0">
                <a:solidFill>
                  <a:srgbClr val="000000"/>
                </a:solidFill>
                <a:latin typeface="Calibri"/>
                <a:cs typeface="Calibri"/>
              </a:rPr>
              <a:t>create the illusion of accessing as much memory as is available in the slow memory at the speed of the fast cache</a:t>
            </a:r>
            <a:endParaRPr lang="en-US" sz="2000" i="1" dirty="0">
              <a:solidFill>
                <a:srgbClr val="000000"/>
              </a:solidFill>
              <a:latin typeface="Calibri"/>
              <a:cs typeface="Calibri"/>
            </a:endParaRPr>
          </a:p>
        </p:txBody>
      </p:sp>
      <p:sp>
        <p:nvSpPr>
          <p:cNvPr id="1426437" name="Rectangle 5"/>
          <p:cNvSpPr>
            <a:spLocks noChangeArrowheads="1"/>
          </p:cNvSpPr>
          <p:nvPr/>
        </p:nvSpPr>
        <p:spPr bwMode="auto">
          <a:xfrm>
            <a:off x="1577975" y="2216736"/>
            <a:ext cx="933450" cy="767179"/>
          </a:xfrm>
          <a:prstGeom prst="rect">
            <a:avLst/>
          </a:prstGeom>
          <a:solidFill>
            <a:schemeClr val="bg1"/>
          </a:solidFill>
          <a:ln w="25400">
            <a:solidFill>
              <a:schemeClr val="tx2"/>
            </a:solidFill>
            <a:miter lim="800000"/>
            <a:headEnd/>
            <a:tailEnd/>
          </a:ln>
          <a:effectLst/>
        </p:spPr>
        <p:txBody>
          <a:bodyPr wrap="none" anchor="ctr">
            <a:prstTxWarp prst="textNoShape">
              <a:avLst/>
            </a:prstTxWarp>
          </a:bodyPr>
          <a:lstStyle/>
          <a:p>
            <a:pPr algn="ctr" defTabSz="685800" eaLnBrk="0" fontAlgn="base" hangingPunct="0">
              <a:spcBef>
                <a:spcPct val="0"/>
              </a:spcBef>
              <a:spcAft>
                <a:spcPct val="0"/>
              </a:spcAft>
            </a:pPr>
            <a:r>
              <a:rPr lang="en-US">
                <a:solidFill>
                  <a:srgbClr val="000000"/>
                </a:solidFill>
                <a:latin typeface="Calibri"/>
                <a:cs typeface="Calibri"/>
              </a:rPr>
              <a:t>CPU</a:t>
            </a:r>
          </a:p>
        </p:txBody>
      </p:sp>
      <p:sp>
        <p:nvSpPr>
          <p:cNvPr id="1426438" name="Rectangle 6"/>
          <p:cNvSpPr>
            <a:spLocks noChangeArrowheads="1"/>
          </p:cNvSpPr>
          <p:nvPr/>
        </p:nvSpPr>
        <p:spPr bwMode="auto">
          <a:xfrm>
            <a:off x="5600700" y="1657350"/>
            <a:ext cx="2114550" cy="1885950"/>
          </a:xfrm>
          <a:prstGeom prst="rect">
            <a:avLst/>
          </a:prstGeom>
          <a:solidFill>
            <a:schemeClr val="bg1"/>
          </a:solidFill>
          <a:ln w="25400">
            <a:solidFill>
              <a:schemeClr val="tx2"/>
            </a:solidFill>
            <a:miter lim="800000"/>
            <a:headEnd/>
            <a:tailEnd/>
          </a:ln>
          <a:effectLst/>
        </p:spPr>
        <p:txBody>
          <a:bodyPr anchor="ctr">
            <a:prstTxWarp prst="textNoShape">
              <a:avLst/>
            </a:prstTxWarp>
          </a:bodyPr>
          <a:lstStyle/>
          <a:p>
            <a:pPr algn="ctr" defTabSz="685800" eaLnBrk="0" fontAlgn="base" hangingPunct="0">
              <a:spcBef>
                <a:spcPct val="0"/>
              </a:spcBef>
              <a:spcAft>
                <a:spcPct val="0"/>
              </a:spcAft>
            </a:pPr>
            <a:r>
              <a:rPr lang="en-US" dirty="0">
                <a:solidFill>
                  <a:srgbClr val="000000"/>
                </a:solidFill>
                <a:latin typeface="Calibri"/>
                <a:cs typeface="Calibri"/>
              </a:rPr>
              <a:t>Big, Slow Memory</a:t>
            </a:r>
          </a:p>
          <a:p>
            <a:pPr algn="ctr" defTabSz="685800" eaLnBrk="0" fontAlgn="base" hangingPunct="0">
              <a:spcBef>
                <a:spcPct val="0"/>
              </a:spcBef>
              <a:spcAft>
                <a:spcPct val="0"/>
              </a:spcAft>
            </a:pPr>
            <a:r>
              <a:rPr lang="en-US" dirty="0">
                <a:solidFill>
                  <a:srgbClr val="000000"/>
                </a:solidFill>
                <a:latin typeface="Calibri"/>
                <a:cs typeface="Calibri"/>
              </a:rPr>
              <a:t>(DRAM)</a:t>
            </a:r>
          </a:p>
        </p:txBody>
      </p:sp>
      <p:sp>
        <p:nvSpPr>
          <p:cNvPr id="1426441" name="Rectangle 9"/>
          <p:cNvSpPr>
            <a:spLocks noChangeArrowheads="1"/>
          </p:cNvSpPr>
          <p:nvPr/>
        </p:nvSpPr>
        <p:spPr bwMode="auto">
          <a:xfrm>
            <a:off x="2457450" y="3143251"/>
            <a:ext cx="3143250" cy="323165"/>
          </a:xfrm>
          <a:prstGeom prst="rect">
            <a:avLst/>
          </a:prstGeom>
          <a:noFill/>
          <a:ln w="25400">
            <a:noFill/>
            <a:miter lim="800000"/>
            <a:headEnd/>
            <a:tailEnd/>
          </a:ln>
          <a:effectLst/>
        </p:spPr>
        <p:txBody>
          <a:bodyPr>
            <a:prstTxWarp prst="textNoShape">
              <a:avLst/>
            </a:prstTxWarp>
            <a:spAutoFit/>
          </a:bodyPr>
          <a:lstStyle/>
          <a:p>
            <a:pPr algn="ctr" defTabSz="685800" eaLnBrk="0" fontAlgn="base" hangingPunct="0">
              <a:spcBef>
                <a:spcPct val="0"/>
              </a:spcBef>
              <a:spcAft>
                <a:spcPct val="0"/>
              </a:spcAft>
            </a:pPr>
            <a:r>
              <a:rPr lang="en-US" sz="1500" i="1" dirty="0">
                <a:solidFill>
                  <a:srgbClr val="000000"/>
                </a:solidFill>
                <a:latin typeface="Calibri"/>
                <a:cs typeface="Calibri"/>
              </a:rPr>
              <a:t>holds frequently used data</a:t>
            </a:r>
          </a:p>
        </p:txBody>
      </p:sp>
      <p:sp>
        <p:nvSpPr>
          <p:cNvPr id="1426442" name="AutoShape 10"/>
          <p:cNvSpPr>
            <a:spLocks noChangeArrowheads="1"/>
          </p:cNvSpPr>
          <p:nvPr/>
        </p:nvSpPr>
        <p:spPr bwMode="auto">
          <a:xfrm>
            <a:off x="4857750" y="2571750"/>
            <a:ext cx="742950" cy="114300"/>
          </a:xfrm>
          <a:prstGeom prst="leftRightArrow">
            <a:avLst>
              <a:gd name="adj1" fmla="val 50000"/>
              <a:gd name="adj2" fmla="val 130000"/>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685800" eaLnBrk="0" fontAlgn="base" hangingPunct="0">
              <a:spcBef>
                <a:spcPct val="50000"/>
              </a:spcBef>
              <a:spcAft>
                <a:spcPct val="0"/>
              </a:spcAft>
            </a:pPr>
            <a:endParaRPr lang="en-US" sz="1200">
              <a:solidFill>
                <a:srgbClr val="FC0128"/>
              </a:solidFill>
              <a:latin typeface="Calibri"/>
              <a:cs typeface="Calibri"/>
            </a:endParaRPr>
          </a:p>
        </p:txBody>
      </p:sp>
      <p:sp>
        <p:nvSpPr>
          <p:cNvPr id="1426443" name="AutoShape 11"/>
          <p:cNvSpPr>
            <a:spLocks noChangeArrowheads="1"/>
          </p:cNvSpPr>
          <p:nvPr/>
        </p:nvSpPr>
        <p:spPr bwMode="auto">
          <a:xfrm>
            <a:off x="2514600" y="2286000"/>
            <a:ext cx="857250" cy="628650"/>
          </a:xfrm>
          <a:prstGeom prst="leftRightArrow">
            <a:avLst>
              <a:gd name="adj1" fmla="val 50000"/>
              <a:gd name="adj2" fmla="val 27273"/>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685800" eaLnBrk="0" fontAlgn="base" hangingPunct="0">
              <a:spcBef>
                <a:spcPct val="50000"/>
              </a:spcBef>
              <a:spcAft>
                <a:spcPct val="0"/>
              </a:spcAft>
            </a:pPr>
            <a:endParaRPr lang="en-US" sz="1200">
              <a:solidFill>
                <a:srgbClr val="FC0128"/>
              </a:solidFill>
              <a:latin typeface="Calibri"/>
              <a:cs typeface="Calibri"/>
            </a:endParaRPr>
          </a:p>
        </p:txBody>
      </p:sp>
      <p:sp>
        <p:nvSpPr>
          <p:cNvPr id="13" name="Rectangle 3"/>
          <p:cNvSpPr>
            <a:spLocks noChangeArrowheads="1"/>
          </p:cNvSpPr>
          <p:nvPr/>
        </p:nvSpPr>
        <p:spPr bwMode="auto">
          <a:xfrm>
            <a:off x="1606550" y="2730954"/>
            <a:ext cx="876300" cy="217715"/>
          </a:xfrm>
          <a:prstGeom prst="rect">
            <a:avLst/>
          </a:prstGeom>
          <a:solidFill>
            <a:srgbClr val="CFBDC8"/>
          </a:solidFill>
          <a:ln w="25400">
            <a:solidFill>
              <a:schemeClr val="tx2"/>
            </a:solidFill>
            <a:miter lim="800000"/>
            <a:headEnd/>
            <a:tailEnd/>
          </a:ln>
          <a:effectLst/>
        </p:spPr>
        <p:txBody>
          <a:bodyPr anchor="ctr">
            <a:prstTxWarp prst="textNoShape">
              <a:avLst/>
            </a:prstTxWarp>
          </a:bodyPr>
          <a:lstStyle/>
          <a:p>
            <a:pPr algn="ctr" defTabSz="685800" eaLnBrk="0" fontAlgn="base" hangingPunct="0">
              <a:spcBef>
                <a:spcPct val="0"/>
              </a:spcBef>
              <a:spcAft>
                <a:spcPct val="0"/>
              </a:spcAft>
            </a:pPr>
            <a:r>
              <a:rPr lang="en-US" altLang="zh-CN" sz="1350" dirty="0">
                <a:solidFill>
                  <a:srgbClr val="000000"/>
                </a:solidFill>
                <a:latin typeface="Calibri"/>
                <a:cs typeface="Calibri"/>
              </a:rPr>
              <a:t>Registers</a:t>
            </a:r>
            <a:endParaRPr lang="en-US" sz="1350" dirty="0">
              <a:solidFill>
                <a:srgbClr val="000000"/>
              </a:solidFill>
              <a:latin typeface="Calibri"/>
              <a:cs typeface="Calibri"/>
            </a:endParaRPr>
          </a:p>
        </p:txBody>
      </p:sp>
    </p:spTree>
    <p:extLst>
      <p:ext uri="{BB962C8B-B14F-4D97-AF65-F5344CB8AC3E}">
        <p14:creationId xmlns:p14="http://schemas.microsoft.com/office/powerpoint/2010/main" xmlns="" val="289315909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1C9798D-5E12-4A54-A536-5F1FDFCE5D5D}"/>
              </a:ext>
            </a:extLst>
          </p:cNvPr>
          <p:cNvSpPr>
            <a:spLocks noGrp="1"/>
          </p:cNvSpPr>
          <p:nvPr>
            <p:ph type="title"/>
          </p:nvPr>
        </p:nvSpPr>
        <p:spPr/>
        <p:txBody>
          <a:bodyPr/>
          <a:lstStyle/>
          <a:p>
            <a:r>
              <a:rPr lang="en-US" altLang="zh-CN" dirty="0"/>
              <a:t>Task 8: Make the Attack More Practical</a:t>
            </a:r>
            <a:endParaRPr lang="zh-CN" altLang="en-US" dirty="0"/>
          </a:p>
        </p:txBody>
      </p:sp>
      <p:sp>
        <p:nvSpPr>
          <p:cNvPr id="3" name="内容占位符 2">
            <a:extLst>
              <a:ext uri="{FF2B5EF4-FFF2-40B4-BE49-F238E27FC236}">
                <a16:creationId xmlns:a16="http://schemas.microsoft.com/office/drawing/2014/main" xmlns="" id="{BFC3ECDE-6194-4B0B-A9AD-168BC075FEDC}"/>
              </a:ext>
            </a:extLst>
          </p:cNvPr>
          <p:cNvSpPr>
            <a:spLocks noGrp="1"/>
          </p:cNvSpPr>
          <p:nvPr>
            <p:ph idx="1"/>
          </p:nvPr>
        </p:nvSpPr>
        <p:spPr>
          <a:xfrm>
            <a:off x="152400" y="883847"/>
            <a:ext cx="8839200" cy="5425473"/>
          </a:xfrm>
        </p:spPr>
        <p:txBody>
          <a:bodyPr>
            <a:normAutofit fontScale="92500" lnSpcReduction="10000"/>
          </a:bodyPr>
          <a:lstStyle/>
          <a:p>
            <a:r>
              <a:rPr lang="en-US" altLang="zh-CN" dirty="0"/>
              <a:t>The actual timing measurements may be noisy due to cache prefetching, OS scheduling, interrupts and other interference effects, making it difficult to set the proper value of CACHE_HIT_THRESHOLD that works always</a:t>
            </a:r>
          </a:p>
          <a:p>
            <a:r>
              <a:rPr lang="en-US" altLang="zh-CN" dirty="0"/>
              <a:t>Statistical technique: create a score array of size 256, one element for each possible secret value. We then run our attack for 1000 times. Each time, if our attack program says that k is the secret (this result may be false), we add 1 to scores[k]. After running the attack for many times, we use the value k with the highest score as our final estimation of the secret</a:t>
            </a:r>
            <a:endParaRPr lang="zh-CN" altLang="en-US" dirty="0"/>
          </a:p>
        </p:txBody>
      </p:sp>
    </p:spTree>
    <p:extLst>
      <p:ext uri="{BB962C8B-B14F-4D97-AF65-F5344CB8AC3E}">
        <p14:creationId xmlns:p14="http://schemas.microsoft.com/office/powerpoint/2010/main" xmlns="" val="4096523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D56DB8C-FF0B-476E-B59F-67466C809A9B}"/>
              </a:ext>
            </a:extLst>
          </p:cNvPr>
          <p:cNvSpPr>
            <a:spLocks noGrp="1"/>
          </p:cNvSpPr>
          <p:nvPr>
            <p:ph type="title"/>
          </p:nvPr>
        </p:nvSpPr>
        <p:spPr/>
        <p:txBody>
          <a:bodyPr/>
          <a:lstStyle/>
          <a:p>
            <a:r>
              <a:rPr lang="en-US" altLang="zh-CN" dirty="0"/>
              <a:t>Statistical technique</a:t>
            </a:r>
            <a:endParaRPr lang="zh-CN" altLang="en-US" dirty="0"/>
          </a:p>
        </p:txBody>
      </p:sp>
      <p:sp>
        <p:nvSpPr>
          <p:cNvPr id="3" name="内容占位符 2">
            <a:extLst>
              <a:ext uri="{FF2B5EF4-FFF2-40B4-BE49-F238E27FC236}">
                <a16:creationId xmlns:a16="http://schemas.microsoft.com/office/drawing/2014/main" xmlns="" id="{D36E4456-3A9F-4D98-949F-812D815A5073}"/>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xmlns="" id="{F04BE26E-61C9-410B-945C-B83E357E2170}"/>
              </a:ext>
            </a:extLst>
          </p:cNvPr>
          <p:cNvPicPr>
            <a:picLocks noChangeAspect="1"/>
          </p:cNvPicPr>
          <p:nvPr/>
        </p:nvPicPr>
        <p:blipFill>
          <a:blip r:embed="rId2" cstate="print"/>
          <a:stretch>
            <a:fillRect/>
          </a:stretch>
        </p:blipFill>
        <p:spPr>
          <a:xfrm>
            <a:off x="21722" y="988189"/>
            <a:ext cx="4252903" cy="4176462"/>
          </a:xfrm>
          <a:prstGeom prst="rect">
            <a:avLst/>
          </a:prstGeom>
        </p:spPr>
      </p:pic>
      <p:pic>
        <p:nvPicPr>
          <p:cNvPr id="5" name="图片 4">
            <a:extLst>
              <a:ext uri="{FF2B5EF4-FFF2-40B4-BE49-F238E27FC236}">
                <a16:creationId xmlns:a16="http://schemas.microsoft.com/office/drawing/2014/main" xmlns="" id="{85043D15-A2AA-4A3F-8A7A-E033C8B6AB70}"/>
              </a:ext>
            </a:extLst>
          </p:cNvPr>
          <p:cNvPicPr>
            <a:picLocks noChangeAspect="1"/>
          </p:cNvPicPr>
          <p:nvPr/>
        </p:nvPicPr>
        <p:blipFill>
          <a:blip r:embed="rId3" cstate="print"/>
          <a:stretch>
            <a:fillRect/>
          </a:stretch>
        </p:blipFill>
        <p:spPr>
          <a:xfrm>
            <a:off x="4274625" y="1018881"/>
            <a:ext cx="4869375" cy="5656027"/>
          </a:xfrm>
          <a:prstGeom prst="rect">
            <a:avLst/>
          </a:prstGeom>
        </p:spPr>
      </p:pic>
    </p:spTree>
    <p:extLst>
      <p:ext uri="{BB962C8B-B14F-4D97-AF65-F5344CB8AC3E}">
        <p14:creationId xmlns:p14="http://schemas.microsoft.com/office/powerpoint/2010/main" xmlns="" val="39616056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xmlns="" id="{1DD3ACD9-D72A-480D-88BD-AABC498D719C}"/>
              </a:ext>
            </a:extLst>
          </p:cNvPr>
          <p:cNvSpPr>
            <a:spLocks noGrp="1"/>
          </p:cNvSpPr>
          <p:nvPr>
            <p:ph idx="1"/>
          </p:nvPr>
        </p:nvSpPr>
        <p:spPr/>
        <p:txBody>
          <a:bodyPr>
            <a:normAutofit/>
          </a:bodyPr>
          <a:lstStyle/>
          <a:p>
            <a:pPr marL="0" indent="0" algn="ctr">
              <a:buNone/>
            </a:pPr>
            <a:r>
              <a:rPr lang="en-US" altLang="zh-CN" sz="6600" dirty="0" err="1"/>
              <a:t>Spectre</a:t>
            </a:r>
            <a:endParaRPr lang="zh-CN" altLang="en-US" sz="6600" dirty="0"/>
          </a:p>
        </p:txBody>
      </p:sp>
    </p:spTree>
    <p:extLst>
      <p:ext uri="{BB962C8B-B14F-4D97-AF65-F5344CB8AC3E}">
        <p14:creationId xmlns:p14="http://schemas.microsoft.com/office/powerpoint/2010/main" xmlns="" val="36738393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a:t>Non-Pipelined Instruction Execution (</a:t>
            </a:r>
            <a:r>
              <a:rPr lang="en-US" altLang="zh-CN" dirty="0"/>
              <a:t>hypothetical)</a:t>
            </a:r>
            <a:endParaRPr lang="en-US" dirty="0"/>
          </a:p>
        </p:txBody>
      </p:sp>
      <p:sp>
        <p:nvSpPr>
          <p:cNvPr id="15" name="Slide Number Placeholder 14"/>
          <p:cNvSpPr>
            <a:spLocks noGrp="1"/>
          </p:cNvSpPr>
          <p:nvPr>
            <p:ph type="sldNum" sz="quarter" idx="12"/>
          </p:nvPr>
        </p:nvSpPr>
        <p:spPr/>
        <p:txBody>
          <a:bodyPr/>
          <a:lstStyle/>
          <a:p>
            <a:fld id="{3CC63E4C-4642-794D-A2FD-70F6B81535F5}" type="slidenum">
              <a:rPr lang="en-US" smtClean="0"/>
              <a:pPr/>
              <a:t>33</a:t>
            </a:fld>
            <a:endParaRPr lang="en-US" dirty="0"/>
          </a:p>
        </p:txBody>
      </p:sp>
      <p:grpSp>
        <p:nvGrpSpPr>
          <p:cNvPr id="17" name="Group 16"/>
          <p:cNvGrpSpPr/>
          <p:nvPr/>
        </p:nvGrpSpPr>
        <p:grpSpPr>
          <a:xfrm>
            <a:off x="3131840" y="3459774"/>
            <a:ext cx="3071192" cy="568862"/>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0707" y="2538154"/>
            <a:ext cx="3071192" cy="568939"/>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6206294" y="4401742"/>
            <a:ext cx="2869356" cy="555582"/>
            <a:chOff x="3286561" y="3640724"/>
            <a:chExt cx="3825807" cy="740776"/>
          </a:xfrm>
        </p:grpSpPr>
        <p:cxnSp>
          <p:nvCxnSpPr>
            <p:cNvPr id="26" name="Straight Arrow Connector 25"/>
            <p:cNvCxnSpPr>
              <a:cxnSpLocks/>
            </p:cNvCxnSpPr>
            <p:nvPr/>
          </p:nvCxnSpPr>
          <p:spPr bwMode="auto">
            <a:xfrm>
              <a:off x="3286561" y="3810001"/>
              <a:ext cx="3825805"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3825807" cy="412473"/>
              <a:chOff x="1855304" y="1603513"/>
              <a:chExt cx="3825807"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6" y="1603513"/>
                <a:ext cx="1095875"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74122" y="5344488"/>
            <a:ext cx="8848742" cy="4860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1" name="Straight Connector 20"/>
          <p:cNvCxnSpPr/>
          <p:nvPr/>
        </p:nvCxnSpPr>
        <p:spPr bwMode="auto">
          <a:xfrm>
            <a:off x="4765495"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2" name="Straight Connector 21"/>
          <p:cNvCxnSpPr/>
          <p:nvPr/>
        </p:nvCxnSpPr>
        <p:spPr bwMode="auto">
          <a:xfrm>
            <a:off x="5851659"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3" name="Straight Connector 22"/>
          <p:cNvCxnSpPr/>
          <p:nvPr/>
        </p:nvCxnSpPr>
        <p:spPr bwMode="auto">
          <a:xfrm>
            <a:off x="6875389" y="5296651"/>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Straight Connector 23"/>
          <p:cNvCxnSpPr/>
          <p:nvPr/>
        </p:nvCxnSpPr>
        <p:spPr bwMode="auto">
          <a:xfrm>
            <a:off x="7908765" y="5307367"/>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5" name="TextBox 24"/>
          <p:cNvSpPr txBox="1"/>
          <p:nvPr/>
        </p:nvSpPr>
        <p:spPr>
          <a:xfrm>
            <a:off x="8410985" y="5407379"/>
            <a:ext cx="664663"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sp>
        <p:nvSpPr>
          <p:cNvPr id="44" name="Rectangle 3"/>
          <p:cNvSpPr txBox="1">
            <a:spLocks noChangeArrowheads="1"/>
          </p:cNvSpPr>
          <p:nvPr/>
        </p:nvSpPr>
        <p:spPr>
          <a:xfrm>
            <a:off x="292515" y="5591671"/>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500" dirty="0"/>
              <a:t> </a:t>
            </a:r>
            <a:r>
              <a:rPr lang="en-US" altLang="zh-CN" sz="1500" dirty="0"/>
              <a:t>One instruction completed every  3 cycles. </a:t>
            </a:r>
            <a:r>
              <a:rPr lang="en-US" sz="1500" dirty="0"/>
              <a:t>Performance is </a:t>
            </a:r>
            <a:r>
              <a:rPr lang="en-US" altLang="zh-CN" sz="1500" dirty="0"/>
              <a:t>much lower than pipelined execution.</a:t>
            </a:r>
            <a:r>
              <a:rPr lang="en-US" sz="1500" dirty="0"/>
              <a:t> </a:t>
            </a:r>
          </a:p>
        </p:txBody>
      </p:sp>
      <p:cxnSp>
        <p:nvCxnSpPr>
          <p:cNvPr id="49" name="Straight Connector 48"/>
          <p:cNvCxnSpPr/>
          <p:nvPr/>
        </p:nvCxnSpPr>
        <p:spPr bwMode="auto">
          <a:xfrm>
            <a:off x="570963"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0" name="Straight Connector 49"/>
          <p:cNvCxnSpPr/>
          <p:nvPr/>
        </p:nvCxnSpPr>
        <p:spPr bwMode="auto">
          <a:xfrm>
            <a:off x="1657127"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1" name="Straight Connector 50"/>
          <p:cNvCxnSpPr/>
          <p:nvPr/>
        </p:nvCxnSpPr>
        <p:spPr bwMode="auto">
          <a:xfrm>
            <a:off x="2680857" y="5244475"/>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2" name="Straight Connector 51"/>
          <p:cNvCxnSpPr/>
          <p:nvPr/>
        </p:nvCxnSpPr>
        <p:spPr bwMode="auto">
          <a:xfrm>
            <a:off x="3714233" y="5255190"/>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45" name="Group 12">
            <a:extLst>
              <a:ext uri="{FF2B5EF4-FFF2-40B4-BE49-F238E27FC236}">
                <a16:creationId xmlns:a16="http://schemas.microsoft.com/office/drawing/2014/main" xmlns="" id="{59B3A31C-0786-496D-A53A-232621B92D8E}"/>
              </a:ext>
            </a:extLst>
          </p:cNvPr>
          <p:cNvGrpSpPr/>
          <p:nvPr/>
        </p:nvGrpSpPr>
        <p:grpSpPr>
          <a:xfrm>
            <a:off x="6907100" y="1278062"/>
            <a:ext cx="1790700" cy="2667000"/>
            <a:chOff x="2755900" y="1130300"/>
            <a:chExt cx="2387600" cy="3556000"/>
          </a:xfrm>
        </p:grpSpPr>
        <p:sp>
          <p:nvSpPr>
            <p:cNvPr id="46" name="Rectangle 1">
              <a:extLst>
                <a:ext uri="{FF2B5EF4-FFF2-40B4-BE49-F238E27FC236}">
                  <a16:creationId xmlns:a16="http://schemas.microsoft.com/office/drawing/2014/main" xmlns="" id="{97AE87B9-EACB-42D0-967C-303447C27111}"/>
                </a:ext>
              </a:extLst>
            </p:cNvPr>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47" name="Rectangle 2">
              <a:extLst>
                <a:ext uri="{FF2B5EF4-FFF2-40B4-BE49-F238E27FC236}">
                  <a16:creationId xmlns:a16="http://schemas.microsoft.com/office/drawing/2014/main" xmlns="" id="{D9B16DCD-A4D7-4C8A-B23F-96745F0F62DB}"/>
                </a:ext>
              </a:extLst>
            </p:cNvPr>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8" name="Rectangle 3">
              <a:extLst>
                <a:ext uri="{FF2B5EF4-FFF2-40B4-BE49-F238E27FC236}">
                  <a16:creationId xmlns:a16="http://schemas.microsoft.com/office/drawing/2014/main" xmlns="" id="{9B6EE7FD-8F2C-4980-9E55-B13CD1A8970A}"/>
                </a:ext>
              </a:extLst>
            </p:cNvPr>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3" name="Down Arrow 4">
              <a:extLst>
                <a:ext uri="{FF2B5EF4-FFF2-40B4-BE49-F238E27FC236}">
                  <a16:creationId xmlns:a16="http://schemas.microsoft.com/office/drawing/2014/main" xmlns="" id="{0F8AF103-FC82-45AB-9BC7-1518767ED0F0}"/>
                </a:ext>
              </a:extLst>
            </p:cNvPr>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4" name="Down Arrow 5">
              <a:extLst>
                <a:ext uri="{FF2B5EF4-FFF2-40B4-BE49-F238E27FC236}">
                  <a16:creationId xmlns:a16="http://schemas.microsoft.com/office/drawing/2014/main" xmlns="" id="{64645092-0AA3-4202-A9E5-CCBFE4B94FDE}"/>
                </a:ext>
              </a:extLst>
            </p:cNvPr>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5" name="TextBox 9">
              <a:extLst>
                <a:ext uri="{FF2B5EF4-FFF2-40B4-BE49-F238E27FC236}">
                  <a16:creationId xmlns:a16="http://schemas.microsoft.com/office/drawing/2014/main" xmlns="" id="{7B73DFD7-9FE6-4FAE-8AAF-CCDF54ED210C}"/>
                </a:ext>
              </a:extLst>
            </p:cNvPr>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56" name="TextBox 10">
              <a:extLst>
                <a:ext uri="{FF2B5EF4-FFF2-40B4-BE49-F238E27FC236}">
                  <a16:creationId xmlns:a16="http://schemas.microsoft.com/office/drawing/2014/main" xmlns="" id="{338EEC56-6BDB-423B-B415-65EC02E3FB24}"/>
                </a:ext>
              </a:extLst>
            </p:cNvPr>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57" name="TextBox 11">
              <a:extLst>
                <a:ext uri="{FF2B5EF4-FFF2-40B4-BE49-F238E27FC236}">
                  <a16:creationId xmlns:a16="http://schemas.microsoft.com/office/drawing/2014/main" xmlns="" id="{8F517503-3E88-4AED-9FFC-68970D26DEAC}"/>
                </a:ext>
              </a:extLst>
            </p:cNvPr>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Tree>
    <p:extLst>
      <p:ext uri="{BB962C8B-B14F-4D97-AF65-F5344CB8AC3E}">
        <p14:creationId xmlns:p14="http://schemas.microsoft.com/office/powerpoint/2010/main" xmlns="" val="20888571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034922" y="1732008"/>
            <a:ext cx="1790700" cy="2667000"/>
            <a:chOff x="2755900" y="1130300"/>
            <a:chExt cx="2387600" cy="3556000"/>
          </a:xfrm>
        </p:grpSpPr>
        <p:sp>
          <p:nvSpPr>
            <p:cNvPr id="2" name="Rectangle 1"/>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3" name="Rectangle 2"/>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 name="Rectangle 3"/>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 name="Down Arrow 4"/>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6" name="Down Arrow 5"/>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10" name="TextBox 9"/>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11" name="TextBox 10"/>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12" name="TextBox 11"/>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
        <p:nvSpPr>
          <p:cNvPr id="14" name="Title 13"/>
          <p:cNvSpPr>
            <a:spLocks noGrp="1"/>
          </p:cNvSpPr>
          <p:nvPr>
            <p:ph type="title"/>
          </p:nvPr>
        </p:nvSpPr>
        <p:spPr/>
        <p:txBody>
          <a:bodyPr/>
          <a:lstStyle/>
          <a:p>
            <a:r>
              <a:rPr lang="en-US" dirty="0"/>
              <a:t>Pipelined Instruction Execution</a:t>
            </a:r>
          </a:p>
        </p:txBody>
      </p:sp>
      <p:sp>
        <p:nvSpPr>
          <p:cNvPr id="15" name="Slide Number Placeholder 14"/>
          <p:cNvSpPr>
            <a:spLocks noGrp="1"/>
          </p:cNvSpPr>
          <p:nvPr>
            <p:ph type="sldNum" sz="quarter" idx="12"/>
          </p:nvPr>
        </p:nvSpPr>
        <p:spPr/>
        <p:txBody>
          <a:bodyPr/>
          <a:lstStyle/>
          <a:p>
            <a:fld id="{3CC63E4C-4642-794D-A2FD-70F6B81535F5}" type="slidenum">
              <a:rPr lang="en-US" smtClean="0"/>
              <a:pPr/>
              <a:t>34</a:t>
            </a:fld>
            <a:endParaRPr lang="en-US" dirty="0"/>
          </a:p>
        </p:txBody>
      </p:sp>
      <p:grpSp>
        <p:nvGrpSpPr>
          <p:cNvPr id="16" name="Group 15"/>
          <p:cNvGrpSpPr/>
          <p:nvPr/>
        </p:nvGrpSpPr>
        <p:grpSpPr>
          <a:xfrm>
            <a:off x="3415350" y="1618891"/>
            <a:ext cx="5271450" cy="3169308"/>
            <a:chOff x="556595" y="1155940"/>
            <a:chExt cx="7028600" cy="4225744"/>
          </a:xfrm>
        </p:grpSpPr>
        <p:grpSp>
          <p:nvGrpSpPr>
            <p:cNvPr id="17" name="Group 16"/>
            <p:cNvGrpSpPr/>
            <p:nvPr/>
          </p:nvGrpSpPr>
          <p:grpSpPr>
            <a:xfrm>
              <a:off x="1921569" y="2384767"/>
              <a:ext cx="4094922" cy="758483"/>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56595" y="1155940"/>
              <a:ext cx="4094922" cy="758585"/>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3286561" y="3640724"/>
              <a:ext cx="4094922" cy="740776"/>
              <a:chOff x="3286561" y="3640724"/>
              <a:chExt cx="4094922" cy="740776"/>
            </a:xfrm>
          </p:grpSpPr>
          <p:cxnSp>
            <p:nvCxnSpPr>
              <p:cNvPr id="26" name="Straight Arrow Connector 25"/>
              <p:cNvCxnSpPr/>
              <p:nvPr/>
            </p:nvCxnSpPr>
            <p:spPr bwMode="auto">
              <a:xfrm>
                <a:off x="3286561" y="3810001"/>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4094904" cy="412473"/>
                <a:chOff x="1855304" y="1603513"/>
                <a:chExt cx="4094904"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556595" y="4933950"/>
              <a:ext cx="6824888" cy="2857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1" name="Straight Connector 20"/>
            <p:cNvCxnSpPr/>
            <p:nvPr/>
          </p:nvCxnSpPr>
          <p:spPr bwMode="auto">
            <a:xfrm>
              <a:off x="1838325"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2" name="Straight Connector 21"/>
            <p:cNvCxnSpPr/>
            <p:nvPr/>
          </p:nvCxnSpPr>
          <p:spPr bwMode="auto">
            <a:xfrm>
              <a:off x="3286543"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3" name="Straight Connector 22"/>
            <p:cNvCxnSpPr/>
            <p:nvPr/>
          </p:nvCxnSpPr>
          <p:spPr bwMode="auto">
            <a:xfrm>
              <a:off x="4651517" y="4833937"/>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Straight Connector 23"/>
            <p:cNvCxnSpPr/>
            <p:nvPr/>
          </p:nvCxnSpPr>
          <p:spPr bwMode="auto">
            <a:xfrm>
              <a:off x="6029351" y="4848224"/>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5" name="TextBox 24"/>
            <p:cNvSpPr txBox="1"/>
            <p:nvPr/>
          </p:nvSpPr>
          <p:spPr>
            <a:xfrm>
              <a:off x="6698978" y="4981575"/>
              <a:ext cx="886217"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grpSp>
      <p:sp>
        <p:nvSpPr>
          <p:cNvPr id="44" name="Rectangle 3"/>
          <p:cNvSpPr txBox="1">
            <a:spLocks noChangeArrowheads="1"/>
          </p:cNvSpPr>
          <p:nvPr/>
        </p:nvSpPr>
        <p:spPr>
          <a:xfrm>
            <a:off x="272393" y="4777646"/>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Pipelining allows multiple instructions to be in progress simultaneously during any one processor clock cycle. While one instruction is fetched, another is decoded, and a third is executed. </a:t>
            </a:r>
          </a:p>
        </p:txBody>
      </p:sp>
    </p:spTree>
    <p:extLst>
      <p:ext uri="{BB962C8B-B14F-4D97-AF65-F5344CB8AC3E}">
        <p14:creationId xmlns:p14="http://schemas.microsoft.com/office/powerpoint/2010/main" xmlns="" val="623422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3A2AD97-BA6A-48B1-9BA6-A51357050C62}"/>
              </a:ext>
            </a:extLst>
          </p:cNvPr>
          <p:cNvSpPr>
            <a:spLocks noGrp="1"/>
          </p:cNvSpPr>
          <p:nvPr>
            <p:ph type="title"/>
          </p:nvPr>
        </p:nvSpPr>
        <p:spPr/>
        <p:txBody>
          <a:bodyPr>
            <a:normAutofit fontScale="90000"/>
          </a:bodyPr>
          <a:lstStyle/>
          <a:p>
            <a:r>
              <a:rPr lang="en-US" altLang="zh-CN" dirty="0"/>
              <a:t>Out-of-Order Execution (or Speculative Execution)</a:t>
            </a:r>
            <a:endParaRPr lang="zh-CN" altLang="en-US" dirty="0"/>
          </a:p>
        </p:txBody>
      </p:sp>
      <p:sp>
        <p:nvSpPr>
          <p:cNvPr id="66" name="Shape 120">
            <a:extLst>
              <a:ext uri="{FF2B5EF4-FFF2-40B4-BE49-F238E27FC236}">
                <a16:creationId xmlns:a16="http://schemas.microsoft.com/office/drawing/2014/main" xmlns="" id="{88437335-7C70-4C93-BB36-694AF2BB8D52}"/>
              </a:ext>
            </a:extLst>
          </p:cNvPr>
          <p:cNvSpPr txBox="1"/>
          <p:nvPr/>
        </p:nvSpPr>
        <p:spPr>
          <a:xfrm>
            <a:off x="4724375" y="3173057"/>
            <a:ext cx="3538244"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Predict branch direction</a:t>
            </a:r>
            <a:endParaRPr b="1" dirty="0"/>
          </a:p>
        </p:txBody>
      </p:sp>
      <p:sp>
        <p:nvSpPr>
          <p:cNvPr id="72" name="Shape 126">
            <a:extLst>
              <a:ext uri="{FF2B5EF4-FFF2-40B4-BE49-F238E27FC236}">
                <a16:creationId xmlns:a16="http://schemas.microsoft.com/office/drawing/2014/main" xmlns="" id="{99905592-7B53-4693-8E34-545D05055470}"/>
              </a:ext>
            </a:extLst>
          </p:cNvPr>
          <p:cNvSpPr txBox="1"/>
          <p:nvPr/>
        </p:nvSpPr>
        <p:spPr>
          <a:xfrm>
            <a:off x="419100" y="2223375"/>
            <a:ext cx="667318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Go Faster: Pipelining, branch prediction, &amp; instruction speculation</a:t>
            </a:r>
            <a:endParaRPr dirty="0"/>
          </a:p>
        </p:txBody>
      </p:sp>
      <p:grpSp>
        <p:nvGrpSpPr>
          <p:cNvPr id="73" name="Shape 127">
            <a:extLst>
              <a:ext uri="{FF2B5EF4-FFF2-40B4-BE49-F238E27FC236}">
                <a16:creationId xmlns:a16="http://schemas.microsoft.com/office/drawing/2014/main" xmlns="" id="{59DCD304-12A8-4EBF-A911-72DE1479D029}"/>
              </a:ext>
            </a:extLst>
          </p:cNvPr>
          <p:cNvGrpSpPr/>
          <p:nvPr/>
        </p:nvGrpSpPr>
        <p:grpSpPr>
          <a:xfrm>
            <a:off x="541025" y="2590825"/>
            <a:ext cx="3192875" cy="381000"/>
            <a:chOff x="541025" y="2743225"/>
            <a:chExt cx="3192875" cy="381000"/>
          </a:xfrm>
        </p:grpSpPr>
        <p:sp>
          <p:nvSpPr>
            <p:cNvPr id="74" name="Shape 128">
              <a:extLst>
                <a:ext uri="{FF2B5EF4-FFF2-40B4-BE49-F238E27FC236}">
                  <a16:creationId xmlns:a16="http://schemas.microsoft.com/office/drawing/2014/main" xmlns="" id="{9F32C225-1498-4CFF-82CE-5014CE55509C}"/>
                </a:ext>
              </a:extLst>
            </p:cNvPr>
            <p:cNvSpPr txBox="1"/>
            <p:nvPr/>
          </p:nvSpPr>
          <p:spPr>
            <a:xfrm>
              <a:off x="541025" y="27432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add</a:t>
              </a:r>
              <a:r>
                <a:rPr lang="en"/>
                <a:t> </a:t>
              </a:r>
              <a:endParaRPr/>
            </a:p>
          </p:txBody>
        </p:sp>
        <p:grpSp>
          <p:nvGrpSpPr>
            <p:cNvPr id="75" name="Shape 129">
              <a:extLst>
                <a:ext uri="{FF2B5EF4-FFF2-40B4-BE49-F238E27FC236}">
                  <a16:creationId xmlns:a16="http://schemas.microsoft.com/office/drawing/2014/main" xmlns="" id="{9128B204-C5EB-4EB1-A3AB-EFCD1659B237}"/>
                </a:ext>
              </a:extLst>
            </p:cNvPr>
            <p:cNvGrpSpPr/>
            <p:nvPr/>
          </p:nvGrpSpPr>
          <p:grpSpPr>
            <a:xfrm>
              <a:off x="1554475" y="2842250"/>
              <a:ext cx="2179425" cy="183000"/>
              <a:chOff x="1554475" y="2842250"/>
              <a:chExt cx="2179425" cy="183000"/>
            </a:xfrm>
          </p:grpSpPr>
          <p:sp>
            <p:nvSpPr>
              <p:cNvPr id="76" name="Shape 130">
                <a:extLst>
                  <a:ext uri="{FF2B5EF4-FFF2-40B4-BE49-F238E27FC236}">
                    <a16:creationId xmlns:a16="http://schemas.microsoft.com/office/drawing/2014/main" xmlns="" id="{55973888-6BB6-494A-9E55-3915AF314161}"/>
                  </a:ext>
                </a:extLst>
              </p:cNvPr>
              <p:cNvSpPr/>
              <p:nvPr/>
            </p:nvSpPr>
            <p:spPr>
              <a:xfrm>
                <a:off x="15544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131">
                <a:extLst>
                  <a:ext uri="{FF2B5EF4-FFF2-40B4-BE49-F238E27FC236}">
                    <a16:creationId xmlns:a16="http://schemas.microsoft.com/office/drawing/2014/main" xmlns="" id="{1D587AA0-F515-4A56-A983-A83EED71B04A}"/>
                  </a:ext>
                </a:extLst>
              </p:cNvPr>
              <p:cNvSpPr/>
              <p:nvPr/>
            </p:nvSpPr>
            <p:spPr>
              <a:xfrm>
                <a:off x="20116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132">
                <a:extLst>
                  <a:ext uri="{FF2B5EF4-FFF2-40B4-BE49-F238E27FC236}">
                    <a16:creationId xmlns:a16="http://schemas.microsoft.com/office/drawing/2014/main" xmlns="" id="{96799926-E78F-4190-915D-02C62D61EA20}"/>
                  </a:ext>
                </a:extLst>
              </p:cNvPr>
              <p:cNvSpPr/>
              <p:nvPr/>
            </p:nvSpPr>
            <p:spPr>
              <a:xfrm>
                <a:off x="246125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133">
                <a:extLst>
                  <a:ext uri="{FF2B5EF4-FFF2-40B4-BE49-F238E27FC236}">
                    <a16:creationId xmlns:a16="http://schemas.microsoft.com/office/drawing/2014/main" xmlns="" id="{BAFDA1AB-8046-43B6-82F8-8DE2F6520DFE}"/>
                  </a:ext>
                </a:extLst>
              </p:cNvPr>
              <p:cNvSpPr/>
              <p:nvPr/>
            </p:nvSpPr>
            <p:spPr>
              <a:xfrm>
                <a:off x="291082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134">
                <a:extLst>
                  <a:ext uri="{FF2B5EF4-FFF2-40B4-BE49-F238E27FC236}">
                    <a16:creationId xmlns:a16="http://schemas.microsoft.com/office/drawing/2014/main" xmlns="" id="{90395391-3AC8-4723-B22C-80074890EAF4}"/>
                  </a:ext>
                </a:extLst>
              </p:cNvPr>
              <p:cNvSpPr/>
              <p:nvPr/>
            </p:nvSpPr>
            <p:spPr>
              <a:xfrm>
                <a:off x="336040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1" name="Shape 135">
            <a:extLst>
              <a:ext uri="{FF2B5EF4-FFF2-40B4-BE49-F238E27FC236}">
                <a16:creationId xmlns:a16="http://schemas.microsoft.com/office/drawing/2014/main" xmlns="" id="{603E40C6-B2CA-4535-B7A1-078241E90A6B}"/>
              </a:ext>
            </a:extLst>
          </p:cNvPr>
          <p:cNvGrpSpPr/>
          <p:nvPr/>
        </p:nvGrpSpPr>
        <p:grpSpPr>
          <a:xfrm>
            <a:off x="541025" y="2895625"/>
            <a:ext cx="3650075" cy="381000"/>
            <a:chOff x="541025" y="3048025"/>
            <a:chExt cx="3650075" cy="381000"/>
          </a:xfrm>
        </p:grpSpPr>
        <p:sp>
          <p:nvSpPr>
            <p:cNvPr id="82" name="Shape 136">
              <a:extLst>
                <a:ext uri="{FF2B5EF4-FFF2-40B4-BE49-F238E27FC236}">
                  <a16:creationId xmlns:a16="http://schemas.microsoft.com/office/drawing/2014/main" xmlns="" id="{1EE284E9-986B-47A2-8823-4FB8E4F20A05}"/>
                </a:ext>
              </a:extLst>
            </p:cNvPr>
            <p:cNvSpPr txBox="1"/>
            <p:nvPr/>
          </p:nvSpPr>
          <p:spPr>
            <a:xfrm>
              <a:off x="541025" y="30480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load</a:t>
              </a:r>
              <a:r>
                <a:rPr lang="en"/>
                <a:t> </a:t>
              </a:r>
              <a:endParaRPr/>
            </a:p>
          </p:txBody>
        </p:sp>
        <p:grpSp>
          <p:nvGrpSpPr>
            <p:cNvPr id="83" name="Shape 137">
              <a:extLst>
                <a:ext uri="{FF2B5EF4-FFF2-40B4-BE49-F238E27FC236}">
                  <a16:creationId xmlns:a16="http://schemas.microsoft.com/office/drawing/2014/main" xmlns="" id="{6323B49E-C4E6-43E0-AAF9-69A78A24A8EF}"/>
                </a:ext>
              </a:extLst>
            </p:cNvPr>
            <p:cNvGrpSpPr/>
            <p:nvPr/>
          </p:nvGrpSpPr>
          <p:grpSpPr>
            <a:xfrm>
              <a:off x="2011675" y="3147050"/>
              <a:ext cx="2179425" cy="183000"/>
              <a:chOff x="2011675" y="3147050"/>
              <a:chExt cx="2179425" cy="183000"/>
            </a:xfrm>
          </p:grpSpPr>
          <p:sp>
            <p:nvSpPr>
              <p:cNvPr id="84" name="Shape 138">
                <a:extLst>
                  <a:ext uri="{FF2B5EF4-FFF2-40B4-BE49-F238E27FC236}">
                    <a16:creationId xmlns:a16="http://schemas.microsoft.com/office/drawing/2014/main" xmlns="" id="{5A83CE5A-E67B-4E9B-9507-481554338F64}"/>
                  </a:ext>
                </a:extLst>
              </p:cNvPr>
              <p:cNvSpPr/>
              <p:nvPr/>
            </p:nvSpPr>
            <p:spPr>
              <a:xfrm>
                <a:off x="20116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139">
                <a:extLst>
                  <a:ext uri="{FF2B5EF4-FFF2-40B4-BE49-F238E27FC236}">
                    <a16:creationId xmlns:a16="http://schemas.microsoft.com/office/drawing/2014/main" xmlns="" id="{2494F502-4F2D-4380-88A8-349B0DF42671}"/>
                  </a:ext>
                </a:extLst>
              </p:cNvPr>
              <p:cNvSpPr/>
              <p:nvPr/>
            </p:nvSpPr>
            <p:spPr>
              <a:xfrm>
                <a:off x="24688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140">
                <a:extLst>
                  <a:ext uri="{FF2B5EF4-FFF2-40B4-BE49-F238E27FC236}">
                    <a16:creationId xmlns:a16="http://schemas.microsoft.com/office/drawing/2014/main" xmlns="" id="{B778D312-F755-4B9C-911C-4B145301A0BE}"/>
                  </a:ext>
                </a:extLst>
              </p:cNvPr>
              <p:cNvSpPr/>
              <p:nvPr/>
            </p:nvSpPr>
            <p:spPr>
              <a:xfrm>
                <a:off x="291845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141">
                <a:extLst>
                  <a:ext uri="{FF2B5EF4-FFF2-40B4-BE49-F238E27FC236}">
                    <a16:creationId xmlns:a16="http://schemas.microsoft.com/office/drawing/2014/main" xmlns="" id="{5BBD5DC9-C6EF-4D92-80ED-19F20615F9A7}"/>
                  </a:ext>
                </a:extLst>
              </p:cNvPr>
              <p:cNvSpPr/>
              <p:nvPr/>
            </p:nvSpPr>
            <p:spPr>
              <a:xfrm>
                <a:off x="336802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142">
                <a:extLst>
                  <a:ext uri="{FF2B5EF4-FFF2-40B4-BE49-F238E27FC236}">
                    <a16:creationId xmlns:a16="http://schemas.microsoft.com/office/drawing/2014/main" xmlns="" id="{76FB4D15-8634-43DD-B1C7-559B8DE58FD1}"/>
                  </a:ext>
                </a:extLst>
              </p:cNvPr>
              <p:cNvSpPr/>
              <p:nvPr/>
            </p:nvSpPr>
            <p:spPr>
              <a:xfrm>
                <a:off x="381760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9" name="Shape 143">
            <a:extLst>
              <a:ext uri="{FF2B5EF4-FFF2-40B4-BE49-F238E27FC236}">
                <a16:creationId xmlns:a16="http://schemas.microsoft.com/office/drawing/2014/main" xmlns="" id="{20CBC93D-088C-4AFF-8FC3-6F7ECCA4D561}"/>
              </a:ext>
            </a:extLst>
          </p:cNvPr>
          <p:cNvGrpSpPr/>
          <p:nvPr/>
        </p:nvGrpSpPr>
        <p:grpSpPr>
          <a:xfrm>
            <a:off x="541025" y="3200425"/>
            <a:ext cx="4107275" cy="381000"/>
            <a:chOff x="541025" y="3352825"/>
            <a:chExt cx="4107275" cy="381000"/>
          </a:xfrm>
        </p:grpSpPr>
        <p:sp>
          <p:nvSpPr>
            <p:cNvPr id="90" name="Shape 144">
              <a:extLst>
                <a:ext uri="{FF2B5EF4-FFF2-40B4-BE49-F238E27FC236}">
                  <a16:creationId xmlns:a16="http://schemas.microsoft.com/office/drawing/2014/main" xmlns="" id="{D2E622FE-9BE3-49A9-A17A-9959B3621AA4}"/>
                </a:ext>
              </a:extLst>
            </p:cNvPr>
            <p:cNvSpPr txBox="1"/>
            <p:nvPr/>
          </p:nvSpPr>
          <p:spPr>
            <a:xfrm>
              <a:off x="541025" y="3352825"/>
              <a:ext cx="101345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branch</a:t>
              </a:r>
              <a:r>
                <a:rPr lang="en" dirty="0"/>
                <a:t> </a:t>
              </a:r>
              <a:endParaRPr dirty="0"/>
            </a:p>
          </p:txBody>
        </p:sp>
        <p:grpSp>
          <p:nvGrpSpPr>
            <p:cNvPr id="91" name="Shape 145">
              <a:extLst>
                <a:ext uri="{FF2B5EF4-FFF2-40B4-BE49-F238E27FC236}">
                  <a16:creationId xmlns:a16="http://schemas.microsoft.com/office/drawing/2014/main" xmlns="" id="{C89CB0D0-314E-4F81-BBBC-3BA59ADFBE62}"/>
                </a:ext>
              </a:extLst>
            </p:cNvPr>
            <p:cNvGrpSpPr/>
            <p:nvPr/>
          </p:nvGrpSpPr>
          <p:grpSpPr>
            <a:xfrm>
              <a:off x="2468875" y="3451850"/>
              <a:ext cx="2179425" cy="183000"/>
              <a:chOff x="2468875" y="3451850"/>
              <a:chExt cx="2179425" cy="183000"/>
            </a:xfrm>
          </p:grpSpPr>
          <p:sp>
            <p:nvSpPr>
              <p:cNvPr id="92" name="Shape 146">
                <a:extLst>
                  <a:ext uri="{FF2B5EF4-FFF2-40B4-BE49-F238E27FC236}">
                    <a16:creationId xmlns:a16="http://schemas.microsoft.com/office/drawing/2014/main" xmlns="" id="{52961446-893F-4F29-BFFE-1E9D78DFD482}"/>
                  </a:ext>
                </a:extLst>
              </p:cNvPr>
              <p:cNvSpPr/>
              <p:nvPr/>
            </p:nvSpPr>
            <p:spPr>
              <a:xfrm>
                <a:off x="24688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147">
                <a:extLst>
                  <a:ext uri="{FF2B5EF4-FFF2-40B4-BE49-F238E27FC236}">
                    <a16:creationId xmlns:a16="http://schemas.microsoft.com/office/drawing/2014/main" xmlns="" id="{71AC1DEC-4E12-48CE-BF78-8F7A7F5C14C0}"/>
                  </a:ext>
                </a:extLst>
              </p:cNvPr>
              <p:cNvSpPr/>
              <p:nvPr/>
            </p:nvSpPr>
            <p:spPr>
              <a:xfrm>
                <a:off x="29260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148">
                <a:extLst>
                  <a:ext uri="{FF2B5EF4-FFF2-40B4-BE49-F238E27FC236}">
                    <a16:creationId xmlns:a16="http://schemas.microsoft.com/office/drawing/2014/main" xmlns="" id="{50B76E2B-412A-4392-9DC5-51FE5688B957}"/>
                  </a:ext>
                </a:extLst>
              </p:cNvPr>
              <p:cNvSpPr/>
              <p:nvPr/>
            </p:nvSpPr>
            <p:spPr>
              <a:xfrm>
                <a:off x="337565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149">
                <a:extLst>
                  <a:ext uri="{FF2B5EF4-FFF2-40B4-BE49-F238E27FC236}">
                    <a16:creationId xmlns:a16="http://schemas.microsoft.com/office/drawing/2014/main" xmlns="" id="{4C1452EA-2F96-4379-B41A-4E87541CB53A}"/>
                  </a:ext>
                </a:extLst>
              </p:cNvPr>
              <p:cNvSpPr/>
              <p:nvPr/>
            </p:nvSpPr>
            <p:spPr>
              <a:xfrm>
                <a:off x="382522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150">
                <a:extLst>
                  <a:ext uri="{FF2B5EF4-FFF2-40B4-BE49-F238E27FC236}">
                    <a16:creationId xmlns:a16="http://schemas.microsoft.com/office/drawing/2014/main" xmlns="" id="{24857A4B-44E8-4EDA-B0EA-4F7A98262451}"/>
                  </a:ext>
                </a:extLst>
              </p:cNvPr>
              <p:cNvSpPr/>
              <p:nvPr/>
            </p:nvSpPr>
            <p:spPr>
              <a:xfrm>
                <a:off x="427480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97" name="Shape 151">
            <a:extLst>
              <a:ext uri="{FF2B5EF4-FFF2-40B4-BE49-F238E27FC236}">
                <a16:creationId xmlns:a16="http://schemas.microsoft.com/office/drawing/2014/main" xmlns="" id="{6EE4047F-C2C4-4FB4-B528-D3C3F758A920}"/>
              </a:ext>
            </a:extLst>
          </p:cNvPr>
          <p:cNvGrpSpPr/>
          <p:nvPr/>
        </p:nvGrpSpPr>
        <p:grpSpPr>
          <a:xfrm>
            <a:off x="541025" y="3505225"/>
            <a:ext cx="7695321" cy="408100"/>
            <a:chOff x="541025" y="3657625"/>
            <a:chExt cx="7695321" cy="408100"/>
          </a:xfrm>
        </p:grpSpPr>
        <p:sp>
          <p:nvSpPr>
            <p:cNvPr id="98" name="Shape 152">
              <a:extLst>
                <a:ext uri="{FF2B5EF4-FFF2-40B4-BE49-F238E27FC236}">
                  <a16:creationId xmlns:a16="http://schemas.microsoft.com/office/drawing/2014/main" xmlns="" id="{7021DA83-CC1F-4BF3-AD85-99FB8A83435A}"/>
                </a:ext>
              </a:extLst>
            </p:cNvPr>
            <p:cNvSpPr txBox="1"/>
            <p:nvPr/>
          </p:nvSpPr>
          <p:spPr>
            <a:xfrm>
              <a:off x="541025" y="36576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and</a:t>
              </a:r>
              <a:endParaRPr/>
            </a:p>
          </p:txBody>
        </p:sp>
        <p:sp>
          <p:nvSpPr>
            <p:cNvPr id="99" name="Shape 153">
              <a:extLst>
                <a:ext uri="{FF2B5EF4-FFF2-40B4-BE49-F238E27FC236}">
                  <a16:creationId xmlns:a16="http://schemas.microsoft.com/office/drawing/2014/main" xmlns="" id="{385DD2D6-2BA8-4715-8999-04898D21AF4B}"/>
                </a:ext>
              </a:extLst>
            </p:cNvPr>
            <p:cNvSpPr/>
            <p:nvPr/>
          </p:nvSpPr>
          <p:spPr>
            <a:xfrm>
              <a:off x="29260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54">
              <a:extLst>
                <a:ext uri="{FF2B5EF4-FFF2-40B4-BE49-F238E27FC236}">
                  <a16:creationId xmlns:a16="http://schemas.microsoft.com/office/drawing/2014/main" xmlns="" id="{3BE04606-049D-4729-A38C-088D50A1332C}"/>
                </a:ext>
              </a:extLst>
            </p:cNvPr>
            <p:cNvSpPr/>
            <p:nvPr/>
          </p:nvSpPr>
          <p:spPr>
            <a:xfrm>
              <a:off x="33832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55">
              <a:extLst>
                <a:ext uri="{FF2B5EF4-FFF2-40B4-BE49-F238E27FC236}">
                  <a16:creationId xmlns:a16="http://schemas.microsoft.com/office/drawing/2014/main" xmlns="" id="{4529CB0D-8560-4F86-BFA1-5BFDB05A8CEF}"/>
                </a:ext>
              </a:extLst>
            </p:cNvPr>
            <p:cNvSpPr/>
            <p:nvPr/>
          </p:nvSpPr>
          <p:spPr>
            <a:xfrm>
              <a:off x="383285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56">
              <a:extLst>
                <a:ext uri="{FF2B5EF4-FFF2-40B4-BE49-F238E27FC236}">
                  <a16:creationId xmlns:a16="http://schemas.microsoft.com/office/drawing/2014/main" xmlns="" id="{57DF4B41-D183-4485-89FD-0CC7CB68EDEE}"/>
                </a:ext>
              </a:extLst>
            </p:cNvPr>
            <p:cNvSpPr/>
            <p:nvPr/>
          </p:nvSpPr>
          <p:spPr>
            <a:xfrm>
              <a:off x="428242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57">
              <a:extLst>
                <a:ext uri="{FF2B5EF4-FFF2-40B4-BE49-F238E27FC236}">
                  <a16:creationId xmlns:a16="http://schemas.microsoft.com/office/drawing/2014/main" xmlns="" id="{1085E4FA-8F29-4967-98C9-3A6794C33373}"/>
                </a:ext>
              </a:extLst>
            </p:cNvPr>
            <p:cNvSpPr/>
            <p:nvPr/>
          </p:nvSpPr>
          <p:spPr>
            <a:xfrm>
              <a:off x="473200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58">
              <a:extLst>
                <a:ext uri="{FF2B5EF4-FFF2-40B4-BE49-F238E27FC236}">
                  <a16:creationId xmlns:a16="http://schemas.microsoft.com/office/drawing/2014/main" xmlns="" id="{227A2E8C-3873-44C7-B3B3-DA9B16D597AD}"/>
                </a:ext>
              </a:extLst>
            </p:cNvPr>
            <p:cNvSpPr txBox="1"/>
            <p:nvPr/>
          </p:nvSpPr>
          <p:spPr>
            <a:xfrm>
              <a:off x="5818277" y="3684725"/>
              <a:ext cx="2418069"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Speculate!</a:t>
              </a:r>
              <a:endParaRPr dirty="0"/>
            </a:p>
          </p:txBody>
        </p:sp>
      </p:grpSp>
      <p:grpSp>
        <p:nvGrpSpPr>
          <p:cNvPr id="105" name="Shape 159">
            <a:extLst>
              <a:ext uri="{FF2B5EF4-FFF2-40B4-BE49-F238E27FC236}">
                <a16:creationId xmlns:a16="http://schemas.microsoft.com/office/drawing/2014/main" xmlns="" id="{999285F8-1C14-4B66-850B-62362520261D}"/>
              </a:ext>
            </a:extLst>
          </p:cNvPr>
          <p:cNvGrpSpPr/>
          <p:nvPr/>
        </p:nvGrpSpPr>
        <p:grpSpPr>
          <a:xfrm>
            <a:off x="541024" y="3810025"/>
            <a:ext cx="7802826" cy="381000"/>
            <a:chOff x="541024" y="3962425"/>
            <a:chExt cx="7802826" cy="381000"/>
          </a:xfrm>
        </p:grpSpPr>
        <p:sp>
          <p:nvSpPr>
            <p:cNvPr id="106" name="Shape 160">
              <a:extLst>
                <a:ext uri="{FF2B5EF4-FFF2-40B4-BE49-F238E27FC236}">
                  <a16:creationId xmlns:a16="http://schemas.microsoft.com/office/drawing/2014/main" xmlns="" id="{E5800C36-CBE4-44ED-B0CB-6A67B0B44922}"/>
                </a:ext>
              </a:extLst>
            </p:cNvPr>
            <p:cNvSpPr txBox="1"/>
            <p:nvPr/>
          </p:nvSpPr>
          <p:spPr>
            <a:xfrm>
              <a:off x="541024" y="3962425"/>
              <a:ext cx="921975"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store</a:t>
              </a:r>
              <a:endParaRPr dirty="0"/>
            </a:p>
          </p:txBody>
        </p:sp>
        <p:sp>
          <p:nvSpPr>
            <p:cNvPr id="107" name="Shape 161">
              <a:extLst>
                <a:ext uri="{FF2B5EF4-FFF2-40B4-BE49-F238E27FC236}">
                  <a16:creationId xmlns:a16="http://schemas.microsoft.com/office/drawing/2014/main" xmlns="" id="{91C04080-1BFE-4E2C-B6C4-62B4D1BA7018}"/>
                </a:ext>
              </a:extLst>
            </p:cNvPr>
            <p:cNvSpPr/>
            <p:nvPr/>
          </p:nvSpPr>
          <p:spPr>
            <a:xfrm>
              <a:off x="33604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62">
              <a:extLst>
                <a:ext uri="{FF2B5EF4-FFF2-40B4-BE49-F238E27FC236}">
                  <a16:creationId xmlns:a16="http://schemas.microsoft.com/office/drawing/2014/main" xmlns="" id="{99FAD540-D196-4011-8095-918E62B6E74F}"/>
                </a:ext>
              </a:extLst>
            </p:cNvPr>
            <p:cNvSpPr/>
            <p:nvPr/>
          </p:nvSpPr>
          <p:spPr>
            <a:xfrm>
              <a:off x="384047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63">
              <a:extLst>
                <a:ext uri="{FF2B5EF4-FFF2-40B4-BE49-F238E27FC236}">
                  <a16:creationId xmlns:a16="http://schemas.microsoft.com/office/drawing/2014/main" xmlns="" id="{6363A77D-F4DF-4ED8-A28F-02C1AB82163C}"/>
                </a:ext>
              </a:extLst>
            </p:cNvPr>
            <p:cNvSpPr/>
            <p:nvPr/>
          </p:nvSpPr>
          <p:spPr>
            <a:xfrm>
              <a:off x="429005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64">
              <a:extLst>
                <a:ext uri="{FF2B5EF4-FFF2-40B4-BE49-F238E27FC236}">
                  <a16:creationId xmlns:a16="http://schemas.microsoft.com/office/drawing/2014/main" xmlns="" id="{299D4CFC-E7D2-4030-A78A-6473E26994AA}"/>
                </a:ext>
              </a:extLst>
            </p:cNvPr>
            <p:cNvSpPr/>
            <p:nvPr/>
          </p:nvSpPr>
          <p:spPr>
            <a:xfrm>
              <a:off x="473962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65">
              <a:extLst>
                <a:ext uri="{FF2B5EF4-FFF2-40B4-BE49-F238E27FC236}">
                  <a16:creationId xmlns:a16="http://schemas.microsoft.com/office/drawing/2014/main" xmlns="" id="{A6A631E7-EEA6-4973-82B5-3C2B4BC897E0}"/>
                </a:ext>
              </a:extLst>
            </p:cNvPr>
            <p:cNvSpPr/>
            <p:nvPr/>
          </p:nvSpPr>
          <p:spPr>
            <a:xfrm>
              <a:off x="51892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66">
              <a:extLst>
                <a:ext uri="{FF2B5EF4-FFF2-40B4-BE49-F238E27FC236}">
                  <a16:creationId xmlns:a16="http://schemas.microsoft.com/office/drawing/2014/main" xmlns="" id="{01A724DA-8BF2-46FD-B0D5-E1C28921DBDC}"/>
                </a:ext>
              </a:extLst>
            </p:cNvPr>
            <p:cNvSpPr txBox="1"/>
            <p:nvPr/>
          </p:nvSpPr>
          <p:spPr>
            <a:xfrm>
              <a:off x="5844550" y="3962425"/>
              <a:ext cx="24993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Speculate more!</a:t>
              </a:r>
              <a:endParaRPr/>
            </a:p>
          </p:txBody>
        </p:sp>
      </p:grpSp>
      <p:sp>
        <p:nvSpPr>
          <p:cNvPr id="114" name="Shape 168">
            <a:extLst>
              <a:ext uri="{FF2B5EF4-FFF2-40B4-BE49-F238E27FC236}">
                <a16:creationId xmlns:a16="http://schemas.microsoft.com/office/drawing/2014/main" xmlns="" id="{0DC65A87-7739-4D37-8F53-A2903F155BB7}"/>
              </a:ext>
            </a:extLst>
          </p:cNvPr>
          <p:cNvSpPr txBox="1"/>
          <p:nvPr/>
        </p:nvSpPr>
        <p:spPr>
          <a:xfrm>
            <a:off x="419100" y="4204575"/>
            <a:ext cx="7871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dk1"/>
                </a:solidFill>
              </a:rPr>
              <a:t>Speculation correct: Commit </a:t>
            </a:r>
            <a:r>
              <a:rPr lang="en" dirty="0">
                <a:solidFill>
                  <a:srgbClr val="0000FF"/>
                </a:solidFill>
              </a:rPr>
              <a:t>architectural</a:t>
            </a:r>
            <a:r>
              <a:rPr lang="en" dirty="0">
                <a:solidFill>
                  <a:schemeClr val="dk1"/>
                </a:solidFill>
              </a:rPr>
              <a:t> changes of </a:t>
            </a:r>
            <a:r>
              <a:rPr lang="en" b="1" dirty="0">
                <a:solidFill>
                  <a:schemeClr val="dk1"/>
                </a:solidFill>
                <a:latin typeface="Courier New"/>
                <a:ea typeface="Courier New"/>
                <a:cs typeface="Courier New"/>
                <a:sym typeface="Courier New"/>
              </a:rPr>
              <a:t>and</a:t>
            </a:r>
            <a:r>
              <a:rPr lang="en" b="1" dirty="0">
                <a:solidFill>
                  <a:schemeClr val="dk1"/>
                </a:solidFill>
              </a:rPr>
              <a:t> </a:t>
            </a:r>
            <a:r>
              <a:rPr lang="en" dirty="0">
                <a:solidFill>
                  <a:schemeClr val="dk1"/>
                </a:solidFill>
              </a:rPr>
              <a:t>(</a:t>
            </a:r>
            <a:r>
              <a:rPr lang="en" dirty="0">
                <a:solidFill>
                  <a:srgbClr val="0000FF"/>
                </a:solidFill>
              </a:rPr>
              <a:t>register</a:t>
            </a:r>
            <a:r>
              <a:rPr lang="en" dirty="0">
                <a:solidFill>
                  <a:schemeClr val="dk1"/>
                </a:solidFill>
              </a:rPr>
              <a:t>) &amp; </a:t>
            </a:r>
            <a:r>
              <a:rPr lang="en" b="1" dirty="0">
                <a:solidFill>
                  <a:schemeClr val="dk1"/>
                </a:solidFill>
                <a:latin typeface="Courier New"/>
                <a:ea typeface="Courier New"/>
                <a:cs typeface="Courier New"/>
                <a:sym typeface="Courier New"/>
              </a:rPr>
              <a:t>store</a:t>
            </a:r>
            <a:r>
              <a:rPr lang="en" dirty="0">
                <a:solidFill>
                  <a:schemeClr val="dk1"/>
                </a:solidFill>
              </a:rPr>
              <a:t> (</a:t>
            </a:r>
            <a:r>
              <a:rPr lang="en" dirty="0">
                <a:solidFill>
                  <a:srgbClr val="0000FF"/>
                </a:solidFill>
              </a:rPr>
              <a:t>memory</a:t>
            </a:r>
            <a:r>
              <a:rPr lang="en" dirty="0">
                <a:solidFill>
                  <a:schemeClr val="dk1"/>
                </a:solidFill>
              </a:rPr>
              <a:t>) instructions</a:t>
            </a:r>
            <a:endParaRPr dirty="0"/>
          </a:p>
        </p:txBody>
      </p:sp>
      <p:sp>
        <p:nvSpPr>
          <p:cNvPr id="115" name="Shape 169">
            <a:extLst>
              <a:ext uri="{FF2B5EF4-FFF2-40B4-BE49-F238E27FC236}">
                <a16:creationId xmlns:a16="http://schemas.microsoft.com/office/drawing/2014/main" xmlns="" id="{84DF825F-6ADC-4899-8CE3-4D5149432D0C}"/>
              </a:ext>
            </a:extLst>
          </p:cNvPr>
          <p:cNvSpPr txBox="1"/>
          <p:nvPr/>
        </p:nvSpPr>
        <p:spPr>
          <a:xfrm>
            <a:off x="419100" y="4926700"/>
            <a:ext cx="84582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Mis-speculate: Abort </a:t>
            </a:r>
            <a:r>
              <a:rPr lang="en" dirty="0">
                <a:solidFill>
                  <a:srgbClr val="0000FF"/>
                </a:solidFill>
              </a:rPr>
              <a:t>architectural</a:t>
            </a:r>
            <a:r>
              <a:rPr lang="en" dirty="0"/>
              <a:t> changes (</a:t>
            </a:r>
            <a:r>
              <a:rPr lang="en" dirty="0">
                <a:solidFill>
                  <a:srgbClr val="0000FF"/>
                </a:solidFill>
              </a:rPr>
              <a:t>registers, memory</a:t>
            </a:r>
            <a:r>
              <a:rPr lang="en" dirty="0"/>
              <a:t>); go in other branch direction   </a:t>
            </a:r>
            <a:endParaRPr dirty="0"/>
          </a:p>
        </p:txBody>
      </p:sp>
    </p:spTree>
    <p:extLst>
      <p:ext uri="{BB962C8B-B14F-4D97-AF65-F5344CB8AC3E}">
        <p14:creationId xmlns:p14="http://schemas.microsoft.com/office/powerpoint/2010/main" xmlns="" val="370027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10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1000"/>
                                        <p:tgtEl>
                                          <p:spTgt spid="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10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10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fade">
                                      <p:cBhvr>
                                        <p:cTn id="32" dur="1000"/>
                                        <p:tgtEl>
                                          <p:spTgt spid="9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fade">
                                      <p:cBhvr>
                                        <p:cTn id="37" dur="10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fade">
                                      <p:cBhvr>
                                        <p:cTn id="42" dur="1000"/>
                                        <p:tgtEl>
                                          <p:spTgt spid="1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fade">
                                      <p:cBhvr>
                                        <p:cTn id="47"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DDF2943-E54B-463C-9981-AAAA0A01A116}"/>
              </a:ext>
            </a:extLst>
          </p:cNvPr>
          <p:cNvSpPr>
            <a:spLocks noGrp="1"/>
          </p:cNvSpPr>
          <p:nvPr>
            <p:ph type="title"/>
          </p:nvPr>
        </p:nvSpPr>
        <p:spPr/>
        <p:txBody>
          <a:bodyPr/>
          <a:lstStyle/>
          <a:p>
            <a:r>
              <a:rPr lang="en-US" altLang="zh-CN" dirty="0"/>
              <a:t>Out-of-Order Execution Example</a:t>
            </a:r>
            <a:endParaRPr lang="zh-CN" altLang="en-US" dirty="0"/>
          </a:p>
        </p:txBody>
      </p:sp>
      <p:sp>
        <p:nvSpPr>
          <p:cNvPr id="3" name="内容占位符 2">
            <a:extLst>
              <a:ext uri="{FF2B5EF4-FFF2-40B4-BE49-F238E27FC236}">
                <a16:creationId xmlns:a16="http://schemas.microsoft.com/office/drawing/2014/main" xmlns="" id="{7FEF94C6-67BC-49FB-960E-89EAB44C61C4}"/>
              </a:ext>
            </a:extLst>
          </p:cNvPr>
          <p:cNvSpPr>
            <a:spLocks noGrp="1"/>
          </p:cNvSpPr>
          <p:nvPr>
            <p:ph idx="1"/>
          </p:nvPr>
        </p:nvSpPr>
        <p:spPr>
          <a:xfrm>
            <a:off x="4138140" y="1285860"/>
            <a:ext cx="4853459" cy="5419740"/>
          </a:xfrm>
        </p:spPr>
        <p:txBody>
          <a:bodyPr>
            <a:normAutofit fontScale="70000" lnSpcReduction="20000"/>
          </a:bodyPr>
          <a:lstStyle/>
          <a:p>
            <a:r>
              <a:rPr lang="en-US" altLang="zh-CN" dirty="0"/>
              <a:t>In-order execution: Line 3 (data = data + 5) is executed only if condition (x &lt; size) is true</a:t>
            </a:r>
          </a:p>
          <a:p>
            <a:r>
              <a:rPr lang="en-US" altLang="zh-CN" dirty="0"/>
              <a:t>Out-of-order execution: Line 3 may be executed speculatively before condition (x &lt; size) is checked; its effects will be rolled back if (x &lt; size) is false</a:t>
            </a:r>
          </a:p>
          <a:p>
            <a:pPr lvl="1"/>
            <a:r>
              <a:rPr lang="en-US" altLang="zh-CN" dirty="0"/>
              <a:t>Condition check may be slow if x is in memory (not in cache)</a:t>
            </a:r>
          </a:p>
          <a:p>
            <a:pPr lvl="1"/>
            <a:r>
              <a:rPr lang="en-US" altLang="zh-CN" dirty="0"/>
              <a:t>The CPU branch predictor predicts direction of each branch, and the predicted branch is executed speculatively before condition is checked</a:t>
            </a:r>
          </a:p>
          <a:p>
            <a:pPr lvl="1"/>
            <a:r>
              <a:rPr lang="en-US" altLang="zh-CN" dirty="0"/>
              <a:t>If branch prediction is wrong, the speculative execution is rolled back, and the correct branch will be executed</a:t>
            </a:r>
            <a:endParaRPr lang="zh-CN" altLang="en-US" dirty="0"/>
          </a:p>
        </p:txBody>
      </p:sp>
      <p:pic>
        <p:nvPicPr>
          <p:cNvPr id="4" name="图片 3">
            <a:extLst>
              <a:ext uri="{FF2B5EF4-FFF2-40B4-BE49-F238E27FC236}">
                <a16:creationId xmlns:a16="http://schemas.microsoft.com/office/drawing/2014/main" xmlns="" id="{685D1DC7-F8B9-4791-90E4-35E80166EFE5}"/>
              </a:ext>
            </a:extLst>
          </p:cNvPr>
          <p:cNvPicPr>
            <a:picLocks noChangeAspect="1"/>
          </p:cNvPicPr>
          <p:nvPr/>
        </p:nvPicPr>
        <p:blipFill>
          <a:blip r:embed="rId2" cstate="print"/>
          <a:stretch>
            <a:fillRect/>
          </a:stretch>
        </p:blipFill>
        <p:spPr>
          <a:xfrm>
            <a:off x="443750" y="1536152"/>
            <a:ext cx="3613586" cy="1331321"/>
          </a:xfrm>
          <a:prstGeom prst="rect">
            <a:avLst/>
          </a:prstGeom>
        </p:spPr>
      </p:pic>
      <p:sp>
        <p:nvSpPr>
          <p:cNvPr id="7" name="矩形 6">
            <a:extLst>
              <a:ext uri="{FF2B5EF4-FFF2-40B4-BE49-F238E27FC236}">
                <a16:creationId xmlns:a16="http://schemas.microsoft.com/office/drawing/2014/main" xmlns="" id="{DF3CEDBF-B974-41CD-AA1C-2882EA0929D6}"/>
              </a:ext>
            </a:extLst>
          </p:cNvPr>
          <p:cNvSpPr/>
          <p:nvPr/>
        </p:nvSpPr>
        <p:spPr>
          <a:xfrm>
            <a:off x="1257333" y="3236207"/>
            <a:ext cx="1824810" cy="567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data = 0;</a:t>
            </a:r>
            <a:endParaRPr lang="zh-CN" altLang="en-US" sz="2000" dirty="0"/>
          </a:p>
        </p:txBody>
      </p:sp>
      <p:cxnSp>
        <p:nvCxnSpPr>
          <p:cNvPr id="8" name="直接箭头连接符 7">
            <a:extLst>
              <a:ext uri="{FF2B5EF4-FFF2-40B4-BE49-F238E27FC236}">
                <a16:creationId xmlns:a16="http://schemas.microsoft.com/office/drawing/2014/main" xmlns="" id="{31C6F9F2-1B38-4C91-A6C2-F00C3A44C436}"/>
              </a:ext>
            </a:extLst>
          </p:cNvPr>
          <p:cNvCxnSpPr>
            <a:cxnSpLocks/>
            <a:stCxn id="7" idx="2"/>
            <a:endCxn id="10" idx="0"/>
          </p:cNvCxnSpPr>
          <p:nvPr/>
        </p:nvCxnSpPr>
        <p:spPr>
          <a:xfrm flipH="1">
            <a:off x="1168941" y="3803644"/>
            <a:ext cx="1000797" cy="3454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直接箭头连接符 8">
            <a:extLst>
              <a:ext uri="{FF2B5EF4-FFF2-40B4-BE49-F238E27FC236}">
                <a16:creationId xmlns:a16="http://schemas.microsoft.com/office/drawing/2014/main" xmlns="" id="{A2301B31-FD2E-44F8-AE03-B366AB0B9FEE}"/>
              </a:ext>
            </a:extLst>
          </p:cNvPr>
          <p:cNvCxnSpPr>
            <a:cxnSpLocks/>
            <a:stCxn id="7" idx="2"/>
            <a:endCxn id="17" idx="0"/>
          </p:cNvCxnSpPr>
          <p:nvPr/>
        </p:nvCxnSpPr>
        <p:spPr>
          <a:xfrm>
            <a:off x="2169738" y="3803644"/>
            <a:ext cx="933372" cy="3454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矩形 9">
            <a:extLst>
              <a:ext uri="{FF2B5EF4-FFF2-40B4-BE49-F238E27FC236}">
                <a16:creationId xmlns:a16="http://schemas.microsoft.com/office/drawing/2014/main" xmlns="" id="{897219CD-484B-40BF-87C5-545513958563}"/>
              </a:ext>
            </a:extLst>
          </p:cNvPr>
          <p:cNvSpPr/>
          <p:nvPr/>
        </p:nvSpPr>
        <p:spPr>
          <a:xfrm>
            <a:off x="211261" y="4149082"/>
            <a:ext cx="1915360" cy="567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check (if x &lt; size)</a:t>
            </a:r>
            <a:endParaRPr lang="zh-CN" altLang="en-US" sz="2000" dirty="0"/>
          </a:p>
        </p:txBody>
      </p:sp>
      <p:sp>
        <p:nvSpPr>
          <p:cNvPr id="17" name="矩形 16">
            <a:extLst>
              <a:ext uri="{FF2B5EF4-FFF2-40B4-BE49-F238E27FC236}">
                <a16:creationId xmlns:a16="http://schemas.microsoft.com/office/drawing/2014/main" xmlns="" id="{3884ABEC-EF80-4780-A75E-9985E1454BA5}"/>
              </a:ext>
            </a:extLst>
          </p:cNvPr>
          <p:cNvSpPr/>
          <p:nvPr/>
        </p:nvSpPr>
        <p:spPr>
          <a:xfrm>
            <a:off x="2250543" y="4149082"/>
            <a:ext cx="1705134" cy="567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data = data +5</a:t>
            </a:r>
            <a:endParaRPr lang="zh-CN" altLang="en-US" sz="2000" dirty="0"/>
          </a:p>
        </p:txBody>
      </p:sp>
      <p:sp>
        <p:nvSpPr>
          <p:cNvPr id="11" name="文本框 10">
            <a:extLst>
              <a:ext uri="{FF2B5EF4-FFF2-40B4-BE49-F238E27FC236}">
                <a16:creationId xmlns:a16="http://schemas.microsoft.com/office/drawing/2014/main" xmlns="" id="{990B4497-20CA-4277-8E32-6E1298C47F9D}"/>
              </a:ext>
            </a:extLst>
          </p:cNvPr>
          <p:cNvSpPr txBox="1"/>
          <p:nvPr/>
        </p:nvSpPr>
        <p:spPr>
          <a:xfrm>
            <a:off x="84746" y="5367739"/>
            <a:ext cx="4487254" cy="830997"/>
          </a:xfrm>
          <a:prstGeom prst="rect">
            <a:avLst/>
          </a:prstGeom>
          <a:noFill/>
        </p:spPr>
        <p:txBody>
          <a:bodyPr wrap="none" rtlCol="0">
            <a:spAutoFit/>
          </a:bodyPr>
          <a:lstStyle/>
          <a:p>
            <a:r>
              <a:rPr lang="en-US" altLang="zh-CN" sz="2400" dirty="0"/>
              <a:t>Race condition if branch predictor </a:t>
            </a:r>
          </a:p>
          <a:p>
            <a:r>
              <a:rPr lang="en-US" altLang="zh-CN" sz="2400" dirty="0"/>
              <a:t>predicts condition to be true</a:t>
            </a:r>
            <a:endParaRPr lang="zh-CN" altLang="en-US" sz="2400" dirty="0"/>
          </a:p>
        </p:txBody>
      </p:sp>
      <p:cxnSp>
        <p:nvCxnSpPr>
          <p:cNvPr id="14" name="直接箭头连接符 13">
            <a:extLst>
              <a:ext uri="{FF2B5EF4-FFF2-40B4-BE49-F238E27FC236}">
                <a16:creationId xmlns:a16="http://schemas.microsoft.com/office/drawing/2014/main" xmlns="" id="{CC2C0E8A-9384-4D53-81C0-EC0B9E2DD33A}"/>
              </a:ext>
            </a:extLst>
          </p:cNvPr>
          <p:cNvCxnSpPr/>
          <p:nvPr/>
        </p:nvCxnSpPr>
        <p:spPr>
          <a:xfrm flipH="1" flipV="1">
            <a:off x="1440193" y="4905995"/>
            <a:ext cx="504056" cy="5246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直接箭头连接符 15">
            <a:extLst>
              <a:ext uri="{FF2B5EF4-FFF2-40B4-BE49-F238E27FC236}">
                <a16:creationId xmlns:a16="http://schemas.microsoft.com/office/drawing/2014/main" xmlns="" id="{6AC13B41-F6F7-44FE-965D-8621A7B1ECD3}"/>
              </a:ext>
            </a:extLst>
          </p:cNvPr>
          <p:cNvCxnSpPr/>
          <p:nvPr/>
        </p:nvCxnSpPr>
        <p:spPr>
          <a:xfrm flipV="1">
            <a:off x="2376297" y="4865678"/>
            <a:ext cx="576064"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36970301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E1F0788-DF3A-4CA8-9B9C-479533FD960E}"/>
              </a:ext>
            </a:extLst>
          </p:cNvPr>
          <p:cNvSpPr>
            <a:spLocks noGrp="1"/>
          </p:cNvSpPr>
          <p:nvPr>
            <p:ph type="title"/>
          </p:nvPr>
        </p:nvSpPr>
        <p:spPr>
          <a:xfrm>
            <a:off x="5004048" y="71422"/>
            <a:ext cx="4139952" cy="1143000"/>
          </a:xfrm>
        </p:spPr>
        <p:txBody>
          <a:bodyPr>
            <a:normAutofit fontScale="90000"/>
          </a:bodyPr>
          <a:lstStyle/>
          <a:p>
            <a:r>
              <a:rPr lang="en-US" altLang="zh-CN" dirty="0"/>
              <a:t>Listing 3: </a:t>
            </a:r>
            <a:r>
              <a:rPr lang="en-US" altLang="zh-CN" dirty="0" err="1"/>
              <a:t>SpectreExperiment.c</a:t>
            </a:r>
            <a:endParaRPr lang="zh-CN" altLang="en-US" dirty="0"/>
          </a:p>
        </p:txBody>
      </p:sp>
      <p:sp>
        <p:nvSpPr>
          <p:cNvPr id="3" name="内容占位符 2">
            <a:extLst>
              <a:ext uri="{FF2B5EF4-FFF2-40B4-BE49-F238E27FC236}">
                <a16:creationId xmlns:a16="http://schemas.microsoft.com/office/drawing/2014/main" xmlns="" id="{BD793425-320F-449D-B018-9B8165D884A6}"/>
              </a:ext>
            </a:extLst>
          </p:cNvPr>
          <p:cNvSpPr>
            <a:spLocks noGrp="1"/>
          </p:cNvSpPr>
          <p:nvPr>
            <p:ph idx="1"/>
          </p:nvPr>
        </p:nvSpPr>
        <p:spPr>
          <a:xfrm>
            <a:off x="5150270" y="1285860"/>
            <a:ext cx="3841330" cy="5419740"/>
          </a:xfrm>
        </p:spPr>
        <p:txBody>
          <a:bodyPr>
            <a:normAutofit fontScale="55000" lnSpcReduction="20000"/>
          </a:bodyPr>
          <a:lstStyle/>
          <a:p>
            <a:r>
              <a:rPr lang="en-US" altLang="zh-CN" dirty="0"/>
              <a:t>The for loop starting from Line 3 invokes victim() with a small argument (from 0 to 9). These values are less than the value size, so the true-branch of the if-condition in Line 1 is always taken. This is the training phase, which essentially trains the branch predictor to expect the if-condition to be “true”. </a:t>
            </a:r>
          </a:p>
          <a:p>
            <a:r>
              <a:rPr lang="en-US" altLang="zh-CN" dirty="0"/>
              <a:t>We pass a larger value (97) to the victim() function (Line 5). This value is larger than size, so </a:t>
            </a:r>
            <a:r>
              <a:rPr lang="en-US" altLang="zh-CN" dirty="0" smtClean="0"/>
              <a:t>Line 2 </a:t>
            </a:r>
            <a:r>
              <a:rPr lang="en-US" altLang="zh-CN" dirty="0"/>
              <a:t>should not be executed; but the branch predictor makes the prediction of “true”, so Line 2 will be executed speculatively.</a:t>
            </a:r>
          </a:p>
          <a:p>
            <a:r>
              <a:rPr lang="en-US" altLang="zh-CN" dirty="0"/>
              <a:t>We </a:t>
            </a:r>
            <a:r>
              <a:rPr lang="en-US" altLang="zh-CN" dirty="0" smtClean="0"/>
              <a:t>flush </a:t>
            </a:r>
            <a:r>
              <a:rPr lang="en-US" altLang="zh-CN" dirty="0"/>
              <a:t>the variable “size” from the </a:t>
            </a:r>
            <a:r>
              <a:rPr lang="en-US" altLang="zh-CN" dirty="0" smtClean="0"/>
              <a:t>cache, </a:t>
            </a:r>
            <a:r>
              <a:rPr lang="en-US" altLang="zh-CN" dirty="0"/>
              <a:t>in order to make the check “if (x &lt; size)” slow due to memory </a:t>
            </a:r>
            <a:r>
              <a:rPr lang="en-US" altLang="zh-CN" dirty="0" smtClean="0"/>
              <a:t>access, so program will execute the branch speculatively based on branch prediction </a:t>
            </a:r>
            <a:endParaRPr lang="zh-CN" altLang="en-US" dirty="0"/>
          </a:p>
        </p:txBody>
      </p:sp>
      <p:pic>
        <p:nvPicPr>
          <p:cNvPr id="4" name="图片 3">
            <a:extLst>
              <a:ext uri="{FF2B5EF4-FFF2-40B4-BE49-F238E27FC236}">
                <a16:creationId xmlns:a16="http://schemas.microsoft.com/office/drawing/2014/main" xmlns="" id="{74526C29-D6F9-4BF9-B199-175D58218E1F}"/>
              </a:ext>
            </a:extLst>
          </p:cNvPr>
          <p:cNvPicPr>
            <a:picLocks noChangeAspect="1"/>
          </p:cNvPicPr>
          <p:nvPr/>
        </p:nvPicPr>
        <p:blipFill>
          <a:blip r:embed="rId2" cstate="print"/>
          <a:stretch>
            <a:fillRect/>
          </a:stretch>
        </p:blipFill>
        <p:spPr>
          <a:xfrm>
            <a:off x="165759" y="0"/>
            <a:ext cx="4984511" cy="6858000"/>
          </a:xfrm>
          <a:prstGeom prst="rect">
            <a:avLst/>
          </a:prstGeom>
        </p:spPr>
      </p:pic>
    </p:spTree>
    <p:extLst>
      <p:ext uri="{BB962C8B-B14F-4D97-AF65-F5344CB8AC3E}">
        <p14:creationId xmlns:p14="http://schemas.microsoft.com/office/powerpoint/2010/main" xmlns="" val="41874127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3337E5E-D88A-4926-91E3-8E2F1F766E8C}"/>
              </a:ext>
            </a:extLst>
          </p:cNvPr>
          <p:cNvSpPr>
            <a:spLocks noGrp="1"/>
          </p:cNvSpPr>
          <p:nvPr>
            <p:ph type="title"/>
          </p:nvPr>
        </p:nvSpPr>
        <p:spPr/>
        <p:txBody>
          <a:bodyPr/>
          <a:lstStyle/>
          <a:p>
            <a:r>
              <a:rPr lang="en-US" altLang="zh-CN" dirty="0"/>
              <a:t>Task 4: The </a:t>
            </a:r>
            <a:r>
              <a:rPr lang="en-US" altLang="zh-CN" dirty="0" err="1"/>
              <a:t>Spectre</a:t>
            </a:r>
            <a:r>
              <a:rPr lang="en-US" altLang="zh-CN" dirty="0"/>
              <a:t> Attack</a:t>
            </a:r>
            <a:endParaRPr lang="zh-CN" altLang="en-US" dirty="0"/>
          </a:p>
        </p:txBody>
      </p:sp>
      <p:sp>
        <p:nvSpPr>
          <p:cNvPr id="3" name="内容占位符 2">
            <a:extLst>
              <a:ext uri="{FF2B5EF4-FFF2-40B4-BE49-F238E27FC236}">
                <a16:creationId xmlns:a16="http://schemas.microsoft.com/office/drawing/2014/main" xmlns="" id="{3AAB7A9B-B559-4084-820D-3AE2CE56ADBB}"/>
              </a:ext>
            </a:extLst>
          </p:cNvPr>
          <p:cNvSpPr>
            <a:spLocks noGrp="1"/>
          </p:cNvSpPr>
          <p:nvPr>
            <p:ph idx="1"/>
          </p:nvPr>
        </p:nvSpPr>
        <p:spPr>
          <a:xfrm>
            <a:off x="4865330" y="1285860"/>
            <a:ext cx="4126269" cy="5419740"/>
          </a:xfrm>
        </p:spPr>
        <p:txBody>
          <a:bodyPr>
            <a:normAutofit fontScale="92500" lnSpcReduction="10000"/>
          </a:bodyPr>
          <a:lstStyle/>
          <a:p>
            <a:r>
              <a:rPr lang="en-US" altLang="zh-CN" dirty="0"/>
              <a:t>True-branch will never be executed if x is larger than the buffer size, </a:t>
            </a:r>
          </a:p>
          <a:p>
            <a:r>
              <a:rPr lang="en-US" altLang="zh-CN" dirty="0"/>
              <a:t>But at microarchitectural level, it can be executed speculatively and some traces can be left behind when the execution is rolled back</a:t>
            </a:r>
            <a:endParaRPr lang="zh-CN" altLang="en-US" dirty="0"/>
          </a:p>
        </p:txBody>
      </p:sp>
      <p:pic>
        <p:nvPicPr>
          <p:cNvPr id="4" name="图片 3">
            <a:extLst>
              <a:ext uri="{FF2B5EF4-FFF2-40B4-BE49-F238E27FC236}">
                <a16:creationId xmlns:a16="http://schemas.microsoft.com/office/drawing/2014/main" xmlns="" id="{E8F7A0B5-5A7E-4F28-86EA-ED81972CB3B7}"/>
              </a:ext>
            </a:extLst>
          </p:cNvPr>
          <p:cNvPicPr>
            <a:picLocks noChangeAspect="1"/>
          </p:cNvPicPr>
          <p:nvPr/>
        </p:nvPicPr>
        <p:blipFill>
          <a:blip r:embed="rId2" cstate="print"/>
          <a:stretch>
            <a:fillRect/>
          </a:stretch>
        </p:blipFill>
        <p:spPr>
          <a:xfrm>
            <a:off x="182170" y="1183195"/>
            <a:ext cx="4500991" cy="2965885"/>
          </a:xfrm>
          <a:prstGeom prst="rect">
            <a:avLst/>
          </a:prstGeom>
        </p:spPr>
      </p:pic>
      <p:pic>
        <p:nvPicPr>
          <p:cNvPr id="5" name="图片 4">
            <a:extLst>
              <a:ext uri="{FF2B5EF4-FFF2-40B4-BE49-F238E27FC236}">
                <a16:creationId xmlns:a16="http://schemas.microsoft.com/office/drawing/2014/main" xmlns="" id="{4D165FBF-E0D5-4FF1-AD8C-C850B70CF2AC}"/>
              </a:ext>
            </a:extLst>
          </p:cNvPr>
          <p:cNvPicPr>
            <a:picLocks noChangeAspect="1"/>
          </p:cNvPicPr>
          <p:nvPr/>
        </p:nvPicPr>
        <p:blipFill>
          <a:blip r:embed="rId3" cstate="print"/>
          <a:stretch>
            <a:fillRect/>
          </a:stretch>
        </p:blipFill>
        <p:spPr>
          <a:xfrm>
            <a:off x="152400" y="4285666"/>
            <a:ext cx="4795466" cy="2419934"/>
          </a:xfrm>
          <a:prstGeom prst="rect">
            <a:avLst/>
          </a:prstGeom>
        </p:spPr>
      </p:pic>
    </p:spTree>
    <p:extLst>
      <p:ext uri="{BB962C8B-B14F-4D97-AF65-F5344CB8AC3E}">
        <p14:creationId xmlns:p14="http://schemas.microsoft.com/office/powerpoint/2010/main" xmlns="" val="20616850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92C5C6B-4C09-4C02-B26B-F3DDBB5D5E4D}" type="slidenum">
              <a:rPr lang="en-US" altLang="zh-CN"/>
              <a:pPr/>
              <a:t>39</a:t>
            </a:fld>
            <a:endParaRPr lang="en-US" altLang="zh-CN"/>
          </a:p>
        </p:txBody>
      </p:sp>
      <p:sp>
        <p:nvSpPr>
          <p:cNvPr id="23554" name="Rectangle 2"/>
          <p:cNvSpPr>
            <a:spLocks noGrp="1" noChangeArrowheads="1"/>
          </p:cNvSpPr>
          <p:nvPr>
            <p:ph type="title"/>
          </p:nvPr>
        </p:nvSpPr>
        <p:spPr/>
        <p:txBody>
          <a:bodyPr/>
          <a:lstStyle/>
          <a:p>
            <a:r>
              <a:rPr lang="en-US" altLang="zh-CN" dirty="0"/>
              <a:t>Recall: Stack Overflow Attack</a:t>
            </a:r>
          </a:p>
        </p:txBody>
      </p:sp>
      <p:sp>
        <p:nvSpPr>
          <p:cNvPr id="23555" name="Rectangle 3"/>
          <p:cNvSpPr>
            <a:spLocks noGrp="1" noChangeArrowheads="1"/>
          </p:cNvSpPr>
          <p:nvPr>
            <p:ph type="body" idx="1"/>
          </p:nvPr>
        </p:nvSpPr>
        <p:spPr>
          <a:xfrm>
            <a:off x="323528" y="3501008"/>
            <a:ext cx="8577195" cy="1809136"/>
          </a:xfrm>
        </p:spPr>
        <p:txBody>
          <a:bodyPr>
            <a:normAutofit fontScale="92500" lnSpcReduction="10000"/>
          </a:bodyPr>
          <a:lstStyle/>
          <a:p>
            <a:pPr>
              <a:lnSpc>
                <a:spcPct val="90000"/>
              </a:lnSpc>
            </a:pPr>
            <a:r>
              <a:rPr lang="en-US" altLang="zh-CN" sz="2800" dirty="0">
                <a:ea typeface="宋体" charset="-122"/>
              </a:rPr>
              <a:t>(a) Situation when main program is running</a:t>
            </a:r>
          </a:p>
          <a:p>
            <a:pPr>
              <a:lnSpc>
                <a:spcPct val="90000"/>
              </a:lnSpc>
            </a:pPr>
            <a:r>
              <a:rPr lang="en-US" altLang="zh-CN" sz="2800" dirty="0">
                <a:ea typeface="宋体" charset="-122"/>
              </a:rPr>
              <a:t>(b) After procedure </a:t>
            </a:r>
            <a:r>
              <a:rPr lang="en-US" altLang="zh-CN" sz="2800" i="1" dirty="0">
                <a:ea typeface="宋体" charset="-122"/>
              </a:rPr>
              <a:t>A()</a:t>
            </a:r>
            <a:r>
              <a:rPr lang="en-US" altLang="zh-CN" sz="2800" dirty="0">
                <a:ea typeface="宋体" charset="-122"/>
              </a:rPr>
              <a:t> called</a:t>
            </a:r>
          </a:p>
          <a:p>
            <a:pPr>
              <a:lnSpc>
                <a:spcPct val="90000"/>
              </a:lnSpc>
            </a:pPr>
            <a:r>
              <a:rPr lang="en-US" altLang="zh-CN" sz="2800" dirty="0">
                <a:ea typeface="宋体" charset="-122"/>
              </a:rPr>
              <a:t>(c) Buffer overflow alters the return address from A(). </a:t>
            </a:r>
          </a:p>
          <a:p>
            <a:pPr lvl="1">
              <a:lnSpc>
                <a:spcPct val="90000"/>
              </a:lnSpc>
            </a:pPr>
            <a:r>
              <a:rPr lang="en-US" altLang="zh-CN" sz="2400" dirty="0">
                <a:ea typeface="宋体" charset="-122"/>
              </a:rPr>
              <a:t>Can be garbage that causes program crash, or can be address of a malicious program</a:t>
            </a:r>
          </a:p>
        </p:txBody>
      </p:sp>
      <p:pic>
        <p:nvPicPr>
          <p:cNvPr id="1026" name="Picture 2"/>
          <p:cNvPicPr>
            <a:picLocks noChangeAspect="1" noChangeArrowheads="1"/>
          </p:cNvPicPr>
          <p:nvPr/>
        </p:nvPicPr>
        <p:blipFill>
          <a:blip r:embed="rId2" cstate="print"/>
          <a:srcRect/>
          <a:stretch>
            <a:fillRect/>
          </a:stretch>
        </p:blipFill>
        <p:spPr bwMode="auto">
          <a:xfrm>
            <a:off x="558705" y="1250363"/>
            <a:ext cx="7532124" cy="2277532"/>
          </a:xfrm>
          <a:prstGeom prst="rect">
            <a:avLst/>
          </a:prstGeom>
          <a:noFill/>
          <a:ln w="9525">
            <a:noFill/>
            <a:miter lim="800000"/>
            <a:headEnd/>
            <a:tailEnd/>
          </a:ln>
        </p:spPr>
      </p:pic>
      <p:sp>
        <p:nvSpPr>
          <p:cNvPr id="2" name="卷形: 水平 1">
            <a:extLst>
              <a:ext uri="{FF2B5EF4-FFF2-40B4-BE49-F238E27FC236}">
                <a16:creationId xmlns:a16="http://schemas.microsoft.com/office/drawing/2014/main" xmlns="" id="{94D10376-8FF0-4CA1-A207-B3E8963FF906}"/>
              </a:ext>
            </a:extLst>
          </p:cNvPr>
          <p:cNvSpPr/>
          <p:nvPr/>
        </p:nvSpPr>
        <p:spPr>
          <a:xfrm>
            <a:off x="611560" y="5148256"/>
            <a:ext cx="8064896" cy="180913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Checking array bounds (if (x &lt; </a:t>
            </a:r>
            <a:r>
              <a:rPr lang="en-US" altLang="zh-CN" sz="2400" dirty="0" err="1"/>
              <a:t>buffer_size</a:t>
            </a:r>
            <a:r>
              <a:rPr lang="en-US" altLang="zh-CN" sz="2400" dirty="0"/>
              <a:t>)) prevents buffer overflow attack that writes to unauthorized addresses, but not </a:t>
            </a:r>
            <a:r>
              <a:rPr lang="en-US" altLang="zh-CN" sz="2400" dirty="0" err="1"/>
              <a:t>Spectre</a:t>
            </a:r>
            <a:r>
              <a:rPr lang="en-US" altLang="zh-CN" sz="2400" dirty="0"/>
              <a:t> attack that reads from unauthorized addresses due to cache side channel </a:t>
            </a:r>
            <a:endParaRPr lang="zh-CN" altLang="en-US" sz="2400" dirty="0"/>
          </a:p>
        </p:txBody>
      </p:sp>
    </p:spTree>
    <p:extLst>
      <p:ext uri="{BB962C8B-B14F-4D97-AF65-F5344CB8AC3E}">
        <p14:creationId xmlns:p14="http://schemas.microsoft.com/office/powerpoint/2010/main" xmlns="" val="4049727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normAutofit/>
          </a:bodyPr>
          <a:lstStyle/>
          <a:p>
            <a:r>
              <a:rPr lang="en-US" dirty="0"/>
              <a:t>Memory Technologies</a:t>
            </a:r>
          </a:p>
        </p:txBody>
      </p:sp>
      <p:sp>
        <p:nvSpPr>
          <p:cNvPr id="1498115" name="Rectangle 3"/>
          <p:cNvSpPr>
            <a:spLocks noGrp="1" noChangeArrowheads="1"/>
          </p:cNvSpPr>
          <p:nvPr>
            <p:ph type="body" idx="1"/>
          </p:nvPr>
        </p:nvSpPr>
        <p:spPr>
          <a:xfrm>
            <a:off x="514350" y="1340768"/>
            <a:ext cx="8001000" cy="4488532"/>
          </a:xfrm>
        </p:spPr>
        <p:txBody>
          <a:bodyPr>
            <a:noAutofit/>
          </a:bodyPr>
          <a:lstStyle/>
          <a:p>
            <a:r>
              <a:rPr lang="en-US" sz="2800" dirty="0"/>
              <a:t>Caches use SRAM (Static Random Access Memory) for speed and technology compatibility</a:t>
            </a:r>
          </a:p>
          <a:p>
            <a:pPr lvl="1"/>
            <a:r>
              <a:rPr lang="en-US" sz="2400" dirty="0"/>
              <a:t>Fast (typical access times of 0.5 to 2.5 ns)</a:t>
            </a:r>
          </a:p>
          <a:p>
            <a:pPr lvl="1"/>
            <a:r>
              <a:rPr lang="en-US" sz="2400" dirty="0"/>
              <a:t>Low density (6 transistor cells), higher power, expensive </a:t>
            </a:r>
          </a:p>
          <a:p>
            <a:pPr lvl="1"/>
            <a:r>
              <a:rPr lang="en-US" sz="2400" dirty="0"/>
              <a:t>Static: content will last as long as power is on</a:t>
            </a:r>
            <a:endParaRPr lang="en-US" sz="3600" dirty="0"/>
          </a:p>
          <a:p>
            <a:r>
              <a:rPr lang="en-US" sz="2800" dirty="0"/>
              <a:t>Main memory uses DRAM (Dynamic RAM) for size and density</a:t>
            </a:r>
          </a:p>
          <a:p>
            <a:pPr lvl="1"/>
            <a:r>
              <a:rPr lang="en-US" sz="2000" dirty="0"/>
              <a:t>Slower (typical access times of 50 to 70 ns) </a:t>
            </a:r>
          </a:p>
          <a:p>
            <a:pPr lvl="1"/>
            <a:r>
              <a:rPr lang="en-US" sz="2000" dirty="0"/>
              <a:t>High density (1 transistor cells), lower power, cheaper </a:t>
            </a:r>
          </a:p>
          <a:p>
            <a:pPr lvl="1"/>
            <a:r>
              <a:rPr lang="en-US" sz="2000" dirty="0"/>
              <a:t>Dynamic: needs to be “refreshed” regularly (every ~8 ms)</a:t>
            </a:r>
          </a:p>
          <a:p>
            <a:pPr lvl="2"/>
            <a:r>
              <a:rPr lang="en-US" sz="1800" dirty="0"/>
              <a:t>Consumes 1% to 2% of the active cycles of the DRAM</a:t>
            </a:r>
            <a:endParaRPr lang="en-US" sz="3200" dirty="0"/>
          </a:p>
        </p:txBody>
      </p:sp>
      <p:sp>
        <p:nvSpPr>
          <p:cNvPr id="1498116" name="Rectangle 4"/>
          <p:cNvSpPr>
            <a:spLocks noChangeArrowheads="1"/>
          </p:cNvSpPr>
          <p:nvPr/>
        </p:nvSpPr>
        <p:spPr bwMode="auto">
          <a:xfrm>
            <a:off x="3048000" y="4722324"/>
            <a:ext cx="6229350" cy="246221"/>
          </a:xfrm>
          <a:prstGeom prst="rect">
            <a:avLst/>
          </a:prstGeom>
          <a:noFill/>
          <a:ln w="12700">
            <a:noFill/>
            <a:miter lim="800000"/>
            <a:headEnd/>
            <a:tailEnd/>
          </a:ln>
          <a:effectLst/>
        </p:spPr>
        <p:txBody>
          <a:bodyPr lIns="47625" tIns="19050" rIns="47625" bIns="19050">
            <a:spAutoFit/>
          </a:bodyPr>
          <a:lstStyle/>
          <a:p>
            <a:pPr marL="215504" indent="-215504">
              <a:spcBef>
                <a:spcPts val="450"/>
              </a:spcBef>
              <a:buClr>
                <a:srgbClr val="4F81BD"/>
              </a:buClr>
              <a:buSzPct val="75000"/>
              <a:buFont typeface="Wingdings" pitchFamily="2" charset="2"/>
              <a:buChar char="q"/>
            </a:pPr>
            <a:endParaRPr lang="en-US" sz="1350" dirty="0">
              <a:solidFill>
                <a:prstClr val="black"/>
              </a:solidFill>
              <a:latin typeface="Calibri"/>
            </a:endParaRPr>
          </a:p>
        </p:txBody>
      </p:sp>
      <p:sp>
        <p:nvSpPr>
          <p:cNvPr id="8" name="Slide Number Placeholder 7"/>
          <p:cNvSpPr>
            <a:spLocks noGrp="1"/>
          </p:cNvSpPr>
          <p:nvPr>
            <p:ph type="sldNum" sz="quarter" idx="4"/>
          </p:nvPr>
        </p:nvSpPr>
        <p:spPr>
          <a:xfrm>
            <a:off x="7372350" y="5624514"/>
            <a:ext cx="1600200" cy="273844"/>
          </a:xfrm>
        </p:spPr>
        <p:txBody>
          <a:bodyPr/>
          <a:lstStyle/>
          <a:p>
            <a:fld id="{3CC63E4C-4642-794D-A2FD-70F6B81535F5}" type="slidenum">
              <a:rPr lang="en-US" smtClean="0">
                <a:solidFill>
                  <a:prstClr val="black">
                    <a:tint val="75000"/>
                  </a:prstClr>
                </a:solidFill>
              </a:rPr>
              <a:pPr/>
              <a:t>4</a:t>
            </a:fld>
            <a:endParaRPr lang="en-US" dirty="0">
              <a:solidFill>
                <a:prstClr val="black">
                  <a:tint val="75000"/>
                </a:prstClr>
              </a:solidFill>
            </a:endParaRPr>
          </a:p>
        </p:txBody>
      </p:sp>
    </p:spTree>
    <p:extLst>
      <p:ext uri="{BB962C8B-B14F-4D97-AF65-F5344CB8AC3E}">
        <p14:creationId xmlns:p14="http://schemas.microsoft.com/office/powerpoint/2010/main" xmlns="" val="30665720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8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8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8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8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98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981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981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98115">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981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8115"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D9B0506-AA3A-4503-A435-72708D4C6165}"/>
              </a:ext>
            </a:extLst>
          </p:cNvPr>
          <p:cNvSpPr>
            <a:spLocks noGrp="1"/>
          </p:cNvSpPr>
          <p:nvPr>
            <p:ph type="title"/>
          </p:nvPr>
        </p:nvSpPr>
        <p:spPr>
          <a:xfrm>
            <a:off x="6112375" y="-72594"/>
            <a:ext cx="3019297" cy="1143000"/>
          </a:xfrm>
        </p:spPr>
        <p:txBody>
          <a:bodyPr>
            <a:noAutofit/>
          </a:bodyPr>
          <a:lstStyle/>
          <a:p>
            <a:r>
              <a:rPr lang="en-US" altLang="zh-CN" sz="3200" dirty="0"/>
              <a:t>Listing 4: </a:t>
            </a:r>
            <a:r>
              <a:rPr lang="en-US" altLang="zh-CN" sz="3200" dirty="0" err="1"/>
              <a:t>SpectreAttack.c</a:t>
            </a:r>
            <a:endParaRPr lang="zh-CN" altLang="en-US" sz="3200" dirty="0"/>
          </a:p>
        </p:txBody>
      </p:sp>
      <p:sp>
        <p:nvSpPr>
          <p:cNvPr id="3" name="内容占位符 2">
            <a:extLst>
              <a:ext uri="{FF2B5EF4-FFF2-40B4-BE49-F238E27FC236}">
                <a16:creationId xmlns:a16="http://schemas.microsoft.com/office/drawing/2014/main" xmlns="" id="{C9F6363A-3474-4D45-B95E-5742212937D1}"/>
              </a:ext>
            </a:extLst>
          </p:cNvPr>
          <p:cNvSpPr>
            <a:spLocks noGrp="1"/>
          </p:cNvSpPr>
          <p:nvPr>
            <p:ph idx="1"/>
          </p:nvPr>
        </p:nvSpPr>
        <p:spPr>
          <a:xfrm>
            <a:off x="5970776" y="980728"/>
            <a:ext cx="3019297" cy="6048672"/>
          </a:xfrm>
        </p:spPr>
        <p:txBody>
          <a:bodyPr>
            <a:normAutofit fontScale="55000" lnSpcReduction="20000"/>
          </a:bodyPr>
          <a:lstStyle/>
          <a:p>
            <a:r>
              <a:rPr lang="en-US" altLang="zh-CN" dirty="0"/>
              <a:t>Line 4 calculates the offset of the secret from the beginning of the buffer(if offset is unknown, must find it with testing or guessing)</a:t>
            </a:r>
          </a:p>
          <a:p>
            <a:r>
              <a:rPr lang="en-US" altLang="zh-CN" dirty="0"/>
              <a:t>The offset </a:t>
            </a:r>
            <a:r>
              <a:rPr lang="en-US" altLang="zh-CN" dirty="0" err="1"/>
              <a:t>larger_x</a:t>
            </a:r>
            <a:r>
              <a:rPr lang="en-US" altLang="zh-CN" dirty="0"/>
              <a:t> is larger than 10, and buffer[</a:t>
            </a:r>
            <a:r>
              <a:rPr lang="en-US" altLang="zh-CN" dirty="0" err="1"/>
              <a:t>larger_x</a:t>
            </a:r>
            <a:r>
              <a:rPr lang="en-US" altLang="zh-CN" dirty="0"/>
              <a:t>] contains value of the secret.</a:t>
            </a:r>
          </a:p>
          <a:p>
            <a:r>
              <a:rPr lang="en-US" altLang="zh-CN" dirty="0"/>
              <a:t>“return buffer[x]” in </a:t>
            </a:r>
            <a:r>
              <a:rPr lang="en-US" altLang="zh-CN" dirty="0" err="1"/>
              <a:t>restrictedAccess</a:t>
            </a:r>
            <a:r>
              <a:rPr lang="en-US" altLang="zh-CN" dirty="0"/>
              <a:t>(), and Lines 2, 3 in </a:t>
            </a:r>
            <a:r>
              <a:rPr lang="en-US" altLang="zh-CN" dirty="0" err="1"/>
              <a:t>spectreAttack</a:t>
            </a:r>
            <a:r>
              <a:rPr lang="en-US" altLang="zh-CN" dirty="0"/>
              <a:t>() will be executed speculatively to assign s= buffer[</a:t>
            </a:r>
            <a:r>
              <a:rPr lang="en-US" altLang="zh-CN" dirty="0" err="1"/>
              <a:t>larger_x</a:t>
            </a:r>
            <a:r>
              <a:rPr lang="en-US" altLang="zh-CN" dirty="0"/>
              <a:t>], and bring it into the cache. Its effects will be rolled back later, and the correct branch “return 0” will be executed to assign s=0, but value of buffer[larger x] is left in the cache, and attacker can find it with cache side channel</a:t>
            </a:r>
            <a:endParaRPr lang="zh-CN" altLang="en-US" dirty="0"/>
          </a:p>
        </p:txBody>
      </p:sp>
      <p:pic>
        <p:nvPicPr>
          <p:cNvPr id="4" name="图片 3">
            <a:extLst>
              <a:ext uri="{FF2B5EF4-FFF2-40B4-BE49-F238E27FC236}">
                <a16:creationId xmlns:a16="http://schemas.microsoft.com/office/drawing/2014/main" xmlns="" id="{64B77D00-F0C0-431D-B08D-2CE1094BA39D}"/>
              </a:ext>
            </a:extLst>
          </p:cNvPr>
          <p:cNvPicPr>
            <a:picLocks noChangeAspect="1"/>
          </p:cNvPicPr>
          <p:nvPr/>
        </p:nvPicPr>
        <p:blipFill>
          <a:blip r:embed="rId2" cstate="print"/>
          <a:stretch>
            <a:fillRect/>
          </a:stretch>
        </p:blipFill>
        <p:spPr>
          <a:xfrm>
            <a:off x="153927" y="2131"/>
            <a:ext cx="5970776" cy="6858000"/>
          </a:xfrm>
          <a:prstGeom prst="rect">
            <a:avLst/>
          </a:prstGeom>
        </p:spPr>
      </p:pic>
    </p:spTree>
    <p:extLst>
      <p:ext uri="{BB962C8B-B14F-4D97-AF65-F5344CB8AC3E}">
        <p14:creationId xmlns:p14="http://schemas.microsoft.com/office/powerpoint/2010/main" xmlns="" val="13032017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1A3C12-DBFA-42BB-A11D-0E27F39AA447}"/>
              </a:ext>
            </a:extLst>
          </p:cNvPr>
          <p:cNvSpPr>
            <a:spLocks noGrp="1"/>
          </p:cNvSpPr>
          <p:nvPr>
            <p:ph type="title"/>
          </p:nvPr>
        </p:nvSpPr>
        <p:spPr/>
        <p:txBody>
          <a:bodyPr/>
          <a:lstStyle/>
          <a:p>
            <a:r>
              <a:rPr lang="en-US" altLang="zh-CN" dirty="0"/>
              <a:t>Task 5: Improve the Attack Accuracy</a:t>
            </a:r>
            <a:endParaRPr lang="zh-CN" altLang="en-US" dirty="0"/>
          </a:p>
        </p:txBody>
      </p:sp>
      <p:sp>
        <p:nvSpPr>
          <p:cNvPr id="3" name="内容占位符 2">
            <a:extLst>
              <a:ext uri="{FF2B5EF4-FFF2-40B4-BE49-F238E27FC236}">
                <a16:creationId xmlns:a16="http://schemas.microsoft.com/office/drawing/2014/main" xmlns="" id="{78D7667D-1DC6-4BA1-935A-937BCD89B43F}"/>
              </a:ext>
            </a:extLst>
          </p:cNvPr>
          <p:cNvSpPr>
            <a:spLocks noGrp="1"/>
          </p:cNvSpPr>
          <p:nvPr>
            <p:ph idx="1"/>
          </p:nvPr>
        </p:nvSpPr>
        <p:spPr>
          <a:xfrm>
            <a:off x="152400" y="962109"/>
            <a:ext cx="8884096" cy="4339099"/>
          </a:xfrm>
        </p:spPr>
        <p:txBody>
          <a:bodyPr>
            <a:normAutofit fontScale="62500" lnSpcReduction="20000"/>
          </a:bodyPr>
          <a:lstStyle/>
          <a:p>
            <a:r>
              <a:rPr lang="en-US" altLang="zh-CN" dirty="0"/>
              <a:t>Statistical technique: create a score array of size 256, one element for each possible secret value. We then run our attack for 1000 times. Each time, if our attack program says that k is the secret (this result may be false), we add 1 to scores[k]. After running the attack for many times, we use the value k with the highest score as our final estimation of the secret</a:t>
            </a:r>
          </a:p>
          <a:p>
            <a:r>
              <a:rPr lang="en-US" altLang="zh-CN" dirty="0"/>
              <a:t>“You may observe that when running the code above, the one with the highest score is always scores[0]. Please figure out the reason, and fix the code above, so the actual secret value (which is not zero) will be printed out.”</a:t>
            </a:r>
          </a:p>
          <a:p>
            <a:pPr lvl="1"/>
            <a:r>
              <a:rPr lang="en-US" altLang="zh-CN" dirty="0"/>
              <a:t>“return 0”  in </a:t>
            </a:r>
            <a:r>
              <a:rPr lang="en-US" altLang="zh-CN" dirty="0" err="1"/>
              <a:t>restrictedAccess</a:t>
            </a:r>
            <a:r>
              <a:rPr lang="en-US" altLang="zh-CN" dirty="0"/>
              <a:t>() is always executed eventually, when the condition “if(x&lt;</a:t>
            </a:r>
            <a:r>
              <a:rPr lang="en-US" altLang="zh-CN" dirty="0" err="1"/>
              <a:t>buffer_size</a:t>
            </a:r>
            <a:r>
              <a:rPr lang="en-US" altLang="zh-CN" dirty="0"/>
              <a:t>)” is checked to be false</a:t>
            </a:r>
          </a:p>
          <a:p>
            <a:pPr lvl="1"/>
            <a:r>
              <a:rPr lang="en-US" altLang="zh-CN" dirty="0"/>
              <a:t>“return buffer[</a:t>
            </a:r>
            <a:r>
              <a:rPr lang="en-US" altLang="zh-CN" dirty="0" err="1"/>
              <a:t>larger_x</a:t>
            </a:r>
            <a:r>
              <a:rPr lang="en-US" altLang="zh-CN" dirty="0"/>
              <a:t>]” in </a:t>
            </a:r>
            <a:r>
              <a:rPr lang="en-US" altLang="zh-CN" dirty="0" err="1"/>
              <a:t>restrictedAccess</a:t>
            </a:r>
            <a:r>
              <a:rPr lang="en-US" altLang="zh-CN" dirty="0"/>
              <a:t>() may or may not be executed speculatively, depending on the  race condition between it and the condition check</a:t>
            </a:r>
          </a:p>
          <a:p>
            <a:pPr lvl="1"/>
            <a:r>
              <a:rPr lang="en-US" altLang="zh-CN" dirty="0"/>
              <a:t>So </a:t>
            </a:r>
            <a:r>
              <a:rPr lang="en-US" altLang="zh-CN" dirty="0" err="1"/>
              <a:t>reloadSideChannel</a:t>
            </a:r>
            <a:r>
              <a:rPr lang="en-US" altLang="zh-CN" dirty="0"/>
              <a:t>() is likely to see two cache hits, for values of 0 and buffer[</a:t>
            </a:r>
            <a:r>
              <a:rPr lang="en-US" altLang="zh-CN" dirty="0" err="1"/>
              <a:t>larger_x</a:t>
            </a:r>
            <a:r>
              <a:rPr lang="en-US" altLang="zh-CN" dirty="0"/>
              <a:t>]</a:t>
            </a:r>
          </a:p>
          <a:p>
            <a:pPr lvl="1"/>
            <a:r>
              <a:rPr lang="en-US" altLang="zh-CN" dirty="0"/>
              <a:t>If we know that buffer[</a:t>
            </a:r>
            <a:r>
              <a:rPr lang="en-US" altLang="zh-CN" dirty="0" err="1"/>
              <a:t>larger_x</a:t>
            </a:r>
            <a:r>
              <a:rPr lang="en-US" altLang="zh-CN" dirty="0"/>
              <a:t>] ≠ 0, then we can simply ignore the value of 0. </a:t>
            </a:r>
          </a:p>
          <a:p>
            <a:pPr lvl="1"/>
            <a:r>
              <a:rPr lang="en-US" altLang="zh-CN" dirty="0"/>
              <a:t>But what if buffer[</a:t>
            </a:r>
            <a:r>
              <a:rPr lang="en-US" altLang="zh-CN" dirty="0" err="1"/>
              <a:t>larger_x</a:t>
            </a:r>
            <a:r>
              <a:rPr lang="en-US" altLang="zh-CN" dirty="0"/>
              <a:t>] ==0? </a:t>
            </a:r>
            <a:r>
              <a:rPr lang="en-US" altLang="zh-CN" dirty="0" smtClean="0"/>
              <a:t>Then we cannot identify </a:t>
            </a:r>
            <a:r>
              <a:rPr lang="en-US" altLang="zh-CN" dirty="0" smtClean="0"/>
              <a:t>buffer[</a:t>
            </a:r>
            <a:r>
              <a:rPr lang="en-US" altLang="zh-CN" dirty="0" err="1" smtClean="0"/>
              <a:t>larger_x</a:t>
            </a:r>
            <a:r>
              <a:rPr lang="en-US" altLang="zh-CN" dirty="0" smtClean="0"/>
              <a:t>]</a:t>
            </a:r>
            <a:endParaRPr lang="en-US" altLang="zh-CN" dirty="0"/>
          </a:p>
        </p:txBody>
      </p:sp>
      <p:pic>
        <p:nvPicPr>
          <p:cNvPr id="4" name="图片 3">
            <a:extLst>
              <a:ext uri="{FF2B5EF4-FFF2-40B4-BE49-F238E27FC236}">
                <a16:creationId xmlns:a16="http://schemas.microsoft.com/office/drawing/2014/main" xmlns="" id="{BDDD996D-C082-46CB-A527-4919FD31069A}"/>
              </a:ext>
            </a:extLst>
          </p:cNvPr>
          <p:cNvPicPr>
            <a:picLocks noChangeAspect="1"/>
          </p:cNvPicPr>
          <p:nvPr/>
        </p:nvPicPr>
        <p:blipFill>
          <a:blip r:embed="rId2" cstate="print"/>
          <a:stretch>
            <a:fillRect/>
          </a:stretch>
        </p:blipFill>
        <p:spPr>
          <a:xfrm>
            <a:off x="2915816" y="5014595"/>
            <a:ext cx="3456384" cy="1843405"/>
          </a:xfrm>
          <a:prstGeom prst="rect">
            <a:avLst/>
          </a:prstGeom>
        </p:spPr>
      </p:pic>
    </p:spTree>
    <p:extLst>
      <p:ext uri="{BB962C8B-B14F-4D97-AF65-F5344CB8AC3E}">
        <p14:creationId xmlns:p14="http://schemas.microsoft.com/office/powerpoint/2010/main" xmlns="" val="40924831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0FF600E-2E5A-4ACA-9032-34A4737D1DE3}"/>
              </a:ext>
            </a:extLst>
          </p:cNvPr>
          <p:cNvSpPr>
            <a:spLocks noGrp="1"/>
          </p:cNvSpPr>
          <p:nvPr>
            <p:ph type="title"/>
          </p:nvPr>
        </p:nvSpPr>
        <p:spPr/>
        <p:txBody>
          <a:bodyPr/>
          <a:lstStyle/>
          <a:p>
            <a:r>
              <a:rPr lang="en-US" altLang="zh-CN" dirty="0"/>
              <a:t>Task 6: Steal the Entire Secret String </a:t>
            </a:r>
            <a:endParaRPr lang="zh-CN" altLang="en-US" dirty="0"/>
          </a:p>
        </p:txBody>
      </p:sp>
      <p:sp>
        <p:nvSpPr>
          <p:cNvPr id="3" name="内容占位符 2">
            <a:extLst>
              <a:ext uri="{FF2B5EF4-FFF2-40B4-BE49-F238E27FC236}">
                <a16:creationId xmlns:a16="http://schemas.microsoft.com/office/drawing/2014/main" xmlns="" id="{8B6DBDCF-07B6-4D56-A7F7-C8A4ACF3EF6F}"/>
              </a:ext>
            </a:extLst>
          </p:cNvPr>
          <p:cNvSpPr>
            <a:spLocks noGrp="1"/>
          </p:cNvSpPr>
          <p:nvPr>
            <p:ph idx="1"/>
          </p:nvPr>
        </p:nvSpPr>
        <p:spPr/>
        <p:txBody>
          <a:bodyPr/>
          <a:lstStyle/>
          <a:p>
            <a:r>
              <a:rPr lang="en-US" altLang="zh-CN" dirty="0"/>
              <a:t>char *secret = "Some Secret Value"; </a:t>
            </a:r>
          </a:p>
          <a:p>
            <a:pPr lvl="1"/>
            <a:r>
              <a:rPr lang="en-US" altLang="zh-CN" dirty="0"/>
              <a:t>secret is a pointer to the memory address of the 0</a:t>
            </a:r>
            <a:r>
              <a:rPr lang="en-US" altLang="zh-CN" baseline="30000" dirty="0"/>
              <a:t>th</a:t>
            </a:r>
            <a:r>
              <a:rPr lang="en-US" altLang="zh-CN" dirty="0"/>
              <a:t> array element secret[0] (‘S’)</a:t>
            </a:r>
          </a:p>
          <a:p>
            <a:pPr lvl="1"/>
            <a:r>
              <a:rPr lang="en-US" altLang="zh-CN" dirty="0"/>
              <a:t>secret+1 is a pointer to the memory address of the 1</a:t>
            </a:r>
            <a:r>
              <a:rPr lang="en-US" altLang="zh-CN" baseline="30000" dirty="0"/>
              <a:t>st</a:t>
            </a:r>
            <a:r>
              <a:rPr lang="en-US" altLang="zh-CN" dirty="0"/>
              <a:t> array element secret[1] (‘o’)</a:t>
            </a:r>
          </a:p>
          <a:p>
            <a:pPr lvl="1"/>
            <a:r>
              <a:rPr lang="en-US" altLang="zh-CN" dirty="0"/>
              <a:t>…</a:t>
            </a:r>
            <a:endParaRPr lang="zh-CN" altLang="en-US" dirty="0"/>
          </a:p>
        </p:txBody>
      </p:sp>
    </p:spTree>
    <p:extLst>
      <p:ext uri="{BB962C8B-B14F-4D97-AF65-F5344CB8AC3E}">
        <p14:creationId xmlns:p14="http://schemas.microsoft.com/office/powerpoint/2010/main" xmlns="" val="25085665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0849890-F1E1-4A88-8F1E-7E7F0A2D8BF8}"/>
              </a:ext>
            </a:extLst>
          </p:cNvPr>
          <p:cNvSpPr>
            <a:spLocks noGrp="1"/>
          </p:cNvSpPr>
          <p:nvPr>
            <p:ph type="title"/>
          </p:nvPr>
        </p:nvSpPr>
        <p:spPr/>
        <p:txBody>
          <a:bodyPr/>
          <a:lstStyle/>
          <a:p>
            <a:r>
              <a:rPr lang="en-US" altLang="zh-CN" dirty="0"/>
              <a:t>Meltdown vs. </a:t>
            </a:r>
            <a:r>
              <a:rPr lang="en-US" altLang="zh-CN" dirty="0" err="1"/>
              <a:t>Spectre</a:t>
            </a:r>
            <a:endParaRPr lang="zh-CN" altLang="en-US" dirty="0"/>
          </a:p>
        </p:txBody>
      </p:sp>
      <p:sp>
        <p:nvSpPr>
          <p:cNvPr id="3" name="内容占位符 2">
            <a:extLst>
              <a:ext uri="{FF2B5EF4-FFF2-40B4-BE49-F238E27FC236}">
                <a16:creationId xmlns:a16="http://schemas.microsoft.com/office/drawing/2014/main" xmlns="" id="{12300140-3827-4244-B98D-81E300C2A686}"/>
              </a:ext>
            </a:extLst>
          </p:cNvPr>
          <p:cNvSpPr>
            <a:spLocks noGrp="1"/>
          </p:cNvSpPr>
          <p:nvPr>
            <p:ph idx="1"/>
          </p:nvPr>
        </p:nvSpPr>
        <p:spPr>
          <a:xfrm>
            <a:off x="110510" y="1214422"/>
            <a:ext cx="4551845" cy="2719204"/>
          </a:xfrm>
        </p:spPr>
        <p:txBody>
          <a:bodyPr>
            <a:normAutofit fontScale="70000" lnSpcReduction="20000"/>
          </a:bodyPr>
          <a:lstStyle/>
          <a:p>
            <a:r>
              <a:rPr lang="en-US" altLang="zh-CN" dirty="0"/>
              <a:t>Meltdown: an instruction accessing kernel memory causes an exception, but subsequent </a:t>
            </a:r>
            <a:r>
              <a:rPr lang="en-US" altLang="zh-CN" dirty="0" smtClean="0"/>
              <a:t>instructions are </a:t>
            </a:r>
            <a:r>
              <a:rPr lang="en-US" altLang="zh-CN" dirty="0"/>
              <a:t>executed speculatively, and bring array[x*STEP] into cache</a:t>
            </a:r>
          </a:p>
          <a:p>
            <a:r>
              <a:rPr lang="en-US" altLang="zh-CN" dirty="0"/>
              <a:t>The speculative execution is rolled back upon the exception, but cache state is altered</a:t>
            </a:r>
            <a:endParaRPr lang="zh-CN" altLang="en-US" dirty="0"/>
          </a:p>
        </p:txBody>
      </p:sp>
      <p:pic>
        <p:nvPicPr>
          <p:cNvPr id="4" name="图片 3">
            <a:extLst>
              <a:ext uri="{FF2B5EF4-FFF2-40B4-BE49-F238E27FC236}">
                <a16:creationId xmlns:a16="http://schemas.microsoft.com/office/drawing/2014/main" xmlns="" id="{47405846-365D-4986-A86D-55CBBAF55F1C}"/>
              </a:ext>
            </a:extLst>
          </p:cNvPr>
          <p:cNvPicPr>
            <a:picLocks noChangeAspect="1"/>
          </p:cNvPicPr>
          <p:nvPr/>
        </p:nvPicPr>
        <p:blipFill>
          <a:blip r:embed="rId2" cstate="print"/>
          <a:stretch>
            <a:fillRect/>
          </a:stretch>
        </p:blipFill>
        <p:spPr>
          <a:xfrm>
            <a:off x="225708" y="3789041"/>
            <a:ext cx="4394758" cy="2552700"/>
          </a:xfrm>
          <a:prstGeom prst="rect">
            <a:avLst/>
          </a:prstGeom>
        </p:spPr>
      </p:pic>
      <p:pic>
        <p:nvPicPr>
          <p:cNvPr id="5" name="图片 4">
            <a:extLst>
              <a:ext uri="{FF2B5EF4-FFF2-40B4-BE49-F238E27FC236}">
                <a16:creationId xmlns:a16="http://schemas.microsoft.com/office/drawing/2014/main" xmlns="" id="{B547FACC-7AFC-4823-B2E1-AB6D3349AC81}"/>
              </a:ext>
            </a:extLst>
          </p:cNvPr>
          <p:cNvPicPr>
            <a:picLocks noChangeAspect="1"/>
          </p:cNvPicPr>
          <p:nvPr/>
        </p:nvPicPr>
        <p:blipFill>
          <a:blip r:embed="rId3" cstate="print"/>
          <a:stretch>
            <a:fillRect/>
          </a:stretch>
        </p:blipFill>
        <p:spPr>
          <a:xfrm>
            <a:off x="4704245" y="3789040"/>
            <a:ext cx="4162423" cy="2552699"/>
          </a:xfrm>
          <a:prstGeom prst="rect">
            <a:avLst/>
          </a:prstGeom>
        </p:spPr>
      </p:pic>
      <p:sp>
        <p:nvSpPr>
          <p:cNvPr id="6" name="内容占位符 2">
            <a:extLst>
              <a:ext uri="{FF2B5EF4-FFF2-40B4-BE49-F238E27FC236}">
                <a16:creationId xmlns:a16="http://schemas.microsoft.com/office/drawing/2014/main" xmlns="" id="{7A98EDD0-B79F-4E18-90FD-4CA9AEC384A4}"/>
              </a:ext>
            </a:extLst>
          </p:cNvPr>
          <p:cNvSpPr txBox="1">
            <a:spLocks/>
          </p:cNvSpPr>
          <p:nvPr/>
        </p:nvSpPr>
        <p:spPr>
          <a:xfrm>
            <a:off x="4704245" y="1250141"/>
            <a:ext cx="4394758" cy="250318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err="1"/>
              <a:t>Spectre</a:t>
            </a:r>
            <a:r>
              <a:rPr lang="en-US" altLang="zh-CN" dirty="0"/>
              <a:t>: a branch condition should prevent execution of certain instructions, but subsequent </a:t>
            </a:r>
            <a:r>
              <a:rPr lang="en-US" altLang="zh-CN" dirty="0" smtClean="0"/>
              <a:t>instructions in </a:t>
            </a:r>
            <a:r>
              <a:rPr lang="en-US" altLang="zh-CN" dirty="0"/>
              <a:t>the wrong branch are executed speculatively, and bring array[x*STEP] into cache</a:t>
            </a:r>
          </a:p>
          <a:p>
            <a:r>
              <a:rPr lang="en-US" altLang="zh-CN" dirty="0"/>
              <a:t>The speculative execution is rolled back upon getting the actual branch condition, but cache state is altered</a:t>
            </a:r>
            <a:endParaRPr lang="zh-CN" altLang="en-US" dirty="0"/>
          </a:p>
        </p:txBody>
      </p:sp>
      <p:sp>
        <p:nvSpPr>
          <p:cNvPr id="7" name="文本框 6">
            <a:extLst>
              <a:ext uri="{FF2B5EF4-FFF2-40B4-BE49-F238E27FC236}">
                <a16:creationId xmlns:a16="http://schemas.microsoft.com/office/drawing/2014/main" xmlns="" id="{9881644F-4E06-493D-91E1-D7934E34A978}"/>
              </a:ext>
            </a:extLst>
          </p:cNvPr>
          <p:cNvSpPr txBox="1"/>
          <p:nvPr/>
        </p:nvSpPr>
        <p:spPr>
          <a:xfrm>
            <a:off x="920915" y="6273349"/>
            <a:ext cx="7482882" cy="369332"/>
          </a:xfrm>
          <a:prstGeom prst="rect">
            <a:avLst/>
          </a:prstGeom>
          <a:noFill/>
        </p:spPr>
        <p:txBody>
          <a:bodyPr wrap="none" rtlCol="0">
            <a:spAutoFit/>
          </a:bodyPr>
          <a:lstStyle/>
          <a:p>
            <a:r>
              <a:rPr lang="en-US" altLang="zh-CN" dirty="0"/>
              <a:t>(Assume each instruction is 16 bits (2 Bytes), hence the next instruction is n+2)</a:t>
            </a:r>
            <a:endParaRPr lang="zh-CN" altLang="en-US" dirty="0"/>
          </a:p>
        </p:txBody>
      </p:sp>
    </p:spTree>
    <p:extLst>
      <p:ext uri="{BB962C8B-B14F-4D97-AF65-F5344CB8AC3E}">
        <p14:creationId xmlns:p14="http://schemas.microsoft.com/office/powerpoint/2010/main" xmlns="" val="3631482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9592" y="3276324"/>
            <a:ext cx="1728192" cy="414948"/>
          </a:xfrm>
        </p:spPr>
        <p:txBody>
          <a:bodyPr>
            <a:noAutofit/>
          </a:bodyPr>
          <a:lstStyle/>
          <a:p>
            <a:pPr>
              <a:buNone/>
            </a:pPr>
            <a:r>
              <a:rPr lang="en-US" sz="2400" dirty="0"/>
              <a:t>Cache Block</a:t>
            </a:r>
          </a:p>
        </p:txBody>
      </p:sp>
      <p:sp>
        <p:nvSpPr>
          <p:cNvPr id="4" name="Slide Number Placeholder 3"/>
          <p:cNvSpPr>
            <a:spLocks noGrp="1"/>
          </p:cNvSpPr>
          <p:nvPr>
            <p:ph type="sldNum" sz="quarter" idx="4"/>
          </p:nvPr>
        </p:nvSpPr>
        <p:spPr/>
        <p:txBody>
          <a:bodyPr/>
          <a:lstStyle/>
          <a:p>
            <a:fld id="{3CC63E4C-4642-794D-A2FD-70F6B81535F5}" type="slidenum">
              <a:rPr lang="en-US" smtClean="0"/>
              <a:pPr/>
              <a:t>5</a:t>
            </a:fld>
            <a:endParaRPr lang="en-US" dirty="0"/>
          </a:p>
        </p:txBody>
      </p:sp>
      <p:sp>
        <p:nvSpPr>
          <p:cNvPr id="5" name="Title 1"/>
          <p:cNvSpPr txBox="1">
            <a:spLocks/>
          </p:cNvSpPr>
          <p:nvPr>
            <p:custDataLst>
              <p:tags r:id="rId1"/>
            </p:custDataLst>
          </p:nvPr>
        </p:nvSpPr>
        <p:spPr>
          <a:xfrm>
            <a:off x="925512" y="361216"/>
            <a:ext cx="7292975" cy="896083"/>
          </a:xfrm>
          <a:prstGeom prst="rect">
            <a:avLst/>
          </a:prstGeom>
        </p:spPr>
        <p:txBody>
          <a:bodyPr vert="horz" lIns="68580" tIns="34290" rIns="68580" bIns="3429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altLang="zh-CN" sz="4000" dirty="0">
                <a:solidFill>
                  <a:schemeClr val="tx1"/>
                </a:solidFill>
              </a:rPr>
              <a:t>Cache Hierarchy</a:t>
            </a:r>
            <a:endParaRPr lang="en-US" sz="4000" dirty="0">
              <a:solidFill>
                <a:schemeClr val="tx1"/>
              </a:solidFill>
            </a:endParaRPr>
          </a:p>
        </p:txBody>
      </p:sp>
      <p:sp>
        <p:nvSpPr>
          <p:cNvPr id="6" name="Text Box 19"/>
          <p:cNvSpPr txBox="1">
            <a:spLocks noChangeArrowheads="1"/>
          </p:cNvSpPr>
          <p:nvPr>
            <p:custDataLst>
              <p:tags r:id="rId2"/>
            </p:custDataLst>
          </p:nvPr>
        </p:nvSpPr>
        <p:spPr bwMode="auto">
          <a:xfrm>
            <a:off x="5411355" y="4097482"/>
            <a:ext cx="3365102" cy="1277370"/>
          </a:xfrm>
          <a:prstGeom prst="rect">
            <a:avLst/>
          </a:prstGeom>
          <a:noFill/>
          <a:ln w="9525">
            <a:noFill/>
            <a:round/>
            <a:headEnd/>
            <a:tailEnd/>
          </a:ln>
        </p:spPr>
        <p:txBody>
          <a:bodyPr wrap="square" lIns="67500" tIns="35100" rIns="67500" bIns="35100" anchor="ctr">
            <a:spAutoFit/>
          </a:bodyPr>
          <a:lstStyle/>
          <a:p>
            <a:pPr marL="214313" indent="-214313">
              <a:lnSpc>
                <a:spcPct val="98000"/>
              </a:lnSpc>
              <a:buFont typeface="Arial" panose="020B0604020202020204" pitchFamily="34" charset="0"/>
              <a:buChar char="•"/>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2000" dirty="0">
                <a:latin typeface="Calibri" pitchFamily="34" charset="0"/>
              </a:rPr>
              <a:t>Larger, slower, cheaper memory, e.g., DRAM</a:t>
            </a:r>
          </a:p>
          <a:p>
            <a:pPr marL="214313" indent="-214313">
              <a:lnSpc>
                <a:spcPct val="98000"/>
              </a:lnSpc>
              <a:buFont typeface="Arial" panose="020B0604020202020204" pitchFamily="34" charset="0"/>
              <a:buChar char="•"/>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2000" dirty="0">
                <a:latin typeface="Calibri" pitchFamily="34" charset="0"/>
              </a:rPr>
              <a:t>Typical page size: 4KB or larger</a:t>
            </a:r>
          </a:p>
        </p:txBody>
      </p:sp>
      <p:sp>
        <p:nvSpPr>
          <p:cNvPr id="7" name="Text Box 29"/>
          <p:cNvSpPr txBox="1">
            <a:spLocks noChangeArrowheads="1"/>
          </p:cNvSpPr>
          <p:nvPr>
            <p:custDataLst>
              <p:tags r:id="rId3"/>
            </p:custDataLst>
          </p:nvPr>
        </p:nvSpPr>
        <p:spPr bwMode="auto">
          <a:xfrm>
            <a:off x="5403703" y="2504566"/>
            <a:ext cx="3587897" cy="1277370"/>
          </a:xfrm>
          <a:prstGeom prst="rect">
            <a:avLst/>
          </a:prstGeom>
          <a:noFill/>
          <a:ln w="9525">
            <a:noFill/>
            <a:round/>
            <a:headEnd/>
            <a:tailEnd/>
          </a:ln>
        </p:spPr>
        <p:txBody>
          <a:bodyPr wrap="square" lIns="67500" tIns="35100" rIns="67500" bIns="35100" anchor="ctr">
            <a:spAutoFit/>
          </a:bodyPr>
          <a:lstStyle/>
          <a:p>
            <a:pPr marL="214313" indent="-214313">
              <a:lnSpc>
                <a:spcPct val="98000"/>
              </a:lnSpc>
              <a:buFont typeface="Arial" panose="020B0604020202020204" pitchFamily="34" charset="0"/>
              <a:buChar char="•"/>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2000" dirty="0">
                <a:latin typeface="Calibri" pitchFamily="34" charset="0"/>
              </a:rPr>
              <a:t>Smaller, faster, more expensive memory, e.g., SRAM</a:t>
            </a:r>
          </a:p>
          <a:p>
            <a:pPr marL="214313" indent="-214313">
              <a:lnSpc>
                <a:spcPct val="98000"/>
              </a:lnSpc>
              <a:buFont typeface="Arial" panose="020B0604020202020204" pitchFamily="34" charset="0"/>
              <a:buChar char="•"/>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2000" dirty="0">
                <a:latin typeface="Calibri" pitchFamily="34" charset="0"/>
              </a:rPr>
              <a:t>Typical cache block size: 16-64 Bytes</a:t>
            </a:r>
          </a:p>
        </p:txBody>
      </p:sp>
      <p:sp>
        <p:nvSpPr>
          <p:cNvPr id="9" name="Rectangle 8"/>
          <p:cNvSpPr/>
          <p:nvPr/>
        </p:nvSpPr>
        <p:spPr bwMode="auto">
          <a:xfrm>
            <a:off x="2555776" y="3831802"/>
            <a:ext cx="2686050" cy="1543050"/>
          </a:xfrm>
          <a:prstGeom prst="rect">
            <a:avLst/>
          </a:prstGeom>
          <a:solidFill>
            <a:srgbClr val="3333CC">
              <a:lumMod val="20000"/>
              <a:lumOff val="80000"/>
            </a:srgbClr>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endParaRPr lang="en-US" sz="1350" dirty="0">
              <a:solidFill>
                <a:srgbClr val="000000"/>
              </a:solidFill>
              <a:latin typeface="Calibri" pitchFamily="34" charset="0"/>
            </a:endParaRPr>
          </a:p>
        </p:txBody>
      </p:sp>
      <p:sp>
        <p:nvSpPr>
          <p:cNvPr id="10" name="Rectangle 9"/>
          <p:cNvSpPr/>
          <p:nvPr/>
        </p:nvSpPr>
        <p:spPr bwMode="auto">
          <a:xfrm>
            <a:off x="2555776" y="2688802"/>
            <a:ext cx="2686050" cy="457200"/>
          </a:xfrm>
          <a:prstGeom prst="rect">
            <a:avLst/>
          </a:prstGeom>
          <a:solidFill>
            <a:srgbClr val="3333CC">
              <a:lumMod val="20000"/>
              <a:lumOff val="80000"/>
            </a:srgbClr>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endParaRPr lang="en-US" sz="1800" dirty="0">
              <a:solidFill>
                <a:srgbClr val="000000"/>
              </a:solidFill>
              <a:latin typeface="Calibri" pitchFamily="34" charset="0"/>
            </a:endParaRPr>
          </a:p>
        </p:txBody>
      </p:sp>
      <p:sp>
        <p:nvSpPr>
          <p:cNvPr id="11" name="Rectangle 10"/>
          <p:cNvSpPr/>
          <p:nvPr/>
        </p:nvSpPr>
        <p:spPr bwMode="auto">
          <a:xfrm>
            <a:off x="2670076" y="394610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0</a:t>
            </a:r>
          </a:p>
        </p:txBody>
      </p:sp>
      <p:sp>
        <p:nvSpPr>
          <p:cNvPr id="12" name="Rectangle 11"/>
          <p:cNvSpPr/>
          <p:nvPr/>
        </p:nvSpPr>
        <p:spPr bwMode="auto">
          <a:xfrm>
            <a:off x="3298726" y="394610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a:t>
            </a:r>
          </a:p>
        </p:txBody>
      </p:sp>
      <p:sp>
        <p:nvSpPr>
          <p:cNvPr id="13" name="Rectangle 12"/>
          <p:cNvSpPr/>
          <p:nvPr/>
        </p:nvSpPr>
        <p:spPr bwMode="auto">
          <a:xfrm>
            <a:off x="3927376" y="394610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2</a:t>
            </a:r>
          </a:p>
        </p:txBody>
      </p:sp>
      <p:sp>
        <p:nvSpPr>
          <p:cNvPr id="14" name="Rectangle 13"/>
          <p:cNvSpPr/>
          <p:nvPr/>
        </p:nvSpPr>
        <p:spPr bwMode="auto">
          <a:xfrm>
            <a:off x="4556026" y="394610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3</a:t>
            </a:r>
          </a:p>
        </p:txBody>
      </p:sp>
      <p:sp>
        <p:nvSpPr>
          <p:cNvPr id="15" name="Rectangle 14"/>
          <p:cNvSpPr/>
          <p:nvPr/>
        </p:nvSpPr>
        <p:spPr bwMode="auto">
          <a:xfrm>
            <a:off x="2670076" y="423185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4</a:t>
            </a:r>
          </a:p>
        </p:txBody>
      </p:sp>
      <p:sp>
        <p:nvSpPr>
          <p:cNvPr id="16" name="Rectangle 15"/>
          <p:cNvSpPr/>
          <p:nvPr/>
        </p:nvSpPr>
        <p:spPr bwMode="auto">
          <a:xfrm>
            <a:off x="3298726" y="423185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5</a:t>
            </a:r>
          </a:p>
        </p:txBody>
      </p:sp>
      <p:sp>
        <p:nvSpPr>
          <p:cNvPr id="17" name="Rectangle 16"/>
          <p:cNvSpPr/>
          <p:nvPr/>
        </p:nvSpPr>
        <p:spPr bwMode="auto">
          <a:xfrm>
            <a:off x="3927376" y="423185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6</a:t>
            </a:r>
          </a:p>
        </p:txBody>
      </p:sp>
      <p:sp>
        <p:nvSpPr>
          <p:cNvPr id="18" name="Rectangle 17"/>
          <p:cNvSpPr/>
          <p:nvPr/>
        </p:nvSpPr>
        <p:spPr bwMode="auto">
          <a:xfrm>
            <a:off x="4556026" y="423185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7</a:t>
            </a:r>
          </a:p>
        </p:txBody>
      </p:sp>
      <p:sp>
        <p:nvSpPr>
          <p:cNvPr id="19" name="Rectangle 18"/>
          <p:cNvSpPr/>
          <p:nvPr/>
        </p:nvSpPr>
        <p:spPr bwMode="auto">
          <a:xfrm>
            <a:off x="2670076" y="451760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8</a:t>
            </a:r>
          </a:p>
        </p:txBody>
      </p:sp>
      <p:sp>
        <p:nvSpPr>
          <p:cNvPr id="20" name="Rectangle 19"/>
          <p:cNvSpPr/>
          <p:nvPr/>
        </p:nvSpPr>
        <p:spPr bwMode="auto">
          <a:xfrm>
            <a:off x="3298726" y="451760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9</a:t>
            </a:r>
          </a:p>
        </p:txBody>
      </p:sp>
      <p:sp>
        <p:nvSpPr>
          <p:cNvPr id="21" name="Rectangle 20"/>
          <p:cNvSpPr/>
          <p:nvPr/>
        </p:nvSpPr>
        <p:spPr bwMode="auto">
          <a:xfrm>
            <a:off x="3927376" y="451760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10</a:t>
            </a:r>
          </a:p>
        </p:txBody>
      </p:sp>
      <p:sp>
        <p:nvSpPr>
          <p:cNvPr id="22" name="Rectangle 21"/>
          <p:cNvSpPr/>
          <p:nvPr/>
        </p:nvSpPr>
        <p:spPr bwMode="auto">
          <a:xfrm>
            <a:off x="4556026" y="451760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11</a:t>
            </a:r>
          </a:p>
        </p:txBody>
      </p:sp>
      <p:sp>
        <p:nvSpPr>
          <p:cNvPr id="23" name="Rectangle 22"/>
          <p:cNvSpPr/>
          <p:nvPr/>
        </p:nvSpPr>
        <p:spPr bwMode="auto">
          <a:xfrm>
            <a:off x="2670076" y="480335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12</a:t>
            </a:r>
          </a:p>
        </p:txBody>
      </p:sp>
      <p:sp>
        <p:nvSpPr>
          <p:cNvPr id="24" name="Rectangle 23"/>
          <p:cNvSpPr/>
          <p:nvPr/>
        </p:nvSpPr>
        <p:spPr bwMode="auto">
          <a:xfrm>
            <a:off x="3298726" y="480335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13</a:t>
            </a:r>
          </a:p>
        </p:txBody>
      </p:sp>
      <p:sp>
        <p:nvSpPr>
          <p:cNvPr id="25" name="Rectangle 24"/>
          <p:cNvSpPr/>
          <p:nvPr/>
        </p:nvSpPr>
        <p:spPr bwMode="auto">
          <a:xfrm>
            <a:off x="3927376" y="480335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14</a:t>
            </a:r>
          </a:p>
        </p:txBody>
      </p:sp>
      <p:sp>
        <p:nvSpPr>
          <p:cNvPr id="26" name="Rectangle 25"/>
          <p:cNvSpPr/>
          <p:nvPr/>
        </p:nvSpPr>
        <p:spPr bwMode="auto">
          <a:xfrm>
            <a:off x="4556026" y="480335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15</a:t>
            </a:r>
          </a:p>
        </p:txBody>
      </p:sp>
      <p:cxnSp>
        <p:nvCxnSpPr>
          <p:cNvPr id="27" name="Straight Connector 26"/>
          <p:cNvCxnSpPr/>
          <p:nvPr/>
        </p:nvCxnSpPr>
        <p:spPr bwMode="auto">
          <a:xfrm>
            <a:off x="2841526" y="5203402"/>
            <a:ext cx="2286000" cy="1108"/>
          </a:xfrm>
          <a:prstGeom prst="line">
            <a:avLst/>
          </a:prstGeom>
          <a:noFill/>
          <a:ln w="88900" cap="rnd" cmpd="sng" algn="ctr">
            <a:solidFill>
              <a:srgbClr val="000000"/>
            </a:solidFill>
            <a:prstDash val="sysDot"/>
            <a:round/>
            <a:headEnd type="none" w="med" len="med"/>
            <a:tailEnd type="none" w="med" len="med"/>
          </a:ln>
          <a:effectLst/>
        </p:spPr>
      </p:cxnSp>
      <p:sp>
        <p:nvSpPr>
          <p:cNvPr id="28" name="Rectangle 27"/>
          <p:cNvSpPr/>
          <p:nvPr/>
        </p:nvSpPr>
        <p:spPr bwMode="auto">
          <a:xfrm>
            <a:off x="2670076" y="280310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7</a:t>
            </a:r>
          </a:p>
        </p:txBody>
      </p:sp>
      <p:sp>
        <p:nvSpPr>
          <p:cNvPr id="29" name="Rectangle 28"/>
          <p:cNvSpPr/>
          <p:nvPr/>
        </p:nvSpPr>
        <p:spPr bwMode="auto">
          <a:xfrm>
            <a:off x="3298726" y="280310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9</a:t>
            </a:r>
          </a:p>
        </p:txBody>
      </p:sp>
      <p:sp>
        <p:nvSpPr>
          <p:cNvPr id="30" name="Rectangle 29"/>
          <p:cNvSpPr/>
          <p:nvPr/>
        </p:nvSpPr>
        <p:spPr bwMode="auto">
          <a:xfrm>
            <a:off x="3927376" y="280310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14</a:t>
            </a:r>
          </a:p>
        </p:txBody>
      </p:sp>
      <p:sp>
        <p:nvSpPr>
          <p:cNvPr id="31" name="Rectangle 30"/>
          <p:cNvSpPr/>
          <p:nvPr/>
        </p:nvSpPr>
        <p:spPr bwMode="auto">
          <a:xfrm>
            <a:off x="4556026" y="2803102"/>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sz="1350" dirty="0">
                <a:solidFill>
                  <a:srgbClr val="000000"/>
                </a:solidFill>
                <a:latin typeface="Calibri" pitchFamily="34" charset="0"/>
              </a:rPr>
              <a:t>3</a:t>
            </a:r>
          </a:p>
        </p:txBody>
      </p:sp>
      <p:sp>
        <p:nvSpPr>
          <p:cNvPr id="32" name="TextBox 29"/>
          <p:cNvSpPr txBox="1"/>
          <p:nvPr/>
        </p:nvSpPr>
        <p:spPr>
          <a:xfrm>
            <a:off x="1718600" y="2745952"/>
            <a:ext cx="755335" cy="369332"/>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sz="1800" dirty="0">
                <a:latin typeface="Calibri" pitchFamily="34" charset="0"/>
              </a:rPr>
              <a:t>Cache</a:t>
            </a:r>
          </a:p>
        </p:txBody>
      </p:sp>
      <p:sp>
        <p:nvSpPr>
          <p:cNvPr id="33" name="TextBox 30"/>
          <p:cNvSpPr txBox="1"/>
          <p:nvPr/>
        </p:nvSpPr>
        <p:spPr>
          <a:xfrm>
            <a:off x="1469927" y="3888952"/>
            <a:ext cx="1004827" cy="369332"/>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sz="1800" dirty="0">
                <a:latin typeface="Calibri" pitchFamily="34" charset="0"/>
              </a:rPr>
              <a:t>Memory</a:t>
            </a:r>
          </a:p>
        </p:txBody>
      </p:sp>
      <p:sp>
        <p:nvSpPr>
          <p:cNvPr id="34" name="Rectangle 33"/>
          <p:cNvSpPr/>
          <p:nvPr/>
        </p:nvSpPr>
        <p:spPr bwMode="auto">
          <a:xfrm>
            <a:off x="3927376" y="2803650"/>
            <a:ext cx="571500" cy="228600"/>
          </a:xfrm>
          <a:prstGeom prst="rect">
            <a:avLst/>
          </a:prstGeom>
          <a:solidFill>
            <a:srgbClr val="FFFFFF"/>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p>
            <a:pPr algn="ctr" defTabSz="685800" eaLnBrk="0" fontAlgn="base" hangingPunct="0">
              <a:spcBef>
                <a:spcPct val="0"/>
              </a:spcBef>
              <a:spcAft>
                <a:spcPct val="0"/>
              </a:spcAft>
            </a:pPr>
            <a:r>
              <a:rPr lang="en-US" sz="1350" b="1" dirty="0">
                <a:solidFill>
                  <a:srgbClr val="000000"/>
                </a:solidFill>
                <a:latin typeface="Calibri" pitchFamily="34" charset="0"/>
              </a:rPr>
              <a:t>14</a:t>
            </a:r>
          </a:p>
        </p:txBody>
      </p:sp>
      <p:sp>
        <p:nvSpPr>
          <p:cNvPr id="36" name="Up-Down Arrow 35"/>
          <p:cNvSpPr/>
          <p:nvPr/>
        </p:nvSpPr>
        <p:spPr bwMode="auto">
          <a:xfrm>
            <a:off x="3641626" y="3135795"/>
            <a:ext cx="514350" cy="696007"/>
          </a:xfrm>
          <a:prstGeom prst="upDownArrow">
            <a:avLst/>
          </a:prstGeom>
          <a:solidFill>
            <a:srgbClr val="FFFFFF">
              <a:lumMod val="75000"/>
            </a:srgbClr>
          </a:solidFill>
          <a:ln w="25400" cap="flat" cmpd="sng" algn="ctr">
            <a:no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endParaRPr lang="en-US" sz="1800" dirty="0">
              <a:solidFill>
                <a:srgbClr val="000000"/>
              </a:solidFill>
              <a:latin typeface="Calibri" pitchFamily="34" charset="0"/>
            </a:endParaRPr>
          </a:p>
        </p:txBody>
      </p:sp>
      <p:sp>
        <p:nvSpPr>
          <p:cNvPr id="37" name="Rectangle 36"/>
          <p:cNvSpPr/>
          <p:nvPr/>
        </p:nvSpPr>
        <p:spPr bwMode="auto">
          <a:xfrm>
            <a:off x="3372458" y="1521106"/>
            <a:ext cx="1028700" cy="457200"/>
          </a:xfrm>
          <a:prstGeom prst="rect">
            <a:avLst/>
          </a:prstGeom>
          <a:solidFill>
            <a:srgbClr val="3333CC">
              <a:lumMod val="20000"/>
              <a:lumOff val="80000"/>
            </a:srgbClr>
          </a:solidFill>
          <a:ln w="28575" cap="flat" cmpd="sng" algn="ctr">
            <a:solidFill>
              <a:srgbClr val="000000"/>
            </a:solid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r>
              <a:rPr lang="en-US" altLang="zh-CN" sz="1800" dirty="0">
                <a:solidFill>
                  <a:srgbClr val="000000"/>
                </a:solidFill>
                <a:latin typeface="Calibri" pitchFamily="34" charset="0"/>
              </a:rPr>
              <a:t>CPU</a:t>
            </a:r>
            <a:endParaRPr lang="en-US" sz="1800" dirty="0">
              <a:solidFill>
                <a:srgbClr val="000000"/>
              </a:solidFill>
              <a:latin typeface="Calibri" pitchFamily="34" charset="0"/>
            </a:endParaRPr>
          </a:p>
        </p:txBody>
      </p:sp>
      <p:sp>
        <p:nvSpPr>
          <p:cNvPr id="38" name="Content Placeholder 2"/>
          <p:cNvSpPr txBox="1">
            <a:spLocks/>
          </p:cNvSpPr>
          <p:nvPr/>
        </p:nvSpPr>
        <p:spPr>
          <a:xfrm>
            <a:off x="1834580" y="5435400"/>
            <a:ext cx="1944216" cy="414948"/>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Memory Page</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39" name="Up-Down Arrow 35"/>
          <p:cNvSpPr/>
          <p:nvPr/>
        </p:nvSpPr>
        <p:spPr bwMode="auto">
          <a:xfrm>
            <a:off x="3634780" y="5363392"/>
            <a:ext cx="514350" cy="696007"/>
          </a:xfrm>
          <a:prstGeom prst="upDownArrow">
            <a:avLst/>
          </a:prstGeom>
          <a:solidFill>
            <a:srgbClr val="FFFFFF">
              <a:lumMod val="75000"/>
            </a:srgbClr>
          </a:solidFill>
          <a:ln w="25400" cap="flat" cmpd="sng" algn="ctr">
            <a:no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endParaRPr lang="en-US" sz="1800" dirty="0">
              <a:solidFill>
                <a:srgbClr val="000000"/>
              </a:solidFill>
              <a:latin typeface="Calibri" pitchFamily="34" charset="0"/>
            </a:endParaRPr>
          </a:p>
        </p:txBody>
      </p:sp>
      <p:sp>
        <p:nvSpPr>
          <p:cNvPr id="40" name="矩形 39"/>
          <p:cNvSpPr/>
          <p:nvPr/>
        </p:nvSpPr>
        <p:spPr>
          <a:xfrm>
            <a:off x="2554660" y="6011464"/>
            <a:ext cx="2664296" cy="432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Hard Disk</a:t>
            </a:r>
            <a:endParaRPr lang="zh-CN" altLang="en-US" sz="2800" dirty="0"/>
          </a:p>
        </p:txBody>
      </p:sp>
      <p:sp>
        <p:nvSpPr>
          <p:cNvPr id="41" name="Up-Down Arrow 35">
            <a:extLst>
              <a:ext uri="{FF2B5EF4-FFF2-40B4-BE49-F238E27FC236}">
                <a16:creationId xmlns:a16="http://schemas.microsoft.com/office/drawing/2014/main" xmlns="" id="{3E010134-121B-4651-8134-852F077EFB6B}"/>
              </a:ext>
            </a:extLst>
          </p:cNvPr>
          <p:cNvSpPr/>
          <p:nvPr/>
        </p:nvSpPr>
        <p:spPr bwMode="auto">
          <a:xfrm>
            <a:off x="3603674" y="2007713"/>
            <a:ext cx="514350" cy="696007"/>
          </a:xfrm>
          <a:prstGeom prst="upDownArrow">
            <a:avLst/>
          </a:prstGeom>
          <a:solidFill>
            <a:srgbClr val="FFFFFF">
              <a:lumMod val="75000"/>
            </a:srgbClr>
          </a:solidFill>
          <a:ln w="25400" cap="flat" cmpd="sng" algn="ctr">
            <a:noFill/>
            <a:prstDash val="solid"/>
            <a:round/>
            <a:headEnd type="none" w="med" len="med"/>
            <a:tailEnd type="triangle" w="med" len="med"/>
          </a:ln>
          <a:effectLst/>
        </p:spPr>
        <p:txBody>
          <a:bodyPr vert="horz" wrap="square" lIns="68580" tIns="34290" rIns="68580" bIns="34290" numCol="1" rtlCol="0" anchor="ctr" anchorCtr="1"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defTabSz="685800">
              <a:defRPr/>
            </a:pPr>
            <a:endParaRPr lang="en-US" sz="1800" dirty="0">
              <a:solidFill>
                <a:srgbClr val="000000"/>
              </a:solidFill>
              <a:latin typeface="Calibri" pitchFamily="34" charset="0"/>
            </a:endParaRPr>
          </a:p>
        </p:txBody>
      </p:sp>
      <p:sp>
        <p:nvSpPr>
          <p:cNvPr id="42" name="Content Placeholder 2">
            <a:extLst>
              <a:ext uri="{FF2B5EF4-FFF2-40B4-BE49-F238E27FC236}">
                <a16:creationId xmlns:a16="http://schemas.microsoft.com/office/drawing/2014/main" xmlns="" id="{641DE4D7-3ED9-43D3-961E-4CCA880F1BAE}"/>
              </a:ext>
            </a:extLst>
          </p:cNvPr>
          <p:cNvSpPr txBox="1">
            <a:spLocks/>
          </p:cNvSpPr>
          <p:nvPr/>
        </p:nvSpPr>
        <p:spPr>
          <a:xfrm>
            <a:off x="1856284" y="2081840"/>
            <a:ext cx="1728192" cy="4149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altLang="zh-CN" sz="2400" dirty="0"/>
              <a:t>Register</a:t>
            </a:r>
            <a:endParaRPr lang="en-US" sz="2400" dirty="0"/>
          </a:p>
        </p:txBody>
      </p:sp>
      <p:sp>
        <p:nvSpPr>
          <p:cNvPr id="43" name="Text Box 29">
            <a:extLst>
              <a:ext uri="{FF2B5EF4-FFF2-40B4-BE49-F238E27FC236}">
                <a16:creationId xmlns:a16="http://schemas.microsoft.com/office/drawing/2014/main" xmlns="" id="{37BB72C5-5167-4AE3-BDDA-636F032696CF}"/>
              </a:ext>
            </a:extLst>
          </p:cNvPr>
          <p:cNvSpPr txBox="1">
            <a:spLocks noChangeArrowheads="1"/>
          </p:cNvSpPr>
          <p:nvPr>
            <p:custDataLst>
              <p:tags r:id="rId4"/>
            </p:custDataLst>
          </p:nvPr>
        </p:nvSpPr>
        <p:spPr bwMode="auto">
          <a:xfrm>
            <a:off x="5420643" y="1646282"/>
            <a:ext cx="3587897" cy="674128"/>
          </a:xfrm>
          <a:prstGeom prst="rect">
            <a:avLst/>
          </a:prstGeom>
          <a:noFill/>
          <a:ln w="9525">
            <a:noFill/>
            <a:round/>
            <a:headEnd/>
            <a:tailEnd/>
          </a:ln>
        </p:spPr>
        <p:txBody>
          <a:bodyPr wrap="square" lIns="67500" tIns="35100" rIns="67500" bIns="35100" anchor="ctr">
            <a:spAutoFit/>
          </a:bodyPr>
          <a:lstStyle/>
          <a:p>
            <a:pPr marL="214313" indent="-214313">
              <a:lnSpc>
                <a:spcPct val="98000"/>
              </a:lnSpc>
              <a:buFont typeface="Arial" panose="020B0604020202020204" pitchFamily="34" charset="0"/>
              <a:buChar char="•"/>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2000" dirty="0">
                <a:latin typeface="Calibri" pitchFamily="34" charset="0"/>
              </a:rPr>
              <a:t>Typical CPU register size: 4 Bytes</a:t>
            </a:r>
          </a:p>
        </p:txBody>
      </p:sp>
    </p:spTree>
    <p:extLst>
      <p:ext uri="{BB962C8B-B14F-4D97-AF65-F5344CB8AC3E}">
        <p14:creationId xmlns:p14="http://schemas.microsoft.com/office/powerpoint/2010/main" xmlns="" val="2142314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7875" name="Rectangle 3" descr="10%"/>
          <p:cNvSpPr>
            <a:spLocks noChangeArrowheads="1"/>
          </p:cNvSpPr>
          <p:nvPr/>
        </p:nvSpPr>
        <p:spPr bwMode="auto">
          <a:xfrm>
            <a:off x="4523447" y="2587495"/>
            <a:ext cx="605134" cy="805991"/>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lIns="67866" tIns="33338" rIns="67866" bIns="33338">
            <a:spAutoFit/>
          </a:bodyPr>
          <a:lstStyle/>
          <a:p>
            <a:r>
              <a:rPr lang="en-US" sz="1200">
                <a:solidFill>
                  <a:srgbClr val="000000"/>
                </a:solidFill>
              </a:rPr>
              <a:t>Second</a:t>
            </a:r>
          </a:p>
          <a:p>
            <a:r>
              <a:rPr lang="en-US" sz="1200">
                <a:solidFill>
                  <a:srgbClr val="000000"/>
                </a:solidFill>
              </a:rPr>
              <a:t>Level</a:t>
            </a:r>
          </a:p>
          <a:p>
            <a:r>
              <a:rPr lang="en-US" sz="1200">
                <a:solidFill>
                  <a:srgbClr val="000000"/>
                </a:solidFill>
              </a:rPr>
              <a:t>Cache</a:t>
            </a:r>
          </a:p>
          <a:p>
            <a:r>
              <a:rPr lang="en-US" sz="1200">
                <a:solidFill>
                  <a:srgbClr val="000000"/>
                </a:solidFill>
              </a:rPr>
              <a:t>(SRAM)</a:t>
            </a:r>
          </a:p>
        </p:txBody>
      </p:sp>
      <p:sp>
        <p:nvSpPr>
          <p:cNvPr id="1487877" name="Rectangle 5"/>
          <p:cNvSpPr>
            <a:spLocks noGrp="1" noChangeArrowheads="1"/>
          </p:cNvSpPr>
          <p:nvPr>
            <p:ph type="title"/>
          </p:nvPr>
        </p:nvSpPr>
        <p:spPr/>
        <p:txBody>
          <a:bodyPr>
            <a:normAutofit/>
          </a:bodyPr>
          <a:lstStyle/>
          <a:p>
            <a:r>
              <a:rPr lang="en-US" dirty="0"/>
              <a:t>Memory Hierarchy Speed vs. Size</a:t>
            </a:r>
          </a:p>
        </p:txBody>
      </p:sp>
      <p:sp>
        <p:nvSpPr>
          <p:cNvPr id="1487878" name="Rectangle 6"/>
          <p:cNvSpPr>
            <a:spLocks noChangeArrowheads="1"/>
          </p:cNvSpPr>
          <p:nvPr/>
        </p:nvSpPr>
        <p:spPr bwMode="auto">
          <a:xfrm>
            <a:off x="1901691" y="2187444"/>
            <a:ext cx="2037160" cy="182166"/>
          </a:xfrm>
          <a:prstGeom prst="rect">
            <a:avLst/>
          </a:prstGeom>
          <a:noFill/>
          <a:ln w="25400">
            <a:solidFill>
              <a:schemeClr val="tx1"/>
            </a:solidFill>
            <a:miter lim="800000"/>
            <a:headEnd/>
            <a:tailEnd/>
          </a:ln>
          <a:effectLst/>
        </p:spPr>
        <p:txBody>
          <a:bodyPr wrap="none" anchor="ctr"/>
          <a:lstStyle/>
          <a:p>
            <a:endParaRPr lang="en-US" sz="1350">
              <a:solidFill>
                <a:prstClr val="black"/>
              </a:solidFill>
              <a:latin typeface="Calibri"/>
            </a:endParaRPr>
          </a:p>
        </p:txBody>
      </p:sp>
      <p:sp>
        <p:nvSpPr>
          <p:cNvPr id="1487879" name="Rectangle 7"/>
          <p:cNvSpPr>
            <a:spLocks noChangeArrowheads="1"/>
          </p:cNvSpPr>
          <p:nvPr/>
        </p:nvSpPr>
        <p:spPr bwMode="auto">
          <a:xfrm>
            <a:off x="2447602" y="2139220"/>
            <a:ext cx="894573" cy="251993"/>
          </a:xfrm>
          <a:prstGeom prst="rect">
            <a:avLst/>
          </a:prstGeom>
          <a:noFill/>
          <a:ln w="12700">
            <a:noFill/>
            <a:miter lim="800000"/>
            <a:headEnd/>
            <a:tailEnd/>
          </a:ln>
          <a:effectLst/>
        </p:spPr>
        <p:txBody>
          <a:bodyPr wrap="square" lIns="67866" tIns="33338" rIns="67866" bIns="33338">
            <a:spAutoFit/>
          </a:bodyPr>
          <a:lstStyle/>
          <a:p>
            <a:r>
              <a:rPr lang="en-US" sz="1200" dirty="0">
                <a:solidFill>
                  <a:prstClr val="black"/>
                </a:solidFill>
                <a:latin typeface="Calibri"/>
              </a:rPr>
              <a:t>CPU Control</a:t>
            </a:r>
          </a:p>
        </p:txBody>
      </p:sp>
      <p:sp>
        <p:nvSpPr>
          <p:cNvPr id="1487880" name="Rectangle 8"/>
          <p:cNvSpPr>
            <a:spLocks noChangeArrowheads="1"/>
          </p:cNvSpPr>
          <p:nvPr/>
        </p:nvSpPr>
        <p:spPr bwMode="auto">
          <a:xfrm>
            <a:off x="1864781" y="2530344"/>
            <a:ext cx="1066800" cy="1010841"/>
          </a:xfrm>
          <a:prstGeom prst="rect">
            <a:avLst/>
          </a:prstGeom>
          <a:noFill/>
          <a:ln w="25400">
            <a:solidFill>
              <a:schemeClr val="tx1"/>
            </a:solidFill>
            <a:miter lim="800000"/>
            <a:headEnd/>
            <a:tailEnd/>
          </a:ln>
          <a:effectLst/>
        </p:spPr>
        <p:txBody>
          <a:bodyPr wrap="none" anchor="ctr"/>
          <a:lstStyle/>
          <a:p>
            <a:endParaRPr lang="en-US" sz="1350">
              <a:solidFill>
                <a:prstClr val="black"/>
              </a:solidFill>
              <a:latin typeface="Calibri"/>
            </a:endParaRPr>
          </a:p>
        </p:txBody>
      </p:sp>
      <p:sp>
        <p:nvSpPr>
          <p:cNvPr id="1487881" name="Rectangle 9"/>
          <p:cNvSpPr>
            <a:spLocks noChangeArrowheads="1"/>
          </p:cNvSpPr>
          <p:nvPr/>
        </p:nvSpPr>
        <p:spPr bwMode="auto">
          <a:xfrm>
            <a:off x="1901692" y="2930395"/>
            <a:ext cx="711061" cy="436659"/>
          </a:xfrm>
          <a:prstGeom prst="rect">
            <a:avLst/>
          </a:prstGeom>
          <a:noFill/>
          <a:ln w="12700">
            <a:noFill/>
            <a:miter lim="800000"/>
            <a:headEnd/>
            <a:tailEnd/>
          </a:ln>
          <a:effectLst/>
        </p:spPr>
        <p:txBody>
          <a:bodyPr wrap="square" lIns="67866" tIns="33338" rIns="67866" bIns="33338">
            <a:spAutoFit/>
          </a:bodyPr>
          <a:lstStyle/>
          <a:p>
            <a:r>
              <a:rPr lang="en-US" sz="1200" dirty="0">
                <a:solidFill>
                  <a:prstClr val="black"/>
                </a:solidFill>
                <a:latin typeface="Calibri"/>
              </a:rPr>
              <a:t>CPU</a:t>
            </a:r>
          </a:p>
          <a:p>
            <a:r>
              <a:rPr lang="en-US" sz="1200" dirty="0" err="1">
                <a:solidFill>
                  <a:prstClr val="black"/>
                </a:solidFill>
                <a:latin typeface="Calibri"/>
              </a:rPr>
              <a:t>Datapath</a:t>
            </a:r>
            <a:endParaRPr lang="en-US" sz="1200" dirty="0">
              <a:solidFill>
                <a:prstClr val="black"/>
              </a:solidFill>
              <a:latin typeface="Calibri"/>
            </a:endParaRPr>
          </a:p>
        </p:txBody>
      </p:sp>
      <p:sp>
        <p:nvSpPr>
          <p:cNvPr id="1487882" name="Rectangle 10"/>
          <p:cNvSpPr>
            <a:spLocks noChangeArrowheads="1"/>
          </p:cNvSpPr>
          <p:nvPr/>
        </p:nvSpPr>
        <p:spPr bwMode="auto">
          <a:xfrm>
            <a:off x="6873740" y="1787394"/>
            <a:ext cx="838200" cy="1824038"/>
          </a:xfrm>
          <a:prstGeom prst="rect">
            <a:avLst/>
          </a:prstGeom>
          <a:noFill/>
          <a:ln w="25400">
            <a:solidFill>
              <a:schemeClr val="tx1"/>
            </a:solidFill>
            <a:miter lim="800000"/>
            <a:headEnd/>
            <a:tailEnd/>
          </a:ln>
          <a:effectLst/>
        </p:spPr>
        <p:txBody>
          <a:bodyPr wrap="none" anchor="ctr"/>
          <a:lstStyle/>
          <a:p>
            <a:endParaRPr lang="en-US" sz="1350">
              <a:solidFill>
                <a:prstClr val="black"/>
              </a:solidFill>
              <a:latin typeface="Calibri"/>
            </a:endParaRPr>
          </a:p>
        </p:txBody>
      </p:sp>
      <p:sp>
        <p:nvSpPr>
          <p:cNvPr id="1487883" name="Rectangle 11"/>
          <p:cNvSpPr>
            <a:spLocks noChangeArrowheads="1"/>
          </p:cNvSpPr>
          <p:nvPr/>
        </p:nvSpPr>
        <p:spPr bwMode="auto">
          <a:xfrm>
            <a:off x="6889561" y="2530345"/>
            <a:ext cx="791083" cy="805991"/>
          </a:xfrm>
          <a:prstGeom prst="rect">
            <a:avLst/>
          </a:prstGeom>
          <a:noFill/>
          <a:ln w="12700">
            <a:noFill/>
            <a:miter lim="800000"/>
            <a:headEnd/>
            <a:tailEnd/>
          </a:ln>
          <a:effectLst/>
        </p:spPr>
        <p:txBody>
          <a:bodyPr wrap="square" lIns="67866" tIns="33338" rIns="67866" bIns="33338">
            <a:spAutoFit/>
          </a:bodyPr>
          <a:lstStyle/>
          <a:p>
            <a:r>
              <a:rPr lang="en-US" sz="1200" dirty="0">
                <a:solidFill>
                  <a:prstClr val="black"/>
                </a:solidFill>
                <a:latin typeface="Calibri"/>
              </a:rPr>
              <a:t>Secondary</a:t>
            </a:r>
          </a:p>
          <a:p>
            <a:r>
              <a:rPr lang="en-US" sz="1200" dirty="0">
                <a:solidFill>
                  <a:prstClr val="black"/>
                </a:solidFill>
                <a:latin typeface="Calibri"/>
              </a:rPr>
              <a:t>Memory</a:t>
            </a:r>
          </a:p>
          <a:p>
            <a:r>
              <a:rPr lang="en-US" sz="1200" dirty="0">
                <a:solidFill>
                  <a:prstClr val="black"/>
                </a:solidFill>
                <a:latin typeface="Calibri"/>
              </a:rPr>
              <a:t>(Disk</a:t>
            </a:r>
          </a:p>
          <a:p>
            <a:r>
              <a:rPr lang="en-US" sz="1200" dirty="0">
                <a:solidFill>
                  <a:prstClr val="black"/>
                </a:solidFill>
                <a:latin typeface="Calibri"/>
              </a:rPr>
              <a:t>Or Flash)</a:t>
            </a:r>
          </a:p>
        </p:txBody>
      </p:sp>
      <p:sp>
        <p:nvSpPr>
          <p:cNvPr id="1487884" name="Rectangle 12"/>
          <p:cNvSpPr>
            <a:spLocks noChangeArrowheads="1"/>
          </p:cNvSpPr>
          <p:nvPr/>
        </p:nvSpPr>
        <p:spPr bwMode="auto">
          <a:xfrm>
            <a:off x="1750481" y="1958845"/>
            <a:ext cx="3580130" cy="1664494"/>
          </a:xfrm>
          <a:prstGeom prst="rect">
            <a:avLst/>
          </a:prstGeom>
          <a:noFill/>
          <a:ln w="25400">
            <a:solidFill>
              <a:schemeClr val="tx1"/>
            </a:solidFill>
            <a:miter lim="800000"/>
            <a:headEnd/>
            <a:tailEnd/>
          </a:ln>
          <a:effectLst/>
        </p:spPr>
        <p:txBody>
          <a:bodyPr wrap="none" anchor="ctr"/>
          <a:lstStyle/>
          <a:p>
            <a:endParaRPr lang="en-US" sz="1350">
              <a:solidFill>
                <a:prstClr val="black"/>
              </a:solidFill>
              <a:latin typeface="Calibri"/>
            </a:endParaRPr>
          </a:p>
        </p:txBody>
      </p:sp>
      <p:sp>
        <p:nvSpPr>
          <p:cNvPr id="1487885" name="Rectangle 13"/>
          <p:cNvSpPr>
            <a:spLocks noChangeArrowheads="1"/>
          </p:cNvSpPr>
          <p:nvPr/>
        </p:nvSpPr>
        <p:spPr bwMode="auto">
          <a:xfrm>
            <a:off x="2667600" y="1956800"/>
            <a:ext cx="1475757" cy="251993"/>
          </a:xfrm>
          <a:prstGeom prst="rect">
            <a:avLst/>
          </a:prstGeom>
          <a:noFill/>
          <a:ln w="12700">
            <a:noFill/>
            <a:miter lim="800000"/>
            <a:headEnd/>
            <a:tailEnd/>
          </a:ln>
          <a:effectLst/>
        </p:spPr>
        <p:txBody>
          <a:bodyPr wrap="square" lIns="67866" tIns="33338" rIns="67866" bIns="33338">
            <a:spAutoFit/>
          </a:bodyPr>
          <a:lstStyle/>
          <a:p>
            <a:r>
              <a:rPr lang="en-US" sz="1200" dirty="0">
                <a:solidFill>
                  <a:prstClr val="black"/>
                </a:solidFill>
                <a:latin typeface="Calibri"/>
              </a:rPr>
              <a:t>On-Chip Components</a:t>
            </a:r>
          </a:p>
        </p:txBody>
      </p:sp>
      <p:sp>
        <p:nvSpPr>
          <p:cNvPr id="1487886" name="Line 14"/>
          <p:cNvSpPr>
            <a:spLocks noChangeShapeType="1"/>
          </p:cNvSpPr>
          <p:nvPr/>
        </p:nvSpPr>
        <p:spPr bwMode="auto">
          <a:xfrm flipV="1">
            <a:off x="2816090" y="1673094"/>
            <a:ext cx="4343400" cy="1257300"/>
          </a:xfrm>
          <a:prstGeom prst="line">
            <a:avLst/>
          </a:prstGeom>
          <a:noFill/>
          <a:ln w="28575">
            <a:solidFill>
              <a:schemeClr val="tx1"/>
            </a:solidFill>
            <a:prstDash val="dashDot"/>
            <a:round/>
            <a:headEnd/>
            <a:tailEnd/>
          </a:ln>
          <a:effectLst/>
        </p:spPr>
        <p:txBody>
          <a:bodyPr wrap="none" anchor="ctr"/>
          <a:lstStyle/>
          <a:p>
            <a:endParaRPr lang="en-US" sz="1350">
              <a:solidFill>
                <a:prstClr val="black"/>
              </a:solidFill>
              <a:latin typeface="Calibri"/>
            </a:endParaRPr>
          </a:p>
        </p:txBody>
      </p:sp>
      <p:sp>
        <p:nvSpPr>
          <p:cNvPr id="1487887" name="Line 15"/>
          <p:cNvSpPr>
            <a:spLocks noChangeShapeType="1"/>
          </p:cNvSpPr>
          <p:nvPr/>
        </p:nvSpPr>
        <p:spPr bwMode="auto">
          <a:xfrm>
            <a:off x="2888719" y="3510230"/>
            <a:ext cx="4156472" cy="163115"/>
          </a:xfrm>
          <a:prstGeom prst="line">
            <a:avLst/>
          </a:prstGeom>
          <a:noFill/>
          <a:ln w="28575">
            <a:solidFill>
              <a:schemeClr val="tx1"/>
            </a:solidFill>
            <a:prstDash val="dashDot"/>
            <a:round/>
            <a:headEnd/>
            <a:tailEnd/>
          </a:ln>
          <a:effectLst/>
        </p:spPr>
        <p:txBody>
          <a:bodyPr wrap="none" anchor="ctr"/>
          <a:lstStyle/>
          <a:p>
            <a:endParaRPr lang="en-US" sz="1350">
              <a:solidFill>
                <a:prstClr val="black"/>
              </a:solidFill>
              <a:latin typeface="Calibri"/>
            </a:endParaRPr>
          </a:p>
        </p:txBody>
      </p:sp>
      <p:sp>
        <p:nvSpPr>
          <p:cNvPr id="1487888" name="Rectangle 16"/>
          <p:cNvSpPr>
            <a:spLocks noChangeArrowheads="1"/>
          </p:cNvSpPr>
          <p:nvPr/>
        </p:nvSpPr>
        <p:spPr bwMode="auto">
          <a:xfrm>
            <a:off x="2607731" y="2980400"/>
            <a:ext cx="266700" cy="520304"/>
          </a:xfrm>
          <a:prstGeom prst="rect">
            <a:avLst/>
          </a:prstGeom>
          <a:noFill/>
          <a:ln w="25400">
            <a:solidFill>
              <a:schemeClr val="tx1"/>
            </a:solidFill>
            <a:miter lim="800000"/>
            <a:headEnd/>
            <a:tailEnd/>
          </a:ln>
          <a:effectLst/>
        </p:spPr>
        <p:txBody>
          <a:bodyPr wrap="none" anchor="ctr"/>
          <a:lstStyle/>
          <a:p>
            <a:endParaRPr lang="en-US" sz="1350">
              <a:solidFill>
                <a:prstClr val="black"/>
              </a:solidFill>
              <a:latin typeface="Calibri"/>
            </a:endParaRPr>
          </a:p>
        </p:txBody>
      </p:sp>
      <p:sp>
        <p:nvSpPr>
          <p:cNvPr id="1487889" name="Rectangle 17"/>
          <p:cNvSpPr>
            <a:spLocks noChangeArrowheads="1"/>
          </p:cNvSpPr>
          <p:nvPr/>
        </p:nvSpPr>
        <p:spPr bwMode="auto">
          <a:xfrm rot="5400000">
            <a:off x="2390442" y="3183612"/>
            <a:ext cx="758429" cy="251993"/>
          </a:xfrm>
          <a:prstGeom prst="rect">
            <a:avLst/>
          </a:prstGeom>
          <a:noFill/>
          <a:ln w="12700">
            <a:noFill/>
            <a:miter lim="800000"/>
            <a:headEnd/>
            <a:tailEnd/>
          </a:ln>
          <a:effectLst/>
        </p:spPr>
        <p:txBody>
          <a:bodyPr wrap="square" lIns="67866" tIns="33338" rIns="67866" bIns="33338">
            <a:spAutoFit/>
          </a:bodyPr>
          <a:lstStyle/>
          <a:p>
            <a:r>
              <a:rPr lang="en-US" sz="1200">
                <a:solidFill>
                  <a:prstClr val="black"/>
                </a:solidFill>
                <a:latin typeface="Calibri"/>
              </a:rPr>
              <a:t>RegFile</a:t>
            </a:r>
          </a:p>
        </p:txBody>
      </p:sp>
      <p:sp>
        <p:nvSpPr>
          <p:cNvPr id="1487891" name="Rectangle 19" descr="10%"/>
          <p:cNvSpPr>
            <a:spLocks noChangeArrowheads="1"/>
          </p:cNvSpPr>
          <p:nvPr/>
        </p:nvSpPr>
        <p:spPr bwMode="auto">
          <a:xfrm>
            <a:off x="5673590" y="2473195"/>
            <a:ext cx="781050" cy="1013222"/>
          </a:xfrm>
          <a:prstGeom prst="rect">
            <a:avLst/>
          </a:prstGeom>
          <a:noFill/>
          <a:ln w="25400">
            <a:solidFill>
              <a:schemeClr val="tx1"/>
            </a:solidFill>
            <a:miter lim="800000"/>
            <a:headEnd/>
            <a:tailEnd/>
          </a:ln>
          <a:effectLst/>
        </p:spPr>
        <p:txBody>
          <a:bodyPr wrap="none" anchor="ctr"/>
          <a:lstStyle/>
          <a:p>
            <a:endParaRPr lang="en-US" sz="1350">
              <a:solidFill>
                <a:prstClr val="black"/>
              </a:solidFill>
              <a:latin typeface="Calibri"/>
            </a:endParaRPr>
          </a:p>
        </p:txBody>
      </p:sp>
      <p:sp>
        <p:nvSpPr>
          <p:cNvPr id="1487892" name="Rectangle 20"/>
          <p:cNvSpPr>
            <a:spLocks noChangeArrowheads="1"/>
          </p:cNvSpPr>
          <p:nvPr/>
        </p:nvSpPr>
        <p:spPr bwMode="auto">
          <a:xfrm>
            <a:off x="5742647" y="2701795"/>
            <a:ext cx="673230" cy="621325"/>
          </a:xfrm>
          <a:prstGeom prst="rect">
            <a:avLst/>
          </a:prstGeom>
          <a:noFill/>
          <a:ln w="12700">
            <a:noFill/>
            <a:miter lim="800000"/>
            <a:headEnd/>
            <a:tailEnd/>
          </a:ln>
          <a:effectLst/>
        </p:spPr>
        <p:txBody>
          <a:bodyPr wrap="square" lIns="67866" tIns="33338" rIns="67866" bIns="33338">
            <a:spAutoFit/>
          </a:bodyPr>
          <a:lstStyle/>
          <a:p>
            <a:r>
              <a:rPr lang="en-US" sz="1200">
                <a:solidFill>
                  <a:srgbClr val="000000"/>
                </a:solidFill>
                <a:latin typeface="Calibri"/>
              </a:rPr>
              <a:t>Main</a:t>
            </a:r>
          </a:p>
          <a:p>
            <a:r>
              <a:rPr lang="en-US" sz="1200">
                <a:solidFill>
                  <a:srgbClr val="000000"/>
                </a:solidFill>
                <a:latin typeface="Calibri"/>
              </a:rPr>
              <a:t>Memory</a:t>
            </a:r>
          </a:p>
          <a:p>
            <a:r>
              <a:rPr lang="en-US" sz="1200">
                <a:solidFill>
                  <a:srgbClr val="000000"/>
                </a:solidFill>
                <a:latin typeface="Calibri"/>
              </a:rPr>
              <a:t>(DRAM)</a:t>
            </a:r>
          </a:p>
        </p:txBody>
      </p:sp>
      <p:sp>
        <p:nvSpPr>
          <p:cNvPr id="1487893" name="Rectangle 21"/>
          <p:cNvSpPr>
            <a:spLocks noChangeArrowheads="1"/>
          </p:cNvSpPr>
          <p:nvPr/>
        </p:nvSpPr>
        <p:spPr bwMode="auto">
          <a:xfrm rot="5400000">
            <a:off x="3478761" y="3097233"/>
            <a:ext cx="515366" cy="436659"/>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67866" tIns="33338" rIns="67866" bIns="33338">
            <a:spAutoFit/>
          </a:bodyPr>
          <a:lstStyle/>
          <a:p>
            <a:r>
              <a:rPr lang="en-US" sz="1200" dirty="0">
                <a:solidFill>
                  <a:srgbClr val="000000"/>
                </a:solidFill>
              </a:rPr>
              <a:t>Data</a:t>
            </a:r>
          </a:p>
          <a:p>
            <a:r>
              <a:rPr lang="en-US" sz="1200" dirty="0">
                <a:solidFill>
                  <a:srgbClr val="000000"/>
                </a:solidFill>
              </a:rPr>
              <a:t>Cache</a:t>
            </a:r>
          </a:p>
        </p:txBody>
      </p:sp>
      <p:sp>
        <p:nvSpPr>
          <p:cNvPr id="1487895" name="Rectangle 23"/>
          <p:cNvSpPr>
            <a:spLocks noChangeArrowheads="1"/>
          </p:cNvSpPr>
          <p:nvPr/>
        </p:nvSpPr>
        <p:spPr bwMode="auto">
          <a:xfrm rot="5400000">
            <a:off x="3484713" y="2582883"/>
            <a:ext cx="515366" cy="4366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67866" tIns="33338" rIns="67866" bIns="33338">
            <a:spAutoFit/>
          </a:bodyPr>
          <a:lstStyle/>
          <a:p>
            <a:r>
              <a:rPr lang="en-US" sz="1200" dirty="0" err="1">
                <a:solidFill>
                  <a:srgbClr val="000000"/>
                </a:solidFill>
              </a:rPr>
              <a:t>Instr</a:t>
            </a:r>
            <a:endParaRPr lang="en-US" sz="1200" dirty="0">
              <a:solidFill>
                <a:srgbClr val="000000"/>
              </a:solidFill>
            </a:endParaRPr>
          </a:p>
          <a:p>
            <a:r>
              <a:rPr lang="en-US" sz="1200" dirty="0">
                <a:solidFill>
                  <a:srgbClr val="000000"/>
                </a:solidFill>
              </a:rPr>
              <a:t>Cache</a:t>
            </a:r>
          </a:p>
        </p:txBody>
      </p:sp>
      <p:sp>
        <p:nvSpPr>
          <p:cNvPr id="1487901" name="Rectangle 29"/>
          <p:cNvSpPr>
            <a:spLocks noChangeArrowheads="1"/>
          </p:cNvSpPr>
          <p:nvPr/>
        </p:nvSpPr>
        <p:spPr bwMode="auto">
          <a:xfrm>
            <a:off x="1273040" y="3787644"/>
            <a:ext cx="6352124" cy="216662"/>
          </a:xfrm>
          <a:prstGeom prst="rect">
            <a:avLst/>
          </a:prstGeom>
          <a:noFill/>
          <a:ln w="12700">
            <a:noFill/>
            <a:miter lim="800000"/>
            <a:headEnd/>
            <a:tailEnd/>
          </a:ln>
          <a:effectLst/>
        </p:spPr>
        <p:txBody>
          <a:bodyPr wrap="square" lIns="47625" tIns="19050" rIns="47625" bIns="19050">
            <a:spAutoFit/>
          </a:bodyPr>
          <a:lstStyle/>
          <a:p>
            <a:pPr>
              <a:lnSpc>
                <a:spcPct val="85000"/>
              </a:lnSpc>
            </a:pPr>
            <a:r>
              <a:rPr lang="en-US" sz="1350" b="1" dirty="0">
                <a:solidFill>
                  <a:prstClr val="black"/>
                </a:solidFill>
                <a:latin typeface="Calibri"/>
              </a:rPr>
              <a:t>Speed (cycles):        </a:t>
            </a:r>
            <a:r>
              <a:rPr lang="en-US" sz="1350" dirty="0">
                <a:solidFill>
                  <a:prstClr val="black"/>
                </a:solidFill>
                <a:latin typeface="Calibri"/>
                <a:cs typeface="Arial" charset="0"/>
              </a:rPr>
              <a:t>½</a:t>
            </a:r>
            <a:r>
              <a:rPr lang="en-US" sz="1350" dirty="0">
                <a:solidFill>
                  <a:prstClr val="black"/>
                </a:solidFill>
                <a:latin typeface="Calibri"/>
              </a:rPr>
              <a:t>’s                     1’s                    10’s                       100’s               1,000,000’s</a:t>
            </a:r>
          </a:p>
        </p:txBody>
      </p:sp>
      <p:sp>
        <p:nvSpPr>
          <p:cNvPr id="1487902" name="Rectangle 30"/>
          <p:cNvSpPr>
            <a:spLocks noChangeArrowheads="1"/>
          </p:cNvSpPr>
          <p:nvPr/>
        </p:nvSpPr>
        <p:spPr bwMode="auto">
          <a:xfrm>
            <a:off x="1273041" y="4073394"/>
            <a:ext cx="6110006" cy="216662"/>
          </a:xfrm>
          <a:prstGeom prst="rect">
            <a:avLst/>
          </a:prstGeom>
          <a:noFill/>
          <a:ln w="12700">
            <a:noFill/>
            <a:miter lim="800000"/>
            <a:headEnd/>
            <a:tailEnd/>
          </a:ln>
          <a:effectLst/>
        </p:spPr>
        <p:txBody>
          <a:bodyPr wrap="square" lIns="47625" tIns="19050" rIns="47625" bIns="19050">
            <a:spAutoFit/>
          </a:bodyPr>
          <a:lstStyle/>
          <a:p>
            <a:pPr>
              <a:lnSpc>
                <a:spcPct val="85000"/>
              </a:lnSpc>
            </a:pPr>
            <a:r>
              <a:rPr lang="en-US" sz="1350" b="1" dirty="0">
                <a:solidFill>
                  <a:prstClr val="black"/>
                </a:solidFill>
                <a:latin typeface="Calibri"/>
              </a:rPr>
              <a:t>Size (bytes):    </a:t>
            </a:r>
            <a:r>
              <a:rPr lang="en-US" sz="1350" dirty="0">
                <a:solidFill>
                  <a:prstClr val="black"/>
                </a:solidFill>
                <a:latin typeface="Calibri"/>
              </a:rPr>
              <a:t>     100B’s   </a:t>
            </a:r>
            <a:r>
              <a:rPr lang="en-US" sz="1350" b="1" dirty="0">
                <a:solidFill>
                  <a:prstClr val="black"/>
                </a:solidFill>
                <a:latin typeface="Calibri"/>
              </a:rPr>
              <a:t>      </a:t>
            </a:r>
            <a:r>
              <a:rPr lang="en-US" sz="1350" dirty="0">
                <a:solidFill>
                  <a:prstClr val="black"/>
                </a:solidFill>
                <a:latin typeface="Calibri"/>
              </a:rPr>
              <a:t>         10KB’s               MB’s                      GB’s                      TB’s</a:t>
            </a:r>
          </a:p>
        </p:txBody>
      </p:sp>
      <p:grpSp>
        <p:nvGrpSpPr>
          <p:cNvPr id="2" name="Group 29"/>
          <p:cNvGrpSpPr/>
          <p:nvPr/>
        </p:nvGrpSpPr>
        <p:grpSpPr>
          <a:xfrm>
            <a:off x="1504018" y="4351270"/>
            <a:ext cx="5943600" cy="216662"/>
            <a:chOff x="481357" y="4658696"/>
            <a:chExt cx="7924800" cy="288882"/>
          </a:xfrm>
        </p:grpSpPr>
        <p:sp>
          <p:nvSpPr>
            <p:cNvPr id="1487903" name="Rectangle 31"/>
            <p:cNvSpPr>
              <a:spLocks noChangeArrowheads="1"/>
            </p:cNvSpPr>
            <p:nvPr/>
          </p:nvSpPr>
          <p:spPr bwMode="auto">
            <a:xfrm>
              <a:off x="481357" y="4658696"/>
              <a:ext cx="7924800" cy="288882"/>
            </a:xfrm>
            <a:prstGeom prst="rect">
              <a:avLst/>
            </a:prstGeom>
            <a:noFill/>
            <a:ln w="12700">
              <a:noFill/>
              <a:miter lim="800000"/>
              <a:headEnd/>
              <a:tailEnd/>
            </a:ln>
            <a:effectLst/>
          </p:spPr>
          <p:txBody>
            <a:bodyPr lIns="47625" tIns="19050" rIns="47625" bIns="19050">
              <a:spAutoFit/>
            </a:bodyPr>
            <a:lstStyle/>
            <a:p>
              <a:pPr>
                <a:lnSpc>
                  <a:spcPct val="85000"/>
                </a:lnSpc>
              </a:pPr>
              <a:r>
                <a:rPr lang="en-US" sz="1350" b="1" dirty="0">
                  <a:solidFill>
                    <a:prstClr val="black"/>
                  </a:solidFill>
                  <a:latin typeface="Calibri"/>
                </a:rPr>
                <a:t> Cost/bit:         </a:t>
              </a:r>
              <a:r>
                <a:rPr lang="en-US" sz="1350" dirty="0">
                  <a:solidFill>
                    <a:prstClr val="black"/>
                  </a:solidFill>
                  <a:latin typeface="Calibri"/>
                </a:rPr>
                <a:t>highest                                                                                                 lowest</a:t>
              </a:r>
            </a:p>
          </p:txBody>
        </p:sp>
        <p:cxnSp>
          <p:nvCxnSpPr>
            <p:cNvPr id="29" name="Straight Arrow Connector 28"/>
            <p:cNvCxnSpPr/>
            <p:nvPr/>
          </p:nvCxnSpPr>
          <p:spPr>
            <a:xfrm>
              <a:off x="2739264" y="4817788"/>
              <a:ext cx="4743860" cy="1049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xmlns="" val="10776753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78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878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8790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879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7884" grpId="0" animBg="1"/>
      <p:bldP spid="1487885" grpId="0" autoUpdateAnimBg="0"/>
      <p:bldP spid="1487901" grpId="0"/>
      <p:bldP spid="148790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a:bodyPr>
          <a:lstStyle/>
          <a:p>
            <a:r>
              <a:rPr lang="en-US"/>
              <a:t>How is the Hierarchy Managed?</a:t>
            </a:r>
          </a:p>
        </p:txBody>
      </p:sp>
      <p:sp>
        <p:nvSpPr>
          <p:cNvPr id="1515523" name="Rectangle 3"/>
          <p:cNvSpPr>
            <a:spLocks noGrp="1" noChangeArrowheads="1"/>
          </p:cNvSpPr>
          <p:nvPr>
            <p:ph type="body" idx="1"/>
          </p:nvPr>
        </p:nvSpPr>
        <p:spPr/>
        <p:txBody>
          <a:bodyPr>
            <a:normAutofit/>
          </a:bodyPr>
          <a:lstStyle/>
          <a:p>
            <a:r>
              <a:rPr lang="en-US" dirty="0"/>
              <a:t>Registers </a:t>
            </a:r>
            <a:r>
              <a:rPr lang="en-US" dirty="0">
                <a:sym typeface="Symbol" pitchFamily="18" charset="2"/>
              </a:rPr>
              <a:t></a:t>
            </a:r>
            <a:r>
              <a:rPr lang="en-US" dirty="0"/>
              <a:t> memory hierarchy</a:t>
            </a:r>
          </a:p>
          <a:p>
            <a:pPr lvl="1"/>
            <a:r>
              <a:rPr lang="en-US" dirty="0"/>
              <a:t>By compiler (or assembler programmer)</a:t>
            </a:r>
          </a:p>
          <a:p>
            <a:r>
              <a:rPr lang="en-US" dirty="0"/>
              <a:t>Cache </a:t>
            </a:r>
            <a:r>
              <a:rPr lang="en-US" dirty="0">
                <a:sym typeface="Symbol" pitchFamily="18" charset="2"/>
              </a:rPr>
              <a:t></a:t>
            </a:r>
            <a:r>
              <a:rPr lang="en-US" dirty="0"/>
              <a:t> main memory</a:t>
            </a:r>
          </a:p>
          <a:p>
            <a:pPr lvl="1"/>
            <a:r>
              <a:rPr lang="en-US" dirty="0"/>
              <a:t>By the cache controller hardware</a:t>
            </a:r>
          </a:p>
          <a:p>
            <a:pPr lvl="1"/>
            <a:r>
              <a:rPr lang="en-US" dirty="0"/>
              <a:t>Focus of this lecture</a:t>
            </a:r>
          </a:p>
          <a:p>
            <a:r>
              <a:rPr lang="en-US" dirty="0"/>
              <a:t>Main memory </a:t>
            </a:r>
            <a:r>
              <a:rPr lang="en-US" dirty="0">
                <a:sym typeface="Symbol" pitchFamily="18" charset="2"/>
              </a:rPr>
              <a:t></a:t>
            </a:r>
            <a:r>
              <a:rPr lang="en-US" dirty="0"/>
              <a:t> disks (secondary storage)</a:t>
            </a:r>
          </a:p>
          <a:p>
            <a:pPr lvl="1"/>
            <a:r>
              <a:rPr lang="en-US" dirty="0"/>
              <a:t>By the operating system (virtual memory)</a:t>
            </a:r>
          </a:p>
          <a:p>
            <a:pPr lvl="1"/>
            <a:r>
              <a:rPr lang="en-US" dirty="0"/>
              <a:t>By the programmer (files)</a:t>
            </a:r>
          </a:p>
        </p:txBody>
      </p:sp>
    </p:spTree>
    <p:extLst>
      <p:ext uri="{BB962C8B-B14F-4D97-AF65-F5344CB8AC3E}">
        <p14:creationId xmlns:p14="http://schemas.microsoft.com/office/powerpoint/2010/main" xmlns="" val="2202994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55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155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a:t>Principle of Locality</a:t>
            </a:r>
          </a:p>
        </p:txBody>
      </p:sp>
      <p:sp>
        <p:nvSpPr>
          <p:cNvPr id="1511427" name="Rectangle 3"/>
          <p:cNvSpPr>
            <a:spLocks noGrp="1" noChangeArrowheads="1"/>
          </p:cNvSpPr>
          <p:nvPr>
            <p:ph type="body" idx="1"/>
          </p:nvPr>
        </p:nvSpPr>
        <p:spPr>
          <a:xfrm>
            <a:off x="426260" y="1214422"/>
            <a:ext cx="8260540" cy="4734858"/>
          </a:xfrm>
        </p:spPr>
        <p:txBody>
          <a:bodyPr>
            <a:normAutofit fontScale="85000" lnSpcReduction="10000"/>
          </a:bodyPr>
          <a:lstStyle/>
          <a:p>
            <a:pPr>
              <a:buClr>
                <a:schemeClr val="tx1"/>
              </a:buClr>
            </a:pPr>
            <a:r>
              <a:rPr lang="en-US" i="1" dirty="0">
                <a:solidFill>
                  <a:srgbClr val="0000FF"/>
                </a:solidFill>
              </a:rPr>
              <a:t>Principle of Locality</a:t>
            </a:r>
            <a:r>
              <a:rPr lang="en-US" dirty="0"/>
              <a:t>: Programs access small portion of address space at any instant of time (spatial locality) and repeatedly access that portion (temporal locality)</a:t>
            </a:r>
          </a:p>
          <a:p>
            <a:pPr>
              <a:buClr>
                <a:schemeClr val="tx1"/>
              </a:buClr>
            </a:pPr>
            <a:r>
              <a:rPr lang="en-US" i="1" dirty="0">
                <a:solidFill>
                  <a:srgbClr val="0000FF"/>
                </a:solidFill>
              </a:rPr>
              <a:t>Temporal Locality </a:t>
            </a:r>
            <a:r>
              <a:rPr lang="en-US" dirty="0"/>
              <a:t>(locality in time)</a:t>
            </a:r>
          </a:p>
          <a:p>
            <a:pPr lvl="1"/>
            <a:r>
              <a:rPr lang="en-US" dirty="0"/>
              <a:t>If a memory location is referenced, then it will tend to be referenced again soon</a:t>
            </a:r>
          </a:p>
          <a:p>
            <a:pPr lvl="2"/>
            <a:r>
              <a:rPr lang="en-US" altLang="zh-CN" dirty="0"/>
              <a:t>Keep</a:t>
            </a:r>
            <a:r>
              <a:rPr lang="en-US" dirty="0"/>
              <a:t> recently-accessed blocks in the cache</a:t>
            </a:r>
          </a:p>
          <a:p>
            <a:pPr>
              <a:buClr>
                <a:schemeClr val="tx1"/>
              </a:buClr>
            </a:pPr>
            <a:r>
              <a:rPr lang="en-US" i="1" dirty="0">
                <a:solidFill>
                  <a:srgbClr val="0000FF"/>
                </a:solidFill>
              </a:rPr>
              <a:t>Spatial Locality</a:t>
            </a:r>
            <a:r>
              <a:rPr lang="en-US" dirty="0">
                <a:solidFill>
                  <a:srgbClr val="0000FF"/>
                </a:solidFill>
              </a:rPr>
              <a:t> </a:t>
            </a:r>
            <a:r>
              <a:rPr lang="en-US" dirty="0"/>
              <a:t>(locality in space)</a:t>
            </a:r>
          </a:p>
          <a:p>
            <a:pPr lvl="1"/>
            <a:r>
              <a:rPr lang="en-US" dirty="0"/>
              <a:t>If a memory location is referenced, the locations with nearby addresses will tend to be referenced soon</a:t>
            </a:r>
          </a:p>
          <a:p>
            <a:pPr lvl="2"/>
            <a:r>
              <a:rPr lang="en-US" dirty="0">
                <a:solidFill>
                  <a:srgbClr val="FF0000"/>
                </a:solidFill>
              </a:rPr>
              <a:t>Cache prefetching</a:t>
            </a:r>
            <a:r>
              <a:rPr lang="en-US" dirty="0"/>
              <a:t>: when fetching a block into cache, also fetch nearby blocks based on recent block access pattern</a:t>
            </a:r>
          </a:p>
        </p:txBody>
      </p:sp>
      <p:sp>
        <p:nvSpPr>
          <p:cNvPr id="6" name="Footer Placeholder 4"/>
          <p:cNvSpPr txBox="1">
            <a:spLocks/>
          </p:cNvSpPr>
          <p:nvPr/>
        </p:nvSpPr>
        <p:spPr>
          <a:xfrm>
            <a:off x="3486150" y="5624515"/>
            <a:ext cx="2171700" cy="273844"/>
          </a:xfrm>
          <a:prstGeom prst="rect">
            <a:avLst/>
          </a:prstGeom>
        </p:spPr>
        <p:txBody>
          <a:bodyPr vert="horz" lIns="68580" tIns="34290" rIns="68580" bIns="3429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p>
        </p:txBody>
      </p:sp>
    </p:spTree>
    <p:extLst>
      <p:ext uri="{BB962C8B-B14F-4D97-AF65-F5344CB8AC3E}">
        <p14:creationId xmlns:p14="http://schemas.microsoft.com/office/powerpoint/2010/main" xmlns="" val="3177093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1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14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14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14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1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Quiz: What locality does this program have?</a:t>
            </a:r>
            <a:endParaRPr lang="en-US" dirty="0"/>
          </a:p>
        </p:txBody>
      </p:sp>
      <p:sp>
        <p:nvSpPr>
          <p:cNvPr id="3" name="Content Placeholder 2"/>
          <p:cNvSpPr>
            <a:spLocks noGrp="1"/>
          </p:cNvSpPr>
          <p:nvPr>
            <p:ph idx="1"/>
          </p:nvPr>
        </p:nvSpPr>
        <p:spPr>
          <a:xfrm>
            <a:off x="395536" y="3116963"/>
            <a:ext cx="8424936" cy="3336776"/>
          </a:xfrm>
        </p:spPr>
        <p:txBody>
          <a:bodyPr>
            <a:noAutofit/>
          </a:bodyPr>
          <a:lstStyle/>
          <a:p>
            <a:r>
              <a:rPr lang="en-US" sz="2400" dirty="0"/>
              <a:t>Data:</a:t>
            </a:r>
          </a:p>
          <a:p>
            <a:pPr lvl="1"/>
            <a:r>
              <a:rPr lang="en-US" sz="2000" dirty="0"/>
              <a:t>Temporal </a:t>
            </a:r>
            <a:r>
              <a:rPr lang="en-US" altLang="zh-CN" sz="2000" dirty="0"/>
              <a:t>locality</a:t>
            </a:r>
            <a:r>
              <a:rPr lang="en-US" sz="2000" dirty="0"/>
              <a:t>: variable </a:t>
            </a:r>
            <a:r>
              <a:rPr lang="en-US" sz="2000" dirty="0">
                <a:solidFill>
                  <a:srgbClr val="FF0000"/>
                </a:solidFill>
              </a:rPr>
              <a:t>sum</a:t>
            </a:r>
            <a:r>
              <a:rPr lang="en-US" sz="2000" dirty="0"/>
              <a:t> is referenced in each iteration</a:t>
            </a:r>
          </a:p>
          <a:p>
            <a:pPr lvl="1"/>
            <a:r>
              <a:rPr lang="en-US" sz="2000" dirty="0"/>
              <a:t>Spatial </a:t>
            </a:r>
            <a:r>
              <a:rPr lang="en-US" altLang="zh-CN" sz="2000" dirty="0"/>
              <a:t>locality</a:t>
            </a:r>
            <a:r>
              <a:rPr lang="en-US" sz="2000" dirty="0"/>
              <a:t>: array </a:t>
            </a:r>
            <a:r>
              <a:rPr lang="en-US" sz="2000" dirty="0">
                <a:solidFill>
                  <a:srgbClr val="FF0000"/>
                </a:solidFill>
              </a:rPr>
              <a:t>a[] </a:t>
            </a:r>
            <a:r>
              <a:rPr lang="en-US" sz="2000" dirty="0"/>
              <a:t>is accessed with stride-1 in each iteration (assuming a[] is stored in contiguous addresses in memory)</a:t>
            </a:r>
          </a:p>
          <a:p>
            <a:r>
              <a:rPr lang="en-US" sz="2400" dirty="0"/>
              <a:t>Instructions:</a:t>
            </a:r>
          </a:p>
          <a:p>
            <a:pPr lvl="1"/>
            <a:r>
              <a:rPr lang="en-US" sz="2000" dirty="0"/>
              <a:t>Temporal </a:t>
            </a:r>
            <a:r>
              <a:rPr lang="en-US" altLang="zh-CN" sz="2000" dirty="0"/>
              <a:t>locality</a:t>
            </a:r>
            <a:r>
              <a:rPr lang="en-US" sz="2000" dirty="0"/>
              <a:t>: the loop body is executed repeatedly for n times</a:t>
            </a:r>
          </a:p>
          <a:p>
            <a:pPr lvl="1"/>
            <a:r>
              <a:rPr lang="en-US" sz="2000" dirty="0"/>
              <a:t>Spatial </a:t>
            </a:r>
            <a:r>
              <a:rPr lang="en-US" altLang="zh-CN" sz="2000" dirty="0"/>
              <a:t>locality</a:t>
            </a:r>
            <a:r>
              <a:rPr lang="en-US" sz="2000" dirty="0"/>
              <a:t>: instructions are accessed sequentially (with 1 branch in each iteration) (assuming instructions are stored in contiguous addresses in memory)</a:t>
            </a:r>
          </a:p>
        </p:txBody>
      </p:sp>
      <p:sp>
        <p:nvSpPr>
          <p:cNvPr id="4" name="Slide Number Placeholder 3"/>
          <p:cNvSpPr>
            <a:spLocks noGrp="1"/>
          </p:cNvSpPr>
          <p:nvPr>
            <p:ph type="sldNum" sz="quarter" idx="4"/>
          </p:nvPr>
        </p:nvSpPr>
        <p:spPr/>
        <p:txBody>
          <a:bodyPr/>
          <a:lstStyle/>
          <a:p>
            <a:fld id="{3CC63E4C-4642-794D-A2FD-70F6B81535F5}" type="slidenum">
              <a:rPr lang="en-US" smtClean="0"/>
              <a:pPr/>
              <a:t>9</a:t>
            </a:fld>
            <a:endParaRPr lang="en-US" dirty="0"/>
          </a:p>
        </p:txBody>
      </p:sp>
      <p:sp>
        <p:nvSpPr>
          <p:cNvPr id="8" name="Rectangle 4"/>
          <p:cNvSpPr>
            <a:spLocks noChangeArrowheads="1"/>
          </p:cNvSpPr>
          <p:nvPr>
            <p:custDataLst>
              <p:tags r:id="rId1"/>
            </p:custDataLst>
          </p:nvPr>
        </p:nvSpPr>
        <p:spPr bwMode="auto">
          <a:xfrm>
            <a:off x="857250" y="1348931"/>
            <a:ext cx="3714750" cy="1633523"/>
          </a:xfrm>
          <a:prstGeom prst="rect">
            <a:avLst/>
          </a:prstGeom>
          <a:solidFill>
            <a:srgbClr val="FFFFFF">
              <a:lumMod val="95000"/>
            </a:srgbClr>
          </a:solidFill>
          <a:ln w="12700">
            <a:solidFill>
              <a:srgbClr val="000000"/>
            </a:solidFill>
            <a:miter lim="800000"/>
            <a:headEnd/>
            <a:tailEnd/>
          </a:ln>
        </p:spPr>
        <p:txBody>
          <a:bodyPr wrap="square" lIns="67770" tIns="33210" rIns="67770" bIns="33210">
            <a:spAutoFit/>
          </a:bodyPr>
          <a:lstStyle/>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err="1">
                <a:solidFill>
                  <a:srgbClr val="000000"/>
                </a:solidFill>
                <a:latin typeface="Courier New" panose="02070309020205020404" pitchFamily="49" charset="0"/>
                <a:cs typeface="Courier New" panose="02070309020205020404" pitchFamily="49" charset="0"/>
              </a:rPr>
              <a:t>int</a:t>
            </a:r>
            <a:r>
              <a:rPr lang="en-GB" kern="0" dirty="0">
                <a:solidFill>
                  <a:srgbClr val="000000"/>
                </a:solidFill>
                <a:latin typeface="Courier New" panose="02070309020205020404" pitchFamily="49" charset="0"/>
                <a:cs typeface="Courier New" panose="02070309020205020404" pitchFamily="49" charset="0"/>
              </a:rPr>
              <a:t> sum = 0, a[n];</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for</a:t>
            </a:r>
            <a:r>
              <a:rPr lang="en-GB" kern="0" dirty="0">
                <a:solidFill>
                  <a:srgbClr val="000000"/>
                </a:solidFill>
                <a:latin typeface="Courier New" panose="02070309020205020404" pitchFamily="49" charset="0"/>
                <a:cs typeface="Courier New" panose="02070309020205020404" pitchFamily="49" charset="0"/>
              </a:rPr>
              <a:t>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 0;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&lt; n;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	  sum += a[</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return</a:t>
            </a:r>
            <a:r>
              <a:rPr lang="en-GB" kern="0" dirty="0">
                <a:solidFill>
                  <a:srgbClr val="000000"/>
                </a:solidFill>
                <a:latin typeface="Courier New" panose="02070309020205020404" pitchFamily="49" charset="0"/>
                <a:cs typeface="Courier New" panose="02070309020205020404" pitchFamily="49" charset="0"/>
              </a:rPr>
              <a:t> sum;</a:t>
            </a:r>
          </a:p>
        </p:txBody>
      </p:sp>
    </p:spTree>
    <p:extLst>
      <p:ext uri="{BB962C8B-B14F-4D97-AF65-F5344CB8AC3E}">
        <p14:creationId xmlns:p14="http://schemas.microsoft.com/office/powerpoint/2010/main" xmlns="" val="7721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_Template</Template>
  <TotalTime>555</TotalTime>
  <Words>4035</Words>
  <Application>Microsoft Office PowerPoint</Application>
  <PresentationFormat>全屏显示(4:3)</PresentationFormat>
  <Paragraphs>443</Paragraphs>
  <Slides>43</Slides>
  <Notes>11</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_Template</vt:lpstr>
      <vt:lpstr>Meltdown &amp; Spectre</vt:lpstr>
      <vt:lpstr>幻灯片 2</vt:lpstr>
      <vt:lpstr>Memory Hierarchy</vt:lpstr>
      <vt:lpstr>Memory Technologies</vt:lpstr>
      <vt:lpstr>幻灯片 5</vt:lpstr>
      <vt:lpstr>Memory Hierarchy Speed vs. Size</vt:lpstr>
      <vt:lpstr>How is the Hierarchy Managed?</vt:lpstr>
      <vt:lpstr>Principle of Locality</vt:lpstr>
      <vt:lpstr>Quiz: What locality does this program have?</vt:lpstr>
      <vt:lpstr>幻灯片 10</vt:lpstr>
      <vt:lpstr>Flush-and-Reload Cache Side Channel Analysis</vt:lpstr>
      <vt:lpstr>Flush-and-Reload Toy Example</vt:lpstr>
      <vt:lpstr>Virtual Memory</vt:lpstr>
      <vt:lpstr>Meltdown attack</vt:lpstr>
      <vt:lpstr>array[] in memory and cache</vt:lpstr>
      <vt:lpstr>Listing 1: CacheTime.c</vt:lpstr>
      <vt:lpstr>Cache size channel attack: FLUSH+RELOAD</vt:lpstr>
      <vt:lpstr>Listing 2: FlushReload.c</vt:lpstr>
      <vt:lpstr>Toy Example with DELTA=2</vt:lpstr>
      <vt:lpstr>Task 3: Place Secret Data in Kernel Space</vt:lpstr>
      <vt:lpstr>Finding the secret data address</vt:lpstr>
      <vt:lpstr>Task 4: Access Kernel Memory from User Space</vt:lpstr>
      <vt:lpstr>Task 5: Handle Error/Exceptions in C</vt:lpstr>
      <vt:lpstr>Out-of-Order Execution</vt:lpstr>
      <vt:lpstr>Meltdown Attack</vt:lpstr>
      <vt:lpstr>MeltdownExperiment.c</vt:lpstr>
      <vt:lpstr>Task 7.1: The Basic Meltdown Attack</vt:lpstr>
      <vt:lpstr>Task 7.2: Improve the Attack by Getting the Secret Data Cached</vt:lpstr>
      <vt:lpstr>Task 7.3: Using Assembly Code to Trigger Meltdown</vt:lpstr>
      <vt:lpstr>Task 8: Make the Attack More Practical</vt:lpstr>
      <vt:lpstr>Statistical technique</vt:lpstr>
      <vt:lpstr>幻灯片 32</vt:lpstr>
      <vt:lpstr>Non-Pipelined Instruction Execution (hypothetical)</vt:lpstr>
      <vt:lpstr>Pipelined Instruction Execution</vt:lpstr>
      <vt:lpstr>Out-of-Order Execution (or Speculative Execution)</vt:lpstr>
      <vt:lpstr>Out-of-Order Execution Example</vt:lpstr>
      <vt:lpstr>Listing 3: SpectreExperiment.c</vt:lpstr>
      <vt:lpstr>Task 4: The Spectre Attack</vt:lpstr>
      <vt:lpstr>Recall: Stack Overflow Attack</vt:lpstr>
      <vt:lpstr>Listing 4: SpectreAttack.c</vt:lpstr>
      <vt:lpstr>Task 5: Improve the Attack Accuracy</vt:lpstr>
      <vt:lpstr>Task 6: Steal the Entire Secret String </vt:lpstr>
      <vt:lpstr>Meltdown vs. Spectre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Zonghua Gu</dc:creator>
  <cp:lastModifiedBy>Windows 用户</cp:lastModifiedBy>
  <cp:revision>157</cp:revision>
  <dcterms:created xsi:type="dcterms:W3CDTF">2019-01-06T06:43:52Z</dcterms:created>
  <dcterms:modified xsi:type="dcterms:W3CDTF">2019-01-09T01:19:21Z</dcterms:modified>
</cp:coreProperties>
</file>