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AC7D-1B1F-4629-A06B-78EFF8B52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BA2F7-C02A-4CB9-A393-6C444147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C0B7D-48B8-483A-B2B5-B73A35DE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16DC0-333D-4A5D-851B-B57C4F4B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67E35-867F-40E8-8F6B-632BB3A2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55D1-B811-408F-B356-0F4A6754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5E1E1-0509-4771-B626-B767E686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B1120-E25F-475B-9E29-03AE0398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1C0B0-9293-4A36-BC16-F0B60763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5A0F5-00D3-47AC-BE6D-A43670FE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3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AB60D0-BF01-4308-8832-4B51D5049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EBE1D1-C7EB-4F2C-B549-B3344062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3678B-7C52-49D9-9EBE-9259E3F4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40E9F-8024-4487-A818-268C5E7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FB031-1015-4873-9C41-FDAF5F7A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CA45-D559-4199-A4CA-F6DE4FCF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906B8-454E-4D26-9F93-15819C48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48E42-E2F5-4502-96DD-09663322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F681D-BDEA-4CA1-A6F9-AB3C2C81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65109-09D1-4FE9-87E9-2EE1EF9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0D4B-263D-45B1-86DD-C0170373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561DB-CE65-4980-B8FE-84E3CBD0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F4671-7FA7-463E-96B1-66DD1BFD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742CC-88E8-4D87-823D-A4C62BD3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2A082-B353-442D-AFEB-AA0A1836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A1E6-055E-4DFF-8FBF-0040238E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63F5-F287-4C97-B2F9-D51E5978B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0E2B8-5E0A-478B-BB76-70915CA9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F85FE-A8F0-499A-9C1A-42C6E2C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715FB-4788-4DA3-B8C9-A4C9DAC4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016ED-C05D-4E72-9F87-65209722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C90A-6CA2-4A41-ACF8-7C5AA60A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2D2FD-C744-4837-B94D-1A373015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CD522-B06F-404F-9634-1C2C3923B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DEB9CE-3E62-4F4C-8A54-40C20D0C5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64CFAA-56BC-442F-BA91-9A997D8A6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8DB11-F7C3-4CB5-925B-E57F9F5D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7BD851-5CEE-46F8-8600-01B605BE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8111DE-D99C-4828-8CE7-54AF2240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2161-3501-4E8A-A73F-04F5ECB0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6382B0-982A-4E26-9A8C-FA8B823E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128BC9-1262-4B89-AE13-ADEF4388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0AFA9F-0DA3-43B0-B757-9187B871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8A67CD-7EB6-463F-891D-C5C4FA64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742AB-AF90-4137-B624-29E4136D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75B06-0812-49A0-98FD-7DC1864C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8DF4-87FD-4F96-98F1-4B03981D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688B5-5E34-42C8-AE16-A55666D5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F48AC-FF83-4508-8780-ADD5C75AF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16E6E-DD01-45E9-80D8-7CABC2F5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7A2CB-E961-45AE-A43F-61671720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F4653-8C92-44DA-9E2B-2D673D7D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5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28F86-6AE3-490E-B7A6-11D37DE8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FC1FFE-5792-4EA2-BAAF-72D975EA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BA045-4BFE-4131-A8F7-6BD4B73B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980F5-898A-413E-B0D3-B1716EBA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3211A-20B9-4632-9A12-1DA4D093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4664A-9706-4BAF-ACA7-4516D980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E74789-9980-4263-8EFE-BEC4BCC0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A76A62-AA8D-4329-AFDC-01A7C760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B2DDD-CCF3-4116-B183-938EDB722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F016-C198-4B4A-A85B-746408D6EDDA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D989A-8F4C-4CC6-853E-5B06E0B74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B1ABC-C03C-4C44-9D31-76C34AF50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C0FD-601F-4794-97EB-B32F3042A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5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DA455B-C089-4CB0-A657-102866C5A400}"/>
              </a:ext>
            </a:extLst>
          </p:cNvPr>
          <p:cNvSpPr/>
          <p:nvPr/>
        </p:nvSpPr>
        <p:spPr>
          <a:xfrm>
            <a:off x="3159940" y="2644170"/>
            <a:ext cx="58721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0" i="0" dirty="0">
                <a:solidFill>
                  <a:srgbClr val="40485B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作业</a:t>
            </a:r>
            <a:r>
              <a:rPr lang="en-US" altLang="zh-CN" sz="9600" b="0" i="0" dirty="0">
                <a:solidFill>
                  <a:srgbClr val="40485B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600" b="0" i="0" dirty="0">
                <a:solidFill>
                  <a:srgbClr val="40485B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讲解</a:t>
            </a:r>
            <a:endParaRPr lang="zh-CN" altLang="en-US" sz="9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29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7E6718-CE94-40E0-83C4-2A6FEDAECBC5}"/>
              </a:ext>
            </a:extLst>
          </p:cNvPr>
          <p:cNvSpPr/>
          <p:nvPr/>
        </p:nvSpPr>
        <p:spPr>
          <a:xfrm>
            <a:off x="524807" y="564634"/>
            <a:ext cx="8781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i="0" dirty="0">
                <a:effectLst/>
                <a:latin typeface="-apple-system"/>
              </a:rPr>
              <a:t>1.</a:t>
            </a:r>
            <a:r>
              <a:rPr lang="zh-CN" altLang="en-US" sz="4000" b="0" i="0" dirty="0">
                <a:effectLst/>
                <a:latin typeface="-apple-system"/>
              </a:rPr>
              <a:t>通过缓冲区溢出覆盖程序的局部变量</a:t>
            </a:r>
            <a:endParaRPr lang="zh-CN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BE2F53-F8A8-467D-B7BA-88E7672E88CE}"/>
              </a:ext>
            </a:extLst>
          </p:cNvPr>
          <p:cNvSpPr/>
          <p:nvPr/>
        </p:nvSpPr>
        <p:spPr>
          <a:xfrm>
            <a:off x="524807" y="1464647"/>
            <a:ext cx="10255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反汇编，局部变量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str</a:t>
            </a:r>
            <a:r>
              <a:rPr lang="zh-CN" altLang="en-US" sz="2400" dirty="0" smtClean="0"/>
              <a:t>首</a:t>
            </a:r>
            <a:r>
              <a:rPr lang="zh-CN" altLang="en-US" sz="2400" dirty="0"/>
              <a:t>地址间距离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0x46-0xc=0x3a</a:t>
            </a:r>
            <a:r>
              <a:rPr lang="zh-CN" altLang="en-US" sz="2400" dirty="0" smtClean="0"/>
              <a:t>字节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1" y="2581269"/>
            <a:ext cx="3952464" cy="36992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BE2F53-F8A8-467D-B7BA-88E7672E88CE}"/>
              </a:ext>
            </a:extLst>
          </p:cNvPr>
          <p:cNvSpPr/>
          <p:nvPr/>
        </p:nvSpPr>
        <p:spPr>
          <a:xfrm>
            <a:off x="524807" y="6396335"/>
            <a:ext cx="5178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大于等于</a:t>
            </a:r>
            <a:r>
              <a:rPr lang="en-US" altLang="zh-CN" sz="2400" dirty="0" smtClean="0"/>
              <a:t>0x3a</a:t>
            </a:r>
            <a:r>
              <a:rPr lang="zh-CN" altLang="en-US" sz="2400" dirty="0" smtClean="0"/>
              <a:t>个相同的字符即可。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77" y="2184479"/>
            <a:ext cx="7120750" cy="40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044" y="2099297"/>
            <a:ext cx="3589690" cy="42126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E1D0871-778B-460F-B73C-C86747BE3C24}"/>
              </a:ext>
            </a:extLst>
          </p:cNvPr>
          <p:cNvSpPr/>
          <p:nvPr/>
        </p:nvSpPr>
        <p:spPr>
          <a:xfrm>
            <a:off x="524807" y="564634"/>
            <a:ext cx="89050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-apple-system"/>
              </a:rPr>
              <a:t>2.</a:t>
            </a:r>
            <a:r>
              <a:rPr lang="zh-CN" altLang="en-US" sz="4000" dirty="0">
                <a:latin typeface="-apple-system"/>
              </a:rPr>
              <a:t>通过缓冲区</a:t>
            </a:r>
            <a:r>
              <a:rPr lang="zh-CN" altLang="en-US" sz="4000" dirty="0" smtClean="0">
                <a:latin typeface="-apple-system"/>
              </a:rPr>
              <a:t>溢出跳转至带有参数函数</a:t>
            </a:r>
            <a:endParaRPr lang="zh-CN" altLang="en-US" sz="4000" dirty="0">
              <a:latin typeface="-apple-system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C8C3BA-EA7B-409F-885E-4C8E361555F2}"/>
              </a:ext>
            </a:extLst>
          </p:cNvPr>
          <p:cNvSpPr/>
          <p:nvPr/>
        </p:nvSpPr>
        <p:spPr>
          <a:xfrm>
            <a:off x="524807" y="1651530"/>
            <a:ext cx="6862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缓冲区溢出覆盖返回地址为目标函数地址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正确放置目标地址所需参数</a:t>
            </a:r>
            <a:r>
              <a:rPr lang="en-US" altLang="zh-CN" sz="2400" dirty="0" smtClean="0"/>
              <a:t>(ebp+8)</a:t>
            </a:r>
            <a:endParaRPr lang="zh-CN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61043D-1117-47AB-A777-6EEE0702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7" y="2658666"/>
            <a:ext cx="3698277" cy="41993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098" y="5988717"/>
            <a:ext cx="342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leave =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esp,ebp</a:t>
            </a:r>
            <a:r>
              <a:rPr lang="en-US" altLang="zh-CN" dirty="0" smtClean="0"/>
              <a:t>; pop 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ret     = pop </a:t>
            </a:r>
            <a:r>
              <a:rPr lang="en-US" altLang="zh-CN" dirty="0" err="1" smtClean="0"/>
              <a:t>eip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56098" y="262641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ush </a:t>
            </a:r>
            <a:r>
              <a:rPr lang="en-US" altLang="zh-CN" dirty="0" err="1" smtClean="0"/>
              <a:t>ebp</a:t>
            </a:r>
            <a:endParaRPr lang="en-US" altLang="zh-CN" dirty="0" smtClean="0"/>
          </a:p>
          <a:p>
            <a:r>
              <a:rPr lang="en-US" altLang="zh-CN" dirty="0" smtClean="0"/>
              <a:t>move </a:t>
            </a:r>
            <a:r>
              <a:rPr lang="en-US" altLang="zh-CN" dirty="0" err="1" smtClean="0"/>
              <a:t>ebp,esp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271862" y="5581099"/>
            <a:ext cx="1108364" cy="369332"/>
            <a:chOff x="7555345" y="5597236"/>
            <a:chExt cx="1108364" cy="369332"/>
          </a:xfrm>
        </p:grpSpPr>
        <p:sp>
          <p:nvSpPr>
            <p:cNvPr id="11" name="右箭头 10"/>
            <p:cNvSpPr/>
            <p:nvPr/>
          </p:nvSpPr>
          <p:spPr>
            <a:xfrm>
              <a:off x="8192655" y="5708074"/>
              <a:ext cx="471054" cy="1385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55345" y="5597236"/>
              <a:ext cx="554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629221" y="4653505"/>
            <a:ext cx="681389" cy="489995"/>
            <a:chOff x="11436720" y="4723355"/>
            <a:chExt cx="681389" cy="489995"/>
          </a:xfrm>
        </p:grpSpPr>
        <p:sp>
          <p:nvSpPr>
            <p:cNvPr id="12" name="右箭头 11"/>
            <p:cNvSpPr/>
            <p:nvPr/>
          </p:nvSpPr>
          <p:spPr>
            <a:xfrm rot="10800000">
              <a:off x="11436720" y="5073650"/>
              <a:ext cx="494146" cy="139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472229" y="4723355"/>
              <a:ext cx="64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ebp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5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F44B57-D14F-4785-8A79-734DF8566676}"/>
              </a:ext>
            </a:extLst>
          </p:cNvPr>
          <p:cNvSpPr/>
          <p:nvPr/>
        </p:nvSpPr>
        <p:spPr>
          <a:xfrm>
            <a:off x="524807" y="564634"/>
            <a:ext cx="10700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i="0" dirty="0">
                <a:solidFill>
                  <a:srgbClr val="40485B"/>
                </a:solidFill>
                <a:effectLst/>
                <a:latin typeface="-apple-system"/>
              </a:rPr>
              <a:t>3.</a:t>
            </a:r>
            <a:r>
              <a:rPr lang="zh-CN" altLang="en-US" sz="4000" b="0" i="0" dirty="0">
                <a:solidFill>
                  <a:srgbClr val="40485B"/>
                </a:solidFill>
                <a:effectLst/>
                <a:latin typeface="-apple-system"/>
              </a:rPr>
              <a:t>通过缓冲区溢出</a:t>
            </a:r>
            <a:r>
              <a:rPr lang="zh-CN" altLang="en-US" sz="4000" dirty="0">
                <a:solidFill>
                  <a:srgbClr val="40485B"/>
                </a:solidFill>
                <a:latin typeface="-apple-system"/>
              </a:rPr>
              <a:t>跳转</a:t>
            </a:r>
            <a:r>
              <a:rPr lang="zh-CN" altLang="en-US" sz="4000" dirty="0" smtClean="0">
                <a:solidFill>
                  <a:srgbClr val="40485B"/>
                </a:solidFill>
                <a:latin typeface="-apple-system"/>
              </a:rPr>
              <a:t>至自己编写的</a:t>
            </a:r>
            <a:r>
              <a:rPr lang="en-US" altLang="zh-CN" sz="4000" dirty="0" smtClean="0">
                <a:solidFill>
                  <a:srgbClr val="40485B"/>
                </a:solidFill>
                <a:latin typeface="-apple-system"/>
              </a:rPr>
              <a:t>shellcode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7390"/>
          <a:stretch/>
        </p:blipFill>
        <p:spPr>
          <a:xfrm>
            <a:off x="524807" y="2054917"/>
            <a:ext cx="4401198" cy="34675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84030" y="1813332"/>
            <a:ext cx="604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方法一：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30" y="3359773"/>
            <a:ext cx="7553675" cy="8578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84030" y="2437245"/>
            <a:ext cx="5570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char *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strcpy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(char* 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dest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const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 char *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src</a:t>
            </a:r>
            <a:r>
              <a:rPr lang="en-US" altLang="zh-CN" sz="2000" dirty="0" smtClean="0">
                <a:solidFill>
                  <a:srgbClr val="333333"/>
                </a:solidFill>
                <a:latin typeface="Helvetica Neue"/>
              </a:rPr>
              <a:t>);</a:t>
            </a:r>
          </a:p>
          <a:p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返回指向</a:t>
            </a:r>
            <a:r>
              <a:rPr lang="en-US" altLang="zh-CN" sz="2000" dirty="0" err="1" smtClean="0">
                <a:solidFill>
                  <a:srgbClr val="333333"/>
                </a:solidFill>
                <a:latin typeface="Helvetica Neue"/>
              </a:rPr>
              <a:t>dest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的指针</a:t>
            </a:r>
            <a:r>
              <a:rPr lang="en-US" altLang="zh-CN" sz="2000" dirty="0" smtClean="0">
                <a:solidFill>
                  <a:srgbClr val="333333"/>
                </a:solidFill>
                <a:latin typeface="Helvetica Neue"/>
              </a:rPr>
              <a:t>;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30" y="4970120"/>
            <a:ext cx="7553675" cy="28504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84030" y="4518123"/>
            <a:ext cx="64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溢出目标地址：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584030" y="5536101"/>
            <a:ext cx="7459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思路：</a:t>
            </a:r>
            <a:r>
              <a:rPr lang="en-US" altLang="zh-CN" sz="2000" dirty="0" smtClean="0"/>
              <a:t>payload</a:t>
            </a:r>
            <a:r>
              <a:rPr lang="zh-CN" altLang="en-US" sz="2000" dirty="0" smtClean="0"/>
              <a:t>存放在</a:t>
            </a:r>
            <a:r>
              <a:rPr lang="en-US" altLang="zh-CN" sz="2000" dirty="0" err="1" smtClean="0"/>
              <a:t>buf</a:t>
            </a:r>
            <a:r>
              <a:rPr lang="zh-CN" altLang="en-US" sz="2000" dirty="0" smtClean="0"/>
              <a:t>中，</a:t>
            </a:r>
            <a:r>
              <a:rPr lang="en-US" altLang="zh-CN" sz="2000" dirty="0" err="1" smtClean="0"/>
              <a:t>strcpy</a:t>
            </a:r>
            <a:r>
              <a:rPr lang="zh-CN" altLang="en-US" sz="2000" dirty="0" smtClean="0"/>
              <a:t>缓冲区溢出，覆盖返回地址为以上目标地址。最终会</a:t>
            </a:r>
            <a:r>
              <a:rPr lang="en-US" altLang="zh-CN" sz="2000" b="1" dirty="0" err="1" smtClean="0"/>
              <a:t>jmp</a:t>
            </a:r>
            <a:r>
              <a:rPr lang="zh-CN" altLang="en-US" sz="2000" dirty="0" smtClean="0"/>
              <a:t>至</a:t>
            </a:r>
            <a:r>
              <a:rPr lang="en-US" altLang="zh-CN" sz="2000" dirty="0" err="1" smtClean="0"/>
              <a:t>str</a:t>
            </a:r>
            <a:r>
              <a:rPr lang="zh-CN" altLang="en-US" sz="2000" dirty="0" smtClean="0"/>
              <a:t>指针指向的空间继续运行。</a:t>
            </a:r>
            <a:endParaRPr lang="en-US" altLang="zh-CN" sz="20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584030" y="6331344"/>
            <a:ext cx="715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call [</a:t>
            </a:r>
            <a:r>
              <a:rPr lang="en-US" altLang="zh-CN" sz="2000" dirty="0" err="1" smtClean="0"/>
              <a:t>addr</a:t>
            </a:r>
            <a:r>
              <a:rPr lang="en-US" altLang="zh-CN" sz="2000" dirty="0" smtClean="0"/>
              <a:t>]= push </a:t>
            </a:r>
            <a:r>
              <a:rPr lang="zh-CN" altLang="en-US" sz="2000" dirty="0" smtClean="0"/>
              <a:t>返回地址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jmp</a:t>
            </a:r>
            <a:r>
              <a:rPr lang="en-US" altLang="zh-CN" sz="2000" dirty="0" smtClean="0"/>
              <a:t> [</a:t>
            </a:r>
            <a:r>
              <a:rPr lang="en-US" altLang="zh-CN" sz="2000" dirty="0" err="1" smtClean="0"/>
              <a:t>addr</a:t>
            </a:r>
            <a:r>
              <a:rPr lang="en-US" altLang="zh-CN" sz="2000" dirty="0" smtClean="0"/>
              <a:t>];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947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F44B57-D14F-4785-8A79-734DF8566676}"/>
              </a:ext>
            </a:extLst>
          </p:cNvPr>
          <p:cNvSpPr/>
          <p:nvPr/>
        </p:nvSpPr>
        <p:spPr>
          <a:xfrm>
            <a:off x="524807" y="564634"/>
            <a:ext cx="10700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i="0" dirty="0">
                <a:solidFill>
                  <a:srgbClr val="40485B"/>
                </a:solidFill>
                <a:effectLst/>
                <a:latin typeface="-apple-system"/>
              </a:rPr>
              <a:t>3.</a:t>
            </a:r>
            <a:r>
              <a:rPr lang="zh-CN" altLang="en-US" sz="4000" b="0" i="0" dirty="0">
                <a:solidFill>
                  <a:srgbClr val="40485B"/>
                </a:solidFill>
                <a:effectLst/>
                <a:latin typeface="-apple-system"/>
              </a:rPr>
              <a:t>通过缓冲区溢出</a:t>
            </a:r>
            <a:r>
              <a:rPr lang="zh-CN" altLang="en-US" sz="4000" dirty="0">
                <a:solidFill>
                  <a:srgbClr val="40485B"/>
                </a:solidFill>
                <a:latin typeface="-apple-system"/>
              </a:rPr>
              <a:t>跳转</a:t>
            </a:r>
            <a:r>
              <a:rPr lang="zh-CN" altLang="en-US" sz="4000" dirty="0" smtClean="0">
                <a:solidFill>
                  <a:srgbClr val="40485B"/>
                </a:solidFill>
                <a:latin typeface="-apple-system"/>
              </a:rPr>
              <a:t>至自己编写的</a:t>
            </a:r>
            <a:r>
              <a:rPr lang="en-US" altLang="zh-CN" sz="4000" dirty="0" smtClean="0">
                <a:solidFill>
                  <a:srgbClr val="40485B"/>
                </a:solidFill>
                <a:latin typeface="-apple-system"/>
              </a:rPr>
              <a:t>shellcode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7390"/>
          <a:stretch/>
        </p:blipFill>
        <p:spPr>
          <a:xfrm>
            <a:off x="524807" y="2054917"/>
            <a:ext cx="4401198" cy="34675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0599" y="1828800"/>
            <a:ext cx="7014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方法二：将</a:t>
            </a:r>
            <a:r>
              <a:rPr lang="en-US" altLang="zh-CN" sz="2000" dirty="0" smtClean="0"/>
              <a:t>shellcode</a:t>
            </a:r>
            <a:r>
              <a:rPr lang="zh-CN" altLang="en-US" sz="2000" dirty="0" smtClean="0"/>
              <a:t>放在全局变量</a:t>
            </a:r>
            <a:r>
              <a:rPr lang="en-US" altLang="zh-CN" sz="2000" dirty="0" err="1" smtClean="0"/>
              <a:t>buf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已初始化，在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段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，将返回地址设置为</a:t>
            </a:r>
            <a:r>
              <a:rPr lang="en-US" altLang="zh-CN" sz="2000" dirty="0" err="1" smtClean="0"/>
              <a:t>buf</a:t>
            </a:r>
            <a:r>
              <a:rPr lang="zh-CN" altLang="en-US" sz="2000" dirty="0" smtClean="0"/>
              <a:t>地址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此方法具有不确实性，能否成功与操作系统版本有关。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4800600" y="3720551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原因：</a:t>
            </a:r>
            <a:endParaRPr lang="en-US" altLang="zh-CN" sz="2000" dirty="0" smtClean="0"/>
          </a:p>
          <a:p>
            <a:r>
              <a:rPr lang="en-US" altLang="zh-CN" sz="2000" dirty="0" smtClean="0"/>
              <a:t>2020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月以前：如果设置为栈可执行，则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段可执行。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2020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月：</a:t>
            </a:r>
            <a:endParaRPr lang="en-US" altLang="zh-CN" sz="2000" dirty="0" smtClean="0"/>
          </a:p>
          <a:p>
            <a:r>
              <a:rPr lang="en-US" altLang="zh-CN" sz="2000" dirty="0" smtClean="0"/>
              <a:t>x86/elf: Split READ_IMPLIES_EXE from executable PT_GNU_STACK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</a:t>
            </a:r>
            <a:r>
              <a:rPr lang="zh-CN" altLang="en-US" sz="2000" dirty="0" smtClean="0">
                <a:sym typeface="Wingdings" panose="05000000000000000000" pitchFamily="2" charset="2"/>
              </a:rPr>
              <a:t>即使设置栈为可执行，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段也不可执行。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883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65" y="196009"/>
            <a:ext cx="7894166" cy="64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263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Helvetica Neue</vt:lpstr>
      <vt:lpstr>等线</vt:lpstr>
      <vt:lpstr>等线 Light</vt:lpstr>
      <vt:lpstr>华文中宋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</dc:creator>
  <cp:lastModifiedBy>stone</cp:lastModifiedBy>
  <cp:revision>37</cp:revision>
  <dcterms:created xsi:type="dcterms:W3CDTF">2021-05-07T14:57:47Z</dcterms:created>
  <dcterms:modified xsi:type="dcterms:W3CDTF">2022-05-27T07:49:33Z</dcterms:modified>
</cp:coreProperties>
</file>