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89" r:id="rId20"/>
    <p:sldId id="274" r:id="rId21"/>
    <p:sldId id="275" r:id="rId22"/>
    <p:sldId id="290" r:id="rId23"/>
    <p:sldId id="291" r:id="rId24"/>
    <p:sldId id="278" r:id="rId25"/>
    <p:sldId id="279" r:id="rId26"/>
    <p:sldId id="281" r:id="rId27"/>
    <p:sldId id="282" r:id="rId28"/>
    <p:sldId id="283" r:id="rId29"/>
    <p:sldId id="292" r:id="rId30"/>
    <p:sldId id="285" r:id="rId31"/>
    <p:sldId id="286" r:id="rId32"/>
    <p:sldId id="287" r:id="rId33"/>
  </p:sldIdLst>
  <p:sldSz cx="9144000" cy="5148263"/>
  <p:notesSz cx="6858000" cy="9144000"/>
  <p:defaultTextStyle>
    <a:defPPr>
      <a:defRPr lang="ko-KR"/>
    </a:defPPr>
    <a:lvl1pPr marL="0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66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88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09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F2F2F2"/>
    <a:srgbClr val="FF6600"/>
    <a:srgbClr val="E6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7" y="77"/>
      </p:cViewPr>
      <p:guideLst>
        <p:guide orient="horz" pos="161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82916349861414"/>
          <c:y val="0.10402600365482861"/>
          <c:w val="0.55139418455379874"/>
          <c:h val="0.803866486277999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가입자 수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C-4BFE-9236-936ED90533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1CC-4BFE-9236-936ED90533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1CC-4BFE-9236-936ED9053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622656"/>
        <c:axId val="193957824"/>
      </c:barChart>
      <c:catAx>
        <c:axId val="12762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3957824"/>
        <c:crosses val="autoZero"/>
        <c:auto val="1"/>
        <c:lblAlgn val="ctr"/>
        <c:lblOffset val="100"/>
        <c:noMultiLvlLbl val="0"/>
      </c:catAx>
      <c:valAx>
        <c:axId val="193957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62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82916349861414"/>
          <c:y val="0.10402600365482861"/>
          <c:w val="0.55139418455379874"/>
          <c:h val="0.803866486277999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가입자 수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70</c:v>
                </c:pt>
                <c:pt idx="2">
                  <c:v>35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A-4EC0-8B74-A5BBA06253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EFA-4EC0-8B74-A5BBA06253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EFA-4EC0-8B74-A5BBA0625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153216"/>
        <c:axId val="131227648"/>
      </c:barChart>
      <c:catAx>
        <c:axId val="15815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227648"/>
        <c:crosses val="autoZero"/>
        <c:auto val="1"/>
        <c:lblAlgn val="ctr"/>
        <c:lblOffset val="100"/>
        <c:noMultiLvlLbl val="0"/>
      </c:catAx>
      <c:valAx>
        <c:axId val="131227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153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82916349861414"/>
          <c:y val="0.10402600365482861"/>
          <c:w val="0.55139418455379874"/>
          <c:h val="0.803866486277999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가입자 수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500000</c:v>
                </c:pt>
                <c:pt idx="1">
                  <c:v>440000</c:v>
                </c:pt>
                <c:pt idx="2">
                  <c:v>250000</c:v>
                </c:pt>
                <c:pt idx="3">
                  <c:v>700800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C-423B-B1E6-1D80931923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A5C-423B-B1E6-1D80931923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A5C-423B-B1E6-1D8093192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551552"/>
        <c:axId val="131229952"/>
      </c:barChart>
      <c:catAx>
        <c:axId val="15855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229952"/>
        <c:crosses val="autoZero"/>
        <c:auto val="1"/>
        <c:lblAlgn val="ctr"/>
        <c:lblOffset val="100"/>
        <c:noMultiLvlLbl val="0"/>
      </c:catAx>
      <c:valAx>
        <c:axId val="13122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551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0.09197</cdr:x>
      <cdr:y>0.88788</cdr:y>
    </cdr:from>
    <cdr:to>
      <cdr:x>0.23625</cdr:x>
      <cdr:y>1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93618" y="19497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122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243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366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488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609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2731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199852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6975" algn="l" defTabSz="914243" rtl="0" eaLnBrk="1" latinLnBrk="1" hangingPunct="1">
            <a:defRPr sz="1799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2022-01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0.23867</cdr:x>
      <cdr:y>0.88788</cdr:y>
    </cdr:from>
    <cdr:to>
      <cdr:x>0.38295</cdr:x>
      <cdr:y>1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1021438" y="19497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2021-12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0.36619</cdr:x>
      <cdr:y>0.88788</cdr:y>
    </cdr:from>
    <cdr:to>
      <cdr:x>0.51047</cdr:x>
      <cdr:y>1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1567181" y="19497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0.50153</cdr:x>
      <cdr:y>0.88788</cdr:y>
    </cdr:from>
    <cdr:to>
      <cdr:x>0.64581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146388" y="19497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2021-10</a:t>
          </a:r>
          <a:endParaRPr lang="ko-KR" alt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0.10384</cdr:x>
      <cdr:y>0.88788</cdr:y>
    </cdr:from>
    <cdr:to>
      <cdr:x>0.24812</cdr:x>
      <cdr:y>1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44418" y="20005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2022-01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0.25054</cdr:x>
      <cdr:y>0.88788</cdr:y>
    </cdr:from>
    <cdr:to>
      <cdr:x>0.39482</cdr:x>
      <cdr:y>1</cdr:y>
    </cdr:to>
    <cdr:sp macro="" textlink="">
      <cdr:nvSpPr>
        <cdr:cNvPr id="7" name="TextBox 4"/>
        <cdr:cNvSpPr txBox="1"/>
      </cdr:nvSpPr>
      <cdr:spPr>
        <a:xfrm xmlns:a="http://schemas.openxmlformats.org/drawingml/2006/main">
          <a:off x="1072238" y="20005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2021-12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0.37806</cdr:x>
      <cdr:y>0.88788</cdr:y>
    </cdr:from>
    <cdr:to>
      <cdr:x>0.52234</cdr:x>
      <cdr:y>1</cdr:y>
    </cdr:to>
    <cdr:sp macro="" textlink="">
      <cdr:nvSpPr>
        <cdr:cNvPr id="8" name="TextBox 4"/>
        <cdr:cNvSpPr txBox="1"/>
      </cdr:nvSpPr>
      <cdr:spPr>
        <a:xfrm xmlns:a="http://schemas.openxmlformats.org/drawingml/2006/main">
          <a:off x="1617981" y="20005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0.5134</cdr:x>
      <cdr:y>0.88788</cdr:y>
    </cdr:from>
    <cdr:to>
      <cdr:x>0.65768</cdr:x>
      <cdr:y>1</cdr:y>
    </cdr:to>
    <cdr:sp macro="" textlink="">
      <cdr:nvSpPr>
        <cdr:cNvPr id="9" name="TextBox 4"/>
        <cdr:cNvSpPr txBox="1"/>
      </cdr:nvSpPr>
      <cdr:spPr>
        <a:xfrm xmlns:a="http://schemas.openxmlformats.org/drawingml/2006/main">
          <a:off x="2197188" y="2000578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2021-10</a:t>
          </a:r>
          <a:endParaRPr lang="ko-KR" altLang="en-US" sz="1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0.21324</cdr:x>
      <cdr:y>0.88766</cdr:y>
    </cdr:from>
    <cdr:to>
      <cdr:x>0.35752</cdr:x>
      <cdr:y>0.99978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912593" y="1949291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2022-01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0.35993</cdr:x>
      <cdr:y>0.88766</cdr:y>
    </cdr:from>
    <cdr:to>
      <cdr:x>0.50421</cdr:x>
      <cdr:y>0.99978</cdr:y>
    </cdr:to>
    <cdr:sp macro="" textlink="">
      <cdr:nvSpPr>
        <cdr:cNvPr id="7" name="TextBox 4"/>
        <cdr:cNvSpPr txBox="1"/>
      </cdr:nvSpPr>
      <cdr:spPr>
        <a:xfrm xmlns:a="http://schemas.openxmlformats.org/drawingml/2006/main">
          <a:off x="1540413" y="1949291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2021-12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0.48745</cdr:x>
      <cdr:y>0.88766</cdr:y>
    </cdr:from>
    <cdr:to>
      <cdr:x>0.63173</cdr:x>
      <cdr:y>0.99978</cdr:y>
    </cdr:to>
    <cdr:sp macro="" textlink="">
      <cdr:nvSpPr>
        <cdr:cNvPr id="8" name="TextBox 4"/>
        <cdr:cNvSpPr txBox="1"/>
      </cdr:nvSpPr>
      <cdr:spPr>
        <a:xfrm xmlns:a="http://schemas.openxmlformats.org/drawingml/2006/main">
          <a:off x="2086156" y="1949291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2021-11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0.62279</cdr:x>
      <cdr:y>0.88766</cdr:y>
    </cdr:from>
    <cdr:to>
      <cdr:x>0.76707</cdr:x>
      <cdr:y>0.99978</cdr:y>
    </cdr:to>
    <cdr:sp macro="" textlink="">
      <cdr:nvSpPr>
        <cdr:cNvPr id="9" name="TextBox 4"/>
        <cdr:cNvSpPr txBox="1"/>
      </cdr:nvSpPr>
      <cdr:spPr>
        <a:xfrm xmlns:a="http://schemas.openxmlformats.org/drawingml/2006/main">
          <a:off x="2665363" y="1949291"/>
          <a:ext cx="61747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/>
            <a:t>2021-10</a:t>
          </a:r>
          <a:endParaRPr lang="ko-KR" alt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12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243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366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488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5609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2731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19985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6975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398" cy="11035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4" y="2917348"/>
            <a:ext cx="6400799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9299"/>
            <a:ext cx="9144000" cy="1103540"/>
          </a:xfrm>
        </p:spPr>
        <p:txBody>
          <a:bodyPr>
            <a:normAutofit/>
          </a:bodyPr>
          <a:lstStyle>
            <a:lvl1pPr>
              <a:defRPr sz="330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1662461"/>
            <a:ext cx="4857766" cy="241324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2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2" y="206172"/>
            <a:ext cx="20573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3" y="206172"/>
            <a:ext cx="60197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398" cy="1022502"/>
          </a:xfrm>
        </p:spPr>
        <p:txBody>
          <a:bodyPr anchor="t"/>
          <a:lstStyle>
            <a:lvl1pPr algn="l">
              <a:defRPr sz="3004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398" cy="1126182"/>
          </a:xfrm>
        </p:spPr>
        <p:txBody>
          <a:bodyPr anchor="b"/>
          <a:lstStyle>
            <a:lvl1pPr marL="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1pPr>
            <a:lvl2pPr marL="34323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646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3pPr>
            <a:lvl4pPr marL="1029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37292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71614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205937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40260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74583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2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3438"/>
            <a:ext cx="8229598" cy="339704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1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2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3603784"/>
            <a:ext cx="5486399" cy="425447"/>
          </a:xfrm>
        </p:spPr>
        <p:txBody>
          <a:bodyPr anchor="b"/>
          <a:lstStyle>
            <a:lvl1pPr algn="l">
              <a:defRPr sz="1501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460007"/>
            <a:ext cx="5486399" cy="3088958"/>
          </a:xfrm>
        </p:spPr>
        <p:txBody>
          <a:bodyPr/>
          <a:lstStyle>
            <a:lvl1pPr marL="0" indent="0">
              <a:buNone/>
              <a:defRPr sz="2402"/>
            </a:lvl1pPr>
            <a:lvl2pPr marL="343230" indent="0">
              <a:buNone/>
              <a:defRPr sz="2102"/>
            </a:lvl2pPr>
            <a:lvl3pPr marL="686460" indent="0">
              <a:buNone/>
              <a:defRPr sz="1802"/>
            </a:lvl3pPr>
            <a:lvl4pPr marL="1029690" indent="0">
              <a:buNone/>
              <a:defRPr sz="1501"/>
            </a:lvl4pPr>
            <a:lvl5pPr marL="1372920" indent="0">
              <a:buNone/>
              <a:defRPr sz="1501"/>
            </a:lvl5pPr>
            <a:lvl6pPr marL="1716149" indent="0">
              <a:buNone/>
              <a:defRPr sz="1501"/>
            </a:lvl6pPr>
            <a:lvl7pPr marL="2059379" indent="0">
              <a:buNone/>
              <a:defRPr sz="1501"/>
            </a:lvl7pPr>
            <a:lvl8pPr marL="2402609" indent="0">
              <a:buNone/>
              <a:defRPr sz="1501"/>
            </a:lvl8pPr>
            <a:lvl9pPr marL="2745839" indent="0">
              <a:buNone/>
              <a:defRPr sz="1501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4029232"/>
            <a:ext cx="5486399" cy="604205"/>
          </a:xfrm>
        </p:spPr>
        <p:txBody>
          <a:bodyPr/>
          <a:lstStyle>
            <a:lvl1pPr marL="0" indent="0">
              <a:buNone/>
              <a:defRPr sz="1052"/>
            </a:lvl1pPr>
            <a:lvl2pPr marL="343230" indent="0">
              <a:buNone/>
              <a:defRPr sz="900"/>
            </a:lvl2pPr>
            <a:lvl3pPr marL="686460" indent="0">
              <a:buNone/>
              <a:defRPr sz="750"/>
            </a:lvl3pPr>
            <a:lvl4pPr marL="1029690" indent="0">
              <a:buNone/>
              <a:defRPr sz="676"/>
            </a:lvl4pPr>
            <a:lvl5pPr marL="1372920" indent="0">
              <a:buNone/>
              <a:defRPr sz="676"/>
            </a:lvl5pPr>
            <a:lvl6pPr marL="1716149" indent="0">
              <a:buNone/>
              <a:defRPr sz="676"/>
            </a:lvl6pPr>
            <a:lvl7pPr marL="2059379" indent="0">
              <a:buNone/>
              <a:defRPr sz="676"/>
            </a:lvl7pPr>
            <a:lvl8pPr marL="2402609" indent="0">
              <a:buNone/>
              <a:defRPr sz="676"/>
            </a:lvl8pPr>
            <a:lvl9pPr marL="2745839" indent="0">
              <a:buNone/>
              <a:defRPr sz="676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598" cy="3397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4" y="4771680"/>
            <a:ext cx="2895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ctr" defTabSz="686460" rtl="0" eaLnBrk="1" latinLnBrk="1" hangingPunct="1"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257423" indent="-257423" algn="l" defTabSz="686460" rtl="0" eaLnBrk="1" latinLnBrk="1" hangingPunct="1">
        <a:spcBef>
          <a:spcPct val="20000"/>
        </a:spcBef>
        <a:buFont typeface="Arial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557748" indent="-214519" algn="l" defTabSz="686460" rtl="0" eaLnBrk="1" latinLnBrk="1" hangingPunct="1">
        <a:spcBef>
          <a:spcPct val="20000"/>
        </a:spcBef>
        <a:buFont typeface="Arial"/>
        <a:buChar char="–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74" indent="-171615" algn="l" defTabSz="686460" rtl="0" eaLnBrk="1" latinLnBrk="1" hangingPunct="1">
        <a:spcBef>
          <a:spcPct val="20000"/>
        </a:spcBef>
        <a:buFont typeface="Arial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201305" indent="-171615" algn="l" defTabSz="686460" rtl="0" eaLnBrk="1" latinLnBrk="1" hangingPunct="1">
        <a:spcBef>
          <a:spcPct val="20000"/>
        </a:spcBef>
        <a:buFont typeface="Arial"/>
        <a:buChar char="–"/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44534" indent="-171615" algn="l" defTabSz="686460" rtl="0" eaLnBrk="1" latinLnBrk="1" hangingPunct="1">
        <a:spcBef>
          <a:spcPct val="20000"/>
        </a:spcBef>
        <a:buFont typeface="Arial"/>
        <a:buChar char="»"/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6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9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4225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745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3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6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9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92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4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7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60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83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mailto:ceo@nurioffice.c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mailto:ceo@nurioffice.c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9825" y="574058"/>
            <a:ext cx="4026791" cy="648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2417" y="1709237"/>
            <a:ext cx="4899743" cy="284009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4583" y="162168"/>
            <a:ext cx="4158960" cy="790283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관리자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745" y="1438956"/>
            <a:ext cx="2859028" cy="342659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박찬영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270800374"/>
              </p:ext>
            </p:extLst>
          </p:nvPr>
        </p:nvGraphicFramePr>
        <p:xfrm>
          <a:off x="6666846" y="454637"/>
          <a:ext cx="2473890" cy="2743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0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통계페이지로 들어가면 월별 가입자 통계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월별 예약 통계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 부메뉴가 생긴다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클릭하면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영역에 해당 내용을 보여줌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0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통계를 내림차순으로 그래프로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20%, HEIGHT: 32%)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NOMAL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04771" y="1948292"/>
            <a:ext cx="5780083" cy="372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FF0000"/>
                </a:solidFill>
              </a:rPr>
              <a:t>월별 가입자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FF0000"/>
                </a:solidFill>
              </a:rPr>
              <a:t>월별 예약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chemeClr val="tx1"/>
                </a:solidFill>
              </a:rPr>
              <a:t>월별 매출 통계</a:t>
            </a:r>
          </a:p>
        </p:txBody>
      </p:sp>
      <p:sp>
        <p:nvSpPr>
          <p:cNvPr id="18" name="Google Shape;293;p9"/>
          <p:cNvSpPr/>
          <p:nvPr/>
        </p:nvSpPr>
        <p:spPr>
          <a:xfrm>
            <a:off x="604771" y="2325676"/>
            <a:ext cx="5773295" cy="262472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 dirty="0">
              <a:solidFill>
                <a:srgbClr val="FFFFFF"/>
              </a:solidFill>
            </a:endParaRPr>
          </a:p>
        </p:txBody>
      </p:sp>
      <p:sp>
        <p:nvSpPr>
          <p:cNvPr id="19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59613" y="736227"/>
            <a:ext cx="5353511" cy="1946161"/>
            <a:chOff x="1903375" y="736227"/>
            <a:chExt cx="4315743" cy="1735908"/>
          </a:xfrm>
        </p:grpSpPr>
        <p:sp>
          <p:nvSpPr>
            <p:cNvPr id="22" name="TextBox 34"/>
            <p:cNvSpPr txBox="1"/>
            <p:nvPr/>
          </p:nvSpPr>
          <p:spPr>
            <a:xfrm>
              <a:off x="2498291" y="2138601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5" name="Google Shape;96;p2"/>
            <p:cNvSpPr/>
            <p:nvPr/>
          </p:nvSpPr>
          <p:spPr>
            <a:xfrm>
              <a:off x="1903375" y="231520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9425" y="22771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통계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29" name="Google Shape;96;p2"/>
          <p:cNvSpPr/>
          <p:nvPr/>
        </p:nvSpPr>
        <p:spPr>
          <a:xfrm>
            <a:off x="1979712" y="139824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0" name="Google Shape;96;p2"/>
          <p:cNvSpPr/>
          <p:nvPr/>
        </p:nvSpPr>
        <p:spPr>
          <a:xfrm>
            <a:off x="2236431" y="186824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4965" y="466461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3608420451"/>
              </p:ext>
            </p:extLst>
          </p:nvPr>
        </p:nvGraphicFramePr>
        <p:xfrm>
          <a:off x="1465196" y="2453726"/>
          <a:ext cx="4279706" cy="219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애견 공간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11559" y="736227"/>
            <a:ext cx="5773295" cy="4033978"/>
            <a:chOff x="1864636" y="736227"/>
            <a:chExt cx="4654153" cy="3598168"/>
          </a:xfrm>
        </p:grpSpPr>
        <p:sp>
          <p:nvSpPr>
            <p:cNvPr id="27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9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30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5347599" y="390812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23" name="Google Shape;73;p3"/>
          <p:cNvSpPr/>
          <p:nvPr/>
        </p:nvSpPr>
        <p:spPr>
          <a:xfrm>
            <a:off x="4239576" y="4193074"/>
            <a:ext cx="1224135" cy="374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 b="1" dirty="0">
                <a:solidFill>
                  <a:schemeClr val="bg1"/>
                </a:solidFill>
                <a:latin typeface="맑은 고딕"/>
                <a:cs typeface="Arial"/>
                <a:sym typeface="Arial"/>
              </a:rPr>
              <a:t>등록</a:t>
            </a:r>
            <a:endParaRPr sz="750" b="1" dirty="0">
              <a:solidFill>
                <a:schemeClr val="bg1"/>
              </a:solidFill>
              <a:latin typeface="맑은 고딕"/>
              <a:cs typeface="Arial"/>
              <a:sym typeface="Arial"/>
            </a:endParaRPr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3695416076"/>
              </p:ext>
            </p:extLst>
          </p:nvPr>
        </p:nvGraphicFramePr>
        <p:xfrm>
          <a:off x="6732240" y="427613"/>
          <a:ext cx="2408547" cy="30011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맑은 고딕"/>
                          <a:cs typeface="Arial"/>
                          <a:sym typeface="Arial"/>
                        </a:rPr>
                        <a:t>애견공간관리를 누르면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애견공간관리 페이지로 이동</a:t>
                      </a:r>
                      <a:endParaRPr sz="700" b="1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/>
                        </a:rPr>
                        <a:t>룸 리스트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를 </a:t>
                      </a: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영역에 룸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번호를 클릭하여 해당 </a:t>
                      </a: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케이지의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상세 정보 확인 및 비활성화를 할 수 있다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등록 버튼을 눌러서 룸을 추가 할 수 있는 룸 등록 페이지로 이동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개씩 페이지로 나눠서 보여준다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525630" y="199849"/>
            <a:ext cx="4936998" cy="4367631"/>
            <a:chOff x="1139827" y="0"/>
            <a:chExt cx="4244081" cy="4921229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>
                <a:latin typeface="맑은 고딕"/>
              </a:endParaRPr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0" name="Google Shape;73;p3"/>
            <p:cNvSpPr/>
            <p:nvPr/>
          </p:nvSpPr>
          <p:spPr>
            <a:xfrm>
              <a:off x="1994149" y="4499366"/>
              <a:ext cx="2338365" cy="4218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 dirty="0">
                  <a:solidFill>
                    <a:schemeClr val="bg1"/>
                  </a:solidFill>
                  <a:latin typeface="맑은 고딕"/>
                  <a:cs typeface="Arial"/>
                  <a:sym typeface="Arial"/>
                </a:rPr>
                <a:t>개별 </a:t>
              </a:r>
              <a:r>
                <a:rPr lang="ko-KR" altLang="en-US" sz="750" b="1" dirty="0" err="1">
                  <a:solidFill>
                    <a:schemeClr val="bg1"/>
                  </a:solidFill>
                  <a:latin typeface="맑은 고딕"/>
                  <a:cs typeface="Arial"/>
                  <a:sym typeface="Arial"/>
                </a:rPr>
                <a:t>케이지</a:t>
              </a:r>
              <a:r>
                <a:rPr lang="ko-KR" altLang="en-US" sz="750" b="1" dirty="0">
                  <a:solidFill>
                    <a:schemeClr val="bg1"/>
                  </a:solidFill>
                  <a:latin typeface="맑은 고딕"/>
                  <a:cs typeface="Arial"/>
                  <a:sym typeface="Arial"/>
                </a:rPr>
                <a:t> 등록</a:t>
              </a:r>
              <a:endParaRPr sz="750" b="1" dirty="0">
                <a:solidFill>
                  <a:schemeClr val="bg1"/>
                </a:solidFill>
                <a:latin typeface="맑은 고딕"/>
                <a:cs typeface="Arial"/>
                <a:sym typeface="Arial"/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1725388525"/>
                </p:ext>
              </p:extLst>
            </p:nvPr>
          </p:nvGraphicFramePr>
          <p:xfrm>
            <a:off x="1997345" y="2259908"/>
            <a:ext cx="3386563" cy="225670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7133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17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2797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0643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18599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 </a:t>
                        </a:r>
                        <a:r>
                          <a:rPr kumimoji="0" lang="ko-KR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종류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바탕"/>
                          </a:rPr>
                          <a:t>유형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바탕"/>
                          </a:rPr>
                          <a:t>가격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small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ea typeface="맑은 고딕"/>
                          </a:rPr>
                          <a:t>VIP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60000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big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small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small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19" name="표 1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41634" y="133025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2" name="Google Shape;96;p2"/>
          <p:cNvSpPr/>
          <p:nvPr/>
        </p:nvSpPr>
        <p:spPr>
          <a:xfrm>
            <a:off x="5259837" y="4222671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4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739" y="1947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룸관리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44" name="Google Shape;96;p2"/>
          <p:cNvSpPr/>
          <p:nvPr/>
        </p:nvSpPr>
        <p:spPr>
          <a:xfrm>
            <a:off x="2249813" y="140907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803832" y="234243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8" name="Google Shape;96;p2"/>
          <p:cNvSpPr/>
          <p:nvPr/>
        </p:nvSpPr>
        <p:spPr>
          <a:xfrm>
            <a:off x="1691680" y="2647526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4567480"/>
            <a:ext cx="252717" cy="179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Google Shape;96;p2"/>
          <p:cNvSpPr/>
          <p:nvPr/>
        </p:nvSpPr>
        <p:spPr>
          <a:xfrm>
            <a:off x="1710357" y="4518129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5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11559" y="736227"/>
            <a:ext cx="5773295" cy="4033978"/>
            <a:chOff x="1864636" y="736227"/>
            <a:chExt cx="4654153" cy="3598168"/>
          </a:xfrm>
        </p:grpSpPr>
        <p:sp>
          <p:nvSpPr>
            <p:cNvPr id="41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3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44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41634" y="133025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49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739" y="1947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룸관리</a:t>
            </a:r>
            <a:endParaRPr lang="ko-KR" altLang="en-US" sz="1400" b="1" dirty="0"/>
          </a:p>
        </p:txBody>
      </p:sp>
      <p:sp>
        <p:nvSpPr>
          <p:cNvPr id="51" name="직사각형 50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923407520"/>
              </p:ext>
            </p:extLst>
          </p:nvPr>
        </p:nvGraphicFramePr>
        <p:xfrm>
          <a:off x="6719882" y="438580"/>
          <a:ext cx="2420904" cy="37774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 종류를 대형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소형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유형을 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VIP,NOMAL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중에서 선택한다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기본값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:NOMAL)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가격을 숫자로 입력 받는다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사진은 파일 선택을 눌러 사진을 첨부 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등록되어있는 부가서비스 리스트를 불러와 부가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서비스명을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보여주고 체크박스로 해당 룸에서 사용자가 선택 가능한 서비스를 체크한다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3284">
                <a:tc>
                  <a:txBody>
                    <a:bodyPr/>
                    <a:lstStyle/>
                    <a:p>
                      <a:pPr marL="0" marR="0" lvl="0" indent="0" algn="ctr" defTabSz="686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등록버튼을 누르면 입력한 값으로 룸이 추가된다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 dirty="0" err="1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 첨부하지 않으면 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 dirty="0" err="1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사진을 첨부하시오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등록할 수 없음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9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916142" y="522074"/>
            <a:ext cx="242642" cy="209941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35" name="표 3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62331" y="2124427"/>
            <a:ext cx="3468109" cy="2587801"/>
            <a:chOff x="1658493" y="1711157"/>
            <a:chExt cx="3684815" cy="2683036"/>
          </a:xfrm>
        </p:grpSpPr>
        <p:graphicFrame>
          <p:nvGraphicFramePr>
            <p:cNvPr id="9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1735080486"/>
                </p:ext>
              </p:extLst>
            </p:nvPr>
          </p:nvGraphicFramePr>
          <p:xfrm>
            <a:off x="1763688" y="1731536"/>
            <a:ext cx="3579620" cy="247134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820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59065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간식 □ 목욕 □ 추가산책 </a:t>
                        </a:r>
                        <a:r>
                          <a:rPr lang="ko-KR" altLang="en-US" sz="800" baseline="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pic>
          <p:nvPicPr>
            <p:cNvPr id="98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343063" y="3710315"/>
              <a:ext cx="881224" cy="1569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543;p16"/>
            <p:cNvGrpSpPr/>
            <p:nvPr/>
          </p:nvGrpSpPr>
          <p:grpSpPr>
            <a:xfrm>
              <a:off x="2375877" y="1786094"/>
              <a:ext cx="1038881" cy="212857"/>
              <a:chOff x="1483233" y="1109406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56671" y="1109406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483233" y="111893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2" name="Google Shape;96;p2"/>
            <p:cNvSpPr/>
            <p:nvPr/>
          </p:nvSpPr>
          <p:spPr>
            <a:xfrm>
              <a:off x="3339559" y="1711157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103" name="Google Shape;543;p16"/>
            <p:cNvGrpSpPr/>
            <p:nvPr/>
          </p:nvGrpSpPr>
          <p:grpSpPr>
            <a:xfrm>
              <a:off x="4108171" y="1777541"/>
              <a:ext cx="1071106" cy="212857"/>
              <a:chOff x="1457891" y="1102899"/>
              <a:chExt cx="667627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4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42538" y="1102899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5" name="Google Shape;545;p16"/>
              <p:cNvSpPr/>
              <p:nvPr/>
            </p:nvSpPr>
            <p:spPr>
              <a:xfrm>
                <a:off x="1457891" y="110940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 dirty="0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9" name="Google Shape;529;p16"/>
            <p:cNvSpPr/>
            <p:nvPr/>
          </p:nvSpPr>
          <p:spPr>
            <a:xfrm>
              <a:off x="2601161" y="4243444"/>
              <a:ext cx="405813" cy="150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1892529" y="4230315"/>
              <a:ext cx="405813" cy="150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1698714" y="1759765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96;p2"/>
            <p:cNvSpPr/>
            <p:nvPr/>
          </p:nvSpPr>
          <p:spPr>
            <a:xfrm>
              <a:off x="1707630" y="2035325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1700800" y="2279251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1698714" y="2463367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</a:rPr>
                <a:t>5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96;p2"/>
            <p:cNvSpPr/>
            <p:nvPr/>
          </p:nvSpPr>
          <p:spPr>
            <a:xfrm>
              <a:off x="1658493" y="3701307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6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1666708" y="3942283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7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1798308" y="4225962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8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24032" y="4230315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9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691270260"/>
              </p:ext>
            </p:extLst>
          </p:nvPr>
        </p:nvGraphicFramePr>
        <p:xfrm>
          <a:off x="6839001" y="442000"/>
          <a:ext cx="2301785" cy="14204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7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해당 룸의 상세 정보를 불러오고 수정이 불가능하다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74646"/>
                  </a:ext>
                </a:extLst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비활성버튼을 누르면  해당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번호의 룸이 비활성화되고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취소번튼을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누르면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8" name="표 3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440547" y="4581589"/>
            <a:ext cx="373479" cy="24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76" dirty="0"/>
              <a:t>3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611559" y="736227"/>
            <a:ext cx="5773295" cy="4033978"/>
            <a:chOff x="1864636" y="736227"/>
            <a:chExt cx="4654153" cy="3598168"/>
          </a:xfrm>
        </p:grpSpPr>
        <p:sp>
          <p:nvSpPr>
            <p:cNvPr id="32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35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41634" y="133025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37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739" y="1947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룸관리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44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916142" y="522074"/>
            <a:ext cx="242642" cy="209941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pSp>
        <p:nvGrpSpPr>
          <p:cNvPr id="45" name="그룹 44"/>
          <p:cNvGrpSpPr/>
          <p:nvPr/>
        </p:nvGrpSpPr>
        <p:grpSpPr>
          <a:xfrm>
            <a:off x="1800186" y="2121298"/>
            <a:ext cx="3430254" cy="2613072"/>
            <a:chOff x="1698714" y="1731536"/>
            <a:chExt cx="3644595" cy="2709237"/>
          </a:xfrm>
        </p:grpSpPr>
        <p:graphicFrame>
          <p:nvGraphicFramePr>
            <p:cNvPr id="46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1955055222"/>
                </p:ext>
              </p:extLst>
            </p:nvPr>
          </p:nvGraphicFramePr>
          <p:xfrm>
            <a:off x="1763688" y="1731536"/>
            <a:ext cx="3579621" cy="252343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2049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chemeClr val="tx1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7085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추가산책 </a:t>
                        </a:r>
                        <a:r>
                          <a:rPr lang="ko-KR" altLang="en-US" sz="800" baseline="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48" name="Google Shape;543;p16"/>
            <p:cNvGrpSpPr/>
            <p:nvPr/>
          </p:nvGrpSpPr>
          <p:grpSpPr>
            <a:xfrm>
              <a:off x="2375877" y="1786094"/>
              <a:ext cx="1038881" cy="212857"/>
              <a:chOff x="1483233" y="1109406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63" name="Google Shape;544;p16"/>
              <p:cNvPicPr/>
              <p:nvPr/>
            </p:nvPicPr>
            <p:blipFill rotWithShape="1">
              <a:blip r:embed="rId3">
                <a:alphaModFix/>
              </a:blip>
              <a:srcRect/>
              <a:stretch>
                <a:fillRect/>
              </a:stretch>
            </p:blipFill>
            <p:spPr>
              <a:xfrm>
                <a:off x="1556671" y="1109406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64" name="Google Shape;545;p16"/>
              <p:cNvSpPr/>
              <p:nvPr/>
            </p:nvSpPr>
            <p:spPr>
              <a:xfrm>
                <a:off x="1483233" y="111893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49" name="Google Shape;96;p2"/>
            <p:cNvSpPr/>
            <p:nvPr/>
          </p:nvSpPr>
          <p:spPr>
            <a:xfrm>
              <a:off x="1712573" y="4275476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2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grpSp>
          <p:nvGrpSpPr>
            <p:cNvPr id="50" name="Google Shape;543;p16"/>
            <p:cNvGrpSpPr/>
            <p:nvPr/>
          </p:nvGrpSpPr>
          <p:grpSpPr>
            <a:xfrm>
              <a:off x="4108171" y="1777541"/>
              <a:ext cx="1071106" cy="212857"/>
              <a:chOff x="1457891" y="1102899"/>
              <a:chExt cx="667627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61" name="Google Shape;544;p16"/>
              <p:cNvPicPr/>
              <p:nvPr/>
            </p:nvPicPr>
            <p:blipFill rotWithShape="1">
              <a:blip r:embed="rId3">
                <a:alphaModFix/>
              </a:blip>
              <a:srcRect/>
              <a:stretch>
                <a:fillRect/>
              </a:stretch>
            </p:blipFill>
            <p:spPr>
              <a:xfrm>
                <a:off x="1542538" y="1102899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62" name="Google Shape;545;p16"/>
              <p:cNvSpPr/>
              <p:nvPr/>
            </p:nvSpPr>
            <p:spPr>
              <a:xfrm>
                <a:off x="1457891" y="110940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 dirty="0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51" name="Google Shape;529;p16"/>
            <p:cNvSpPr/>
            <p:nvPr/>
          </p:nvSpPr>
          <p:spPr>
            <a:xfrm>
              <a:off x="2601162" y="4290024"/>
              <a:ext cx="405813" cy="150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52" name="Google Shape;529;p16"/>
            <p:cNvSpPr/>
            <p:nvPr/>
          </p:nvSpPr>
          <p:spPr>
            <a:xfrm>
              <a:off x="1892529" y="4276895"/>
              <a:ext cx="450533" cy="150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비활성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53" name="Google Shape;96;p2"/>
            <p:cNvSpPr/>
            <p:nvPr/>
          </p:nvSpPr>
          <p:spPr>
            <a:xfrm>
              <a:off x="1698714" y="1759765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28055" y="4276895"/>
              <a:ext cx="188442" cy="145992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 descr="C:\Users\solar\Desktop\roo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40" y="3654251"/>
            <a:ext cx="28705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부가서비스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6;p2"/>
          <p:cNvSpPr/>
          <p:nvPr/>
        </p:nvSpPr>
        <p:spPr>
          <a:xfrm>
            <a:off x="5664823" y="2931557"/>
            <a:ext cx="184910" cy="12325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graphicFrame>
        <p:nvGraphicFramePr>
          <p:cNvPr id="18" name="표 17"/>
          <p:cNvGraphicFramePr/>
          <p:nvPr>
            <p:extLst>
              <p:ext uri="{D42A27DB-BD31-4B8C-83A1-F6EECF244321}">
                <p14:modId xmlns:p14="http://schemas.microsoft.com/office/powerpoint/2010/main" val="1975118919"/>
              </p:ext>
            </p:extLst>
          </p:nvPr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</a:t>
                      </a:r>
                      <a:endParaRPr kumimoji="0" lang="ko-KR" altLang="en-US" sz="1000" b="1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01</a:t>
                      </a:r>
                      <a:r>
                        <a:rPr kumimoji="0" lang="ko-KR" altLang="en-US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 </a:t>
                      </a:r>
                      <a:r>
                        <a:rPr kumimoji="0" lang="ko-KR" altLang="en-US" sz="9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부가서비스 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58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59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0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61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2" name="Google Shape;96;p2"/>
            <p:cNvSpPr/>
            <p:nvPr/>
          </p:nvSpPr>
          <p:spPr>
            <a:xfrm>
              <a:off x="5347599" y="390812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63" name="Google Shape;73;p3"/>
          <p:cNvSpPr/>
          <p:nvPr/>
        </p:nvSpPr>
        <p:spPr>
          <a:xfrm>
            <a:off x="4075590" y="4135894"/>
            <a:ext cx="1224135" cy="374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 b="1" dirty="0">
                <a:solidFill>
                  <a:schemeClr val="bg1"/>
                </a:solidFill>
                <a:latin typeface="맑은 고딕"/>
                <a:cs typeface="Arial"/>
                <a:sym typeface="Arial"/>
              </a:rPr>
              <a:t>등록</a:t>
            </a:r>
            <a:endParaRPr sz="750" b="1" dirty="0">
              <a:solidFill>
                <a:schemeClr val="bg1"/>
              </a:solidFill>
              <a:latin typeface="맑은 고딕"/>
              <a:cs typeface="Arial"/>
              <a:sym typeface="Arial"/>
            </a:endParaRPr>
          </a:p>
        </p:txBody>
      </p:sp>
      <p:grpSp>
        <p:nvGrpSpPr>
          <p:cNvPr id="64" name="그룹 63"/>
          <p:cNvGrpSpPr>
            <a:grpSpLocks/>
          </p:cNvGrpSpPr>
          <p:nvPr/>
        </p:nvGrpSpPr>
        <p:grpSpPr>
          <a:xfrm>
            <a:off x="361645" y="222723"/>
            <a:ext cx="4938080" cy="4287578"/>
            <a:chOff x="1139827" y="0"/>
            <a:chExt cx="4245012" cy="4831029"/>
          </a:xfrm>
        </p:grpSpPr>
        <p:sp>
          <p:nvSpPr>
            <p:cNvPr id="65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>
                <a:latin typeface="맑은 고딕"/>
              </a:endParaRPr>
            </a:p>
          </p:txBody>
        </p:sp>
        <p:sp>
          <p:nvSpPr>
            <p:cNvPr id="66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67" name="Google Shape;73;p3"/>
            <p:cNvSpPr/>
            <p:nvPr/>
          </p:nvSpPr>
          <p:spPr>
            <a:xfrm>
              <a:off x="1994149" y="4409166"/>
              <a:ext cx="2338365" cy="4218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 dirty="0">
                  <a:solidFill>
                    <a:schemeClr val="bg1"/>
                  </a:solidFill>
                  <a:latin typeface="맑은 고딕"/>
                  <a:cs typeface="Arial"/>
                  <a:sym typeface="Arial"/>
                </a:rPr>
                <a:t>부가서비스 등록</a:t>
              </a:r>
              <a:endParaRPr sz="750" b="1" dirty="0">
                <a:solidFill>
                  <a:schemeClr val="bg1"/>
                </a:solidFill>
                <a:latin typeface="맑은 고딕"/>
                <a:cs typeface="Arial"/>
                <a:sym typeface="Arial"/>
              </a:endParaRPr>
            </a:p>
          </p:txBody>
        </p:sp>
        <p:graphicFrame>
          <p:nvGraphicFramePr>
            <p:cNvPr id="68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4173593932"/>
                </p:ext>
              </p:extLst>
            </p:nvPr>
          </p:nvGraphicFramePr>
          <p:xfrm>
            <a:off x="1997343" y="2259908"/>
            <a:ext cx="3387496" cy="2160556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99984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49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9091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18599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서비스 </a:t>
                        </a:r>
                        <a:r>
                          <a:rPr kumimoji="0" lang="ko-KR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서비스 명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바탕"/>
                          </a:rPr>
                          <a:t>가격</a:t>
                        </a:r>
                        <a:endParaRPr kumimoji="0" sz="11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목욕서비스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간식</a:t>
                        </a: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(150g)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산책</a:t>
                        </a:r>
                        <a:endParaRPr kumimoji="0" lang="en-US" altLang="ko-KR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9728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미용</a:t>
                        </a:r>
                        <a:endParaRPr kumimoji="0" lang="en-US" altLang="ko-KR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chemeClr val="bg1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69" name="TextBox 68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70" name="Google Shape;96;p2"/>
          <p:cNvSpPr/>
          <p:nvPr/>
        </p:nvSpPr>
        <p:spPr>
          <a:xfrm>
            <a:off x="5095852" y="4209981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4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5754" y="1935065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부가서비스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74" name="Google Shape;96;p2"/>
          <p:cNvSpPr/>
          <p:nvPr/>
        </p:nvSpPr>
        <p:spPr>
          <a:xfrm>
            <a:off x="2817979" y="139638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75" name="Google Shape;96;p2"/>
          <p:cNvSpPr/>
          <p:nvPr/>
        </p:nvSpPr>
        <p:spPr>
          <a:xfrm>
            <a:off x="639847" y="232974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76" name="Google Shape;96;p2"/>
          <p:cNvSpPr/>
          <p:nvPr/>
        </p:nvSpPr>
        <p:spPr>
          <a:xfrm>
            <a:off x="1527695" y="2634836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graphicFrame>
        <p:nvGraphicFramePr>
          <p:cNvPr id="77" name="Google Shape;59;p3"/>
          <p:cNvGraphicFramePr/>
          <p:nvPr>
            <p:extLst>
              <p:ext uri="{D42A27DB-BD31-4B8C-83A1-F6EECF244321}">
                <p14:modId xmlns:p14="http://schemas.microsoft.com/office/powerpoint/2010/main" val="3514947235"/>
              </p:ext>
            </p:extLst>
          </p:nvPr>
        </p:nvGraphicFramePr>
        <p:xfrm>
          <a:off x="6732240" y="427613"/>
          <a:ext cx="2408547" cy="25018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맑은 고딕"/>
                          <a:cs typeface="Arial"/>
                          <a:sym typeface="Arial"/>
                        </a:rPr>
                        <a:t>부가서비스 관리를 누르면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부가서비스 관리 페이지로 이동</a:t>
                      </a:r>
                      <a:endParaRPr sz="700" b="1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/>
                        </a:rPr>
                        <a:t>부가서비스 리스트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를 </a:t>
                      </a: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영역에 부가서비스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부가서비스 번호를 클릭하여 해당 부가서비스의 상세 정보 확인 및 비활성화를 할 수 있다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등록 버튼을 눌러서 </a:t>
                      </a: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부가서비스을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 추가 할 수 있는 부가서비스 등록 페이지로 이동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6;p2"/>
          <p:cNvSpPr/>
          <p:nvPr/>
        </p:nvSpPr>
        <p:spPr>
          <a:xfrm>
            <a:off x="5664823" y="2931557"/>
            <a:ext cx="184910" cy="12325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26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34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5754" y="1935065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부가서비스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9" name="Google Shape;520;p16"/>
          <p:cNvGraphicFramePr/>
          <p:nvPr>
            <p:extLst>
              <p:ext uri="{D42A27DB-BD31-4B8C-83A1-F6EECF244321}">
                <p14:modId xmlns:p14="http://schemas.microsoft.com/office/powerpoint/2010/main" val="408564308"/>
              </p:ext>
            </p:extLst>
          </p:nvPr>
        </p:nvGraphicFramePr>
        <p:xfrm>
          <a:off x="1913685" y="2266615"/>
          <a:ext cx="2885251" cy="19793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837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서비스 명 </a:t>
                      </a:r>
                      <a:endParaRPr kumimoji="0" lang="en-US" altLang="ko-KR" sz="600" b="1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고급 간식</a:t>
                      </a: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6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Times New Roman"/>
                          <a:ea typeface="바탕"/>
                          <a:cs typeface="바탕"/>
                        </a:rPr>
                        <a:t>서비스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Times New Roman"/>
                          <a:ea typeface="바탕"/>
                          <a:cs typeface="바탕"/>
                        </a:rPr>
                        <a:t>번호</a:t>
                      </a:r>
                      <a:endParaRPr kumimoji="0" sz="1300" b="0" i="0" u="none" strike="noStrike" kern="1200" cap="none" normalizeH="0" baseline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300" b="0" i="0" u="none" strike="noStrike" kern="1200" cap="none" normalizeH="0" baseline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15000</a:t>
                      </a: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04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서비스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300" b="0" i="0" u="none" strike="noStrike" kern="1200" cap="none" normalizeH="0" baseline="0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룸 예약 고객님만 선택할 수 있는 서비스 입니다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제공되는 간식은 </a:t>
                      </a:r>
                      <a:r>
                        <a:rPr kumimoji="0" lang="ko-KR" altLang="en-US" sz="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유기농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재료로만 만든 건강한 강아지 케이크 입니다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6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529;p16"/>
          <p:cNvSpPr/>
          <p:nvPr/>
        </p:nvSpPr>
        <p:spPr>
          <a:xfrm>
            <a:off x="2077124" y="4539625"/>
            <a:ext cx="438361" cy="194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등록</a:t>
            </a:r>
          </a:p>
        </p:txBody>
      </p:sp>
      <p:sp>
        <p:nvSpPr>
          <p:cNvPr id="92" name="Google Shape;96;p2"/>
          <p:cNvSpPr/>
          <p:nvPr/>
        </p:nvSpPr>
        <p:spPr>
          <a:xfrm>
            <a:off x="1960649" y="4529097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</a:rPr>
              <a:t>5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93" name="Google Shape;529;p16"/>
          <p:cNvSpPr/>
          <p:nvPr/>
        </p:nvSpPr>
        <p:spPr>
          <a:xfrm>
            <a:off x="2706082" y="4522950"/>
            <a:ext cx="438361" cy="194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</a:p>
        </p:txBody>
      </p:sp>
      <p:sp>
        <p:nvSpPr>
          <p:cNvPr id="94" name="Google Shape;96;p2"/>
          <p:cNvSpPr/>
          <p:nvPr/>
        </p:nvSpPr>
        <p:spPr>
          <a:xfrm>
            <a:off x="2604304" y="4529096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</a:rPr>
              <a:t>6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97" name="Google Shape;888;p31"/>
          <p:cNvSpPr/>
          <p:nvPr/>
        </p:nvSpPr>
        <p:spPr>
          <a:xfrm>
            <a:off x="1850903" y="2136681"/>
            <a:ext cx="244351" cy="194897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  <p:sp>
        <p:nvSpPr>
          <p:cNvPr id="98" name="Google Shape;96;p2"/>
          <p:cNvSpPr/>
          <p:nvPr/>
        </p:nvSpPr>
        <p:spPr>
          <a:xfrm>
            <a:off x="1850903" y="2526482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2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1835696" y="2922574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3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100" name="Google Shape;96;p2"/>
          <p:cNvSpPr/>
          <p:nvPr/>
        </p:nvSpPr>
        <p:spPr>
          <a:xfrm>
            <a:off x="1891698" y="3506537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4</a:t>
            </a:r>
            <a:endParaRPr sz="1052">
              <a:solidFill>
                <a:srgbClr val="000000"/>
              </a:solidFill>
            </a:endParaRPr>
          </a:p>
        </p:txBody>
      </p:sp>
      <p:graphicFrame>
        <p:nvGraphicFramePr>
          <p:cNvPr id="102" name="Google Shape;59;p3"/>
          <p:cNvGraphicFramePr/>
          <p:nvPr/>
        </p:nvGraphicFramePr>
        <p:xfrm>
          <a:off x="6732241" y="442000"/>
          <a:ext cx="2408546" cy="2848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4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서비스가 추가되고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/>
          <p:nvPr>
            <p:extLst>
              <p:ext uri="{D42A27DB-BD31-4B8C-83A1-F6EECF244321}">
                <p14:modId xmlns:p14="http://schemas.microsoft.com/office/powerpoint/2010/main" val="830785049"/>
              </p:ext>
            </p:extLst>
          </p:nvPr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</a:t>
                      </a:r>
                      <a:endParaRPr kumimoji="0" lang="ko-KR" altLang="en-US" sz="1000" b="1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02</a:t>
                      </a:r>
                      <a:r>
                        <a:rPr kumimoji="0" lang="ko-KR" altLang="en-US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 </a:t>
                      </a:r>
                      <a:r>
                        <a:rPr kumimoji="0" lang="ko-KR" altLang="en-US" sz="9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부가서비스 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96" name="Google Shape;59;p3"/>
          <p:cNvGraphicFramePr/>
          <p:nvPr>
            <p:extLst>
              <p:ext uri="{D42A27DB-BD31-4B8C-83A1-F6EECF244321}">
                <p14:modId xmlns:p14="http://schemas.microsoft.com/office/powerpoint/2010/main" val="2739406949"/>
              </p:ext>
            </p:extLst>
          </p:nvPr>
        </p:nvGraphicFramePr>
        <p:xfrm>
          <a:off x="6732240" y="442000"/>
          <a:ext cx="2408547" cy="1350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해당 부가 서비스의 상세 정보를 보여주고 수정이 불가능하다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비활성버튼을 누르면 해당 서비스 번호의 서비스가 비활성화되고 부가 서비스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/>
          <p:nvPr>
            <p:extLst>
              <p:ext uri="{D42A27DB-BD31-4B8C-83A1-F6EECF244321}">
                <p14:modId xmlns:p14="http://schemas.microsoft.com/office/powerpoint/2010/main" val="2126943082"/>
              </p:ext>
            </p:extLst>
          </p:nvPr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</a:t>
                      </a:r>
                      <a:endParaRPr kumimoji="0" lang="ko-KR" altLang="en-US" sz="1000" b="1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03</a:t>
                      </a:r>
                      <a:r>
                        <a:rPr kumimoji="0" lang="ko-KR" altLang="en-US" sz="9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+mn-ea"/>
                          <a:sym typeface="Arial"/>
                        </a:rPr>
                        <a:t>부가서비스 관리 </a:t>
                      </a:r>
                      <a:r>
                        <a:rPr kumimoji="0" lang="ko-KR" altLang="en-US" sz="9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부가서비스 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96;p2"/>
          <p:cNvSpPr/>
          <p:nvPr/>
        </p:nvSpPr>
        <p:spPr>
          <a:xfrm>
            <a:off x="5664823" y="2931557"/>
            <a:ext cx="184910" cy="12325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22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6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9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754" y="1935065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부가서비스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32" name="Google Shape;520;p16"/>
          <p:cNvGraphicFramePr/>
          <p:nvPr>
            <p:extLst>
              <p:ext uri="{D42A27DB-BD31-4B8C-83A1-F6EECF244321}">
                <p14:modId xmlns:p14="http://schemas.microsoft.com/office/powerpoint/2010/main" val="1516439745"/>
              </p:ext>
            </p:extLst>
          </p:nvPr>
        </p:nvGraphicFramePr>
        <p:xfrm>
          <a:off x="1913685" y="2266615"/>
          <a:ext cx="2885251" cy="19793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837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서비스 명 </a:t>
                      </a:r>
                      <a:endParaRPr kumimoji="0" lang="en-US" altLang="ko-KR" sz="600" b="1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고급 간식</a:t>
                      </a: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6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Times New Roman"/>
                          <a:ea typeface="바탕"/>
                          <a:cs typeface="바탕"/>
                        </a:rPr>
                        <a:t>서비스 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Times New Roman"/>
                          <a:ea typeface="바탕"/>
                          <a:cs typeface="바탕"/>
                        </a:rPr>
                        <a:t>번호</a:t>
                      </a:r>
                      <a:endParaRPr kumimoji="0" sz="1300" b="0" i="0" u="none" strike="noStrike" kern="1200" cap="none" normalizeH="0" baseline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endParaRPr kumimoji="0" sz="1300" b="0" i="0" u="none" strike="noStrike" kern="1200" cap="none" normalizeH="0" baseline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15000</a:t>
                      </a:r>
                      <a:endParaRPr kumimoji="0" sz="600" b="0" i="0" u="none" strike="noStrike" kern="1200" cap="none" normalizeH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049"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서비스</a:t>
                      </a:r>
                    </a:p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설명</a:t>
                      </a:r>
                      <a:endParaRPr kumimoji="0" sz="1300" b="0" i="0" u="none" strike="noStrike" kern="1200" cap="none" normalizeH="0" baseline="0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예) 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puppy playtime 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룸 예약 고객님만 선택할 수 있는 서비스 입니다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제공되는 간식은 </a:t>
                      </a:r>
                      <a:r>
                        <a:rPr kumimoji="0" lang="ko-KR" altLang="en-US" sz="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유기농</a:t>
                      </a:r>
                      <a:r>
                        <a:rPr kumimoji="0" lang="ko-KR" altLang="en-US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재료로만 만든 건강한 강아지 케이크 입니다</a:t>
                      </a:r>
                      <a:r>
                        <a:rPr kumimoji="0" lang="en-US" altLang="ko-KR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sz="600" b="0" i="0" u="none" strike="noStrike" kern="1200" cap="none" normalizeH="0" baseline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529;p16"/>
          <p:cNvSpPr/>
          <p:nvPr/>
        </p:nvSpPr>
        <p:spPr>
          <a:xfrm>
            <a:off x="2077124" y="4539625"/>
            <a:ext cx="438361" cy="194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비활성</a:t>
            </a:r>
          </a:p>
        </p:txBody>
      </p:sp>
      <p:sp>
        <p:nvSpPr>
          <p:cNvPr id="34" name="Google Shape;96;p2"/>
          <p:cNvSpPr/>
          <p:nvPr/>
        </p:nvSpPr>
        <p:spPr>
          <a:xfrm>
            <a:off x="1960649" y="4529097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5" name="Google Shape;529;p16"/>
          <p:cNvSpPr/>
          <p:nvPr/>
        </p:nvSpPr>
        <p:spPr>
          <a:xfrm>
            <a:off x="2706082" y="4522950"/>
            <a:ext cx="438361" cy="194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ko-KR" altLang="en-US"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취소</a:t>
            </a:r>
          </a:p>
        </p:txBody>
      </p:sp>
      <p:sp>
        <p:nvSpPr>
          <p:cNvPr id="36" name="Google Shape;96;p2"/>
          <p:cNvSpPr/>
          <p:nvPr/>
        </p:nvSpPr>
        <p:spPr>
          <a:xfrm>
            <a:off x="2604304" y="4529096"/>
            <a:ext cx="203556" cy="188601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7" name="Google Shape;888;p31"/>
          <p:cNvSpPr/>
          <p:nvPr/>
        </p:nvSpPr>
        <p:spPr>
          <a:xfrm>
            <a:off x="1850903" y="2136681"/>
            <a:ext cx="244351" cy="194897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27596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411965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관리자 </a:t>
            </a:r>
            <a:r>
              <a:rPr lang="en-US" altLang="ko-KR" sz="2627">
                <a:solidFill>
                  <a:schemeClr val="lt1"/>
                </a:solidFill>
              </a:rPr>
              <a:t> </a:t>
            </a:r>
            <a:r>
              <a:rPr lang="ko-KR" altLang="en-US" sz="2627">
                <a:solidFill>
                  <a:schemeClr val="lt1"/>
                </a:solidFill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20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34"/>
            <p:cNvSpPr txBox="1"/>
            <p:nvPr/>
          </p:nvSpPr>
          <p:spPr>
            <a:xfrm>
              <a:off x="2529611" y="2026923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3" name="Google Shape;59;p3"/>
          <p:cNvGraphicFramePr/>
          <p:nvPr>
            <p:extLst>
              <p:ext uri="{D42A27DB-BD31-4B8C-83A1-F6EECF244321}">
                <p14:modId xmlns:p14="http://schemas.microsoft.com/office/powerpoint/2010/main" val="404167200"/>
              </p:ext>
            </p:extLst>
          </p:nvPr>
        </p:nvGraphicFramePr>
        <p:xfrm>
          <a:off x="6804249" y="441999"/>
          <a:ext cx="2336538" cy="30707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예약관리를 누르면 새로운 예약리스트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승인된 예약리스트 부메뉴가 생긴다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승인된 예약리스트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클릭하면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영역에 해당 내용을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새로운 예약 리스트를 번호 내림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차순으로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예약번호를 클릭하여 해당 예약의 상세정보 확인 및 승인여부를 결정할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개씩 페이지로 나눠서 보여준다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Google Shape;608;p19"/>
          <p:cNvGraphicFramePr/>
          <p:nvPr>
            <p:extLst>
              <p:ext uri="{D42A27DB-BD31-4B8C-83A1-F6EECF244321}">
                <p14:modId xmlns:p14="http://schemas.microsoft.com/office/powerpoint/2010/main" val="3076014281"/>
              </p:ext>
            </p:extLst>
          </p:nvPr>
        </p:nvGraphicFramePr>
        <p:xfrm>
          <a:off x="1403648" y="2543795"/>
          <a:ext cx="4160514" cy="204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3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가격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W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2021/12/18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 err="1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W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Kjy97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W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2021/12/24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kkkkddd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W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Dsfsdf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8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754" y="214208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31" name="Google Shape;96;p2"/>
          <p:cNvSpPr/>
          <p:nvPr/>
        </p:nvSpPr>
        <p:spPr>
          <a:xfrm>
            <a:off x="3635896" y="139638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308111" y="2449860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7575" y="1913028"/>
            <a:ext cx="5780083" cy="25753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000000"/>
                </a:solidFill>
              </a:rPr>
              <a:t>새로운 예약리스트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000000"/>
                </a:solidFill>
              </a:rPr>
              <a:t>승인된 예약리스트</a:t>
            </a:r>
            <a:endParaRPr lang="ko-KR" altLang="en-US" sz="800" b="1" kern="0" dirty="0">
              <a:solidFill>
                <a:schemeClr val="tx1"/>
              </a:solidFill>
            </a:endParaRPr>
          </a:p>
        </p:txBody>
      </p:sp>
      <p:sp>
        <p:nvSpPr>
          <p:cNvPr id="33" name="Google Shape;96;p2"/>
          <p:cNvSpPr/>
          <p:nvPr/>
        </p:nvSpPr>
        <p:spPr>
          <a:xfrm>
            <a:off x="338873" y="1847634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1" name="Google Shape;96;p2"/>
          <p:cNvSpPr/>
          <p:nvPr/>
        </p:nvSpPr>
        <p:spPr>
          <a:xfrm>
            <a:off x="1405395" y="3006179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4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4971" y="4547193"/>
            <a:ext cx="252717" cy="179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96;p2"/>
          <p:cNvSpPr/>
          <p:nvPr/>
        </p:nvSpPr>
        <p:spPr>
          <a:xfrm>
            <a:off x="1547664" y="4497842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5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47575" y="1596517"/>
            <a:ext cx="5780083" cy="25753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000000"/>
                </a:solidFill>
              </a:rPr>
              <a:t>새로운 예약리스트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000000"/>
                </a:solidFill>
              </a:rPr>
              <a:t>승인된 예약리스트</a:t>
            </a:r>
            <a:endParaRPr lang="ko-KR" altLang="en-US" sz="800" b="1" kern="0" dirty="0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47574" y="596495"/>
            <a:ext cx="6264908" cy="4033978"/>
            <a:chOff x="1864636" y="736227"/>
            <a:chExt cx="5050468" cy="3598168"/>
          </a:xfrm>
        </p:grpSpPr>
        <p:sp>
          <p:nvSpPr>
            <p:cNvPr id="97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99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100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8" name="TextBox 34"/>
            <p:cNvSpPr txBox="1"/>
            <p:nvPr/>
          </p:nvSpPr>
          <p:spPr>
            <a:xfrm>
              <a:off x="5533563" y="1628212"/>
              <a:ext cx="1381541" cy="577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718868530"/>
              </p:ext>
            </p:extLst>
          </p:nvPr>
        </p:nvGraphicFramePr>
        <p:xfrm>
          <a:off x="7049353" y="410099"/>
          <a:ext cx="2094647" cy="24865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 버튼을 누르면 해당 예약의 승인여부가 승인으로 변경되고 예약현황으로 이동됨</a:t>
                      </a:r>
                      <a:endParaRPr sz="7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 버튼을 누르면 확인하는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취소사유를 작성하는 창이 열린다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텍스트로 작성한다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거부사유를 텍스트로 작성한다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 버튼을 누르면 해당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작성한 거부사유가 전송된다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새로운 예약 리스트로 돌아간다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6906019" y="2879093"/>
            <a:ext cx="1930325" cy="2146557"/>
            <a:chOff x="6053268" y="2945786"/>
            <a:chExt cx="1930325" cy="2146557"/>
          </a:xfrm>
        </p:grpSpPr>
        <p:sp>
          <p:nvSpPr>
            <p:cNvPr id="36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5;p9"/>
            <p:cNvSpPr txBox="1"/>
            <p:nvPr/>
          </p:nvSpPr>
          <p:spPr>
            <a:xfrm>
              <a:off x="6519523" y="3203809"/>
              <a:ext cx="1002885" cy="241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/>
                <a:t>거부사유</a:t>
              </a:r>
              <a:endParaRPr sz="1200" dirty="0"/>
            </a:p>
          </p:txBody>
        </p:sp>
        <p:graphicFrame>
          <p:nvGraphicFramePr>
            <p:cNvPr id="40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 err="1"/>
                          <a:t>하누리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</a:t>
                        </a:r>
                        <a:r>
                          <a:rPr lang="ko-KR" sz="500" u="none" strike="noStrike" cap="none" dirty="0" err="1"/>
                          <a:t>이메일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>
                            <a:hlinkClick r:id="rId4"/>
                          </a:rPr>
                          <a:t>ceo@nurioffice.co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 dirty="0"/>
                          <a:t>~~~~~`</a:t>
                        </a:r>
                        <a:r>
                          <a:rPr lang="ko-KR" altLang="en-US" sz="500" u="none" strike="noStrike" cap="none" dirty="0"/>
                          <a:t>사유로 예약이 불가합니다</a:t>
                        </a:r>
                        <a:r>
                          <a:rPr lang="en-US" altLang="ko-KR" sz="500" u="none" strike="noStrike" cap="none" dirty="0"/>
                          <a:t>.</a:t>
                        </a:r>
                        <a:endParaRPr sz="500" u="none" strike="noStrike" cap="none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1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 dirty="0"/>
                <a:t>전송</a:t>
              </a:r>
              <a:endParaRPr sz="750" b="1" dirty="0"/>
            </a:p>
          </p:txBody>
        </p:sp>
        <p:sp>
          <p:nvSpPr>
            <p:cNvPr id="43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529;p16"/>
          <p:cNvSpPr/>
          <p:nvPr/>
        </p:nvSpPr>
        <p:spPr>
          <a:xfrm>
            <a:off x="1772566" y="4730286"/>
            <a:ext cx="457364" cy="1905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/>
              <a:t>승인</a:t>
            </a:r>
            <a:endParaRPr sz="750" dirty="0"/>
          </a:p>
        </p:txBody>
      </p:sp>
      <p:sp>
        <p:nvSpPr>
          <p:cNvPr id="24" name="Google Shape;96;p2"/>
          <p:cNvSpPr/>
          <p:nvPr/>
        </p:nvSpPr>
        <p:spPr>
          <a:xfrm>
            <a:off x="1651041" y="4719982"/>
            <a:ext cx="212380" cy="184572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altLang="ko-KR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29;p16"/>
          <p:cNvSpPr/>
          <p:nvPr/>
        </p:nvSpPr>
        <p:spPr>
          <a:xfrm>
            <a:off x="2425484" y="4706446"/>
            <a:ext cx="457364" cy="190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/>
              <a:t>거부</a:t>
            </a:r>
            <a:endParaRPr sz="750"/>
          </a:p>
        </p:txBody>
      </p:sp>
      <p:sp>
        <p:nvSpPr>
          <p:cNvPr id="28" name="Google Shape;529;p16"/>
          <p:cNvSpPr/>
          <p:nvPr/>
        </p:nvSpPr>
        <p:spPr>
          <a:xfrm>
            <a:off x="3061346" y="4713966"/>
            <a:ext cx="457364" cy="190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/>
              <a:t>취소</a:t>
            </a:r>
            <a:endParaRPr sz="750"/>
          </a:p>
        </p:txBody>
      </p:sp>
      <p:sp>
        <p:nvSpPr>
          <p:cNvPr id="29" name="Google Shape;96;p2"/>
          <p:cNvSpPr/>
          <p:nvPr/>
        </p:nvSpPr>
        <p:spPr>
          <a:xfrm>
            <a:off x="2955156" y="4719981"/>
            <a:ext cx="212380" cy="184572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96;p7"/>
          <p:cNvSpPr/>
          <p:nvPr/>
        </p:nvSpPr>
        <p:spPr>
          <a:xfrm>
            <a:off x="2422179" y="4689427"/>
            <a:ext cx="463974" cy="231446"/>
          </a:xfrm>
          <a:prstGeom prst="rect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endParaRPr sz="1052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520;p16"/>
          <p:cNvGraphicFramePr/>
          <p:nvPr>
            <p:extLst>
              <p:ext uri="{D42A27DB-BD31-4B8C-83A1-F6EECF244321}">
                <p14:modId xmlns:p14="http://schemas.microsoft.com/office/powerpoint/2010/main" val="1197029334"/>
              </p:ext>
            </p:extLst>
          </p:nvPr>
        </p:nvGraphicFramePr>
        <p:xfrm>
          <a:off x="1649670" y="1891115"/>
          <a:ext cx="3369101" cy="2626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케이지</a:t>
                      </a:r>
                      <a:endParaRPr lang="ko-KR" altLang="en-US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종류</a:t>
                      </a:r>
                      <a:r>
                        <a:rPr lang="en-US" altLang="ko-KR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유형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small / NOMAL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케이지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번호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아이디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 err="1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전화번호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박찬영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  <a:r>
                        <a:rPr lang="en-US" altLang="ko-KR" sz="600" b="1" u="none" strike="noStrike" cap="none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주소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3"/>
                        </a:rPr>
                        <a:t>solar@naver.com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 주소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서울 반포로</a:t>
                      </a:r>
                      <a:r>
                        <a:rPr lang="en-US" altLang="ko-KR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134 @@</a:t>
                      </a: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아파트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뽀삐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견종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허스키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성별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남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체급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15kg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특의사항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방석을 격렬하게 물어뜯음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선택한 부가 서비스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없음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가격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신청일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2021/12/03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예약일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2021/12/18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Google Shape;96;p2"/>
          <p:cNvSpPr/>
          <p:nvPr/>
        </p:nvSpPr>
        <p:spPr>
          <a:xfrm>
            <a:off x="2312285" y="4712459"/>
            <a:ext cx="212380" cy="184572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altLang="ko-KR"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표 4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Google Shape;195;p7"/>
          <p:cNvCxnSpPr>
            <a:stCxn id="25" idx="0"/>
            <a:endCxn id="49" idx="1"/>
          </p:cNvCxnSpPr>
          <p:nvPr/>
        </p:nvCxnSpPr>
        <p:spPr>
          <a:xfrm flipV="1">
            <a:off x="2654166" y="3896757"/>
            <a:ext cx="2277874" cy="809689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grpSp>
        <p:nvGrpSpPr>
          <p:cNvPr id="48" name="Google Shape;202;p7"/>
          <p:cNvGrpSpPr/>
          <p:nvPr/>
        </p:nvGrpSpPr>
        <p:grpSpPr>
          <a:xfrm>
            <a:off x="4932040" y="3285400"/>
            <a:ext cx="1780442" cy="1222713"/>
            <a:chOff x="3352800" y="1757363"/>
            <a:chExt cx="2438400" cy="1628775"/>
          </a:xfrm>
        </p:grpSpPr>
        <p:pic>
          <p:nvPicPr>
            <p:cNvPr id="49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거부하겠습니까</a:t>
              </a:r>
              <a:r>
                <a:rPr lang="en-US" altLang="ko-KR" sz="45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195;p7"/>
          <p:cNvCxnSpPr>
            <a:endCxn id="37" idx="1"/>
          </p:cNvCxnSpPr>
          <p:nvPr/>
        </p:nvCxnSpPr>
        <p:spPr>
          <a:xfrm flipV="1">
            <a:off x="5822261" y="3952372"/>
            <a:ext cx="1083758" cy="277943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sp>
        <p:nvSpPr>
          <p:cNvPr id="102" name="TextBox 101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103" name="Google Shape;288;p9"/>
          <p:cNvSpPr/>
          <p:nvPr/>
        </p:nvSpPr>
        <p:spPr>
          <a:xfrm>
            <a:off x="447575" y="1036712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5754" y="180856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317196" y="1036712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20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34"/>
            <p:cNvSpPr txBox="1"/>
            <p:nvPr/>
          </p:nvSpPr>
          <p:spPr>
            <a:xfrm>
              <a:off x="2529611" y="2026923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3" name="Google Shape;59;p3"/>
          <p:cNvGraphicFramePr/>
          <p:nvPr>
            <p:extLst>
              <p:ext uri="{D42A27DB-BD31-4B8C-83A1-F6EECF244321}">
                <p14:modId xmlns:p14="http://schemas.microsoft.com/office/powerpoint/2010/main" val="2048040639"/>
              </p:ext>
            </p:extLst>
          </p:nvPr>
        </p:nvGraphicFramePr>
        <p:xfrm>
          <a:off x="6804249" y="441999"/>
          <a:ext cx="2336538" cy="30707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예약관리를 누르면 새로운 예약리스트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승인된 예약리스트 부메뉴가 생긴다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승인된 예약리스트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클릭하면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영역에 해당 내용을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승인된 예약 리스트를 번호 내림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차순으로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예약번호를 클릭하여 해당 예약의 상세정보 확인 및 예약취소를 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개씩 페이지로 나눠서 보여준다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Google Shape;608;p19"/>
          <p:cNvGraphicFramePr/>
          <p:nvPr>
            <p:extLst>
              <p:ext uri="{D42A27DB-BD31-4B8C-83A1-F6EECF244321}">
                <p14:modId xmlns:p14="http://schemas.microsoft.com/office/powerpoint/2010/main" val="1964692683"/>
              </p:ext>
            </p:extLst>
          </p:nvPr>
        </p:nvGraphicFramePr>
        <p:xfrm>
          <a:off x="1403648" y="2543795"/>
          <a:ext cx="4160514" cy="204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3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가격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Y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2021/12/18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 err="1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Y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Kjy97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Y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2021/12/24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kkkkddd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N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Dsfsdf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/>
          <p:nvPr>
            <p:extLst>
              <p:ext uri="{D42A27DB-BD31-4B8C-83A1-F6EECF244321}">
                <p14:modId xmlns:p14="http://schemas.microsoft.com/office/powerpoint/2010/main" val="2204143354"/>
              </p:ext>
            </p:extLst>
          </p:nvPr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8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754" y="214208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31" name="Google Shape;96;p2"/>
          <p:cNvSpPr/>
          <p:nvPr/>
        </p:nvSpPr>
        <p:spPr>
          <a:xfrm>
            <a:off x="3635896" y="139638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4" name="Google Shape;96;p2"/>
          <p:cNvSpPr/>
          <p:nvPr/>
        </p:nvSpPr>
        <p:spPr>
          <a:xfrm>
            <a:off x="1308111" y="2449860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7575" y="1913028"/>
            <a:ext cx="5780083" cy="25753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000000"/>
                </a:solidFill>
              </a:rPr>
              <a:t>새로운 예약리스트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000000"/>
                </a:solidFill>
              </a:rPr>
              <a:t>승인된 예약리스트</a:t>
            </a:r>
            <a:endParaRPr lang="ko-KR" altLang="en-US" sz="800" b="1" kern="0" dirty="0">
              <a:solidFill>
                <a:schemeClr val="tx1"/>
              </a:solidFill>
            </a:endParaRPr>
          </a:p>
        </p:txBody>
      </p:sp>
      <p:sp>
        <p:nvSpPr>
          <p:cNvPr id="33" name="Google Shape;96;p2"/>
          <p:cNvSpPr/>
          <p:nvPr/>
        </p:nvSpPr>
        <p:spPr>
          <a:xfrm>
            <a:off x="1334596" y="1847097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1" name="Google Shape;96;p2"/>
          <p:cNvSpPr/>
          <p:nvPr/>
        </p:nvSpPr>
        <p:spPr>
          <a:xfrm>
            <a:off x="1405395" y="3006179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4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4971" y="4547193"/>
            <a:ext cx="252717" cy="179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96;p2"/>
          <p:cNvSpPr/>
          <p:nvPr/>
        </p:nvSpPr>
        <p:spPr>
          <a:xfrm>
            <a:off x="1547664" y="4497842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5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19258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47575" y="1596517"/>
            <a:ext cx="5780083" cy="25753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000000"/>
                </a:solidFill>
              </a:rPr>
              <a:t>새로운 예약리스트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000000"/>
                </a:solidFill>
              </a:rPr>
              <a:t>승인된 예약리스트</a:t>
            </a:r>
            <a:endParaRPr lang="ko-KR" altLang="en-US" sz="800" b="1" kern="0" dirty="0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47574" y="596495"/>
            <a:ext cx="6264908" cy="4033978"/>
            <a:chOff x="1864636" y="736227"/>
            <a:chExt cx="5050468" cy="3598168"/>
          </a:xfrm>
        </p:grpSpPr>
        <p:sp>
          <p:nvSpPr>
            <p:cNvPr id="97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99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100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8" name="TextBox 34"/>
            <p:cNvSpPr txBox="1"/>
            <p:nvPr/>
          </p:nvSpPr>
          <p:spPr>
            <a:xfrm>
              <a:off x="5533563" y="1628212"/>
              <a:ext cx="1381541" cy="577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497304586"/>
              </p:ext>
            </p:extLst>
          </p:nvPr>
        </p:nvGraphicFramePr>
        <p:xfrm>
          <a:off x="7049353" y="410099"/>
          <a:ext cx="2094647" cy="2042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버튼을 누르면 확인하는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취소사유를 작성하는 창이 열린다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텍스트로 작성한다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거부사유를 텍스트로 작성한다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 버튼을 누르면 해당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작성한 거부사유가 전송된다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새로운 예약 리스트로 돌아간다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6906019" y="2879093"/>
            <a:ext cx="1930325" cy="2146557"/>
            <a:chOff x="6053268" y="2945786"/>
            <a:chExt cx="1930325" cy="2146557"/>
          </a:xfrm>
        </p:grpSpPr>
        <p:sp>
          <p:nvSpPr>
            <p:cNvPr id="36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5;p9"/>
            <p:cNvSpPr txBox="1"/>
            <p:nvPr/>
          </p:nvSpPr>
          <p:spPr>
            <a:xfrm>
              <a:off x="6519523" y="3203809"/>
              <a:ext cx="1002885" cy="241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/>
                <a:t>거부사유</a:t>
              </a:r>
              <a:endParaRPr sz="1200" dirty="0"/>
            </a:p>
          </p:txBody>
        </p:sp>
        <p:graphicFrame>
          <p:nvGraphicFramePr>
            <p:cNvPr id="40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 err="1"/>
                          <a:t>하누리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/>
                          <a:t>담당자 </a:t>
                        </a:r>
                        <a:r>
                          <a:rPr lang="ko-KR" sz="500" u="none" strike="noStrike" cap="none" dirty="0" err="1"/>
                          <a:t>이메일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 dirty="0">
                            <a:hlinkClick r:id="rId4"/>
                          </a:rPr>
                          <a:t>ceo@nurioffice.co</a:t>
                        </a:r>
                        <a:endParaRPr lang="ko-KR" sz="5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 dirty="0"/>
                          <a:t>~~~~~`</a:t>
                        </a:r>
                        <a:r>
                          <a:rPr lang="ko-KR" altLang="en-US" sz="500" u="none" strike="noStrike" cap="none" dirty="0"/>
                          <a:t>사유로 예약이 불가합니다</a:t>
                        </a:r>
                        <a:r>
                          <a:rPr lang="en-US" altLang="ko-KR" sz="500" u="none" strike="noStrike" cap="none" dirty="0"/>
                          <a:t>.</a:t>
                        </a:r>
                        <a:endParaRPr sz="500" u="none" strike="noStrike" cap="none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1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 dirty="0"/>
                <a:t>전송</a:t>
              </a:r>
              <a:endParaRPr sz="750" b="1" dirty="0"/>
            </a:p>
          </p:txBody>
        </p:sp>
        <p:sp>
          <p:nvSpPr>
            <p:cNvPr id="43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529;p16"/>
          <p:cNvSpPr/>
          <p:nvPr/>
        </p:nvSpPr>
        <p:spPr>
          <a:xfrm>
            <a:off x="1660863" y="4713968"/>
            <a:ext cx="529672" cy="190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/>
              <a:t>예약취소</a:t>
            </a:r>
            <a:endParaRPr sz="750" dirty="0"/>
          </a:p>
        </p:txBody>
      </p:sp>
      <p:sp>
        <p:nvSpPr>
          <p:cNvPr id="28" name="Google Shape;529;p16"/>
          <p:cNvSpPr/>
          <p:nvPr/>
        </p:nvSpPr>
        <p:spPr>
          <a:xfrm>
            <a:off x="2296725" y="4721488"/>
            <a:ext cx="457364" cy="190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/>
              <a:t>취소</a:t>
            </a:r>
            <a:endParaRPr sz="750"/>
          </a:p>
        </p:txBody>
      </p:sp>
      <p:sp>
        <p:nvSpPr>
          <p:cNvPr id="29" name="Google Shape;96;p2"/>
          <p:cNvSpPr/>
          <p:nvPr/>
        </p:nvSpPr>
        <p:spPr>
          <a:xfrm>
            <a:off x="2190535" y="4727503"/>
            <a:ext cx="212380" cy="184572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96;p7"/>
          <p:cNvSpPr/>
          <p:nvPr/>
        </p:nvSpPr>
        <p:spPr>
          <a:xfrm>
            <a:off x="1693711" y="4701057"/>
            <a:ext cx="496823" cy="231446"/>
          </a:xfrm>
          <a:prstGeom prst="rect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endParaRPr sz="1052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520;p16"/>
          <p:cNvGraphicFramePr/>
          <p:nvPr>
            <p:extLst>
              <p:ext uri="{D42A27DB-BD31-4B8C-83A1-F6EECF244321}">
                <p14:modId xmlns:p14="http://schemas.microsoft.com/office/powerpoint/2010/main" val="1266808459"/>
              </p:ext>
            </p:extLst>
          </p:nvPr>
        </p:nvGraphicFramePr>
        <p:xfrm>
          <a:off x="1649670" y="1891115"/>
          <a:ext cx="3369101" cy="2626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케이지</a:t>
                      </a:r>
                      <a:endParaRPr lang="ko-KR" altLang="en-US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종류</a:t>
                      </a:r>
                      <a:r>
                        <a:rPr lang="en-US" altLang="ko-KR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유형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small / NOMAL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케이지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번호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아이디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 err="1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전화번호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박찬영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</a:t>
                      </a:r>
                      <a:r>
                        <a:rPr lang="en-US" altLang="ko-KR" sz="600" b="1" u="none" strike="noStrike" cap="none" baseline="0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</a:t>
                      </a: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 주소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3"/>
                        </a:rPr>
                        <a:t>solar@naver.com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 주소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서울 반포로</a:t>
                      </a:r>
                      <a:r>
                        <a:rPr lang="en-US" altLang="ko-KR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134 @@</a:t>
                      </a: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아파트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뽀삐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견종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허스키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성별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남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체급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15kg</a:t>
                      </a:r>
                      <a:endParaRPr sz="6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사진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강아지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특의사항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방석을 격렬하게 물어뜯음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선택한 부가 서비스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없음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가격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신청일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2021/12/03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예약일</a:t>
                      </a:r>
                      <a:endParaRPr lang="en-US" altLang="ko-KR" sz="6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2021/12/18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Google Shape;96;p2"/>
          <p:cNvSpPr/>
          <p:nvPr/>
        </p:nvSpPr>
        <p:spPr>
          <a:xfrm>
            <a:off x="1547664" y="4719981"/>
            <a:ext cx="212380" cy="184572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altLang="ko-KR"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표 41"/>
          <p:cNvGraphicFramePr/>
          <p:nvPr>
            <p:extLst>
              <p:ext uri="{D42A27DB-BD31-4B8C-83A1-F6EECF244321}">
                <p14:modId xmlns:p14="http://schemas.microsoft.com/office/powerpoint/2010/main" val="2363716653"/>
              </p:ext>
            </p:extLst>
          </p:nvPr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 </a:t>
                      </a: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Google Shape;195;p7"/>
          <p:cNvCxnSpPr>
            <a:stCxn id="25" idx="0"/>
            <a:endCxn id="49" idx="1"/>
          </p:cNvCxnSpPr>
          <p:nvPr/>
        </p:nvCxnSpPr>
        <p:spPr>
          <a:xfrm flipV="1">
            <a:off x="1925699" y="3896757"/>
            <a:ext cx="3006341" cy="817211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grpSp>
        <p:nvGrpSpPr>
          <p:cNvPr id="48" name="Google Shape;202;p7"/>
          <p:cNvGrpSpPr/>
          <p:nvPr/>
        </p:nvGrpSpPr>
        <p:grpSpPr>
          <a:xfrm>
            <a:off x="4932040" y="3285400"/>
            <a:ext cx="1780442" cy="1222713"/>
            <a:chOff x="3352800" y="1757363"/>
            <a:chExt cx="2438400" cy="1628775"/>
          </a:xfrm>
        </p:grpSpPr>
        <p:pic>
          <p:nvPicPr>
            <p:cNvPr id="49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195;p7"/>
          <p:cNvCxnSpPr>
            <a:endCxn id="37" idx="1"/>
          </p:cNvCxnSpPr>
          <p:nvPr/>
        </p:nvCxnSpPr>
        <p:spPr>
          <a:xfrm flipV="1">
            <a:off x="5822261" y="3952372"/>
            <a:ext cx="1083758" cy="277943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sp>
        <p:nvSpPr>
          <p:cNvPr id="102" name="TextBox 101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103" name="Google Shape;288;p9"/>
          <p:cNvSpPr/>
          <p:nvPr/>
        </p:nvSpPr>
        <p:spPr>
          <a:xfrm>
            <a:off x="447575" y="1036712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5754" y="180856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317196" y="1036712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694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회원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128903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47574" y="723537"/>
            <a:ext cx="5773295" cy="4033978"/>
            <a:chOff x="1864636" y="736227"/>
            <a:chExt cx="4654153" cy="3598168"/>
          </a:xfrm>
        </p:grpSpPr>
        <p:sp>
          <p:nvSpPr>
            <p:cNvPr id="17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0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3735774110"/>
              </p:ext>
            </p:extLst>
          </p:nvPr>
        </p:nvGraphicFramePr>
        <p:xfrm>
          <a:off x="6924441" y="442000"/>
          <a:ext cx="2216345" cy="1946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6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 회원관리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보여준다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아이디를 누르면 회원탈퇴를 확인하는 창이 나타나고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탈퇴가 진행된다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개씩 페이지로 나눠서 보여준다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Google Shape;608;p19"/>
          <p:cNvGraphicFramePr/>
          <p:nvPr>
            <p:extLst>
              <p:ext uri="{D42A27DB-BD31-4B8C-83A1-F6EECF244321}">
                <p14:modId xmlns:p14="http://schemas.microsoft.com/office/powerpoint/2010/main" val="4117885599"/>
              </p:ext>
            </p:extLst>
          </p:nvPr>
        </p:nvGraphicFramePr>
        <p:xfrm>
          <a:off x="1090380" y="2216735"/>
          <a:ext cx="4608513" cy="23017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1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이름</a:t>
                      </a:r>
                      <a:endParaRPr sz="900" b="1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생년월일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이메일주소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전화번호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주소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상태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970524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서울 반포로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134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홍콩반점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active</a:t>
                      </a:r>
                      <a:endParaRPr sz="70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651" marR="68651" marT="34326" marB="34326"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970524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서울 반포로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134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홍콩반점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active</a:t>
                      </a:r>
                      <a:endParaRPr sz="70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970524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서울 반포로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134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홍콩반점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active</a:t>
                      </a:r>
                      <a:endParaRPr sz="70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 err="1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solarplant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박찬영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970524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  <a:hlinkClick r:id="rId2"/>
                        </a:rPr>
                        <a:t>solar@naver.com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010-xxxx-xxxx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서울 반포로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134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홍콩반점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i="0" kern="1200" dirty="0"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active</a:t>
                      </a:r>
                      <a:endParaRPr sz="700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 dirty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96;p2"/>
          <p:cNvSpPr/>
          <p:nvPr/>
        </p:nvSpPr>
        <p:spPr>
          <a:xfrm>
            <a:off x="1001592" y="2823156"/>
            <a:ext cx="184910" cy="12325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7649" y="131756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3" name="Google Shape;288;p9"/>
          <p:cNvSpPr/>
          <p:nvPr/>
        </p:nvSpPr>
        <p:spPr>
          <a:xfrm>
            <a:off x="447575" y="135322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754" y="193506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회원 </a:t>
            </a:r>
            <a:r>
              <a:rPr lang="ko-KR" altLang="en-US" sz="1400" b="1" dirty="0"/>
              <a:t>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17196" y="135322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38" name="Google Shape;888;p31"/>
          <p:cNvSpPr/>
          <p:nvPr/>
        </p:nvSpPr>
        <p:spPr>
          <a:xfrm>
            <a:off x="3995936" y="1426471"/>
            <a:ext cx="244351" cy="194897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  <p:grpSp>
        <p:nvGrpSpPr>
          <p:cNvPr id="39" name="Google Shape;202;p7"/>
          <p:cNvGrpSpPr/>
          <p:nvPr/>
        </p:nvGrpSpPr>
        <p:grpSpPr>
          <a:xfrm>
            <a:off x="6588224" y="3353086"/>
            <a:ext cx="1780442" cy="1222713"/>
            <a:chOff x="3352800" y="1757363"/>
            <a:chExt cx="2438400" cy="1628775"/>
          </a:xfrm>
        </p:grpSpPr>
        <p:pic>
          <p:nvPicPr>
            <p:cNvPr id="40" name="Google Shape;197;p7" descr="Javascript : alert 확인/취소 창 구현하기 : 네이버 블로그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회원탈퇴를 진행하겠습니까</a:t>
              </a:r>
              <a:r>
                <a:rPr lang="en-US" altLang="ko-KR" sz="45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Google Shape;195;p7"/>
          <p:cNvCxnSpPr>
            <a:stCxn id="15" idx="6"/>
          </p:cNvCxnSpPr>
          <p:nvPr/>
        </p:nvCxnSpPr>
        <p:spPr>
          <a:xfrm>
            <a:off x="1186502" y="2884783"/>
            <a:ext cx="5719517" cy="1067590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sp>
        <p:nvSpPr>
          <p:cNvPr id="43" name="Google Shape;96;p2"/>
          <p:cNvSpPr/>
          <p:nvPr/>
        </p:nvSpPr>
        <p:spPr>
          <a:xfrm>
            <a:off x="796805" y="2286099"/>
            <a:ext cx="184910" cy="14401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84449" y="4555512"/>
            <a:ext cx="252717" cy="179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96;p2"/>
          <p:cNvSpPr/>
          <p:nvPr/>
        </p:nvSpPr>
        <p:spPr>
          <a:xfrm>
            <a:off x="1247142" y="4506161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  <a:latin typeface="맑은 고딕"/>
              </a:rPr>
              <a:t>4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4628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876255" y="441999"/>
          <a:ext cx="2259519" cy="3042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6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/>
                        </a:rPr>
                        <a:t>공지사항 관리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r>
                        <a:rPr lang="en-US" alt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공지사항 리스트를 표로 보여줌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작성자를 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으로 고정한다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등록 버튼을 누르면 공지사항 등록창으로 </a:t>
                      </a:r>
                    </a:p>
                    <a:p>
                      <a:pPr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이동한다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페이지에 보여질 글 수는 10</a:t>
                      </a:r>
                      <a:r>
                        <a:rPr lang="ko-KR" altLang="en-US" sz="700" u="none" strike="noStrike" cap="none">
                          <a:latin typeface="맑은 고딕"/>
                          <a:cs typeface="돋움"/>
                          <a:sym typeface="돋움"/>
                        </a:rPr>
                        <a:t>개</a:t>
                      </a:r>
                      <a:r>
                        <a:rPr lang="en-US" alt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하단의 숫자 2를 클릭하면 11</a:t>
                      </a:r>
                      <a:r>
                        <a:rPr lang="ko-KR" altLang="en-US" sz="700" u="none" strike="noStrike" cap="none">
                          <a:latin typeface="맑은 고딕"/>
                          <a:cs typeface="돋움"/>
                          <a:sym typeface="돋움"/>
                        </a:rPr>
                        <a:t>번째 글</a:t>
                      </a:r>
                      <a:r>
                        <a:rPr 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부터 20까지의 리스트를 보여줌</a:t>
                      </a:r>
                      <a:r>
                        <a:rPr lang="en-US" alt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u="none" strike="noStrike" cap="none" baseline="0">
                        <a:latin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10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페이지가 넘어가면 페이징 번호 양쪽에이전과 이후 페이지로 넘어갈수 있는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버튼이 생성됨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467547" y="618438"/>
            <a:ext cx="5904655" cy="4115933"/>
            <a:chOff x="1383723" y="546430"/>
            <a:chExt cx="4773712" cy="3379102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141316" y="546430"/>
              <a:ext cx="4016119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>
                <a:defRPr/>
              </a:pPr>
              <a:r>
                <a:rPr lang="ko-KR" altLang="en-US" sz="800" b="1">
                  <a:latin typeface="돋움"/>
                  <a:ea typeface="돋움"/>
                  <a:cs typeface="돋움"/>
                  <a:sym typeface="돋움"/>
                </a:rPr>
                <a:t>      로그아웃  통계  애견공간관리  부가서비스 관리  </a:t>
              </a:r>
              <a:r>
                <a:rPr lang="ko-KR" altLang="ko-KR" sz="800" b="1">
                  <a:latin typeface="돋움"/>
                  <a:ea typeface="돋움"/>
                  <a:cs typeface="돋움"/>
                  <a:sym typeface="돋움"/>
                </a:rPr>
                <a:t>예약관리</a:t>
              </a:r>
              <a:r>
                <a:rPr lang="ko-KR" altLang="en-US" sz="800" b="1">
                  <a:latin typeface="돋움"/>
                  <a:ea typeface="돋움"/>
                  <a:cs typeface="돋움"/>
                  <a:sym typeface="돋움"/>
                </a:rPr>
                <a:t>  </a:t>
              </a:r>
              <a:r>
                <a:rPr lang="ko-KR" altLang="ko-KR" sz="800" b="1">
                  <a:latin typeface="돋움"/>
                  <a:ea typeface="돋움"/>
                  <a:cs typeface="돋움"/>
                  <a:sym typeface="돋움"/>
                </a:rPr>
                <a:t>회원관리</a:t>
              </a:r>
              <a:r>
                <a:rPr lang="ko-KR" altLang="en-US" sz="800" b="1">
                  <a:latin typeface="돋움"/>
                  <a:ea typeface="돋움"/>
                  <a:cs typeface="돋움"/>
                  <a:sym typeface="돋움"/>
                </a:rPr>
                <a:t>  </a:t>
              </a:r>
              <a:r>
                <a:rPr lang="ko-KR" altLang="ko-KR" sz="800" b="1">
                  <a:latin typeface="돋움"/>
                  <a:ea typeface="돋움"/>
                  <a:cs typeface="돋움"/>
                  <a:sym typeface="돋움"/>
                </a:rPr>
                <a:t> </a:t>
              </a:r>
              <a:r>
                <a:rPr lang="ko-KR" altLang="en-US" sz="800" b="1">
                  <a:latin typeface="돋움"/>
                  <a:ea typeface="돋움"/>
                  <a:cs typeface="돋움"/>
                  <a:sym typeface="돋움"/>
                </a:rPr>
                <a:t>공지사항 </a:t>
              </a:r>
              <a:r>
                <a:rPr lang="ko-KR" altLang="ko-KR" sz="800" b="1">
                  <a:latin typeface="돋움"/>
                  <a:ea typeface="돋움"/>
                  <a:cs typeface="돋움"/>
                  <a:sym typeface="돋움"/>
                </a:rPr>
                <a:t>관리</a:t>
              </a:r>
              <a:r>
                <a:rPr lang="ko-KR" altLang="en-US" sz="800" b="1">
                  <a:latin typeface="돋움"/>
                  <a:ea typeface="돋움"/>
                  <a:cs typeface="돋움"/>
                  <a:sym typeface="돋움"/>
                </a:rPr>
                <a:t>  문의게시판 관리 </a:t>
              </a: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46431"/>
              <a:ext cx="886712" cy="48348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/>
          </p:nvGraphicFramePr>
          <p:xfrm>
            <a:off x="1791232" y="1476256"/>
            <a:ext cx="3900471" cy="162163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655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6409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812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6649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97536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lt1"/>
                            </a:solidFill>
                          </a:rPr>
                          <a:t>글번호</a:t>
                        </a:r>
                        <a:endParaRPr sz="900" b="1">
                          <a:solidFill>
                            <a:schemeClr val="lt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작성자</a:t>
                        </a: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lt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lt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lt1"/>
                            </a:solidFill>
                          </a:rPr>
                          <a:t>작성일</a:t>
                        </a: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1166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>
                            <a:solidFill>
                              <a:schemeClr val="lt1"/>
                            </a:solidFill>
                          </a:rPr>
                          <a:t>강아지를 위한 애견호텔</a:t>
                        </a:r>
                        <a:endParaRPr lang="en-US" altLang="ko-KR" sz="700">
                          <a:solidFill>
                            <a:schemeClr val="lt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2022-01-07</a:t>
                        </a: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1166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>
                            <a:solidFill>
                              <a:schemeClr val="lt1"/>
                            </a:solidFill>
                          </a:rPr>
                          <a:t>애견호텔 이용시 주의사항</a:t>
                        </a: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2021-12-10</a:t>
                        </a: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269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>
                            <a:solidFill>
                              <a:schemeClr val="lt1"/>
                            </a:solidFill>
                          </a:rPr>
                          <a:t>크리스마스 이벤트</a:t>
                        </a:r>
                        <a:endParaRPr sz="700">
                          <a:solidFill>
                            <a:schemeClr val="lt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2021-08-29</a:t>
                        </a:r>
                      </a:p>
                    </a:txBody>
                    <a:tcPr marL="68651" marR="68651" marT="34326" marB="34326" anchor="ctr">
                      <a:solidFill>
                        <a:srgbClr val="5959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1166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solidFill>
                              <a:schemeClr val="lt1"/>
                            </a:solidFill>
                            <a:effectLst/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>
                            <a:solidFill>
                              <a:schemeClr val="lt1"/>
                            </a:solidFill>
                          </a:rPr>
                          <a:t>요금 변경안내</a:t>
                        </a:r>
                        <a:endParaRPr sz="700">
                          <a:solidFill>
                            <a:schemeClr val="lt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lt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2021-03-24</a:t>
                        </a:r>
                      </a:p>
                    </a:txBody>
                    <a:tcPr marL="68651" marR="68651" marT="34326" marB="34326" anchor="ctr">
                      <a:solidFill>
                        <a:srgbClr val="40404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558371" y="1167447"/>
              <a:ext cx="222083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267742" y="1501727"/>
              <a:ext cx="222083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836695" y="580821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75;p8"/>
            <p:cNvSpPr/>
            <p:nvPr/>
          </p:nvSpPr>
          <p:spPr>
            <a:xfrm>
              <a:off x="5394658" y="3206703"/>
              <a:ext cx="355264" cy="1867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5120327" y="3206703"/>
              <a:ext cx="222083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610777" y="3384055"/>
              <a:ext cx="222083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2" y="0"/>
          <a:ext cx="9143997" cy="442000"/>
        </p:xfrm>
        <a:graphic>
          <a:graphicData uri="http://schemas.openxmlformats.org/drawingml/2006/table">
            <a:tbl>
              <a:tblPr firstRow="1" bandRow="1"/>
              <a:tblGrid>
                <a:gridCol w="55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1742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1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공지사항 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49318" y="1349995"/>
            <a:ext cx="1318426" cy="297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공지사항 관리</a:t>
            </a:r>
          </a:p>
        </p:txBody>
      </p:sp>
      <p:grpSp>
        <p:nvGrpSpPr>
          <p:cNvPr id="48" name="Google Shape;850;p29"/>
          <p:cNvGrpSpPr/>
          <p:nvPr/>
        </p:nvGrpSpPr>
        <p:grpSpPr>
          <a:xfrm>
            <a:off x="2347452" y="4014291"/>
            <a:ext cx="2080532" cy="301934"/>
            <a:chOff x="5794844" y="3712635"/>
            <a:chExt cx="2938862" cy="294642"/>
          </a:xfrm>
        </p:grpSpPr>
        <p:pic>
          <p:nvPicPr>
            <p:cNvPr id="49" name="Google Shape;851;p29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50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sz="1050" b="1" u="none" strike="noStrike" kern="0" cap="none" spc="0" normalizeH="0" baseline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kumimoji="0" sz="1050" b="1" u="none" strike="noStrike" kern="0" cap="none" spc="0" normalizeH="0" baseline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12828" y="441999"/>
          <a:ext cx="2227959" cy="1928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5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맑은 고딕"/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  <a:endParaRPr sz="700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으로 고정한다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등록버튼을 누르면 해당 내용으로 공지사항이 등록된다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취소버튼을 누르면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공지사항리스트를 보여준다</a:t>
                      </a:r>
                      <a:r>
                        <a:rPr lang="en-US" altLang="ko-KR" sz="700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5" y="557907"/>
            <a:ext cx="5832649" cy="4236922"/>
            <a:chOff x="1383722" y="546431"/>
            <a:chExt cx="4763401" cy="3360836"/>
          </a:xfrm>
        </p:grpSpPr>
        <p:sp>
          <p:nvSpPr>
            <p:cNvPr id="21" name="Google Shape;293;p9"/>
            <p:cNvSpPr/>
            <p:nvPr/>
          </p:nvSpPr>
          <p:spPr>
            <a:xfrm>
              <a:off x="1383723" y="1003380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>
                <a:defRPr/>
              </a:pP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    로그아웃  통계  애견공간관리  부가서비스 관리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예약관리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회원관리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 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공지사항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문의게시판 관리 </a:t>
              </a:r>
              <a:endParaRPr lang="ko-KR" altLang="en-US" sz="788" b="1" kern="0"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2" y="546431"/>
              <a:ext cx="764496" cy="48348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3" name="Google Shape;520;p16"/>
            <p:cNvGraphicFramePr/>
            <p:nvPr/>
          </p:nvGraphicFramePr>
          <p:xfrm>
            <a:off x="2207027" y="1860158"/>
            <a:ext cx="3116792" cy="147276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61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040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4421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16025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작성자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ea typeface="맑은 고딕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chemeClr val="lt1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작성일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2022-01-07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14:36:54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8802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404040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>
                            <a:solidFill>
                              <a:schemeClr val="lt1"/>
                            </a:solidFill>
                          </a:rPr>
                          <a:t>애견호텔 이용시 주의사항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40404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5262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chemeClr val="lt1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안녕하세요 강아지를 위한 애견호텔 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Puppy Playtime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반려견을 호텔에 데려오실때 안내말씀 드립니다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다른 반려견들을 위해 목줄착용을 해주세요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72009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3265560" y="3525912"/>
              <a:ext cx="377425" cy="16204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바탕"/>
                </a:rPr>
                <a:t>등록</a:t>
              </a:r>
              <a:endParaRPr sz="750" b="1">
                <a:solidFill>
                  <a:srgbClr val="000000"/>
                </a:solidFill>
                <a:latin typeface="맑은 고딕"/>
                <a:cs typeface="바탕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4134141" y="3525912"/>
              <a:ext cx="377425" cy="16204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바탕"/>
                </a:rPr>
                <a:t>취소</a:t>
              </a:r>
              <a:endParaRPr sz="750" b="1">
                <a:solidFill>
                  <a:srgbClr val="000000"/>
                </a:solidFill>
                <a:latin typeface="맑은 고딕"/>
                <a:cs typeface="바탕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1937835" y="152663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1</a:t>
              </a:r>
              <a:endParaRPr sz="1052" kern="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3030331" y="35165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3913604" y="35165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김 주 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공지사항 관리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&gt;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공지사항 등록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691680" y="1330250"/>
            <a:ext cx="1342985" cy="296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맑은 고딕"/>
              </a:rPr>
              <a:t>공지사항 등록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763688" y="1782043"/>
          <a:ext cx="1299210" cy="300990"/>
        </p:xfrm>
        <a:graphic>
          <a:graphicData uri="http://schemas.openxmlformats.org/drawingml/2006/table">
            <a:tbl>
              <a:tblPr firstRow="1" bandRow="1"/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600">
                          <a:solidFill>
                            <a:schemeClr val="lt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chemeClr val="lt1"/>
                          </a:solidFill>
                        </a:rPr>
                        <a:t>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888;p31"/>
          <p:cNvSpPr/>
          <p:nvPr/>
        </p:nvSpPr>
        <p:spPr>
          <a:xfrm>
            <a:off x="1434070" y="1793626"/>
            <a:ext cx="257609" cy="204441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1052" b="0" i="0" u="none" strike="noStrike" kern="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1</a:t>
            </a:r>
            <a:endParaRPr kumimoji="0" sz="1052" b="0" i="0" u="none" strike="noStrike" kern="0" cap="none" spc="0" normalizeH="0" baseline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  <p:sp>
        <p:nvSpPr>
          <p:cNvPr id="54" name="Google Shape;888;p31"/>
          <p:cNvSpPr/>
          <p:nvPr/>
        </p:nvSpPr>
        <p:spPr>
          <a:xfrm>
            <a:off x="1434070" y="2214091"/>
            <a:ext cx="257609" cy="204441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1052" b="0" i="0" u="none" strike="noStrike" kern="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12828" y="441999"/>
          <a:ext cx="2227959" cy="21963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5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맑은 고딕"/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맑은 고딕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으로 고정한다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공지사항이 수정된다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solidFill>
                            <a:srgbClr val="80808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글이 삭제된다</a:t>
                      </a:r>
                      <a:r>
                        <a:rPr lang="en-US" altLang="ko-KR" sz="700" b="1" u="none" strike="noStrike" cap="none" baseline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취소버튼을 누르면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공지사항리스트를 보여준다</a:t>
                      </a:r>
                      <a:r>
                        <a:rPr lang="en-US" altLang="ko-KR" sz="700" b="1" u="none" strike="noStrike" cap="none" baseline="0">
                          <a:latin typeface="맑은 고딕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5" y="557907"/>
            <a:ext cx="5832648" cy="4236921"/>
            <a:chOff x="1383722" y="546431"/>
            <a:chExt cx="4763400" cy="3360835"/>
          </a:xfrm>
        </p:grpSpPr>
        <p:sp>
          <p:nvSpPr>
            <p:cNvPr id="21" name="Google Shape;293;p9"/>
            <p:cNvSpPr/>
            <p:nvPr/>
          </p:nvSpPr>
          <p:spPr>
            <a:xfrm>
              <a:off x="1383723" y="1003380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>
                <a:defRPr/>
              </a:pP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    로그아웃  통계  애견공간관리  부가서비스 관리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예약관리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회원관리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 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공지사항 </a:t>
              </a:r>
              <a:r>
                <a:rPr lang="ko-KR" altLang="ko-KR" sz="788" b="1">
                  <a:latin typeface="맑은 고딕"/>
                  <a:cs typeface="돋움"/>
                  <a:sym typeface="돋움"/>
                </a:rPr>
                <a:t>관리</a:t>
              </a:r>
              <a:r>
                <a:rPr lang="ko-KR" altLang="en-US" sz="788" b="1">
                  <a:latin typeface="맑은 고딕"/>
                  <a:cs typeface="돋움"/>
                  <a:sym typeface="돋움"/>
                </a:rPr>
                <a:t>  문의게시판 관리 </a:t>
              </a:r>
              <a:endParaRPr lang="ko-KR" altLang="en-US" sz="788" b="1" kern="0"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2" y="546431"/>
              <a:ext cx="764496" cy="48348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3" name="Google Shape;520;p16"/>
            <p:cNvGraphicFramePr/>
            <p:nvPr/>
          </p:nvGraphicFramePr>
          <p:xfrm>
            <a:off x="2207027" y="1860157"/>
            <a:ext cx="3116792" cy="147276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61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040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4421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16025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작성자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작성일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2022-01-07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14:36:54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8802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404040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/>
                          <a:t>애견호텔 이용시 주의사항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5262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595959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안녕하세요 강아지를 위한 애견호텔 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Puppy Playtime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 반려견을 호텔에 데려오실때 안내말씀 드립니다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en-US" altLang="ko-KR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다른 반려견들을 위해 목줄착용을 해주세요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72009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795102" y="3525912"/>
              <a:ext cx="377425" cy="16204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바탕"/>
                </a:rPr>
                <a:t>수정</a:t>
              </a: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4593550" y="3525912"/>
              <a:ext cx="377425" cy="16204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바탕"/>
                </a:rPr>
                <a:t>취소</a:t>
              </a:r>
              <a:endParaRPr sz="750" b="1">
                <a:solidFill>
                  <a:srgbClr val="000000"/>
                </a:solidFill>
                <a:latin typeface="맑은 고딕"/>
                <a:cs typeface="바탕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1937835" y="152663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kern="0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1</a:t>
              </a:r>
              <a:endParaRPr sz="1052" kern="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559871" y="351659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4373013" y="353047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5</a:t>
              </a: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</a:rPr>
                        <a:t>김 주 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공지사항 관리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&gt;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sym typeface="Arial"/>
                        </a:rPr>
                        <a:t>공지사항 수정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691680" y="1330250"/>
            <a:ext cx="1342985" cy="296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맑은 고딕"/>
              </a:rPr>
              <a:t>공지사항 수정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763688" y="1782043"/>
          <a:ext cx="1299210" cy="288032"/>
        </p:xfrm>
        <a:graphic>
          <a:graphicData uri="http://schemas.openxmlformats.org/drawingml/2006/table">
            <a:tbl>
              <a:tblPr firstRow="1" bandRow="1"/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</a:rPr>
                        <a:t>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b="0">
                          <a:solidFill>
                            <a:schemeClr val="dk1"/>
                          </a:solidFill>
                        </a:rPr>
                        <a:t>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888;p31"/>
          <p:cNvSpPr/>
          <p:nvPr/>
        </p:nvSpPr>
        <p:spPr>
          <a:xfrm>
            <a:off x="1434070" y="1793626"/>
            <a:ext cx="257609" cy="204441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1052" b="0" i="0" u="none" strike="noStrike" kern="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1</a:t>
            </a:r>
            <a:endParaRPr kumimoji="0" sz="1052" b="0" i="0" u="none" strike="noStrike" kern="0" cap="none" spc="0" normalizeH="0" baseline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  <p:sp>
        <p:nvSpPr>
          <p:cNvPr id="54" name="Google Shape;888;p31"/>
          <p:cNvSpPr/>
          <p:nvPr/>
        </p:nvSpPr>
        <p:spPr>
          <a:xfrm>
            <a:off x="1434070" y="2214091"/>
            <a:ext cx="257609" cy="204441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1052" b="0" i="0" u="none" strike="noStrike" kern="0" cap="none" spc="0" normalizeH="0" baseline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2</a:t>
            </a:r>
          </a:p>
        </p:txBody>
      </p:sp>
      <p:sp>
        <p:nvSpPr>
          <p:cNvPr id="81" name="Google Shape;529;p16"/>
          <p:cNvSpPr/>
          <p:nvPr/>
        </p:nvSpPr>
        <p:spPr>
          <a:xfrm>
            <a:off x="3605797" y="4314760"/>
            <a:ext cx="462146" cy="204282"/>
          </a:xfrm>
          <a:prstGeom prst="rect">
            <a:avLst/>
          </a:prstGeom>
          <a:solidFill>
            <a:srgbClr val="F2F2F2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5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바탕"/>
              </a:rPr>
              <a:t>삭제</a:t>
            </a:r>
          </a:p>
        </p:txBody>
      </p:sp>
      <p:sp>
        <p:nvSpPr>
          <p:cNvPr id="82" name="Google Shape;96;p2"/>
          <p:cNvSpPr/>
          <p:nvPr/>
        </p:nvSpPr>
        <p:spPr>
          <a:xfrm>
            <a:off x="3335756" y="4320511"/>
            <a:ext cx="214600" cy="1978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ctr" defTabSz="68646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052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kumimoji="0" sz="1052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16216" y="3977787"/>
            <a:ext cx="1783848" cy="540560"/>
          </a:xfrm>
          <a:prstGeom prst="rect">
            <a:avLst/>
          </a:prstGeom>
          <a:solidFill>
            <a:srgbClr val="FFE7D8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26" dirty="0" err="1">
                <a:solidFill>
                  <a:schemeClr val="tx1"/>
                </a:solidFill>
              </a:rPr>
              <a:t>로그인에</a:t>
            </a:r>
            <a:r>
              <a:rPr lang="ko-KR" altLang="en-US" sz="826" dirty="0">
                <a:solidFill>
                  <a:schemeClr val="tx1"/>
                </a:solidFill>
              </a:rPr>
              <a:t> 실패하였습니다</a:t>
            </a:r>
            <a:r>
              <a:rPr lang="en-US" altLang="ko-KR" sz="826" dirty="0">
                <a:solidFill>
                  <a:schemeClr val="tx1"/>
                </a:solidFill>
              </a:rPr>
              <a:t>.</a:t>
            </a:r>
            <a:endParaRPr lang="ko-KR" altLang="en-US" sz="826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3403" y="3493083"/>
            <a:ext cx="184731" cy="196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676"/>
          </a:p>
        </p:txBody>
      </p:sp>
      <p:grpSp>
        <p:nvGrpSpPr>
          <p:cNvPr id="91" name="그룹 90"/>
          <p:cNvGrpSpPr>
            <a:grpSpLocks/>
          </p:cNvGrpSpPr>
          <p:nvPr/>
        </p:nvGrpSpPr>
        <p:grpSpPr>
          <a:xfrm>
            <a:off x="5954025" y="822145"/>
            <a:ext cx="2856531" cy="2896396"/>
            <a:chOff x="3446787" y="1171622"/>
            <a:chExt cx="3805183" cy="3858290"/>
          </a:xfrm>
        </p:grpSpPr>
        <p:cxnSp>
          <p:nvCxnSpPr>
            <p:cNvPr id="28" name="Google Shape;80;p3"/>
            <p:cNvCxnSpPr/>
            <p:nvPr/>
          </p:nvCxnSpPr>
          <p:spPr>
            <a:xfrm>
              <a:off x="5342808" y="4362259"/>
              <a:ext cx="3935" cy="6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tailEnd type="stealth" w="med" len="med"/>
            </a:ln>
          </p:spPr>
        </p:cxnSp>
        <p:graphicFrame>
          <p:nvGraphicFramePr>
            <p:cNvPr id="35" name="Google Shape;300;p10"/>
            <p:cNvGraphicFramePr/>
            <p:nvPr>
              <p:extLst>
                <p:ext uri="{D42A27DB-BD31-4B8C-83A1-F6EECF244321}">
                  <p14:modId xmlns:p14="http://schemas.microsoft.com/office/powerpoint/2010/main" val="1045614306"/>
                </p:ext>
              </p:extLst>
            </p:nvPr>
          </p:nvGraphicFramePr>
          <p:xfrm>
            <a:off x="3446785" y="1171621"/>
            <a:ext cx="3805183" cy="326134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6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378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09106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sz="1000" b="1" u="none" strike="noStrike" cap="none" dirty="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Description</a:t>
                        </a:r>
                        <a:endParaRPr sz="1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B689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부여된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-ID : admin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-PW : 1234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60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를 정확히 입력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MAIN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페이지로 이동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186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3-2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않을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알림 창을 띄워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,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 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혹은 </a:t>
                        </a:r>
                        <a:r>
                          <a:rPr lang="en-US" altLang="ko-KR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않음을 알려줌</a:t>
                        </a:r>
                        <a:endParaRPr lang="en-US" altLang="ko-KR" sz="10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90" name="그룹 89"/>
          <p:cNvGrpSpPr/>
          <p:nvPr/>
        </p:nvGrpSpPr>
        <p:grpSpPr>
          <a:xfrm>
            <a:off x="323528" y="808359"/>
            <a:ext cx="5383647" cy="3709988"/>
            <a:chOff x="241115" y="1080519"/>
            <a:chExt cx="6207282" cy="4132287"/>
          </a:xfrm>
        </p:grpSpPr>
        <p:sp>
          <p:nvSpPr>
            <p:cNvPr id="30" name="Google Shape;100;p2"/>
            <p:cNvSpPr/>
            <p:nvPr/>
          </p:nvSpPr>
          <p:spPr>
            <a:xfrm>
              <a:off x="3554254" y="1844824"/>
              <a:ext cx="2673930" cy="32336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lang="en-US" altLang="ko-KR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altLang="ko-KR" sz="1126"/>
            </a:p>
            <a:p>
              <a:pPr algn="ctr">
                <a:defRPr/>
              </a:pPr>
              <a:r>
                <a:rPr lang="ko-KR" altLang="en-US" sz="1126"/>
                <a:t>로그인 공간</a:t>
              </a:r>
            </a:p>
            <a:p>
              <a:pPr algn="ctr">
                <a:defRPr/>
              </a:pPr>
              <a:r>
                <a:rPr lang="en-US" altLang="ko-KR" sz="1202"/>
                <a:t>width : 40% height : 70%</a:t>
              </a:r>
            </a:p>
            <a:p>
              <a:pPr algn="ctr">
                <a:defRPr/>
              </a:pPr>
              <a:endParaRPr lang="en-US" altLang="ko-KR" sz="1126"/>
            </a:p>
          </p:txBody>
        </p:sp>
        <p:grpSp>
          <p:nvGrpSpPr>
            <p:cNvPr id="5" name="Google Shape;63;p3"/>
            <p:cNvGrpSpPr/>
            <p:nvPr/>
          </p:nvGrpSpPr>
          <p:grpSpPr>
            <a:xfrm>
              <a:off x="5777906" y="2765821"/>
              <a:ext cx="282384" cy="910984"/>
              <a:chOff x="5791201" y="2159540"/>
              <a:chExt cx="281137" cy="1036375"/>
            </a:xfrm>
          </p:grpSpPr>
          <p:sp>
            <p:nvSpPr>
              <p:cNvPr id="10" name="Google Shape;70;p3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1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Google Shape;71;p3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2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259632" y="1080519"/>
              <a:ext cx="5188765" cy="648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76" b="1" dirty="0">
                  <a:solidFill>
                    <a:schemeClr val="dk1"/>
                  </a:solidFill>
                </a:rPr>
                <a:t>                          로그인</a:t>
              </a:r>
              <a:r>
                <a:rPr lang="en-US" altLang="ko-KR" sz="976" b="1" dirty="0">
                  <a:solidFill>
                    <a:schemeClr val="dk1"/>
                  </a:solidFill>
                </a:rPr>
                <a:t>|</a:t>
              </a:r>
              <a:r>
                <a:rPr lang="ko-KR" altLang="en-US" sz="976" b="1" dirty="0">
                  <a:solidFill>
                    <a:schemeClr val="dk1"/>
                  </a:solidFill>
                </a:rPr>
                <a:t>  </a:t>
              </a:r>
              <a:r>
                <a:rPr lang="ko-KR" altLang="en-US" sz="976" b="1" dirty="0" err="1">
                  <a:solidFill>
                    <a:schemeClr val="dk1"/>
                  </a:solidFill>
                </a:rPr>
                <a:t>마이페이지</a:t>
              </a:r>
              <a:r>
                <a:rPr lang="en-US" altLang="ko-KR" sz="976" b="1" dirty="0">
                  <a:solidFill>
                    <a:schemeClr val="dk1"/>
                  </a:solidFill>
                </a:rPr>
                <a:t>| </a:t>
              </a:r>
              <a:r>
                <a:rPr lang="ko-KR" altLang="en-US" sz="976" b="1" dirty="0">
                  <a:solidFill>
                    <a:schemeClr val="dk1"/>
                  </a:solidFill>
                </a:rPr>
                <a:t>이용안내</a:t>
              </a:r>
              <a:r>
                <a:rPr lang="en-US" altLang="ko-KR" sz="976" b="1" dirty="0">
                  <a:solidFill>
                    <a:schemeClr val="dk1"/>
                  </a:solidFill>
                </a:rPr>
                <a:t>| </a:t>
              </a:r>
              <a:r>
                <a:rPr lang="ko-KR" altLang="en-US" sz="976" b="1" dirty="0">
                  <a:solidFill>
                    <a:schemeClr val="dk1"/>
                  </a:solidFill>
                </a:rPr>
                <a:t>공지사항</a:t>
              </a:r>
              <a:r>
                <a:rPr lang="en-US" altLang="ko-KR" sz="976" b="1" dirty="0">
                  <a:solidFill>
                    <a:schemeClr val="dk1"/>
                  </a:solidFill>
                </a:rPr>
                <a:t>| </a:t>
              </a:r>
              <a:r>
                <a:rPr lang="ko-KR" altLang="en-US" sz="976" b="1" dirty="0">
                  <a:solidFill>
                    <a:schemeClr val="dk1"/>
                  </a:solidFill>
                </a:rPr>
                <a:t>예약하기</a:t>
              </a:r>
              <a:r>
                <a:rPr lang="en-US" altLang="ko-KR" sz="976" b="1" dirty="0">
                  <a:solidFill>
                    <a:schemeClr val="dk1"/>
                  </a:solidFill>
                </a:rPr>
                <a:t>| </a:t>
              </a:r>
              <a:r>
                <a:rPr lang="ko-KR" altLang="en-US" sz="976" b="1" dirty="0">
                  <a:solidFill>
                    <a:schemeClr val="dk1"/>
                  </a:solidFill>
                </a:rPr>
                <a:t>문의게시판</a:t>
              </a:r>
              <a:endParaRPr lang="ko-KR" altLang="en-US" sz="976" dirty="0"/>
            </a:p>
          </p:txBody>
        </p:sp>
        <p:sp>
          <p:nvSpPr>
            <p:cNvPr id="72" name="Google Shape;288;p9"/>
            <p:cNvSpPr/>
            <p:nvPr/>
          </p:nvSpPr>
          <p:spPr>
            <a:xfrm>
              <a:off x="241115" y="1080520"/>
              <a:ext cx="1018517" cy="64807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dirty="0"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dirty="0"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>
                <a:defRPr/>
              </a:pPr>
              <a:r>
                <a:rPr lang="en-US" altLang="ko-KR" sz="750" dirty="0"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>
                <a:defRPr/>
              </a:pPr>
              <a:r>
                <a:rPr lang="en-US" altLang="ko-KR" sz="750" dirty="0"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1115" y="1736812"/>
              <a:ext cx="6207282" cy="3475994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width : 50%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height : 70%</a:t>
              </a: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84228" y="2420765"/>
              <a:ext cx="5427932" cy="690111"/>
              <a:chOff x="584228" y="2420768"/>
              <a:chExt cx="5427932" cy="69011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84228" y="2420768"/>
                <a:ext cx="5427931" cy="690111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rgbClr val="A6A6A6"/>
                    </a:solidFill>
                  </a:rPr>
                  <a:t>아이디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dk1"/>
                    </a:solidFill>
                  </a:rPr>
                  <a:t>1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584228" y="3276706"/>
              <a:ext cx="5427931" cy="6528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defTabSz="686460">
                <a:spcBef>
                  <a:spcPct val="0"/>
                </a:spcBef>
                <a:defRPr/>
              </a:pPr>
              <a:r>
                <a:rPr lang="ko-KR" altLang="en-US" sz="1351">
                  <a:solidFill>
                    <a:srgbClr val="A6A6A6"/>
                  </a:solidFill>
                  <a:sym typeface="Arial"/>
                </a:rPr>
                <a:t>비밀번호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84228" y="4042833"/>
              <a:ext cx="5427931" cy="57606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2" dirty="0"/>
                <a:t>로그인</a:t>
              </a:r>
              <a:endParaRPr lang="en-US" altLang="ko-KR" sz="2402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5724128" y="3481093"/>
              <a:ext cx="288031" cy="288032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</a:p>
          </p:txBody>
        </p:sp>
      </p:grpSp>
      <p:graphicFrame>
        <p:nvGraphicFramePr>
          <p:cNvPr id="29" name="표 28"/>
          <p:cNvGraphicFramePr/>
          <p:nvPr/>
        </p:nvGraphicFramePr>
        <p:xfrm>
          <a:off x="11248" y="-2179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관리자 로그인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55775" y="1638027"/>
            <a:ext cx="8771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04605" y="4088339"/>
            <a:ext cx="1062181" cy="281699"/>
          </a:xfrm>
          <a:prstGeom prst="rect">
            <a:avLst/>
          </a:prstGeom>
          <a:solidFill>
            <a:srgbClr val="C00000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회원가입</a:t>
            </a:r>
            <a:endParaRPr lang="en-US" altLang="ko-KR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443876" y="4088338"/>
            <a:ext cx="1062181" cy="281699"/>
          </a:xfrm>
          <a:prstGeom prst="rect">
            <a:avLst/>
          </a:prstGeom>
          <a:solidFill>
            <a:srgbClr val="C00000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아이디 찾기</a:t>
            </a:r>
            <a:endParaRPr lang="en-US" altLang="ko-KR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635896" y="4087134"/>
            <a:ext cx="1062181" cy="281699"/>
          </a:xfrm>
          <a:prstGeom prst="rect">
            <a:avLst/>
          </a:prstGeom>
          <a:solidFill>
            <a:srgbClr val="C00000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37" name="타원 36"/>
          <p:cNvSpPr/>
          <p:nvPr/>
        </p:nvSpPr>
        <p:spPr>
          <a:xfrm>
            <a:off x="5076056" y="3510235"/>
            <a:ext cx="249813" cy="258597"/>
          </a:xfrm>
          <a:prstGeom prst="ellipse">
            <a:avLst/>
          </a:prstGeom>
          <a:solidFill>
            <a:srgbClr val="FFB68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문의게시판관리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Google Shape;293;p9"/>
          <p:cNvSpPr/>
          <p:nvPr/>
        </p:nvSpPr>
        <p:spPr>
          <a:xfrm>
            <a:off x="896989" y="711137"/>
            <a:ext cx="5547218" cy="4155071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90;p9"/>
          <p:cNvSpPr/>
          <p:nvPr/>
        </p:nvSpPr>
        <p:spPr>
          <a:xfrm>
            <a:off x="896989" y="4541162"/>
            <a:ext cx="5547219" cy="325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200" b="1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kumimoji="0" sz="1200" b="1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849;p29"/>
          <p:cNvGraphicFramePr/>
          <p:nvPr>
            <p:extLst>
              <p:ext uri="{D42A27DB-BD31-4B8C-83A1-F6EECF244321}">
                <p14:modId xmlns:p14="http://schemas.microsoft.com/office/powerpoint/2010/main" val="1104671843"/>
              </p:ext>
            </p:extLst>
          </p:nvPr>
        </p:nvGraphicFramePr>
        <p:xfrm>
          <a:off x="1375408" y="2099673"/>
          <a:ext cx="4348717" cy="14105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sz="700" b="1" u="none" strike="noStrike" kern="0" cap="none" normalizeH="0" baseline="0" dirty="0" err="1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kumimoji="0" sz="700" b="1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7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문의내역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7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7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sz="9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kumimoji="0" sz="900" b="1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900" b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2022-01-1</a:t>
                      </a:r>
                      <a:r>
                        <a:rPr kumimoji="0" lang="en-US" alt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kumimoji="0" lang="en-US" altLang="ko-KR" sz="900" b="0" i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kumimoji="0" sz="900" b="1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kumimoji="0" sz="900" b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2022-01-10</a:t>
                      </a:r>
                      <a:endParaRPr kumimoji="0" sz="900" b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kumimoji="0" lang="ko-KR" sz="900" b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sz="9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kumimoji="0" sz="900" b="1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2022-01-</a:t>
                      </a:r>
                      <a:r>
                        <a:rPr kumimoji="0" lang="en-US" alt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07</a:t>
                      </a:r>
                      <a:endParaRPr kumimoji="0" lang="en-US" altLang="ko-KR" sz="900" b="0" i="0" u="none" strike="noStrike" kern="0" cap="none" normalizeH="0" baseline="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en-US" altLang="ko-KR" sz="900" b="1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대형 강아지도 호텔링을 맡길 수 있나요</a:t>
                      </a: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?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2022-01-05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en-US" altLang="ko-KR" sz="900" b="0" u="none" strike="noStrike" kern="0" cap="none" normalizeH="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Hong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303381" y="1766053"/>
            <a:ext cx="1584594" cy="289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1" i="0" u="none" strike="noStrike" kern="1200" cap="none" spc="0" normalizeH="0" baseline="0">
                <a:solidFill>
                  <a:srgbClr val="000000"/>
                </a:solidFill>
                <a:effectLst/>
                <a:latin typeface="HNC_GO_B_HINT_GS"/>
                <a:ea typeface="HNC_GO_B_HINT_GS"/>
                <a:cs typeface="HNC_GO_B_HINT_GS"/>
              </a:rPr>
              <a:t>문의게시판</a:t>
            </a:r>
            <a:r>
              <a:rPr kumimoji="0" lang="ko-KR" altLang="en-US" sz="13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NC_GO_B_HINT_GS"/>
                <a:ea typeface="HNC_GO_B_HINT_GS"/>
                <a:cs typeface="HNC_GO_B_HINT_GS"/>
              </a:rPr>
              <a:t> </a:t>
            </a:r>
            <a:r>
              <a:rPr kumimoji="0" lang="ko-KR" altLang="en-US" sz="1300" b="1" i="0" u="none" strike="noStrike" kern="1200" cap="none" spc="0" normalizeH="0" baseline="0">
                <a:solidFill>
                  <a:srgbClr val="000000"/>
                </a:solidFill>
                <a:effectLst/>
                <a:latin typeface="HNC_GO_B_HINT_GS"/>
                <a:ea typeface="HNC_GO_B_HINT_GS"/>
                <a:cs typeface="HNC_GO_B_HINT_GS"/>
              </a:rPr>
              <a:t>관리</a:t>
            </a:r>
          </a:p>
        </p:txBody>
      </p:sp>
      <p:sp>
        <p:nvSpPr>
          <p:cNvPr id="54" name="Google Shape;289;p9"/>
          <p:cNvSpPr/>
          <p:nvPr/>
        </p:nvSpPr>
        <p:spPr>
          <a:xfrm>
            <a:off x="1834480" y="701923"/>
            <a:ext cx="4609728" cy="57621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r">
              <a:defRPr/>
            </a:pPr>
            <a:r>
              <a:rPr lang="ko-KR" altLang="en-US" sz="788" b="1">
                <a:latin typeface="돋움"/>
                <a:ea typeface="돋움"/>
                <a:cs typeface="돋움"/>
                <a:sym typeface="돋움"/>
              </a:rPr>
              <a:t>로그인 통계 애견공간관리 부가서비스관리 예약 관리 회원 관리 공지사항 관리 문의게시판 관리</a:t>
            </a:r>
          </a:p>
        </p:txBody>
      </p:sp>
      <p:sp>
        <p:nvSpPr>
          <p:cNvPr id="55" name="Google Shape;288;p9"/>
          <p:cNvSpPr/>
          <p:nvPr/>
        </p:nvSpPr>
        <p:spPr>
          <a:xfrm>
            <a:off x="901649" y="697778"/>
            <a:ext cx="931691" cy="57621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58" name="Google Shape;928;p32"/>
          <p:cNvSpPr/>
          <p:nvPr/>
        </p:nvSpPr>
        <p:spPr>
          <a:xfrm>
            <a:off x="2195736" y="2371242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2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aphicFrame>
        <p:nvGraphicFramePr>
          <p:cNvPr id="59" name="표 58"/>
          <p:cNvGraphicFramePr/>
          <p:nvPr/>
        </p:nvGraphicFramePr>
        <p:xfrm>
          <a:off x="7021717" y="442000"/>
          <a:ext cx="2113849" cy="788253"/>
        </p:xfrm>
        <a:graphic>
          <a:graphicData uri="http://schemas.openxmlformats.org/drawingml/2006/table">
            <a:tbl>
              <a:tblPr firstRow="1" bandRow="1"/>
              <a:tblGrid>
                <a:gridCol w="38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 클릭시 문의내역 상세보기로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89;p9"/>
          <p:cNvSpPr/>
          <p:nvPr/>
        </p:nvSpPr>
        <p:spPr>
          <a:xfrm>
            <a:off x="1979712" y="557907"/>
            <a:ext cx="4680520" cy="57606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r" defTabSz="9142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88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로그인 통계 애견공간관리 부가서비스관리 예약 관리 회원 관리 공지사항 관리 문의게시판 관리</a:t>
            </a:r>
          </a:p>
        </p:txBody>
      </p:sp>
      <p:graphicFrame>
        <p:nvGraphicFramePr>
          <p:cNvPr id="47" name="Google Shape;59;p3"/>
          <p:cNvGraphicFramePr/>
          <p:nvPr/>
        </p:nvGraphicFramePr>
        <p:xfrm>
          <a:off x="7021717" y="442000"/>
          <a:ext cx="2113849" cy="13165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 클릭시 사용자가 문의한 글을 삭제할 수 있다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 클릭시 문의게시판 리스트로 돌아간다</a:t>
                      </a:r>
                      <a:r>
                        <a:rPr lang="en-US" altLang="ko-KR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43608" y="557907"/>
            <a:ext cx="5616624" cy="4038185"/>
            <a:chOff x="1383723" y="551226"/>
            <a:chExt cx="4755901" cy="3374306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1226"/>
              <a:ext cx="886713" cy="4768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</p:grpSp>
      <p:graphicFrame>
        <p:nvGraphicFramePr>
          <p:cNvPr id="17" name="표 16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문의게시판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문의게시판 상세보기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9632" y="1277987"/>
            <a:ext cx="1500347" cy="2963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/>
              <a:t>문의게시판 관리</a:t>
            </a:r>
          </a:p>
        </p:txBody>
      </p:sp>
      <p:graphicFrame>
        <p:nvGraphicFramePr>
          <p:cNvPr id="49" name="Google Shape;873;p30"/>
          <p:cNvGraphicFramePr/>
          <p:nvPr>
            <p:extLst>
              <p:ext uri="{D42A27DB-BD31-4B8C-83A1-F6EECF244321}">
                <p14:modId xmlns:p14="http://schemas.microsoft.com/office/powerpoint/2010/main" val="1369774521"/>
              </p:ext>
            </p:extLst>
          </p:nvPr>
        </p:nvGraphicFramePr>
        <p:xfrm>
          <a:off x="1336044" y="1591217"/>
          <a:ext cx="3813026" cy="15122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작성일 2022-01-10 12:58:31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lang="ko-KR" sz="900" b="0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lang="ko-KR" altLang="en-US" sz="900" b="1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lang="ko-KR" altLang="en-US" sz="900" b="1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Google Shape;879;p30"/>
          <p:cNvSpPr/>
          <p:nvPr/>
        </p:nvSpPr>
        <p:spPr>
          <a:xfrm>
            <a:off x="1331640" y="3211659"/>
            <a:ext cx="760509" cy="226568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1" name="Google Shape;928;p32"/>
          <p:cNvSpPr/>
          <p:nvPr/>
        </p:nvSpPr>
        <p:spPr>
          <a:xfrm>
            <a:off x="1547721" y="349976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2" name="Google Shape;879;p30"/>
          <p:cNvSpPr/>
          <p:nvPr/>
        </p:nvSpPr>
        <p:spPr>
          <a:xfrm>
            <a:off x="2155307" y="3211659"/>
            <a:ext cx="760509" cy="226568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2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3" name="Google Shape;928;p32"/>
          <p:cNvSpPr/>
          <p:nvPr/>
        </p:nvSpPr>
        <p:spPr>
          <a:xfrm>
            <a:off x="2365576" y="3510235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2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4" name="Google Shape;290;p9"/>
          <p:cNvSpPr/>
          <p:nvPr/>
        </p:nvSpPr>
        <p:spPr>
          <a:xfrm>
            <a:off x="1041005" y="4518347"/>
            <a:ext cx="5619227" cy="325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2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2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kumimoji="0" sz="1200" b="1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41999"/>
          <a:ext cx="2079888" cy="10625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저장하기 버튼 클릭시 댓글이 등록된다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 클릭시 댓글이 수정된다</a:t>
                      </a:r>
                      <a:r>
                        <a:rPr lang="en-US" altLang="ko-KR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 클릭시 댓글이 삭제된다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문의게시판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문의게시판 댓글 등록하기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Google Shape;293;p9"/>
          <p:cNvSpPr/>
          <p:nvPr/>
        </p:nvSpPr>
        <p:spPr>
          <a:xfrm>
            <a:off x="974687" y="625751"/>
            <a:ext cx="5541529" cy="4515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u="none" strike="noStrike" kern="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90;p9"/>
          <p:cNvSpPr/>
          <p:nvPr/>
        </p:nvSpPr>
        <p:spPr>
          <a:xfrm>
            <a:off x="969016" y="4815911"/>
            <a:ext cx="5547199" cy="325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200" b="1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kumimoji="0" sz="1200" b="1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873;p30"/>
          <p:cNvGraphicFramePr/>
          <p:nvPr>
            <p:extLst>
              <p:ext uri="{D42A27DB-BD31-4B8C-83A1-F6EECF244321}">
                <p14:modId xmlns:p14="http://schemas.microsoft.com/office/powerpoint/2010/main" val="1951001273"/>
              </p:ext>
            </p:extLst>
          </p:nvPr>
        </p:nvGraphicFramePr>
        <p:xfrm>
          <a:off x="1655655" y="1493579"/>
          <a:ext cx="3564414" cy="1508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8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5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en-US" alt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작성일 2022-01-10 12:58:31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lang="ko-KR" sz="900" b="0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marL="91450" marR="91450" marT="45725" marB="45725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2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lang="ko-KR" altLang="en-US" sz="900" b="1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lang="ko-KR" altLang="en-US" sz="900" b="1" i="0" u="none" strike="noStrike" kern="0" cap="none" normalizeH="0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kumimoji="0" lang="ko-KR" altLang="en-US" sz="900" b="1" i="0" u="none" strike="noStrike" kern="0" cap="none" normalizeH="0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sz="900" b="0" i="0" u="none" strike="noStrike" kern="0" cap="none" normalizeH="0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kumimoji="0" sz="900" b="0" i="0" u="none" strike="noStrike" kern="0" cap="none" normalizeH="0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marL="91450" marR="91450" marT="45725" marB="45725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Google Shape;879;p30"/>
          <p:cNvSpPr/>
          <p:nvPr/>
        </p:nvSpPr>
        <p:spPr>
          <a:xfrm>
            <a:off x="1651251" y="3056314"/>
            <a:ext cx="710923" cy="165889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2" name="Google Shape;928;p32"/>
          <p:cNvSpPr/>
          <p:nvPr/>
        </p:nvSpPr>
        <p:spPr>
          <a:xfrm>
            <a:off x="3850444" y="4163917"/>
            <a:ext cx="198615" cy="138406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79223" y="1241732"/>
            <a:ext cx="1481279" cy="24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문의게시판 상세보기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91680" y="4230315"/>
            <a:ext cx="1802594" cy="575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admin님 / 2022-01-10 14:48:29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000000"/>
              </a:solidFill>
              <a:latin typeface="HNC_GO_B_HINT_GS"/>
              <a:ea typeface="HNC_GO_B_HINT_GS"/>
              <a:cs typeface="HNC_GO_B_HINT_G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변경은 불가하오니 취소 후 다시 예약해주시길 바랍니다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.</a:t>
            </a:r>
          </a:p>
        </p:txBody>
      </p:sp>
      <p:sp>
        <p:nvSpPr>
          <p:cNvPr id="57" name="Google Shape;288;p9"/>
          <p:cNvSpPr/>
          <p:nvPr/>
        </p:nvSpPr>
        <p:spPr>
          <a:xfrm>
            <a:off x="973676" y="625751"/>
            <a:ext cx="931691" cy="57621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u="none" strike="noStrike" kern="0" cap="none" spc="0" normalizeH="0" baseline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58" name="Google Shape;289;p9"/>
          <p:cNvSpPr/>
          <p:nvPr/>
        </p:nvSpPr>
        <p:spPr>
          <a:xfrm>
            <a:off x="1835696" y="629915"/>
            <a:ext cx="4680520" cy="57606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0" indent="0" algn="r" defTabSz="9142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88" b="1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로그인 통계 애견공간관리 부가서비스관리 예약 관리 회원 관리 공지사항 관리 문의게시판 관리</a:t>
            </a:r>
          </a:p>
        </p:txBody>
      </p:sp>
      <p:sp>
        <p:nvSpPr>
          <p:cNvPr id="61" name="Google Shape;928;p32"/>
          <p:cNvSpPr/>
          <p:nvPr/>
        </p:nvSpPr>
        <p:spPr>
          <a:xfrm>
            <a:off x="4472692" y="4163917"/>
            <a:ext cx="198615" cy="138406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19672" y="3321320"/>
            <a:ext cx="936104" cy="33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작성자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admin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rPr>
              <a:t>덧글내용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691680" y="3654251"/>
            <a:ext cx="1008112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1691680" y="4302323"/>
            <a:ext cx="45720" cy="45720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Google Shape;879;p30"/>
          <p:cNvSpPr/>
          <p:nvPr/>
        </p:nvSpPr>
        <p:spPr>
          <a:xfrm>
            <a:off x="2771800" y="3931739"/>
            <a:ext cx="576064" cy="154560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7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저장하기</a:t>
            </a:r>
          </a:p>
        </p:txBody>
      </p:sp>
      <p:sp>
        <p:nvSpPr>
          <p:cNvPr id="66" name="Google Shape;928;p32"/>
          <p:cNvSpPr/>
          <p:nvPr/>
        </p:nvSpPr>
        <p:spPr>
          <a:xfrm>
            <a:off x="2987824" y="3726259"/>
            <a:ext cx="198615" cy="138406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7" name="Google Shape;879;p30"/>
          <p:cNvSpPr/>
          <p:nvPr/>
        </p:nvSpPr>
        <p:spPr>
          <a:xfrm>
            <a:off x="3635895" y="4374331"/>
            <a:ext cx="576064" cy="154560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7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</a:p>
        </p:txBody>
      </p:sp>
      <p:sp>
        <p:nvSpPr>
          <p:cNvPr id="68" name="Google Shape;879;p30"/>
          <p:cNvSpPr/>
          <p:nvPr/>
        </p:nvSpPr>
        <p:spPr>
          <a:xfrm>
            <a:off x="4283968" y="4374331"/>
            <a:ext cx="576064" cy="154560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700" b="1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</a:p>
        </p:txBody>
      </p:sp>
      <p:sp>
        <p:nvSpPr>
          <p:cNvPr id="70" name="Google Shape;879;p30"/>
          <p:cNvSpPr/>
          <p:nvPr/>
        </p:nvSpPr>
        <p:spPr>
          <a:xfrm>
            <a:off x="2420916" y="3056314"/>
            <a:ext cx="710923" cy="165889"/>
          </a:xfrm>
          <a:prstGeom prst="rect">
            <a:avLst/>
          </a:prstGeom>
          <a:solidFill>
            <a:srgbClr val="F2F2F2"/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메인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3100783077"/>
              </p:ext>
            </p:extLst>
          </p:nvPr>
        </p:nvGraphicFramePr>
        <p:xfrm>
          <a:off x="6631382" y="447805"/>
          <a:ext cx="2509404" cy="21467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로고 클릭 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메인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LOGO :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15%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HEIGHT: 100%</a:t>
                      </a:r>
                      <a:endParaRPr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메인 페이지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70%, HEIGHT: 80%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85%, HEIGHT: 100%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당일 방문하는 예약 리스트를 보여준다</a:t>
                      </a:r>
                      <a:r>
                        <a:rPr lang="en-US" altLang="ko-KR" sz="700" b="1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리스트 아래에 당일 가입자 수를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59" y="736227"/>
            <a:ext cx="5773295" cy="4033978"/>
            <a:chOff x="1864636" y="736227"/>
            <a:chExt cx="4654153" cy="3598168"/>
          </a:xfrm>
        </p:grpSpPr>
        <p:sp>
          <p:nvSpPr>
            <p:cNvPr id="33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1052" kern="0" dirty="0" err="1">
                  <a:solidFill>
                    <a:srgbClr val="FFFFFF"/>
                  </a:solidFill>
                </a:rPr>
                <a:t>ㄴㅇㅁㅇㄴㅁㅇ</a:t>
              </a: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56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5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1" name="Google Shape;96;p2"/>
            <p:cNvSpPr/>
            <p:nvPr/>
          </p:nvSpPr>
          <p:spPr>
            <a:xfrm>
              <a:off x="2038923" y="202101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oogle Shape;608;p19"/>
          <p:cNvGraphicFramePr/>
          <p:nvPr>
            <p:extLst>
              <p:ext uri="{D42A27DB-BD31-4B8C-83A1-F6EECF244321}">
                <p14:modId xmlns:p14="http://schemas.microsoft.com/office/powerpoint/2010/main" val="2807309814"/>
              </p:ext>
            </p:extLst>
          </p:nvPr>
        </p:nvGraphicFramePr>
        <p:xfrm>
          <a:off x="782954" y="2417143"/>
          <a:ext cx="545788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가격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신청날짜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Kjy97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kkkkddd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dsfsdf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8471" y="207007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방문 예약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9761" y="4240187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금일 가입자 수 </a:t>
            </a:r>
            <a:r>
              <a:rPr lang="en-US" altLang="ko-KR" sz="1400" b="1" dirty="0"/>
              <a:t>: 5</a:t>
            </a:r>
            <a:r>
              <a:rPr lang="ko-KR" altLang="en-US" sz="1400" b="1" dirty="0"/>
              <a:t>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25" name="Google Shape;96;p2"/>
          <p:cNvSpPr/>
          <p:nvPr/>
        </p:nvSpPr>
        <p:spPr>
          <a:xfrm>
            <a:off x="637557" y="137380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7" name="Google Shape;96;p2"/>
          <p:cNvSpPr/>
          <p:nvPr/>
        </p:nvSpPr>
        <p:spPr>
          <a:xfrm>
            <a:off x="1495923" y="1366856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3008398952"/>
              </p:ext>
            </p:extLst>
          </p:nvPr>
        </p:nvGraphicFramePr>
        <p:xfrm>
          <a:off x="7236296" y="457100"/>
          <a:ext cx="1908423" cy="3869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7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로그아웃을 하고 로그인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통계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애견공간관리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부가서비스 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3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관리 페이지로 이동한다</a:t>
                      </a:r>
                      <a:r>
                        <a:rPr lang="en-US" altLang="ko-KR" sz="700" b="1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Google Shape;288;p9"/>
          <p:cNvSpPr/>
          <p:nvPr/>
        </p:nvSpPr>
        <p:spPr>
          <a:xfrm>
            <a:off x="742921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742920" y="736227"/>
            <a:ext cx="5773295" cy="4033978"/>
            <a:chOff x="1864636" y="736227"/>
            <a:chExt cx="4654153" cy="3598168"/>
          </a:xfrm>
        </p:grpSpPr>
        <p:sp>
          <p:nvSpPr>
            <p:cNvPr id="36" name="Google Shape;293;p9"/>
            <p:cNvSpPr/>
            <p:nvPr/>
          </p:nvSpPr>
          <p:spPr>
            <a:xfrm>
              <a:off x="1864636" y="1817347"/>
              <a:ext cx="465415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1052" kern="0" dirty="0" err="1">
                  <a:solidFill>
                    <a:srgbClr val="FFFFFF"/>
                  </a:solidFill>
                </a:rPr>
                <a:t>ㄴㅇㅁㅇㄴㅁㅇ</a:t>
              </a: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3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1" name="Google Shape;608;p19"/>
          <p:cNvGraphicFramePr/>
          <p:nvPr>
            <p:extLst>
              <p:ext uri="{D42A27DB-BD31-4B8C-83A1-F6EECF244321}">
                <p14:modId xmlns:p14="http://schemas.microsoft.com/office/powerpoint/2010/main" val="3316613603"/>
              </p:ext>
            </p:extLst>
          </p:nvPr>
        </p:nvGraphicFramePr>
        <p:xfrm>
          <a:off x="914315" y="2417143"/>
          <a:ext cx="545788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가격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신청날짜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Solarplant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Kjy97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kkkkddd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 err="1">
                          <a:solidFill>
                            <a:schemeClr val="bg1"/>
                          </a:solidFill>
                        </a:rPr>
                        <a:t>dsfsdf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059832" y="207007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방문 예약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81122" y="4240187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금일 가입자 수 </a:t>
            </a:r>
            <a:r>
              <a:rPr lang="en-US" altLang="ko-KR" sz="1400" b="1" dirty="0"/>
              <a:t>: 5</a:t>
            </a:r>
            <a:r>
              <a:rPr lang="ko-KR" altLang="en-US" sz="1400" b="1" dirty="0"/>
              <a:t>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12542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45" name="Google Shape;96;p2"/>
          <p:cNvSpPr/>
          <p:nvPr/>
        </p:nvSpPr>
        <p:spPr>
          <a:xfrm>
            <a:off x="1690301" y="137380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6" name="Google Shape;96;p2"/>
          <p:cNvSpPr/>
          <p:nvPr/>
        </p:nvSpPr>
        <p:spPr>
          <a:xfrm>
            <a:off x="2195736" y="137380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8" name="Google Shape;96;p2"/>
          <p:cNvSpPr/>
          <p:nvPr/>
        </p:nvSpPr>
        <p:spPr>
          <a:xfrm>
            <a:off x="2554397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3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49" name="Google Shape;96;p2"/>
          <p:cNvSpPr/>
          <p:nvPr/>
        </p:nvSpPr>
        <p:spPr>
          <a:xfrm>
            <a:off x="3059832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4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50" name="Google Shape;96;p2"/>
          <p:cNvSpPr/>
          <p:nvPr/>
        </p:nvSpPr>
        <p:spPr>
          <a:xfrm>
            <a:off x="3850541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5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51" name="Google Shape;96;p2"/>
          <p:cNvSpPr/>
          <p:nvPr/>
        </p:nvSpPr>
        <p:spPr>
          <a:xfrm>
            <a:off x="4426605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6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52" name="Google Shape;96;p2"/>
          <p:cNvSpPr/>
          <p:nvPr/>
        </p:nvSpPr>
        <p:spPr>
          <a:xfrm>
            <a:off x="4858653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7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53" name="Google Shape;96;p2"/>
          <p:cNvSpPr/>
          <p:nvPr/>
        </p:nvSpPr>
        <p:spPr>
          <a:xfrm>
            <a:off x="5508104" y="134999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8</a:t>
            </a:r>
            <a:endParaRPr sz="105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04771" y="1948292"/>
            <a:ext cx="5780083" cy="372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000000"/>
                </a:solidFill>
              </a:rPr>
              <a:t>월별 가입자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FF0000"/>
                </a:solidFill>
              </a:rPr>
              <a:t>월별 예약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FF0000"/>
                </a:solidFill>
              </a:rPr>
              <a:t>월별 매출 통계</a:t>
            </a:r>
          </a:p>
        </p:txBody>
      </p:sp>
      <p:sp>
        <p:nvSpPr>
          <p:cNvPr id="39" name="Google Shape;293;p9"/>
          <p:cNvSpPr/>
          <p:nvPr/>
        </p:nvSpPr>
        <p:spPr>
          <a:xfrm>
            <a:off x="604771" y="2325676"/>
            <a:ext cx="5773295" cy="262472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 dirty="0">
              <a:solidFill>
                <a:srgbClr val="FFFFFF"/>
              </a:solidFill>
            </a:endParaRPr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54740076"/>
              </p:ext>
            </p:extLst>
          </p:nvPr>
        </p:nvGraphicFramePr>
        <p:xfrm>
          <a:off x="6588224" y="446291"/>
          <a:ext cx="2552562" cy="2559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0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 dirty="0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통계페이지로 들어가면 월별 가입자 통계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예약 통계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 부메뉴가 생긴다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가입자 통계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클릭하면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영역에 해당 내용을 보여줌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7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사이트 가입자 통계를 월 기준으로 내림차순으로  그래프로 보여준다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가입자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30%,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예약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 dirty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59613" y="736227"/>
            <a:ext cx="5353511" cy="1946161"/>
            <a:chOff x="1903375" y="736227"/>
            <a:chExt cx="4315743" cy="1735908"/>
          </a:xfrm>
        </p:grpSpPr>
        <p:sp>
          <p:nvSpPr>
            <p:cNvPr id="21" name="TextBox 34"/>
            <p:cNvSpPr txBox="1"/>
            <p:nvPr/>
          </p:nvSpPr>
          <p:spPr>
            <a:xfrm>
              <a:off x="2498291" y="2138601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1903375" y="231520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9425" y="22771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통계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30" name="Google Shape;96;p2"/>
          <p:cNvSpPr/>
          <p:nvPr/>
        </p:nvSpPr>
        <p:spPr>
          <a:xfrm>
            <a:off x="1979712" y="139824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2" name="Google Shape;96;p2"/>
          <p:cNvSpPr/>
          <p:nvPr/>
        </p:nvSpPr>
        <p:spPr>
          <a:xfrm>
            <a:off x="598436" y="1890361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3003" y="468362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345631806"/>
              </p:ext>
            </p:extLst>
          </p:nvPr>
        </p:nvGraphicFramePr>
        <p:xfrm>
          <a:off x="1465196" y="2453726"/>
          <a:ext cx="4279706" cy="219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04771" y="1948292"/>
            <a:ext cx="5780083" cy="372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r>
              <a:rPr lang="ko-KR" altLang="en-US" sz="800" b="1" kern="0" dirty="0">
                <a:solidFill>
                  <a:srgbClr val="FF0000"/>
                </a:solidFill>
              </a:rPr>
              <a:t>월별 가입자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chemeClr val="tx1"/>
                </a:solidFill>
              </a:rPr>
              <a:t>월별 예약 통계 </a:t>
            </a:r>
            <a:r>
              <a:rPr lang="en-US" altLang="ko-KR" sz="800" b="1" kern="0" dirty="0">
                <a:solidFill>
                  <a:srgbClr val="000000"/>
                </a:solidFill>
              </a:rPr>
              <a:t>| </a:t>
            </a:r>
            <a:r>
              <a:rPr lang="ko-KR" altLang="en-US" sz="800" b="1" kern="0" dirty="0">
                <a:solidFill>
                  <a:srgbClr val="FF0000"/>
                </a:solidFill>
              </a:rPr>
              <a:t>월별 매출 통계</a:t>
            </a:r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4193990063"/>
              </p:ext>
            </p:extLst>
          </p:nvPr>
        </p:nvGraphicFramePr>
        <p:xfrm>
          <a:off x="6450872" y="442000"/>
          <a:ext cx="2689914" cy="2839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4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통계페이지로 들어가면 월별 가입자 통계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월별 예약 통계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 부메뉴가 생긴다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b="1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월별 예약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클릭하면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콘텐츠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영역에 해당 내용을 보여줌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1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예약 통계를 월 기준으로 그래프로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20%,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60%, HEIGHT: 12%)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Google Shape;293;p9"/>
          <p:cNvSpPr/>
          <p:nvPr/>
        </p:nvSpPr>
        <p:spPr>
          <a:xfrm>
            <a:off x="604771" y="2325676"/>
            <a:ext cx="5773295" cy="262472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 dirty="0">
              <a:solidFill>
                <a:srgbClr val="FFFFFF"/>
              </a:solidFill>
            </a:endParaRPr>
          </a:p>
        </p:txBody>
      </p:sp>
      <p:sp>
        <p:nvSpPr>
          <p:cNvPr id="18" name="Google Shape;288;p9"/>
          <p:cNvSpPr/>
          <p:nvPr/>
        </p:nvSpPr>
        <p:spPr>
          <a:xfrm>
            <a:off x="611560" y="1365913"/>
            <a:ext cx="883371" cy="5818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750" dirty="0">
                <a:latin typeface="Arial"/>
                <a:ea typeface="Arial"/>
                <a:cs typeface="Arial"/>
                <a:sym typeface="Arial"/>
              </a:rPr>
              <a:t>로고</a:t>
            </a: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puppy</a:t>
            </a:r>
          </a:p>
          <a:p>
            <a:pPr algn="ctr">
              <a:defRPr/>
            </a:pPr>
            <a:r>
              <a:rPr lang="en-US" altLang="ko-KR" sz="750" dirty="0">
                <a:latin typeface="Arial"/>
                <a:ea typeface="Arial"/>
                <a:cs typeface="Arial"/>
                <a:sym typeface="Arial"/>
              </a:rPr>
              <a:t>playtime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59613" y="736227"/>
            <a:ext cx="5353511" cy="1946161"/>
            <a:chOff x="1903375" y="736227"/>
            <a:chExt cx="4315743" cy="1735908"/>
          </a:xfrm>
        </p:grpSpPr>
        <p:sp>
          <p:nvSpPr>
            <p:cNvPr id="21" name="TextBox 34"/>
            <p:cNvSpPr txBox="1"/>
            <p:nvPr/>
          </p:nvSpPr>
          <p:spPr>
            <a:xfrm>
              <a:off x="2498291" y="2138601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1903375" y="231520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9425" y="22771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통계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81181" y="1365913"/>
            <a:ext cx="4903674" cy="581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부가서비스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관리</a:t>
            </a:r>
            <a:r>
              <a:rPr lang="en-US" altLang="ko-KR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8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문의게시판 관리</a:t>
            </a:r>
            <a:endParaRPr lang="ko-KR" altLang="en-US" sz="800" b="1" kern="0" dirty="0">
              <a:solidFill>
                <a:srgbClr val="00000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1979712" y="1398242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1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29" name="Google Shape;96;p2"/>
          <p:cNvSpPr/>
          <p:nvPr/>
        </p:nvSpPr>
        <p:spPr>
          <a:xfrm>
            <a:off x="1480896" y="1860324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 dirty="0">
                <a:solidFill>
                  <a:srgbClr val="000000"/>
                </a:solidFill>
              </a:rPr>
              <a:t>2</a:t>
            </a:r>
            <a:endParaRPr sz="1052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3003" y="468362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2890861070"/>
              </p:ext>
            </p:extLst>
          </p:nvPr>
        </p:nvGraphicFramePr>
        <p:xfrm>
          <a:off x="1465196" y="2453726"/>
          <a:ext cx="4279706" cy="219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4019</Words>
  <Application>Microsoft Office PowerPoint</Application>
  <PresentationFormat>사용자 지정</PresentationFormat>
  <Paragraphs>1365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HNC_GO_B_HINT_GS</vt:lpstr>
      <vt:lpstr>Noto Sans Symbols</vt:lpstr>
      <vt:lpstr>돋움</vt:lpstr>
      <vt:lpstr>맑은 고딕</vt:lpstr>
      <vt:lpstr>Arial</vt:lpstr>
      <vt:lpstr>Calibri</vt:lpstr>
      <vt:lpstr>Times New Roman</vt:lpstr>
      <vt:lpstr>한컴오피스</vt:lpstr>
      <vt:lpstr>Puppy Playtime  관리자  스토리보드</vt:lpstr>
      <vt:lpstr> 관리자  로그인</vt:lpstr>
      <vt:lpstr>PowerPoint 프레젠테이션</vt:lpstr>
      <vt:lpstr>메인 페이지</vt:lpstr>
      <vt:lpstr>PowerPoint 프레젠테이션</vt:lpstr>
      <vt:lpstr>PowerPoint 프레젠테이션</vt:lpstr>
      <vt:lpstr>통계</vt:lpstr>
      <vt:lpstr>PowerPoint 프레젠테이션</vt:lpstr>
      <vt:lpstr>PowerPoint 프레젠테이션</vt:lpstr>
      <vt:lpstr>PowerPoint 프레젠테이션</vt:lpstr>
      <vt:lpstr>애견 공간 관리</vt:lpstr>
      <vt:lpstr>PowerPoint 프레젠테이션</vt:lpstr>
      <vt:lpstr>PowerPoint 프레젠테이션</vt:lpstr>
      <vt:lpstr>PowerPoint 프레젠테이션</vt:lpstr>
      <vt:lpstr>부가서비스 관리</vt:lpstr>
      <vt:lpstr>PowerPoint 프레젠테이션</vt:lpstr>
      <vt:lpstr>PowerPoint 프레젠테이션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Playtime  관리자  스토리보드</dc:title>
  <dc:creator>solarplant97@naver.com</dc:creator>
  <cp:lastModifiedBy>cho mineui</cp:lastModifiedBy>
  <cp:revision>386</cp:revision>
  <dcterms:created xsi:type="dcterms:W3CDTF">2021-12-02T05:17:50Z</dcterms:created>
  <dcterms:modified xsi:type="dcterms:W3CDTF">2022-01-11T06:26:03Z</dcterms:modified>
  <cp:version>1000.0000.01</cp:version>
</cp:coreProperties>
</file>