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8263"/>
  <p:notesSz cx="6858000" cy="9144000"/>
  <p:defaultTextStyle>
    <a:defPPr>
      <a:defRPr lang="ko-KR"/>
    </a:defPPr>
    <a:lvl1pPr marL="0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2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43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66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88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09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31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52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75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20" y="564"/>
      </p:cViewPr>
      <p:guideLst>
        <p:guide orient="horz" pos="1617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2.xml"  /><Relationship Id="rId40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122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243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366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488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5609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2731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199852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6975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398" cy="110354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4" y="2917348"/>
            <a:ext cx="6400799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9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9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5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99299"/>
            <a:ext cx="9144000" cy="1103540"/>
          </a:xfrm>
        </p:spPr>
        <p:txBody>
          <a:bodyPr>
            <a:normAutofit/>
          </a:bodyPr>
          <a:lstStyle>
            <a:lvl1pPr>
              <a:defRPr sz="3303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598" cy="858044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8" y="1662461"/>
            <a:ext cx="4857766" cy="241324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2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2" y="206172"/>
            <a:ext cx="2057399" cy="439270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3" y="206172"/>
            <a:ext cx="6019799" cy="439270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398" cy="1022502"/>
          </a:xfrm>
        </p:spPr>
        <p:txBody>
          <a:bodyPr anchor="t"/>
          <a:lstStyle>
            <a:lvl1pPr algn="l">
              <a:defRPr sz="3004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398" cy="1126182"/>
          </a:xfrm>
        </p:spPr>
        <p:txBody>
          <a:bodyPr anchor="b"/>
          <a:lstStyle>
            <a:lvl1pPr marL="0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1pPr>
            <a:lvl2pPr marL="34323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6460" indent="0">
              <a:buNone/>
              <a:defRPr sz="1202">
                <a:solidFill>
                  <a:schemeClr val="tx1">
                    <a:tint val="75000"/>
                  </a:schemeClr>
                </a:solidFill>
              </a:defRPr>
            </a:lvl3pPr>
            <a:lvl4pPr marL="1029690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4pPr>
            <a:lvl5pPr marL="1372920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5pPr>
            <a:lvl6pPr marL="1716149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6pPr>
            <a:lvl7pPr marL="2059379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7pPr>
            <a:lvl8pPr marL="2402609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8pPr>
            <a:lvl9pPr marL="2745839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201262"/>
            <a:ext cx="4038599" cy="3397616"/>
          </a:xfrm>
        </p:spPr>
        <p:txBody>
          <a:bodyPr/>
          <a:lstStyle>
            <a:lvl1pPr>
              <a:defRPr sz="2102"/>
            </a:lvl1pPr>
            <a:lvl2pPr>
              <a:defRPr sz="1802"/>
            </a:lvl2pPr>
            <a:lvl3pPr>
              <a:defRPr sz="1501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21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2" y="1201262"/>
            <a:ext cx="4038599" cy="3397616"/>
          </a:xfrm>
        </p:spPr>
        <p:txBody>
          <a:bodyPr/>
          <a:lstStyle>
            <a:lvl1pPr>
              <a:defRPr sz="2102"/>
            </a:lvl1pPr>
            <a:lvl2pPr>
              <a:defRPr sz="1802"/>
            </a:lvl2pPr>
            <a:lvl3pPr>
              <a:defRPr sz="1501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21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233438"/>
            <a:ext cx="8229598" cy="339704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1" y="1201262"/>
            <a:ext cx="4038599" cy="1648525"/>
          </a:xfrm>
        </p:spPr>
        <p:txBody>
          <a:bodyPr/>
          <a:lstStyle>
            <a:lvl1pPr>
              <a:defRPr sz="1802"/>
            </a:lvl1pPr>
            <a:lvl2pPr>
              <a:defRPr sz="1501"/>
            </a:lvl2pPr>
            <a:lvl3pPr>
              <a:defRPr sz="1351"/>
            </a:lvl3pPr>
            <a:lvl4pPr>
              <a:defRPr sz="1202"/>
            </a:lvl4pPr>
            <a:lvl5pPr>
              <a:defRPr sz="1202"/>
            </a:lvl5pPr>
            <a:lvl6pPr>
              <a:defRPr sz="1202"/>
            </a:lvl6pPr>
            <a:lvl7pPr>
              <a:defRPr sz="1202"/>
            </a:lvl7pPr>
            <a:lvl8pPr>
              <a:defRPr sz="1202"/>
            </a:lvl8pPr>
            <a:lvl9pPr>
              <a:defRPr sz="12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2" y="1201262"/>
            <a:ext cx="4038599" cy="1648525"/>
          </a:xfrm>
        </p:spPr>
        <p:txBody>
          <a:bodyPr/>
          <a:lstStyle>
            <a:lvl1pPr>
              <a:defRPr sz="1802"/>
            </a:lvl1pPr>
            <a:lvl2pPr>
              <a:defRPr sz="1501"/>
            </a:lvl2pPr>
            <a:lvl3pPr>
              <a:defRPr sz="1351"/>
            </a:lvl3pPr>
            <a:lvl4pPr>
              <a:defRPr sz="1202"/>
            </a:lvl4pPr>
            <a:lvl5pPr>
              <a:defRPr sz="1202"/>
            </a:lvl5pPr>
            <a:lvl6pPr>
              <a:defRPr sz="1202"/>
            </a:lvl6pPr>
            <a:lvl7pPr>
              <a:defRPr sz="1202"/>
            </a:lvl7pPr>
            <a:lvl8pPr>
              <a:defRPr sz="1202"/>
            </a:lvl8pPr>
            <a:lvl9pPr>
              <a:defRPr sz="12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31" y="2990934"/>
            <a:ext cx="4038599" cy="1648525"/>
          </a:xfrm>
        </p:spPr>
        <p:txBody>
          <a:bodyPr/>
          <a:lstStyle>
            <a:lvl1pPr>
              <a:defRPr sz="1802"/>
            </a:lvl1pPr>
            <a:lvl2pPr>
              <a:defRPr sz="1501"/>
            </a:lvl2pPr>
            <a:lvl3pPr>
              <a:defRPr sz="1351"/>
            </a:lvl3pPr>
            <a:lvl4pPr>
              <a:defRPr sz="1202"/>
            </a:lvl4pPr>
            <a:lvl5pPr>
              <a:defRPr sz="1202"/>
            </a:lvl5pPr>
            <a:lvl6pPr>
              <a:defRPr sz="1202"/>
            </a:lvl6pPr>
            <a:lvl7pPr>
              <a:defRPr sz="1202"/>
            </a:lvl7pPr>
            <a:lvl8pPr>
              <a:defRPr sz="1202"/>
            </a:lvl8pPr>
            <a:lvl9pPr>
              <a:defRPr sz="12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31" y="2990934"/>
            <a:ext cx="4038599" cy="1648525"/>
          </a:xfrm>
        </p:spPr>
        <p:txBody>
          <a:bodyPr/>
          <a:lstStyle>
            <a:lvl1pPr>
              <a:defRPr sz="1802"/>
            </a:lvl1pPr>
            <a:lvl2pPr>
              <a:defRPr sz="1501"/>
            </a:lvl2pPr>
            <a:lvl3pPr>
              <a:defRPr sz="1351"/>
            </a:lvl3pPr>
            <a:lvl4pPr>
              <a:defRPr sz="1202"/>
            </a:lvl4pPr>
            <a:lvl5pPr>
              <a:defRPr sz="1202"/>
            </a:lvl5pPr>
            <a:lvl6pPr>
              <a:defRPr sz="1202"/>
            </a:lvl6pPr>
            <a:lvl7pPr>
              <a:defRPr sz="1202"/>
            </a:lvl7pPr>
            <a:lvl8pPr>
              <a:defRPr sz="1202"/>
            </a:lvl8pPr>
            <a:lvl9pPr>
              <a:defRPr sz="12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1" y="3603784"/>
            <a:ext cx="5486399" cy="425447"/>
          </a:xfrm>
        </p:spPr>
        <p:txBody>
          <a:bodyPr anchor="b"/>
          <a:lstStyle>
            <a:lvl1pPr algn="l">
              <a:defRPr sz="1501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1" y="460007"/>
            <a:ext cx="5486399" cy="3088958"/>
          </a:xfrm>
        </p:spPr>
        <p:txBody>
          <a:bodyPr/>
          <a:lstStyle>
            <a:lvl1pPr marL="0" indent="0">
              <a:buNone/>
              <a:defRPr sz="2402"/>
            </a:lvl1pPr>
            <a:lvl2pPr marL="343230" indent="0">
              <a:buNone/>
              <a:defRPr sz="2102"/>
            </a:lvl2pPr>
            <a:lvl3pPr marL="686460" indent="0">
              <a:buNone/>
              <a:defRPr sz="1802"/>
            </a:lvl3pPr>
            <a:lvl4pPr marL="1029690" indent="0">
              <a:buNone/>
              <a:defRPr sz="1501"/>
            </a:lvl4pPr>
            <a:lvl5pPr marL="1372920" indent="0">
              <a:buNone/>
              <a:defRPr sz="1501"/>
            </a:lvl5pPr>
            <a:lvl6pPr marL="1716149" indent="0">
              <a:buNone/>
              <a:defRPr sz="1501"/>
            </a:lvl6pPr>
            <a:lvl7pPr marL="2059379" indent="0">
              <a:buNone/>
              <a:defRPr sz="1501"/>
            </a:lvl7pPr>
            <a:lvl8pPr marL="2402609" indent="0">
              <a:buNone/>
              <a:defRPr sz="1501"/>
            </a:lvl8pPr>
            <a:lvl9pPr marL="2745839" indent="0">
              <a:buNone/>
              <a:defRPr sz="1501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1" y="4029232"/>
            <a:ext cx="5486399" cy="604205"/>
          </a:xfrm>
        </p:spPr>
        <p:txBody>
          <a:bodyPr/>
          <a:lstStyle>
            <a:lvl1pPr marL="0" indent="0">
              <a:buNone/>
              <a:defRPr sz="1052"/>
            </a:lvl1pPr>
            <a:lvl2pPr marL="343230" indent="0">
              <a:buNone/>
              <a:defRPr sz="900"/>
            </a:lvl2pPr>
            <a:lvl3pPr marL="686460" indent="0">
              <a:buNone/>
              <a:defRPr sz="750"/>
            </a:lvl3pPr>
            <a:lvl4pPr marL="1029690" indent="0">
              <a:buNone/>
              <a:defRPr sz="676"/>
            </a:lvl4pPr>
            <a:lvl5pPr marL="1372920" indent="0">
              <a:buNone/>
              <a:defRPr sz="676"/>
            </a:lvl5pPr>
            <a:lvl6pPr marL="1716149" indent="0">
              <a:buNone/>
              <a:defRPr sz="676"/>
            </a:lvl6pPr>
            <a:lvl7pPr marL="2059379" indent="0">
              <a:buNone/>
              <a:defRPr sz="676"/>
            </a:lvl7pPr>
            <a:lvl8pPr marL="2402609" indent="0">
              <a:buNone/>
              <a:defRPr sz="676"/>
            </a:lvl8pPr>
            <a:lvl9pPr marL="2745839" indent="0">
              <a:buNone/>
              <a:defRPr sz="676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598" cy="85804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598" cy="33976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3" y="4771680"/>
            <a:ext cx="2133599" cy="27409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4" y="4771680"/>
            <a:ext cx="2895599" cy="27409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2" y="4771680"/>
            <a:ext cx="2133599" cy="27409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/>
  <p:hf sldNum="0" hdr="0" ftr="0" dt="0"/>
  <p:txStyles>
    <p:titleStyle>
      <a:lvl1pPr algn="ctr" defTabSz="686460" rtl="0" eaLnBrk="1" latinLnBrk="1" hangingPunct="1">
        <a:spcBef>
          <a:spcPct val="0"/>
        </a:spcBef>
        <a:buNone/>
        <a:defRPr sz="3303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257423" indent="-257423" algn="l" defTabSz="686460" rtl="0" eaLnBrk="1" latinLnBrk="1" hangingPunct="1">
        <a:spcBef>
          <a:spcPct val="20000"/>
        </a:spcBef>
        <a:buFont typeface="Arial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1pPr>
      <a:lvl2pPr marL="557748" indent="-214519" algn="l" defTabSz="686460" rtl="0" eaLnBrk="1" latinLnBrk="1" hangingPunct="1">
        <a:spcBef>
          <a:spcPct val="20000"/>
        </a:spcBef>
        <a:buFont typeface="Arial"/>
        <a:buChar char="–"/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858074" indent="-171615" algn="l" defTabSz="686460" rtl="0" eaLnBrk="1" latinLnBrk="1" hangingPunct="1">
        <a:spcBef>
          <a:spcPct val="20000"/>
        </a:spcBef>
        <a:buFont typeface="Arial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3pPr>
      <a:lvl4pPr marL="1201305" indent="-171615" algn="l" defTabSz="686460" rtl="0" eaLnBrk="1" latinLnBrk="1" hangingPunct="1">
        <a:spcBef>
          <a:spcPct val="20000"/>
        </a:spcBef>
        <a:buFont typeface="Arial"/>
        <a:buChar char="–"/>
        <a:defRPr sz="1501" kern="1200">
          <a:solidFill>
            <a:schemeClr val="tx1"/>
          </a:solidFill>
          <a:latin typeface="+mn-lt"/>
          <a:ea typeface="+mn-ea"/>
          <a:cs typeface="+mn-cs"/>
        </a:defRPr>
      </a:lvl4pPr>
      <a:lvl5pPr marL="1544534" indent="-171615" algn="l" defTabSz="686460" rtl="0" eaLnBrk="1" latinLnBrk="1" hangingPunct="1">
        <a:spcBef>
          <a:spcPct val="20000"/>
        </a:spcBef>
        <a:buFont typeface="Arial"/>
        <a:buChar char="»"/>
        <a:defRPr sz="1501" kern="1200">
          <a:solidFill>
            <a:schemeClr val="tx1"/>
          </a:solidFill>
          <a:latin typeface="+mn-lt"/>
          <a:ea typeface="+mn-ea"/>
          <a:cs typeface="+mn-cs"/>
        </a:defRPr>
      </a:lvl5pPr>
      <a:lvl6pPr marL="1887764" indent="-171615" algn="l" defTabSz="686460" rtl="0" eaLnBrk="1" latinLnBrk="1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6pPr>
      <a:lvl7pPr marL="2230994" indent="-171615" algn="l" defTabSz="686460" rtl="0" eaLnBrk="1" latinLnBrk="1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7pPr>
      <a:lvl8pPr marL="2574225" indent="-171615" algn="l" defTabSz="686460" rtl="0" eaLnBrk="1" latinLnBrk="1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8pPr>
      <a:lvl9pPr marL="2917454" indent="-171615" algn="l" defTabSz="686460" rtl="0" eaLnBrk="1" latinLnBrk="1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323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646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969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292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6149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9379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2609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5839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mailto:solar@naver.com" TargetMode="External" /><Relationship Id="rId4" Type="http://schemas.openxmlformats.org/officeDocument/2006/relationships/hyperlink" Target="mailto:ceo@nurioffice.co" TargetMode="External"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jpeg"  /><Relationship Id="rId4" Type="http://schemas.openxmlformats.org/officeDocument/2006/relationships/hyperlink" Target="mailto:solar@naver.com" TargetMode="External"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solar@naver.com" TargetMode="External"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solar@naver.com" TargetMode="External"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39825" y="574058"/>
            <a:ext cx="4026791" cy="648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1112417" y="1709237"/>
            <a:ext cx="4899743" cy="284009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74583" y="162168"/>
            <a:ext cx="4158960" cy="790283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altLang="ko-KR" sz="2085"/>
              <a:t>Puppy Playtime</a:t>
            </a:r>
            <a:r>
              <a:rPr lang="en-US" altLang="ko-KR" sz="5255"/>
              <a:t> </a:t>
            </a:r>
            <a:br>
              <a:rPr lang="en-US" altLang="ko-KR" sz="5255"/>
            </a:br>
            <a:r>
              <a:rPr lang="ko-KR" altLang="en-US" sz="3753" b="1"/>
              <a:t>관리자 </a:t>
            </a:r>
            <a:r>
              <a:rPr lang="en-US" altLang="ko-KR" sz="3753" b="1"/>
              <a:t> </a:t>
            </a:r>
            <a:r>
              <a:rPr lang="ko-KR" altLang="en-US" sz="3753" b="1"/>
              <a:t>스토리보드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3745" y="1438956"/>
            <a:ext cx="2859028" cy="342659"/>
          </a:xfrm>
        </p:spPr>
        <p:txBody>
          <a:bodyPr/>
          <a:lstStyle/>
          <a:p>
            <a:pPr lvl="0">
              <a:defRPr/>
            </a:pPr>
            <a:r>
              <a:rPr lang="ko-KR" altLang="en-US" sz="1126">
                <a:solidFill>
                  <a:schemeClr val="dk1"/>
                </a:solidFill>
              </a:rPr>
              <a:t>작성자 </a:t>
            </a:r>
            <a:r>
              <a:rPr lang="en-US" altLang="ko-KR" sz="1126">
                <a:solidFill>
                  <a:schemeClr val="dk1"/>
                </a:solidFill>
              </a:rPr>
              <a:t>: </a:t>
            </a:r>
            <a:r>
              <a:rPr lang="ko-KR" altLang="en-US" sz="1126">
                <a:solidFill>
                  <a:schemeClr val="dk1"/>
                </a:solidFill>
              </a:rPr>
              <a:t>박찬영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rotWithShape="1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/>
        </p:nvGraphicFramePr>
        <p:xfrm>
          <a:off x="6666846" y="454637"/>
          <a:ext cx="2473890" cy="27438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6073"/>
                <a:gridCol w="2027817"/>
              </a:tblGrid>
              <a:tr h="291602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46297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통계를 누르면 사이드 메뉴 공간에 해당하는 메뉴를 보여줌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28975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룸별 예약통계</a:t>
                      </a:r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1477006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월별 매출 통계를 내림차순으로 표로 보여줌</a:t>
                      </a:r>
                      <a:endParaRPr lang="ko-KR" altLang="en-US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96%)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사이즈</a:t>
                      </a:r>
                      <a:endParaRPr lang="ko-KR" altLang="en-US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20%, HEIGHT: 32%)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30%, HEIGHT: 32%)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NOMAL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30%, HEIGHT: 32%)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>
            <a:grpSpLocks/>
          </p:cNvGrpSpPr>
          <p:nvPr/>
        </p:nvGrpSpPr>
        <p:grpSpPr>
          <a:xfrm rot="0">
            <a:off x="611560" y="557907"/>
            <a:ext cx="5600072" cy="4428321"/>
            <a:chOff x="1266149" y="378058"/>
            <a:chExt cx="4873475" cy="4033980"/>
          </a:xfrm>
        </p:grpSpPr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33" name="Google Shape;293;p9"/>
            <p:cNvSpPr/>
            <p:nvPr/>
          </p:nvSpPr>
          <p:spPr>
            <a:xfrm>
              <a:off x="1487643" y="867922"/>
              <a:ext cx="4651981" cy="35441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34" name="Google Shape;294;p9"/>
            <p:cNvSpPr/>
            <p:nvPr/>
          </p:nvSpPr>
          <p:spPr>
            <a:xfrm>
              <a:off x="1490808" y="1003960"/>
              <a:ext cx="756784" cy="340807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chemeClr val="dk1"/>
                  </a:solidFill>
                </a:rPr>
                <a:t>사이트</a:t>
              </a:r>
              <a:endParaRPr lang="ko-KR" altLang="en-US" sz="676" b="1" kern="0">
                <a:solidFill>
                  <a:schemeClr val="dk1"/>
                </a:solidFill>
              </a:endParaRPr>
            </a:p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chemeClr val="dk1"/>
                  </a:solidFill>
                </a:rPr>
                <a:t>방문자 통계</a:t>
              </a:r>
              <a:endParaRPr lang="ko-KR" altLang="en-US" sz="676" b="1" kern="0">
                <a:solidFill>
                  <a:schemeClr val="dk1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월별 매출</a:t>
              </a: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통계</a:t>
              </a: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룸별 예약</a:t>
              </a:r>
              <a:endParaRPr lang="ko-KR" altLang="en-US" sz="676" b="1" u="sng" kern="0">
                <a:solidFill>
                  <a:srgbClr val="ff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통계</a:t>
              </a:r>
              <a:endParaRPr lang="ko-KR" altLang="en-US" sz="676" b="1" u="sng" kern="0">
                <a:solidFill>
                  <a:srgbClr val="ff0000"/>
                </a:solidFill>
              </a:endParaRPr>
            </a:p>
          </p:txBody>
        </p:sp>
        <p:sp>
          <p:nvSpPr>
            <p:cNvPr id="37" name="Google Shape;289;p9"/>
            <p:cNvSpPr/>
            <p:nvPr/>
          </p:nvSpPr>
          <p:spPr>
            <a:xfrm>
              <a:off x="2244581" y="392709"/>
              <a:ext cx="3895043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490809" y="399353"/>
              <a:ext cx="762678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  <a:endParaRPr lang="en-US" altLang="ko-KR" sz="750" kern="0">
                <a:solidFill>
                  <a:srgbClr val="000000"/>
                </a:solidFill>
              </a:endParaRPr>
            </a:p>
          </p:txBody>
        </p:sp>
        <p:sp>
          <p:nvSpPr>
            <p:cNvPr id="42" name="Google Shape;888;p31"/>
            <p:cNvSpPr/>
            <p:nvPr/>
          </p:nvSpPr>
          <p:spPr>
            <a:xfrm>
              <a:off x="2517872" y="628115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6" name="Google Shape;608;p19"/>
            <p:cNvGraphicFramePr/>
            <p:nvPr/>
          </p:nvGraphicFramePr>
          <p:xfrm>
            <a:off x="2409760" y="1820474"/>
            <a:ext cx="3104794" cy="1316193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978239"/>
                  <a:gridCol w="1228582"/>
                  <a:gridCol w="1360874"/>
                </a:tblGrid>
                <a:tr h="41630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사이즈</a:t>
                        </a:r>
                        <a:endPara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VIP</a:t>
                        </a:r>
                        <a:endParaRPr kumimoji="0" lang="en-US" altLang="ko-KR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NORMAL</a:t>
                        </a:r>
                        <a:endParaRPr kumimoji="0" lang="en-US" altLang="ko-KR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</a:tr>
                <a:tr h="35683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대형</a:t>
                        </a:r>
                        <a:endParaRPr lang="ko-KR" altLang="en-US" sz="700" b="1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50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회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89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회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335861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중형</a:t>
                        </a:r>
                        <a:endParaRPr lang="ko-KR" altLang="en-US" sz="700" b="1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158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589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회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335861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소형</a:t>
                        </a:r>
                        <a:endParaRPr lang="ko-KR" altLang="en-US" sz="700" b="1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75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398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회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</a:tbl>
            </a:graphicData>
          </a:graphic>
        </p:graphicFrame>
        <p:sp>
          <p:nvSpPr>
            <p:cNvPr id="53" name="Google Shape;96;p2"/>
            <p:cNvSpPr/>
            <p:nvPr/>
          </p:nvSpPr>
          <p:spPr>
            <a:xfrm>
              <a:off x="1382696" y="2903708"/>
              <a:ext cx="175260" cy="156929"/>
            </a:xfrm>
            <a:prstGeom prst="ellipse">
              <a:avLst/>
            </a:prstGeom>
            <a:solidFill>
              <a:srgbClr val="eb58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2409761" y="160636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" name="표 14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통계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통계페이지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통계페이지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619307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애견 공간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rotWithShape="1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/>
        </p:nvGraphicFramePr>
        <p:xfrm>
          <a:off x="6732240" y="427613"/>
          <a:ext cx="2408547" cy="2650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3602"/>
                <a:gridCol w="1974945"/>
              </a:tblGrid>
              <a:tr h="298601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/>
                          </a:solidFill>
                          <a:latin typeface="맑은 고딕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499341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맑은 고딕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맑은 고딕"/>
                          <a:cs typeface="Arial"/>
                          <a:sym typeface="Arial"/>
                        </a:rPr>
                        <a:t>애견공간관리를 누르면 사이드 메뉴 공간에 해당하는 메뉴를 보여줌</a:t>
                      </a:r>
                      <a:endParaRPr sz="700" b="1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44073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맑은 고딕"/>
                        </a:rPr>
                        <a:t>룸 리스트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맑은 고딕"/>
                        </a:rPr>
                        <a:t>(WIDTH: 15%, HEIGHT: 20%)</a:t>
                      </a:r>
                      <a:endParaRPr lang="en-US" altLang="ko-KR" sz="700" b="1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99341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룸 리스트를 번호 오름차순으로 표로 보여줌</a:t>
                      </a:r>
                      <a:endParaRPr lang="ko-KR" altLang="en-US" sz="700" b="1" u="none" strike="noStrike" cap="none" baseline="0">
                        <a:latin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맑은 고딕"/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5460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등록 버튼을 눌러서 룸을 추가 할 수 있다</a:t>
                      </a:r>
                      <a:endParaRPr lang="en-US" altLang="ko-KR" sz="700" b="1" u="none" strike="noStrike" cap="none" baseline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5460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7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삭제 버튼을 눌러서 룸의 정보를 수정</a:t>
                      </a:r>
                      <a:r>
                        <a:rPr lang="en-US" altLang="ko-KR" sz="7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삭제할 수 있다</a:t>
                      </a:r>
                      <a:r>
                        <a:rPr lang="en-US" altLang="ko-KR" sz="7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497409" y="170941"/>
            <a:ext cx="5816096" cy="4806379"/>
            <a:chOff x="1139827" y="0"/>
            <a:chExt cx="4999797" cy="5060710"/>
          </a:xfrm>
        </p:grpSpPr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>
                <a:latin typeface="맑은 고딕"/>
              </a:endParaRPr>
            </a:p>
          </p:txBody>
        </p:sp>
        <p:sp>
          <p:nvSpPr>
            <p:cNvPr id="31" name="Google Shape;284;p9"/>
            <p:cNvSpPr txBox="1"/>
            <p:nvPr/>
          </p:nvSpPr>
          <p:spPr>
            <a:xfrm>
              <a:off x="1139827" y="0"/>
              <a:ext cx="1346807" cy="196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noAutofit/>
            </a:bodyPr>
            <a:lstStyle/>
            <a:p>
              <a:pPr defTabSz="686460">
                <a:buClr>
                  <a:srgbClr val="000000"/>
                </a:buClr>
                <a:buSzPct val="25000"/>
                <a:defRPr/>
              </a:pPr>
              <a:r>
                <a:rPr lang="ko-KR" altLang="en-US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공간</a:t>
              </a:r>
              <a:r>
                <a:rPr lang="en-US" altLang="ko-KR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(</a:t>
              </a:r>
              <a:r>
                <a:rPr lang="ko-KR" altLang="en-US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오피스</a:t>
              </a:r>
              <a:r>
                <a:rPr lang="en-US" altLang="ko-KR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) </a:t>
              </a:r>
              <a:r>
                <a:rPr lang="ko-KR" altLang="en-US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대여 시스템</a:t>
              </a:r>
              <a:endParaRPr sz="750">
                <a:solidFill>
                  <a:srgbClr val="000000"/>
                </a:solidFill>
                <a:latin typeface="맑은 고딕"/>
                <a:cs typeface="Arial"/>
                <a:sym typeface="Arial"/>
              </a:endParaRPr>
            </a:p>
          </p:txBody>
        </p:sp>
        <p:sp>
          <p:nvSpPr>
            <p:cNvPr id="33" name="Google Shape;293;p9"/>
            <p:cNvSpPr/>
            <p:nvPr/>
          </p:nvSpPr>
          <p:spPr>
            <a:xfrm>
              <a:off x="1652976" y="867925"/>
              <a:ext cx="4486648" cy="41927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4" name="Google Shape;294;p9"/>
            <p:cNvSpPr/>
            <p:nvPr/>
          </p:nvSpPr>
          <p:spPr>
            <a:xfrm>
              <a:off x="1661354" y="1003958"/>
              <a:ext cx="694353" cy="4056751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just" defTabSz="686460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맑은 고딕"/>
                </a:rPr>
                <a:t>부가서비스 리스트</a:t>
              </a:r>
              <a:endParaRPr lang="ko-KR" altLang="en-US" sz="676" b="1" kern="0">
                <a:solidFill>
                  <a:srgbClr val="000000"/>
                </a:solidFill>
                <a:latin typeface="맑은 고딕"/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5" name="Google Shape;275;p8"/>
            <p:cNvSpPr/>
            <p:nvPr/>
          </p:nvSpPr>
          <p:spPr>
            <a:xfrm>
              <a:off x="1652976" y="887837"/>
              <a:ext cx="702728" cy="87545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defTabSz="686460" latinLnBrk="0">
                <a:buClr>
                  <a:srgbClr val="000000"/>
                </a:buClr>
                <a:defRPr/>
              </a:pPr>
              <a:r>
                <a:rPr lang="ko-KR" altLang="en-US" sz="826" b="1" kern="0">
                  <a:solidFill>
                    <a:srgbClr val="000000"/>
                  </a:solidFill>
                  <a:latin typeface="맑은 고딕"/>
                </a:rPr>
                <a:t>룸리스트</a:t>
              </a:r>
              <a:endParaRPr lang="ko-KR" altLang="en-US" sz="826" b="1" kern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7" name="Google Shape;289;p9"/>
            <p:cNvSpPr/>
            <p:nvPr/>
          </p:nvSpPr>
          <p:spPr>
            <a:xfrm>
              <a:off x="2355704" y="392709"/>
              <a:ext cx="3783920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652976" y="392637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맑은 고딕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맑은 고딕"/>
                </a:rPr>
                <a:t>) </a:t>
              </a:r>
              <a:endParaRPr lang="en-US" altLang="ko-KR" sz="750" kern="0">
                <a:solidFill>
                  <a:srgbClr val="000000"/>
                </a:solidFill>
                <a:latin typeface="맑은 고딕"/>
              </a:endParaRP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맑은 고딕"/>
                </a:rPr>
                <a:t>puppy</a:t>
              </a:r>
              <a:endParaRPr lang="en-US" altLang="ko-KR" sz="750" kern="0">
                <a:solidFill>
                  <a:srgbClr val="000000"/>
                </a:solidFill>
                <a:latin typeface="맑은 고딕"/>
              </a:endParaRP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맑은 고딕"/>
                </a:rPr>
                <a:t>playtime</a:t>
              </a:r>
              <a:endParaRPr lang="en-US" altLang="ko-KR" sz="750" kern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0" name="Google Shape;73;p3"/>
            <p:cNvSpPr/>
            <p:nvPr/>
          </p:nvSpPr>
          <p:spPr>
            <a:xfrm>
              <a:off x="5545010" y="3838998"/>
              <a:ext cx="458694" cy="19464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등록</a:t>
              </a:r>
              <a:endParaRPr sz="750" b="1">
                <a:solidFill>
                  <a:srgbClr val="000000"/>
                </a:solidFill>
                <a:latin typeface="맑은 고딕"/>
                <a:cs typeface="Arial"/>
                <a:sym typeface="Arial"/>
              </a:endParaRPr>
            </a:p>
          </p:txBody>
        </p:sp>
        <p:sp>
          <p:nvSpPr>
            <p:cNvPr id="42" name="Google Shape;888;p31"/>
            <p:cNvSpPr/>
            <p:nvPr/>
          </p:nvSpPr>
          <p:spPr>
            <a:xfrm>
              <a:off x="3032512" y="549196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맑은 고딕"/>
                </a:rPr>
                <a:t>1</a:t>
              </a:r>
              <a:endParaRPr sz="1052" b="1" kern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5" name="Google Shape;96;p2"/>
            <p:cNvSpPr/>
            <p:nvPr/>
          </p:nvSpPr>
          <p:spPr>
            <a:xfrm>
              <a:off x="5463143" y="3730889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맑은 고딕"/>
                  <a:ea typeface="맑은 고딕"/>
                </a:rPr>
                <a:t>4</a:t>
              </a:r>
              <a:endParaRPr sz="1052">
                <a:solidFill>
                  <a:srgbClr val="000000"/>
                </a:solidFill>
                <a:latin typeface="맑은 고딕"/>
              </a:endParaRPr>
            </a:p>
          </p:txBody>
        </p:sp>
        <p:graphicFrame>
          <p:nvGraphicFramePr>
            <p:cNvPr id="46" name="Google Shape;608;p19"/>
            <p:cNvGraphicFramePr/>
            <p:nvPr/>
          </p:nvGraphicFramePr>
          <p:xfrm>
            <a:off x="2463818" y="1763294"/>
            <a:ext cx="3066963" cy="1938545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32448"/>
                  <a:gridCol w="540560"/>
                  <a:gridCol w="683784"/>
                  <a:gridCol w="731348"/>
                  <a:gridCol w="638996"/>
                  <a:gridCol w="540559"/>
                </a:tblGrid>
                <a:tr h="651270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번호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종류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바탕"/>
                          </a:rPr>
                          <a:t>유형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바탕"/>
                          </a:rPr>
                          <a:t>가격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상태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수정</a:t>
                        </a:r>
                        <a:r>
                          <a:rPr kumimoji="0" lang="en-US" altLang="ko-KR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sym typeface="Arial"/>
                          </a:rPr>
                          <a:t>/</a:t>
                        </a: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삭제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</a:tr>
                <a:tr h="297463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1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대형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VIP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60000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활성화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수정</a:t>
                        </a:r>
                        <a:r>
                          <a:rPr kumimoji="0" lang="en-US" altLang="ko-KR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/</a:t>
                        </a: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삭제</a:t>
                        </a:r>
                        <a:endParaRPr kumimoji="0" lang="ko-KR" altLang="en-US" sz="7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</a:tr>
                <a:tr h="297463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2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대형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NOMAL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40000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비활성화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수정</a:t>
                        </a:r>
                        <a:r>
                          <a:rPr kumimoji="0" lang="en-US" altLang="ko-KR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/</a:t>
                        </a: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삭제</a:t>
                        </a:r>
                        <a:endParaRPr kumimoji="0" lang="ko-KR" altLang="en-US" sz="7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</a:tr>
                <a:tr h="297463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3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중형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NOMAL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30000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활성화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수정</a:t>
                        </a:r>
                        <a:r>
                          <a:rPr kumimoji="0" lang="en-US" altLang="ko-KR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/</a:t>
                        </a: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삭제</a:t>
                        </a:r>
                        <a:endParaRPr kumimoji="0" lang="ko-KR" altLang="en-US" sz="7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</a:tr>
                <a:tr h="297463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4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소형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NOMAL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20000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활성화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수정</a:t>
                        </a:r>
                        <a:r>
                          <a:rPr kumimoji="0" lang="en-US" altLang="ko-KR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/</a:t>
                        </a: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삭제</a:t>
                        </a:r>
                        <a:endParaRPr kumimoji="0" lang="ko-KR" altLang="en-US" sz="7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3" name="Google Shape;96;p2"/>
            <p:cNvSpPr/>
            <p:nvPr/>
          </p:nvSpPr>
          <p:spPr>
            <a:xfrm>
              <a:off x="1531772" y="111986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endParaRPr sz="1052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2463817" y="155230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맑은 고딕"/>
                  <a:ea typeface="맑은 고딕"/>
                </a:rPr>
                <a:t>3</a:t>
              </a:r>
              <a:endParaRPr sz="1052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5" name="Google Shape;96;p2"/>
            <p:cNvSpPr/>
            <p:nvPr/>
          </p:nvSpPr>
          <p:spPr>
            <a:xfrm>
              <a:off x="5382841" y="3330917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맑은 고딕"/>
                </a:rPr>
                <a:t>5</a:t>
              </a:r>
              <a:endParaRPr sz="1052">
                <a:solidFill>
                  <a:srgbClr val="000000"/>
                </a:solidFill>
                <a:latin typeface="맑은 고딕"/>
              </a:endParaRPr>
            </a:p>
          </p:txBody>
        </p:sp>
      </p:grpSp>
      <p:graphicFrame>
        <p:nvGraphicFramePr>
          <p:cNvPr id="19" name="표 18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rotWithShape="1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/>
        </p:nvGraphicFramePr>
        <p:xfrm>
          <a:off x="6719882" y="438580"/>
          <a:ext cx="2420904" cy="38637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6519"/>
                <a:gridCol w="1984385"/>
              </a:tblGrid>
              <a:tr h="273799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25155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케이지 종류를 대형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중형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소형에서 선택한다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기본값 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대형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5155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유형을 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VIP,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일반 중에서 선택한다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기본값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:VIP)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5155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번호는 따로 입력받지 않는다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57865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가격은 따로 입력받지 않고 케이지 종류와  케이지 유형에 따라 정해진다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57865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사용현황은 예약가능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예약중 에서 선택한다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기본값 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예약가능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5155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텍스트로 케이지 설명을 입력한다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5155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7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사진은 파일 선택을 눌러 사진을 첨부 할 수 있다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2328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등록버튼을 누르면 입력한 값으로 룸이 추가된다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케이지 사진 첨부하지 않으면 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케이지 사진을 첨부하시오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메시지가 나오며 등록할 수 없음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b="1" u="none" strike="noStrike" cap="none" baseline="0">
                        <a:solidFill>
                          <a:srgbClr val="a6a6a6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5155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9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취소버튼을 누르면 룸 리스트로 돌아간다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2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>
            <a:grpSpLocks/>
          </p:cNvGrpSpPr>
          <p:nvPr/>
        </p:nvGrpSpPr>
        <p:grpSpPr>
          <a:xfrm rot="0">
            <a:off x="916143" y="450066"/>
            <a:ext cx="5240033" cy="4572337"/>
            <a:chOff x="1266149" y="378058"/>
            <a:chExt cx="4873476" cy="4682652"/>
          </a:xfrm>
        </p:grpSpPr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84" name="Google Shape;293;p9"/>
            <p:cNvSpPr/>
            <p:nvPr/>
          </p:nvSpPr>
          <p:spPr>
            <a:xfrm>
              <a:off x="1871411" y="867925"/>
              <a:ext cx="4268213" cy="41927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85" name="Google Shape;294;p9"/>
            <p:cNvSpPr/>
            <p:nvPr/>
          </p:nvSpPr>
          <p:spPr>
            <a:xfrm>
              <a:off x="1877577" y="1003959"/>
              <a:ext cx="694353" cy="4056751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just" defTabSz="686460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부가서비스 리스트</a:t>
              </a: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6" name="Google Shape;275;p8"/>
            <p:cNvSpPr/>
            <p:nvPr/>
          </p:nvSpPr>
          <p:spPr>
            <a:xfrm>
              <a:off x="1877352" y="883376"/>
              <a:ext cx="694577" cy="87545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defTabSz="686460" latinLnBrk="0">
                <a:buClr>
                  <a:srgbClr val="000000"/>
                </a:buClr>
                <a:defRPr/>
              </a:pPr>
              <a:r>
                <a:rPr lang="ko-KR" altLang="en-US" sz="826" b="1" kern="0">
                  <a:solidFill>
                    <a:srgbClr val="000000"/>
                  </a:solidFill>
                </a:rPr>
                <a:t>룸리스트</a:t>
              </a:r>
              <a:endParaRPr lang="ko-KR" altLang="en-US" sz="826" b="1" kern="0">
                <a:solidFill>
                  <a:srgbClr val="000000"/>
                </a:solidFill>
              </a:endParaRPr>
            </a:p>
          </p:txBody>
        </p:sp>
        <p:sp>
          <p:nvSpPr>
            <p:cNvPr id="88" name="Google Shape;289;p9"/>
            <p:cNvSpPr/>
            <p:nvPr/>
          </p:nvSpPr>
          <p:spPr>
            <a:xfrm>
              <a:off x="2565907" y="392709"/>
              <a:ext cx="3573718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9" name="Google Shape;288;p9"/>
            <p:cNvSpPr/>
            <p:nvPr/>
          </p:nvSpPr>
          <p:spPr>
            <a:xfrm>
              <a:off x="1866530" y="399353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  <a:endParaRPr lang="en-US" altLang="ko-KR" sz="750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7" name="Google Shape;520;p16"/>
            <p:cNvGraphicFramePr/>
            <p:nvPr/>
          </p:nvGraphicFramePr>
          <p:xfrm>
            <a:off x="2673320" y="1390613"/>
            <a:ext cx="3133421" cy="2420833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79535"/>
                  <a:gridCol w="1179637"/>
                  <a:gridCol w="516410"/>
                  <a:gridCol w="1193519"/>
                </a:tblGrid>
                <a:tr h="27458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종류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유형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 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번호</a:t>
                        </a:r>
                        <a:endParaRPr kumimoji="0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dedee0">
                          <a:alpha val="100000"/>
                        </a:srgbClr>
                      </a:solidFill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dedee0">
                          <a:alpha val="100000"/>
                        </a:srgbClr>
                      </a:solidFill>
                    </a:tcPr>
                  </a:tc>
                </a:tr>
                <a:tr h="16225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가격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6</a:t>
                        </a: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0000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37603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사용현황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11820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설명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puppy playtime </a:t>
                        </a: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고객사만 이용하실 수 있는 공간입니다.</a:t>
                        </a:r>
                        <a:endParaRPr kumimoji="0" lang="ko-KR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사용하는 쿠션은 매일 세탁하고 있으며 환기장치 설비도 구비되어있습니다</a:t>
                        </a:r>
                        <a:endParaRPr kumimoji="0" lang="ko-KR" altLang="en-US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&lt;기본 제공 서비스&gt;</a:t>
                        </a:r>
                        <a:endParaRPr kumimoji="0" lang="ko-KR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228600" marR="0" lvl="0" indent="-22860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AutoNum type="arabicPeriod"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사료</a:t>
                        </a:r>
                        <a:endParaRPr kumimoji="0" lang="ko-KR" altLang="en-US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228600" marR="0" lvl="0" indent="-22860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AutoNum type="arabicPeriod"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공용공간</a:t>
                        </a:r>
                        <a:endParaRPr kumimoji="0" lang="ko-KR" altLang="en-US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사진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</a:tbl>
            </a:graphicData>
          </a:graphic>
        </p:graphicFrame>
        <p:pic>
          <p:nvPicPr>
            <p:cNvPr id="98" name="Google Shape;523;p16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42686" y="3552725"/>
              <a:ext cx="819580" cy="1687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" name="Google Shape;543;p16"/>
            <p:cNvGrpSpPr/>
            <p:nvPr/>
          </p:nvGrpSpPr>
          <p:grpSpPr>
            <a:xfrm rot="0">
              <a:off x="3242685" y="1432090"/>
              <a:ext cx="966208" cy="228803"/>
              <a:chOff x="1397980" y="832932"/>
              <a:chExt cx="656418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100" name="Google Shape;544;p16"/>
              <p:cNvPicPr/>
              <p:nvPr/>
            </p:nvPicPr>
            <p:blipFill rotWithShape="1">
              <a:blip r:embed="rId4">
                <a:alphaModFix/>
              </a:blip>
              <a:srcRect/>
              <a:stretch>
                <a:fillRect/>
              </a:stretch>
            </p:blipFill>
            <p:spPr>
              <a:xfrm>
                <a:off x="1471418" y="832932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101" name="Google Shape;545;p16"/>
              <p:cNvSpPr/>
              <p:nvPr/>
            </p:nvSpPr>
            <p:spPr>
              <a:xfrm>
                <a:off x="1397980" y="842461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ko-KR" altLang="en-US" sz="750" b="1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대형</a:t>
                </a:r>
                <a:endParaRPr sz="750" b="1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sp>
          <p:nvSpPr>
            <p:cNvPr id="102" name="Google Shape;96;p2"/>
            <p:cNvSpPr/>
            <p:nvPr/>
          </p:nvSpPr>
          <p:spPr>
            <a:xfrm>
              <a:off x="4275132" y="135154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grpSp>
          <p:nvGrpSpPr>
            <p:cNvPr id="103" name="Google Shape;543;p16"/>
            <p:cNvGrpSpPr/>
            <p:nvPr/>
          </p:nvGrpSpPr>
          <p:grpSpPr>
            <a:xfrm rot="0">
              <a:off x="4889893" y="1432090"/>
              <a:ext cx="979454" cy="228803"/>
              <a:chOff x="1397980" y="832932"/>
              <a:chExt cx="656418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104" name="Google Shape;544;p16"/>
              <p:cNvPicPr/>
              <p:nvPr/>
            </p:nvPicPr>
            <p:blipFill rotWithShape="1">
              <a:blip r:embed="rId5">
                <a:alphaModFix/>
              </a:blip>
              <a:srcRect/>
              <a:stretch>
                <a:fillRect/>
              </a:stretch>
            </p:blipFill>
            <p:spPr>
              <a:xfrm>
                <a:off x="1471418" y="832932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105" name="Google Shape;545;p16"/>
              <p:cNvSpPr/>
              <p:nvPr/>
            </p:nvSpPr>
            <p:spPr>
              <a:xfrm>
                <a:off x="1397980" y="842461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en-US" sz="750" b="1">
                    <a:solidFill>
                      <a:srgbClr val="000000"/>
                    </a:solidFill>
                    <a:latin typeface="Noto Sans Symbols"/>
                  </a:rPr>
                  <a:t>VIP</a:t>
                </a:r>
                <a:endParaRPr sz="750" b="1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grpSp>
          <p:nvGrpSpPr>
            <p:cNvPr id="106" name="Google Shape;543;p16"/>
            <p:cNvGrpSpPr/>
            <p:nvPr/>
          </p:nvGrpSpPr>
          <p:grpSpPr>
            <a:xfrm rot="0">
              <a:off x="3227971" y="2093344"/>
              <a:ext cx="819579" cy="181160"/>
              <a:chOff x="1397980" y="832932"/>
              <a:chExt cx="656418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107" name="Google Shape;544;p16"/>
              <p:cNvPicPr/>
              <p:nvPr/>
            </p:nvPicPr>
            <p:blipFill rotWithShape="1">
              <a:blip r:embed="rId6">
                <a:alphaModFix/>
              </a:blip>
              <a:srcRect/>
              <a:stretch>
                <a:fillRect/>
              </a:stretch>
            </p:blipFill>
            <p:spPr>
              <a:xfrm>
                <a:off x="1471418" y="832932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108" name="Google Shape;545;p16"/>
              <p:cNvSpPr/>
              <p:nvPr/>
            </p:nvSpPr>
            <p:spPr>
              <a:xfrm>
                <a:off x="1397980" y="842461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ko-KR" altLang="en-US" sz="750" b="1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예약가능</a:t>
                </a:r>
                <a:endParaRPr sz="750" b="1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sp>
          <p:nvSpPr>
            <p:cNvPr id="109" name="Google Shape;529;p16"/>
            <p:cNvSpPr/>
            <p:nvPr/>
          </p:nvSpPr>
          <p:spPr>
            <a:xfrm>
              <a:off x="3640923" y="3947369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취소</a:t>
              </a:r>
              <a:endParaRPr sz="75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0" name="Google Shape;96;p2"/>
            <p:cNvSpPr/>
            <p:nvPr/>
          </p:nvSpPr>
          <p:spPr>
            <a:xfrm>
              <a:off x="3477788" y="393077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9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1" name="TextBox 17"/>
            <p:cNvSpPr txBox="1"/>
            <p:nvPr/>
          </p:nvSpPr>
          <p:spPr>
            <a:xfrm>
              <a:off x="3056930" y="1115927"/>
              <a:ext cx="2031011" cy="5080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sym typeface="Arial"/>
                </a:rPr>
                <a:t>(WIDTH: 80%, HEIGHT: 90%)</a:t>
              </a:r>
              <a:endParaRPr lang="en-US" altLang="ko-KR" sz="1351" b="1">
                <a:solidFill>
                  <a:srgbClr val="000000"/>
                </a:solidFill>
                <a:sym typeface="Arial"/>
              </a:endParaRP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2" name="Google Shape;529;p16"/>
            <p:cNvSpPr/>
            <p:nvPr/>
          </p:nvSpPr>
          <p:spPr>
            <a:xfrm>
              <a:off x="2981860" y="3933255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등록</a:t>
              </a:r>
              <a:endParaRPr sz="75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3" name="Google Shape;96;p2"/>
            <p:cNvSpPr/>
            <p:nvPr/>
          </p:nvSpPr>
          <p:spPr>
            <a:xfrm>
              <a:off x="2612892" y="140378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1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96;p2"/>
            <p:cNvSpPr/>
            <p:nvPr/>
          </p:nvSpPr>
          <p:spPr>
            <a:xfrm>
              <a:off x="2621182" y="1699991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96;p2"/>
            <p:cNvSpPr/>
            <p:nvPr/>
          </p:nvSpPr>
          <p:spPr>
            <a:xfrm>
              <a:off x="2614830" y="196219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4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96;p2"/>
            <p:cNvSpPr/>
            <p:nvPr/>
          </p:nvSpPr>
          <p:spPr>
            <a:xfrm>
              <a:off x="2612892" y="2160099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5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96;p2"/>
            <p:cNvSpPr/>
            <p:nvPr/>
          </p:nvSpPr>
          <p:spPr>
            <a:xfrm>
              <a:off x="2607481" y="2574133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6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96;p2"/>
            <p:cNvSpPr/>
            <p:nvPr/>
          </p:nvSpPr>
          <p:spPr>
            <a:xfrm>
              <a:off x="2598626" y="3569239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7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9" name="Google Shape;96;p2"/>
            <p:cNvSpPr/>
            <p:nvPr/>
          </p:nvSpPr>
          <p:spPr>
            <a:xfrm>
              <a:off x="2829117" y="3925533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8</a:t>
              </a:r>
              <a:endParaRPr sz="1052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5" name="표 34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rotWithShape="1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266149" y="378058"/>
            <a:ext cx="225668" cy="225668"/>
          </a:xfrm>
          <a:prstGeom prst="rect">
            <a:avLst/>
          </a:prstGeom>
          <a:noFill/>
        </p:spPr>
        <p:txBody>
          <a:bodyPr vert="horz" wrap="square" lIns="68644" tIns="34322" rIns="68644" bIns="3432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200"/>
          </a:p>
        </p:txBody>
      </p:sp>
      <p:graphicFrame>
        <p:nvGraphicFramePr>
          <p:cNvPr id="26" name="Google Shape;59;p3"/>
          <p:cNvGraphicFramePr/>
          <p:nvPr/>
        </p:nvGraphicFramePr>
        <p:xfrm>
          <a:off x="6839001" y="442000"/>
          <a:ext cx="2301785" cy="38381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4383"/>
                <a:gridCol w="1887402"/>
              </a:tblGrid>
              <a:tr h="256770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04932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케이지 종류를 대형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중형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소형에서 선택한다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04932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유형을 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VIP,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일반 중에서 선택한다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1469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번호는 수정할 수 없다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29387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가격은 따로 입력받지 않고 케이지 종류와  케이지 유형에 따라 정해진다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04932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사용현황은 예약가능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예약중 에서 선택한다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04932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텍스트로 케이지 설명을 입력한다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04932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7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사진은 파일 선택을 눌러 사진을 첨부 할 수 있다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78298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수정버튼을 누르면 입력한 값으로 룸이 수정된다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케이지 사진 첨부하지 않으면 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케이지 사진을 첨부하시오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메시지가 나오며 수정할 수 없음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b="1" u="none" strike="noStrike" cap="none" baseline="0">
                        <a:solidFill>
                          <a:srgbClr val="a6a6a6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29387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9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삭제버튼을 누르면  해당 케이지 번호의 룸이 삭제되고 룸 리스트로 돌아간다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04932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10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취소번튼을 누르면 룸 리스트로 돌아간다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2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>
            <a:grpSpLocks/>
          </p:cNvGrpSpPr>
          <p:nvPr/>
        </p:nvGrpSpPr>
        <p:grpSpPr>
          <a:xfrm rot="0">
            <a:off x="1833793" y="480427"/>
            <a:ext cx="4217638" cy="4557686"/>
            <a:chOff x="1866530" y="392709"/>
            <a:chExt cx="4273095" cy="4668001"/>
          </a:xfrm>
        </p:grpSpPr>
        <p:sp>
          <p:nvSpPr>
            <p:cNvPr id="84" name="Google Shape;293;p9"/>
            <p:cNvSpPr/>
            <p:nvPr/>
          </p:nvSpPr>
          <p:spPr>
            <a:xfrm>
              <a:off x="1871411" y="867925"/>
              <a:ext cx="4268213" cy="41927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85" name="Google Shape;294;p9"/>
            <p:cNvSpPr/>
            <p:nvPr/>
          </p:nvSpPr>
          <p:spPr>
            <a:xfrm>
              <a:off x="1877577" y="1003959"/>
              <a:ext cx="694353" cy="4056751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just" defTabSz="686460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부가서비스 리스트</a:t>
              </a: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6" name="Google Shape;275;p8"/>
            <p:cNvSpPr/>
            <p:nvPr/>
          </p:nvSpPr>
          <p:spPr>
            <a:xfrm>
              <a:off x="1877352" y="883376"/>
              <a:ext cx="694577" cy="87545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defTabSz="686460" latinLnBrk="0">
                <a:buClr>
                  <a:srgbClr val="000000"/>
                </a:buClr>
                <a:defRPr/>
              </a:pPr>
              <a:r>
                <a:rPr lang="ko-KR" altLang="en-US" sz="826" b="1" kern="0">
                  <a:solidFill>
                    <a:srgbClr val="000000"/>
                  </a:solidFill>
                </a:rPr>
                <a:t>룸리스트</a:t>
              </a:r>
              <a:endParaRPr lang="ko-KR" altLang="en-US" sz="826" b="1" kern="0">
                <a:solidFill>
                  <a:srgbClr val="000000"/>
                </a:solidFill>
              </a:endParaRPr>
            </a:p>
          </p:txBody>
        </p:sp>
        <p:sp>
          <p:nvSpPr>
            <p:cNvPr id="88" name="Google Shape;289;p9"/>
            <p:cNvSpPr/>
            <p:nvPr/>
          </p:nvSpPr>
          <p:spPr>
            <a:xfrm>
              <a:off x="2565907" y="392709"/>
              <a:ext cx="3573718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9" name="Google Shape;288;p9"/>
            <p:cNvSpPr/>
            <p:nvPr/>
          </p:nvSpPr>
          <p:spPr>
            <a:xfrm>
              <a:off x="1866530" y="399353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  <a:endParaRPr lang="en-US" altLang="ko-KR" sz="750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0" name="Google Shape;520;p16"/>
            <p:cNvGraphicFramePr/>
            <p:nvPr/>
          </p:nvGraphicFramePr>
          <p:xfrm>
            <a:off x="2673320" y="1390614"/>
            <a:ext cx="3413400" cy="2419333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79535"/>
                  <a:gridCol w="1179637"/>
                  <a:gridCol w="516410"/>
                  <a:gridCol w="1193519"/>
                </a:tblGrid>
                <a:tr h="27458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종류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유형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 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번호</a:t>
                        </a:r>
                        <a:endParaRPr kumimoji="0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) 15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ffff">
                          <a:alpha val="100000"/>
                        </a:srgbClr>
                      </a:solidFill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ffff">
                          <a:alpha val="100000"/>
                        </a:srgbClr>
                      </a:solidFill>
                    </a:tcPr>
                  </a:tc>
                </a:tr>
                <a:tr h="16225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가격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6</a:t>
                        </a: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0000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37603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사용현황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11820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설명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puppy playtime </a:t>
                        </a: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고객사만 이용하실 수 있는 공간입니다.</a:t>
                        </a:r>
                        <a:endParaRPr kumimoji="0" lang="ko-KR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사용하는 쿠션은 매일 세탁하고 있으며 환기장치 설비도 구비되어있습니다</a:t>
                        </a:r>
                        <a:endParaRPr kumimoji="0" lang="ko-KR" altLang="en-US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&lt;기본 제공 서비스&gt;</a:t>
                        </a:r>
                        <a:endParaRPr kumimoji="0" lang="ko-KR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228600" marR="0" lvl="0" indent="-22860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AutoNum type="arabicPeriod"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사료</a:t>
                        </a:r>
                        <a:endParaRPr kumimoji="0" lang="ko-KR" altLang="en-US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228600" marR="0" lvl="0" indent="-22860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AutoNum type="arabicPeriod"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공용공간</a:t>
                        </a:r>
                        <a:endParaRPr kumimoji="0" lang="ko-KR" altLang="en-US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사진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40" marR="91440"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</a:tbl>
            </a:graphicData>
          </a:graphic>
        </p:graphicFrame>
        <p:pic>
          <p:nvPicPr>
            <p:cNvPr id="91" name="Google Shape;523;p16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42686" y="3552725"/>
              <a:ext cx="819580" cy="1687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" name="Google Shape;543;p16"/>
            <p:cNvGrpSpPr/>
            <p:nvPr/>
          </p:nvGrpSpPr>
          <p:grpSpPr>
            <a:xfrm rot="0">
              <a:off x="3242685" y="1432090"/>
              <a:ext cx="966208" cy="228803"/>
              <a:chOff x="1397980" y="832932"/>
              <a:chExt cx="656418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93" name="Google Shape;544;p16"/>
              <p:cNvPicPr/>
              <p:nvPr/>
            </p:nvPicPr>
            <p:blipFill rotWithShape="1">
              <a:blip r:embed="rId4">
                <a:alphaModFix/>
              </a:blip>
              <a:srcRect/>
              <a:stretch>
                <a:fillRect/>
              </a:stretch>
            </p:blipFill>
            <p:spPr>
              <a:xfrm>
                <a:off x="1471418" y="832932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94" name="Google Shape;545;p16"/>
              <p:cNvSpPr/>
              <p:nvPr/>
            </p:nvSpPr>
            <p:spPr>
              <a:xfrm>
                <a:off x="1397980" y="842461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ko-KR" altLang="en-US" sz="750" b="1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대형</a:t>
                </a:r>
                <a:endParaRPr sz="750" b="1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sp>
          <p:nvSpPr>
            <p:cNvPr id="95" name="Google Shape;96;p2"/>
            <p:cNvSpPr/>
            <p:nvPr/>
          </p:nvSpPr>
          <p:spPr>
            <a:xfrm>
              <a:off x="4275132" y="135154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grpSp>
          <p:nvGrpSpPr>
            <p:cNvPr id="96" name="Google Shape;543;p16"/>
            <p:cNvGrpSpPr/>
            <p:nvPr/>
          </p:nvGrpSpPr>
          <p:grpSpPr>
            <a:xfrm rot="0">
              <a:off x="4889893" y="1432090"/>
              <a:ext cx="979454" cy="228803"/>
              <a:chOff x="1397980" y="832932"/>
              <a:chExt cx="656418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97" name="Google Shape;544;p16"/>
              <p:cNvPicPr/>
              <p:nvPr/>
            </p:nvPicPr>
            <p:blipFill rotWithShape="1">
              <a:blip r:embed="rId5">
                <a:alphaModFix/>
              </a:blip>
              <a:srcRect/>
              <a:stretch>
                <a:fillRect/>
              </a:stretch>
            </p:blipFill>
            <p:spPr>
              <a:xfrm>
                <a:off x="1471418" y="832932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98" name="Google Shape;545;p16"/>
              <p:cNvSpPr/>
              <p:nvPr/>
            </p:nvSpPr>
            <p:spPr>
              <a:xfrm>
                <a:off x="1397980" y="842461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en-US" sz="750" b="1">
                    <a:solidFill>
                      <a:srgbClr val="000000"/>
                    </a:solidFill>
                    <a:latin typeface="Noto Sans Symbols"/>
                  </a:rPr>
                  <a:t>VIP</a:t>
                </a:r>
                <a:endParaRPr sz="750" b="1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grpSp>
          <p:nvGrpSpPr>
            <p:cNvPr id="99" name="Google Shape;543;p16"/>
            <p:cNvGrpSpPr/>
            <p:nvPr/>
          </p:nvGrpSpPr>
          <p:grpSpPr>
            <a:xfrm rot="0">
              <a:off x="3227971" y="2093344"/>
              <a:ext cx="819579" cy="181160"/>
              <a:chOff x="1397980" y="832932"/>
              <a:chExt cx="656418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100" name="Google Shape;544;p16"/>
              <p:cNvPicPr/>
              <p:nvPr/>
            </p:nvPicPr>
            <p:blipFill rotWithShape="1">
              <a:blip r:embed="rId6">
                <a:alphaModFix/>
              </a:blip>
              <a:srcRect/>
              <a:stretch>
                <a:fillRect/>
              </a:stretch>
            </p:blipFill>
            <p:spPr>
              <a:xfrm>
                <a:off x="1471418" y="832932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101" name="Google Shape;545;p16"/>
              <p:cNvSpPr/>
              <p:nvPr/>
            </p:nvSpPr>
            <p:spPr>
              <a:xfrm>
                <a:off x="1397980" y="842461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ko-KR" altLang="en-US" sz="750" b="1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예약가능</a:t>
                </a:r>
                <a:endParaRPr sz="750" b="1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sp>
          <p:nvSpPr>
            <p:cNvPr id="104" name="TextBox 17"/>
            <p:cNvSpPr txBox="1"/>
            <p:nvPr/>
          </p:nvSpPr>
          <p:spPr>
            <a:xfrm>
              <a:off x="3002873" y="1060565"/>
              <a:ext cx="2213022" cy="5080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sym typeface="Arial"/>
                </a:rPr>
                <a:t>(WIDTH: 80%, HEIGHT: 90%)</a:t>
              </a:r>
              <a:endParaRPr lang="en-US" altLang="ko-KR" sz="1351" b="1">
                <a:solidFill>
                  <a:srgbClr val="000000"/>
                </a:solidFill>
                <a:sym typeface="Arial"/>
              </a:endParaRP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06" name="Google Shape;96;p2"/>
            <p:cNvSpPr/>
            <p:nvPr/>
          </p:nvSpPr>
          <p:spPr>
            <a:xfrm>
              <a:off x="2612892" y="140378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1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07" name="Google Shape;96;p2"/>
            <p:cNvSpPr/>
            <p:nvPr/>
          </p:nvSpPr>
          <p:spPr>
            <a:xfrm>
              <a:off x="2621182" y="1699991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08" name="Google Shape;96;p2"/>
            <p:cNvSpPr/>
            <p:nvPr/>
          </p:nvSpPr>
          <p:spPr>
            <a:xfrm>
              <a:off x="2614830" y="196219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4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96;p2"/>
            <p:cNvSpPr/>
            <p:nvPr/>
          </p:nvSpPr>
          <p:spPr>
            <a:xfrm>
              <a:off x="2612892" y="2160099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5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96;p2"/>
            <p:cNvSpPr/>
            <p:nvPr/>
          </p:nvSpPr>
          <p:spPr>
            <a:xfrm>
              <a:off x="2607481" y="2574133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6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96;p2"/>
            <p:cNvSpPr/>
            <p:nvPr/>
          </p:nvSpPr>
          <p:spPr>
            <a:xfrm>
              <a:off x="2598626" y="3569239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7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529;p16"/>
            <p:cNvSpPr/>
            <p:nvPr/>
          </p:nvSpPr>
          <p:spPr>
            <a:xfrm>
              <a:off x="3059400" y="4100662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수정</a:t>
              </a:r>
              <a:endParaRPr sz="75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4" name="Google Shape;529;p16"/>
            <p:cNvSpPr/>
            <p:nvPr/>
          </p:nvSpPr>
          <p:spPr>
            <a:xfrm>
              <a:off x="3652576" y="4097532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삭제</a:t>
              </a:r>
              <a:endParaRPr sz="75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5" name="Google Shape;96;p2"/>
            <p:cNvSpPr/>
            <p:nvPr/>
          </p:nvSpPr>
          <p:spPr>
            <a:xfrm>
              <a:off x="2906656" y="4092941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8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96;p2"/>
            <p:cNvSpPr/>
            <p:nvPr/>
          </p:nvSpPr>
          <p:spPr>
            <a:xfrm>
              <a:off x="3489442" y="4080934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9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529;p16"/>
            <p:cNvSpPr/>
            <p:nvPr/>
          </p:nvSpPr>
          <p:spPr>
            <a:xfrm>
              <a:off x="4194575" y="4104172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취소</a:t>
              </a:r>
              <a:endParaRPr sz="75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21" name="Google Shape;96;p2"/>
            <p:cNvSpPr/>
            <p:nvPr/>
          </p:nvSpPr>
          <p:spPr>
            <a:xfrm>
              <a:off x="4031442" y="4056262"/>
              <a:ext cx="216225" cy="19360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endParaRPr sz="1052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31442" y="4037624"/>
              <a:ext cx="378390" cy="242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976"/>
                <a:t>10</a:t>
              </a:r>
              <a:endParaRPr lang="en-US" altLang="ko-KR" sz="976"/>
            </a:p>
          </p:txBody>
        </p:sp>
      </p:grpSp>
      <p:graphicFrame>
        <p:nvGraphicFramePr>
          <p:cNvPr id="38" name="표 37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03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rotWithShape="1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Google Shape;59;p3"/>
          <p:cNvGraphicFramePr/>
          <p:nvPr/>
        </p:nvGraphicFramePr>
        <p:xfrm>
          <a:off x="6804249" y="442000"/>
          <a:ext cx="2339752" cy="29962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21218"/>
                <a:gridCol w="1918534"/>
              </a:tblGrid>
              <a:tr h="320064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535233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애견공간관리를 누르면 사이드 메뉴 공간에 해당하는 메뉴를 보여줌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90367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부가 서비스 리스트</a:t>
                      </a:r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35233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부가 서비스 리스트를 번호 오름차순으로 표로 보여줌</a:t>
                      </a:r>
                      <a:endParaRPr lang="ko-KR" altLang="en-US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80098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등록 버튼을 눌러서 부가 서비스를 추가 할 수 있다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35233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삭제 버튼을 눌러서 해당 부가서비스의 정보를 수정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삭제할 수 있다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1355851" y="125859"/>
            <a:ext cx="4296269" cy="4806379"/>
            <a:chOff x="1139827" y="0"/>
            <a:chExt cx="4481549" cy="5060710"/>
          </a:xfrm>
        </p:grpSpPr>
        <p:sp>
          <p:nvSpPr>
            <p:cNvPr id="31" name="Google Shape;284;p9"/>
            <p:cNvSpPr txBox="1"/>
            <p:nvPr/>
          </p:nvSpPr>
          <p:spPr>
            <a:xfrm>
              <a:off x="1139827" y="0"/>
              <a:ext cx="1346807" cy="196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noAutofit/>
            </a:bodyPr>
            <a:lstStyle/>
            <a:p>
              <a:pPr defTabSz="686460">
                <a:buClr>
                  <a:srgbClr val="000000"/>
                </a:buClr>
                <a:buSzPct val="25000"/>
                <a:defRPr/>
              </a:pP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공간</a:t>
              </a:r>
              <a:r>
                <a:rPr lang="en-US" altLang="ko-KR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(</a:t>
              </a: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오피스</a:t>
              </a:r>
              <a:r>
                <a:rPr lang="en-US" altLang="ko-KR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) </a:t>
              </a: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대여 시스템</a:t>
              </a:r>
              <a:endParaRPr sz="75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293;p9"/>
            <p:cNvSpPr/>
            <p:nvPr/>
          </p:nvSpPr>
          <p:spPr>
            <a:xfrm>
              <a:off x="1871414" y="867925"/>
              <a:ext cx="3749332" cy="41927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294;p9"/>
            <p:cNvSpPr/>
            <p:nvPr/>
          </p:nvSpPr>
          <p:spPr>
            <a:xfrm>
              <a:off x="1877577" y="1003959"/>
              <a:ext cx="694353" cy="4056751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부가서비스 리스트</a:t>
              </a: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275;p8"/>
            <p:cNvSpPr/>
            <p:nvPr/>
          </p:nvSpPr>
          <p:spPr>
            <a:xfrm>
              <a:off x="1877352" y="883376"/>
              <a:ext cx="694577" cy="87545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defRPr/>
              </a:pPr>
              <a:r>
                <a:rPr lang="ko-KR" altLang="en-US" sz="826" b="1" kern="0">
                  <a:solidFill>
                    <a:srgbClr val="000000"/>
                  </a:solidFill>
                </a:rPr>
                <a:t>룸리스트</a:t>
              </a:r>
              <a:endParaRPr lang="ko-KR" altLang="en-US" sz="826" b="1" kern="0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289;p9"/>
            <p:cNvSpPr/>
            <p:nvPr/>
          </p:nvSpPr>
          <p:spPr>
            <a:xfrm>
              <a:off x="2565907" y="392708"/>
              <a:ext cx="3055469" cy="674871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/>
            </a:p>
          </p:txBody>
        </p:sp>
        <p:sp>
          <p:nvSpPr>
            <p:cNvPr id="112" name="Google Shape;288;p9"/>
            <p:cNvSpPr/>
            <p:nvPr/>
          </p:nvSpPr>
          <p:spPr>
            <a:xfrm>
              <a:off x="1866530" y="399353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  <a:endParaRPr lang="en-US" altLang="ko-KR" sz="750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16" name="Google Shape;608;p19"/>
            <p:cNvGraphicFramePr/>
            <p:nvPr/>
          </p:nvGraphicFramePr>
          <p:xfrm>
            <a:off x="2680039" y="1817346"/>
            <a:ext cx="2932135" cy="2138562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18744"/>
                  <a:gridCol w="826351"/>
                  <a:gridCol w="954238"/>
                  <a:gridCol w="611580"/>
                </a:tblGrid>
                <a:tr h="45010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번호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 명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가격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수정</a:t>
                        </a:r>
                        <a:r>
                          <a:rPr kumimoji="0" lang="en-US" altLang="ko-KR" sz="1100" b="1" i="0" u="none" strike="noStrike" kern="1200" cap="none" normalizeH="0" baseline="0">
                            <a:solidFill>
                              <a:srgbClr val="000000"/>
                            </a:solidFill>
                            <a:sym typeface="Arial"/>
                          </a:rPr>
                          <a:t>/</a:t>
                        </a: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삭제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</a:tr>
                <a:tr h="373933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간식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수정</a:t>
                        </a:r>
                        <a:r>
                          <a:rPr kumimoji="0" lang="en-US" altLang="ko-KR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/</a:t>
                        </a: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삭제</a:t>
                        </a:r>
                        <a:endParaRPr kumimoji="0" lang="ko-KR" altLang="en-US" sz="7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</a:tr>
                <a:tr h="423100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2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목욕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20000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수정</a:t>
                        </a:r>
                        <a:r>
                          <a:rPr kumimoji="0" lang="en-US" altLang="ko-KR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/</a:t>
                        </a: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삭제</a:t>
                        </a:r>
                        <a:endParaRPr kumimoji="0" lang="ko-KR" altLang="en-US" sz="7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</a:tr>
                <a:tr h="391976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3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추가산책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수정</a:t>
                        </a:r>
                        <a:r>
                          <a:rPr kumimoji="0" lang="en-US" altLang="ko-KR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/</a:t>
                        </a: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삭제</a:t>
                        </a:r>
                        <a:endParaRPr kumimoji="0" lang="ko-KR" altLang="en-US" sz="7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</a:tr>
                <a:tr h="391976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ㅈ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미용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50000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수정</a:t>
                        </a:r>
                        <a:r>
                          <a:rPr kumimoji="0" lang="en-US" altLang="ko-KR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/</a:t>
                        </a:r>
                        <a:r>
                          <a:rPr kumimoji="0" lang="ko-KR" altLang="en-US" sz="7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삭제</a:t>
                        </a:r>
                        <a:endParaRPr kumimoji="0" lang="ko-KR" altLang="en-US" sz="7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6" name="Google Shape;73;p3"/>
            <p:cNvSpPr/>
            <p:nvPr/>
          </p:nvSpPr>
          <p:spPr>
            <a:xfrm>
              <a:off x="4924147" y="4087699"/>
              <a:ext cx="458694" cy="19464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chemeClr val="dk1"/>
              </a:solidFill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b="1">
                  <a:latin typeface="Arial"/>
                  <a:cs typeface="Arial"/>
                  <a:sym typeface="Arial"/>
                </a:rPr>
                <a:t>등록</a:t>
              </a:r>
              <a:endParaRPr sz="750" b="1"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96;p2"/>
            <p:cNvSpPr/>
            <p:nvPr/>
          </p:nvSpPr>
          <p:spPr>
            <a:xfrm>
              <a:off x="4775132" y="268748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5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888;p31"/>
            <p:cNvSpPr/>
            <p:nvPr/>
          </p:nvSpPr>
          <p:spPr>
            <a:xfrm>
              <a:off x="3112488" y="465946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96;p2"/>
            <p:cNvSpPr/>
            <p:nvPr/>
          </p:nvSpPr>
          <p:spPr>
            <a:xfrm>
              <a:off x="1598920" y="2795597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96;p2"/>
            <p:cNvSpPr/>
            <p:nvPr/>
          </p:nvSpPr>
          <p:spPr>
            <a:xfrm>
              <a:off x="2680041" y="160636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38" name="Google Shape;96;p2"/>
            <p:cNvSpPr/>
            <p:nvPr/>
          </p:nvSpPr>
          <p:spPr>
            <a:xfrm>
              <a:off x="4842280" y="397959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4</a:t>
              </a:r>
              <a:endParaRPr sz="1052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8" name="표 17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04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rotWithShape="1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>
            <a:grpSpLocks/>
          </p:cNvGrpSpPr>
          <p:nvPr/>
        </p:nvGrpSpPr>
        <p:grpSpPr>
          <a:xfrm rot="0">
            <a:off x="1763688" y="557907"/>
            <a:ext cx="4361078" cy="4180858"/>
            <a:chOff x="2369920" y="481505"/>
            <a:chExt cx="3754846" cy="3478765"/>
          </a:xfrm>
        </p:grpSpPr>
        <p:sp>
          <p:nvSpPr>
            <p:cNvPr id="82" name="Google Shape;293;p9"/>
            <p:cNvSpPr/>
            <p:nvPr/>
          </p:nvSpPr>
          <p:spPr>
            <a:xfrm>
              <a:off x="2374804" y="956718"/>
              <a:ext cx="3749332" cy="3003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83" name="Google Shape;294;p9"/>
            <p:cNvSpPr/>
            <p:nvPr/>
          </p:nvSpPr>
          <p:spPr>
            <a:xfrm>
              <a:off x="2380965" y="1092752"/>
              <a:ext cx="657572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676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부가</a:t>
              </a:r>
              <a:endParaRPr lang="ko-KR" altLang="en-US" sz="676" b="1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defTabSz="686460">
                <a:defRPr/>
              </a:pPr>
              <a:r>
                <a:rPr lang="ko-KR" altLang="en-US" sz="676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서비스</a:t>
              </a:r>
              <a:endParaRPr lang="ko-KR" altLang="en-US" sz="676" b="1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defTabSz="686460">
                <a:defRPr/>
              </a:pPr>
              <a:r>
                <a:rPr lang="ko-KR" altLang="en-US" sz="676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리스트</a:t>
              </a:r>
              <a:endParaRPr lang="ko-KR" altLang="en-US" sz="676" b="1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128711" indent="-128711" algn="just" defTabSz="686460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4" name="Google Shape;275;p8"/>
            <p:cNvSpPr/>
            <p:nvPr/>
          </p:nvSpPr>
          <p:spPr>
            <a:xfrm>
              <a:off x="2380741" y="972173"/>
              <a:ext cx="658526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826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룸 리스트</a:t>
              </a:r>
              <a:endParaRPr sz="826" kern="0">
                <a:solidFill>
                  <a:srgbClr val="000000"/>
                </a:solidFill>
              </a:endParaRPr>
            </a:p>
          </p:txBody>
        </p:sp>
        <p:sp>
          <p:nvSpPr>
            <p:cNvPr id="86" name="Google Shape;289;p9"/>
            <p:cNvSpPr/>
            <p:nvPr/>
          </p:nvSpPr>
          <p:spPr>
            <a:xfrm>
              <a:off x="3069297" y="481505"/>
              <a:ext cx="3055469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7" name="Google Shape;288;p9"/>
            <p:cNvSpPr/>
            <p:nvPr/>
          </p:nvSpPr>
          <p:spPr>
            <a:xfrm>
              <a:off x="2369920" y="488148"/>
              <a:ext cx="699761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  <a:endParaRPr lang="en-US" altLang="ko-KR" sz="750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9" name="Google Shape;520;p16"/>
            <p:cNvGraphicFramePr/>
            <p:nvPr/>
          </p:nvGraphicFramePr>
          <p:xfrm>
            <a:off x="3129374" y="1311526"/>
            <a:ext cx="2484173" cy="1646945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10667"/>
                  <a:gridCol w="2474584"/>
                </a:tblGrid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 명 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) 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고급 간식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60006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서비스 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번호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</a:tr>
                <a:tr h="24544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가격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15000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1221049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설명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puppy playtime 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룸 예약 고객님만 선택할 수 있는 서비스 입니다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.</a:t>
                        </a:r>
                        <a:endParaRPr kumimoji="0" lang="en-US" altLang="ko-KR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제공되는 간식은 유기농 재료로만 만든 건강한 강아지 케이크 입니다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.</a:t>
                        </a:r>
                        <a:endParaRPr kumimoji="0" lang="en-US" altLang="ko-KR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</a:tbl>
            </a:graphicData>
          </a:graphic>
        </p:graphicFrame>
        <p:sp>
          <p:nvSpPr>
            <p:cNvPr id="90" name="TextBox 17"/>
            <p:cNvSpPr txBox="1"/>
            <p:nvPr/>
          </p:nvSpPr>
          <p:spPr>
            <a:xfrm>
              <a:off x="3399656" y="933134"/>
              <a:ext cx="2486576" cy="414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sym typeface="Arial"/>
                </a:rPr>
                <a:t>(WIDTH: 80%, HEIGHT: 90%)</a:t>
              </a:r>
              <a:endParaRPr lang="en-US" altLang="ko-KR" sz="1351" b="1">
                <a:solidFill>
                  <a:srgbClr val="000000"/>
                </a:solidFill>
                <a:sym typeface="Arial"/>
              </a:endParaRP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91" name="Google Shape;529;p16"/>
            <p:cNvSpPr/>
            <p:nvPr/>
          </p:nvSpPr>
          <p:spPr>
            <a:xfrm>
              <a:off x="3270093" y="3379657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등록</a:t>
              </a:r>
              <a:endParaRPr lang="ko-KR" altLang="en-US" sz="75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92" name="Google Shape;96;p2"/>
            <p:cNvSpPr/>
            <p:nvPr/>
          </p:nvSpPr>
          <p:spPr>
            <a:xfrm>
              <a:off x="3169809" y="3370897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5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93" name="Google Shape;529;p16"/>
            <p:cNvSpPr/>
            <p:nvPr/>
          </p:nvSpPr>
          <p:spPr>
            <a:xfrm>
              <a:off x="3811620" y="3365782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취소</a:t>
              </a:r>
              <a:endParaRPr lang="ko-KR" altLang="en-US" sz="75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94" name="Google Shape;96;p2"/>
            <p:cNvSpPr/>
            <p:nvPr/>
          </p:nvSpPr>
          <p:spPr>
            <a:xfrm>
              <a:off x="3723990" y="3370896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6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97" name="Google Shape;888;p31"/>
            <p:cNvSpPr/>
            <p:nvPr/>
          </p:nvSpPr>
          <p:spPr>
            <a:xfrm>
              <a:off x="3075319" y="1203414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6;p2"/>
            <p:cNvSpPr/>
            <p:nvPr/>
          </p:nvSpPr>
          <p:spPr>
            <a:xfrm>
              <a:off x="3075319" y="152775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6;p2"/>
            <p:cNvSpPr/>
            <p:nvPr/>
          </p:nvSpPr>
          <p:spPr>
            <a:xfrm>
              <a:off x="3062226" y="185732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96;p2"/>
            <p:cNvSpPr/>
            <p:nvPr/>
          </p:nvSpPr>
          <p:spPr>
            <a:xfrm>
              <a:off x="3237487" y="234383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4</a:t>
              </a:r>
              <a:endParaRPr sz="1052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02" name="Google Shape;59;p3"/>
          <p:cNvGraphicFramePr/>
          <p:nvPr/>
        </p:nvGraphicFramePr>
        <p:xfrm>
          <a:off x="6732241" y="442000"/>
          <a:ext cx="2408546" cy="2848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3602"/>
                <a:gridCol w="1974944"/>
              </a:tblGrid>
              <a:tr h="289341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241928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서비스명을 텍스트로 입력한다</a:t>
                      </a:r>
                      <a:endParaRPr lang="en-US" altLang="ko-KR"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43613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서비스 번호는 따로 입력받지 않는다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41928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가격을 텍스트로 입력받는다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43613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서비스 설명을 텍스트로 입력받는다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1044827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등록버튼을 누르면 입력한 값으로 서비스가 추가되고 부가 서비스 리스트로 이동한다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서비스 명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가격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서비스 설명중 하나라도 값이 없으면 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정보를 모두 입력해 주십시오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메시지가 나오며 등록이 할 수 없다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b="1" u="none" strike="noStrike" cap="none" baseline="0">
                        <a:solidFill>
                          <a:srgbClr val="a6a6a6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43613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취소버튼을 누르면 부가 서비스 리스트로 돌아간다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05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rotWithShape="1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96" name="Google Shape;59;p3"/>
          <p:cNvGraphicFramePr/>
          <p:nvPr/>
        </p:nvGraphicFramePr>
        <p:xfrm>
          <a:off x="6732240" y="442000"/>
          <a:ext cx="2408547" cy="30894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3603"/>
                <a:gridCol w="1974944"/>
              </a:tblGrid>
              <a:tr h="301924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22924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서비스명을 텍스트로 입력한다</a:t>
                      </a:r>
                      <a:endParaRPr lang="en-US" altLang="ko-KR"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2924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서비스 번호는 수정할 수 없다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2924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가격을 텍스트로 입력받는다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5605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서비스 설명을 텍스트로 입력받는다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990070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수정버튼을 누르면 입력한 값으로 서비스가 수정되고 부가 서비스 리스트로 이동한다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서비스 명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가격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서비스 설명중 하나라도 값이 없으면 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정보를 모두 입력해 주십시오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메시지가 나오며 등록이 할 수 없다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b="1" u="none" strike="noStrike" cap="none" baseline="0">
                        <a:solidFill>
                          <a:srgbClr val="a6a6a6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58498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삭제버튼을 누르면 해당 서비스 번호의 서비스가 삭제되고 부가 서비스 리스트로 돌아간다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5605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7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취소버튼을 누르면 부가 서비스 리스트로 돌아간다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1619672" y="555907"/>
            <a:ext cx="4536504" cy="4250472"/>
            <a:chOff x="1866530" y="411891"/>
            <a:chExt cx="3754846" cy="3459584"/>
          </a:xfrm>
        </p:grpSpPr>
        <p:sp>
          <p:nvSpPr>
            <p:cNvPr id="83" name="Google Shape;293;p9"/>
            <p:cNvSpPr/>
            <p:nvPr/>
          </p:nvSpPr>
          <p:spPr>
            <a:xfrm>
              <a:off x="1871414" y="867925"/>
              <a:ext cx="3749332" cy="2993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84" name="Google Shape;294;p9"/>
            <p:cNvSpPr/>
            <p:nvPr/>
          </p:nvSpPr>
          <p:spPr>
            <a:xfrm>
              <a:off x="1877575" y="1003957"/>
              <a:ext cx="657572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676" b="1">
                  <a:latin typeface="Arial"/>
                  <a:cs typeface="Arial"/>
                  <a:sym typeface="Arial"/>
                </a:rPr>
                <a:t>부가</a:t>
              </a:r>
              <a:endParaRPr lang="ko-KR" altLang="en-US" sz="676" b="1">
                <a:latin typeface="Arial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676" b="1">
                  <a:latin typeface="Arial"/>
                  <a:cs typeface="Arial"/>
                  <a:sym typeface="Arial"/>
                </a:rPr>
                <a:t>서비스</a:t>
              </a:r>
              <a:endParaRPr lang="ko-KR" altLang="en-US" sz="676" b="1">
                <a:latin typeface="Arial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676" b="1">
                  <a:latin typeface="Arial"/>
                  <a:cs typeface="Arial"/>
                  <a:sym typeface="Arial"/>
                </a:rPr>
                <a:t>리스트</a:t>
              </a:r>
              <a:endParaRPr lang="ko-KR" altLang="en-US" sz="676" b="1">
                <a:latin typeface="Arial"/>
                <a:cs typeface="Arial"/>
                <a:sym typeface="Arial"/>
              </a:endParaRP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5" name="Google Shape;275;p8"/>
            <p:cNvSpPr/>
            <p:nvPr/>
          </p:nvSpPr>
          <p:spPr>
            <a:xfrm>
              <a:off x="1877351" y="790283"/>
              <a:ext cx="658526" cy="718089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latin typeface="Arial"/>
                  <a:cs typeface="Arial"/>
                  <a:sym typeface="Arial"/>
                </a:rPr>
                <a:t>룸 리스트</a:t>
              </a:r>
              <a:endParaRPr sz="826" kern="0"/>
            </a:p>
          </p:txBody>
        </p:sp>
        <p:sp>
          <p:nvSpPr>
            <p:cNvPr id="87" name="Google Shape;289;p9"/>
            <p:cNvSpPr/>
            <p:nvPr/>
          </p:nvSpPr>
          <p:spPr>
            <a:xfrm>
              <a:off x="2565907" y="411891"/>
              <a:ext cx="3055469" cy="46261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/>
            </a:p>
          </p:txBody>
        </p:sp>
        <p:sp>
          <p:nvSpPr>
            <p:cNvPr id="88" name="Google Shape;288;p9"/>
            <p:cNvSpPr/>
            <p:nvPr/>
          </p:nvSpPr>
          <p:spPr>
            <a:xfrm>
              <a:off x="1866530" y="411892"/>
              <a:ext cx="699761" cy="46430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  <a:endParaRPr lang="en-US" altLang="ko-KR" sz="750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09" name="Google Shape;520;p16"/>
            <p:cNvGraphicFramePr/>
            <p:nvPr/>
          </p:nvGraphicFramePr>
          <p:xfrm>
            <a:off x="2625984" y="1222732"/>
            <a:ext cx="2388110" cy="1611039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10667"/>
                  <a:gridCol w="2474584"/>
                </a:tblGrid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 명 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) 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고급 간식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260006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서비스 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번호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Ex) 4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</a:tr>
                <a:tr h="24544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가격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15000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1221049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설명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puppy playtime 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룸 예약 고객님만 선택할 수 있는 서비스 입니다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.</a:t>
                        </a:r>
                        <a:endParaRPr kumimoji="0" lang="en-US" altLang="ko-KR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제공되는 간식은 유기농 재료로만 만든 건강한 강아지 케이크 입니다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.</a:t>
                        </a:r>
                        <a:endParaRPr kumimoji="0" lang="en-US" altLang="ko-KR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</a:tbl>
            </a:graphicData>
          </a:graphic>
        </p:graphicFrame>
        <p:sp>
          <p:nvSpPr>
            <p:cNvPr id="111" name="TextBox 17"/>
            <p:cNvSpPr txBox="1"/>
            <p:nvPr/>
          </p:nvSpPr>
          <p:spPr>
            <a:xfrm>
              <a:off x="2896266" y="844339"/>
              <a:ext cx="2486576" cy="400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sym typeface="Arial"/>
                </a:rPr>
                <a:t>(WIDTH: 80%, HEIGHT: 90%)</a:t>
              </a:r>
              <a:endParaRPr lang="en-US" altLang="ko-KR" sz="1351" b="1">
                <a:solidFill>
                  <a:srgbClr val="000000"/>
                </a:solidFill>
                <a:sym typeface="Arial"/>
              </a:endParaRP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2" name="Google Shape;529;p16"/>
            <p:cNvSpPr/>
            <p:nvPr/>
          </p:nvSpPr>
          <p:spPr>
            <a:xfrm>
              <a:off x="2766703" y="3290862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수정</a:t>
              </a:r>
              <a:endParaRPr sz="75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3" name="Google Shape;96;p2"/>
            <p:cNvSpPr/>
            <p:nvPr/>
          </p:nvSpPr>
          <p:spPr>
            <a:xfrm>
              <a:off x="2666419" y="328210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5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529;p16"/>
            <p:cNvSpPr/>
            <p:nvPr/>
          </p:nvSpPr>
          <p:spPr>
            <a:xfrm>
              <a:off x="3308230" y="3276987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삭제</a:t>
              </a:r>
              <a:endParaRPr sz="75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5" name="Google Shape;96;p2"/>
            <p:cNvSpPr/>
            <p:nvPr/>
          </p:nvSpPr>
          <p:spPr>
            <a:xfrm>
              <a:off x="3220600" y="3282101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6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529;p16"/>
            <p:cNvSpPr/>
            <p:nvPr/>
          </p:nvSpPr>
          <p:spPr>
            <a:xfrm>
              <a:off x="3800061" y="3276987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취소</a:t>
              </a:r>
              <a:endParaRPr sz="75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7" name="Google Shape;96;p2"/>
            <p:cNvSpPr/>
            <p:nvPr/>
          </p:nvSpPr>
          <p:spPr>
            <a:xfrm>
              <a:off x="3712431" y="328210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7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888;p31"/>
            <p:cNvSpPr/>
            <p:nvPr/>
          </p:nvSpPr>
          <p:spPr>
            <a:xfrm>
              <a:off x="2571929" y="1114619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sp>
          <p:nvSpPr>
            <p:cNvPr id="119" name="Google Shape;96;p2"/>
            <p:cNvSpPr/>
            <p:nvPr/>
          </p:nvSpPr>
          <p:spPr>
            <a:xfrm>
              <a:off x="2571929" y="1438957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20" name="Google Shape;96;p2"/>
            <p:cNvSpPr/>
            <p:nvPr/>
          </p:nvSpPr>
          <p:spPr>
            <a:xfrm>
              <a:off x="2558836" y="1768533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21" name="Google Shape;96;p2"/>
            <p:cNvSpPr/>
            <p:nvPr/>
          </p:nvSpPr>
          <p:spPr>
            <a:xfrm>
              <a:off x="2734097" y="2255037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4</a:t>
              </a:r>
              <a:endParaRPr sz="1052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3" name="표 22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06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574133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예약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rotWithShape="1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53" name="Google Shape;59;p3"/>
          <p:cNvGraphicFramePr/>
          <p:nvPr/>
        </p:nvGraphicFramePr>
        <p:xfrm>
          <a:off x="6804249" y="441999"/>
          <a:ext cx="2336538" cy="26361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20639"/>
                <a:gridCol w="1915899"/>
              </a:tblGrid>
              <a:tr h="365915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43454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예약관리를 누르면 사이드 메뉴 공간에 해당하는 메뉴를 보여줌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89266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새로운 예약 리스트</a:t>
                      </a:r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11907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새로운 예약 리스트를 번호 내림 차순으로 표로 보여줌</a:t>
                      </a:r>
                      <a:endParaRPr lang="ko-KR" altLang="en-US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3454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예약번호를 클릭하여 해당 예약의 승인여부를 결정할 수 있다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1139827" y="629915"/>
            <a:ext cx="5161765" cy="4248472"/>
            <a:chOff x="1624174" y="411891"/>
            <a:chExt cx="4461394" cy="3459584"/>
          </a:xfrm>
        </p:grpSpPr>
        <p:sp>
          <p:nvSpPr>
            <p:cNvPr id="35" name="Google Shape;293;p9"/>
            <p:cNvSpPr/>
            <p:nvPr/>
          </p:nvSpPr>
          <p:spPr>
            <a:xfrm>
              <a:off x="1871411" y="867925"/>
              <a:ext cx="4214157" cy="2993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36" name="Google Shape;294;p9"/>
            <p:cNvSpPr/>
            <p:nvPr/>
          </p:nvSpPr>
          <p:spPr>
            <a:xfrm>
              <a:off x="1652976" y="1003957"/>
              <a:ext cx="594616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예약현황</a:t>
              </a: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7" name="Google Shape;275;p8"/>
            <p:cNvSpPr/>
            <p:nvPr/>
          </p:nvSpPr>
          <p:spPr>
            <a:xfrm>
              <a:off x="1652976" y="844339"/>
              <a:ext cx="594616" cy="664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새로운 </a:t>
              </a:r>
              <a:endParaRPr lang="ko-KR" altLang="en-US" sz="826" b="1">
                <a:solidFill>
                  <a:schemeClr val="dk1"/>
                </a:solidFill>
                <a:latin typeface="Arial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예약 </a:t>
              </a:r>
              <a:endParaRPr lang="ko-KR" altLang="en-US" sz="826" b="1">
                <a:solidFill>
                  <a:schemeClr val="dk1"/>
                </a:solidFill>
                <a:latin typeface="Arial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리스트</a:t>
              </a:r>
              <a:endParaRPr sz="826" kern="0">
                <a:solidFill>
                  <a:schemeClr val="dk1"/>
                </a:solidFill>
              </a:endParaRPr>
            </a:p>
          </p:txBody>
        </p:sp>
        <p:sp>
          <p:nvSpPr>
            <p:cNvPr id="39" name="Google Shape;289;p9"/>
            <p:cNvSpPr/>
            <p:nvPr/>
          </p:nvSpPr>
          <p:spPr>
            <a:xfrm>
              <a:off x="2193536" y="411891"/>
              <a:ext cx="3892032" cy="46261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88;p9"/>
            <p:cNvSpPr/>
            <p:nvPr/>
          </p:nvSpPr>
          <p:spPr>
            <a:xfrm>
              <a:off x="1652976" y="411892"/>
              <a:ext cx="702728" cy="46430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  <a:endParaRPr lang="en-US" altLang="ko-KR" sz="750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9" name="Google Shape;608;p19"/>
            <p:cNvGraphicFramePr/>
            <p:nvPr/>
          </p:nvGraphicFramePr>
          <p:xfrm>
            <a:off x="2301649" y="1359927"/>
            <a:ext cx="3223780" cy="1685267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08752"/>
                  <a:gridCol w="423603"/>
                  <a:gridCol w="468760"/>
                  <a:gridCol w="607187"/>
                  <a:gridCol w="693928"/>
                  <a:gridCol w="667787"/>
                  <a:gridCol w="459848"/>
                </a:tblGrid>
                <a:tr h="755086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예약</a:t>
                        </a:r>
                        <a:r>
                          <a:rPr lang="ko-KR" sz="900" b="1" u="none" strike="noStrike" cap="none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번호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승인여부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가격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신청날짜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실제 예약날짜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아이디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800" b="1">
                            <a:solidFill>
                              <a:schemeClr val="tx1"/>
                            </a:solidFill>
                          </a:rPr>
                          <a:t>케이지</a:t>
                        </a:r>
                        <a:endParaRPr lang="ko-KR" altLang="en-US" sz="800" b="1">
                          <a:solidFill>
                            <a:schemeClr val="tx1"/>
                          </a:solidFill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800" b="1">
                            <a:solidFill>
                              <a:schemeClr val="tx1"/>
                            </a:solidFill>
                          </a:rPr>
                          <a:t>번호</a:t>
                        </a:r>
                        <a:endParaRPr sz="8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</a:tr>
                <a:tr h="32861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5201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대기중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2021/12/03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2021/12/18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Solarplant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3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32861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5200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대기중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40000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2021/12/02</a:t>
                        </a:r>
                        <a:endParaRPr lang="en-US" altLang="ko-KR"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2021/12/25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Kjy97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5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</a:tr>
                <a:tr h="32861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5199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대기중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50000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2021/12/01</a:t>
                        </a:r>
                        <a:endParaRPr lang="en-US" altLang="ko-KR"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2021/12/24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kkkkddd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2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</a:tr>
                <a:tr h="32861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5198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대기중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2021/11/28</a:t>
                        </a:r>
                        <a:endParaRPr lang="en-US" altLang="ko-KR"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2021/12/03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dsfsdf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4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52" name="Google Shape;96;p2"/>
            <p:cNvSpPr/>
            <p:nvPr/>
          </p:nvSpPr>
          <p:spPr>
            <a:xfrm>
              <a:off x="1624174" y="893161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</a:rPr>
                <a:t>2</a:t>
              </a:r>
              <a:endParaRPr sz="1052">
                <a:solidFill>
                  <a:schemeClr val="dk1"/>
                </a:solidFill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2311374" y="213161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</a:rPr>
                <a:t>4</a:t>
              </a:r>
              <a:endParaRPr sz="1052">
                <a:solidFill>
                  <a:schemeClr val="dk1"/>
                </a:solidFill>
              </a:endParaRPr>
            </a:p>
          </p:txBody>
        </p:sp>
        <p:sp>
          <p:nvSpPr>
            <p:cNvPr id="55" name="Google Shape;96;p2"/>
            <p:cNvSpPr/>
            <p:nvPr/>
          </p:nvSpPr>
          <p:spPr>
            <a:xfrm>
              <a:off x="3653048" y="1168677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</a:rPr>
                <a:t>3</a:t>
              </a:r>
              <a:endParaRPr sz="1052">
                <a:solidFill>
                  <a:schemeClr val="dk1"/>
                </a:solidFill>
              </a:endParaRPr>
            </a:p>
          </p:txBody>
        </p:sp>
        <p:sp>
          <p:nvSpPr>
            <p:cNvPr id="56" name="Google Shape;888;p31"/>
            <p:cNvSpPr/>
            <p:nvPr/>
          </p:nvSpPr>
          <p:spPr>
            <a:xfrm>
              <a:off x="3574885" y="490815"/>
              <a:ext cx="156328" cy="152383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6" name="표 15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예약관리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411965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관리자 </a:t>
            </a:r>
            <a:r>
              <a:rPr lang="en-US" altLang="ko-KR" sz="2627">
                <a:solidFill>
                  <a:schemeClr val="lt1"/>
                </a:solidFill>
              </a:rPr>
              <a:t> </a:t>
            </a:r>
            <a:r>
              <a:rPr lang="ko-KR" altLang="en-US" sz="2627">
                <a:solidFill>
                  <a:schemeClr val="lt1"/>
                </a:solidFill>
              </a:rPr>
              <a:t>로그인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266149" y="378058"/>
            <a:ext cx="225668" cy="225668"/>
          </a:xfrm>
          <a:prstGeom prst="rect">
            <a:avLst/>
          </a:prstGeom>
          <a:noFill/>
        </p:spPr>
        <p:txBody>
          <a:bodyPr vert="horz" wrap="square" lIns="68644" tIns="34322" rIns="68644" bIns="3432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200"/>
          </a:p>
        </p:txBody>
      </p:sp>
      <p:graphicFrame>
        <p:nvGraphicFramePr>
          <p:cNvPr id="26" name="Google Shape;59;p3"/>
          <p:cNvGraphicFramePr/>
          <p:nvPr/>
        </p:nvGraphicFramePr>
        <p:xfrm>
          <a:off x="7049353" y="410099"/>
          <a:ext cx="2094647" cy="24865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7092"/>
                <a:gridCol w="1717555"/>
              </a:tblGrid>
              <a:tr h="265624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44419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승인 버튼을 누르면 해당 예약의 승인여부가 승인으로 변경되고 예약현황으로 이동됨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72941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거부 버튼을 누르면 이메일을 보낼 수 있는 새로운 팝업창이 나타난다</a:t>
                      </a:r>
                      <a:endParaRPr lang="ko-KR" altLang="en-US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500</a:t>
                      </a:r>
                      <a:r>
                        <a:rPr lang="en-US" altLang="ko-KR" sz="700" b="1" baseline="0">
                          <a:solidFill>
                            <a:schemeClr val="tx1"/>
                          </a:solidFill>
                        </a:rPr>
                        <a:t>px </a:t>
                      </a: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, HEIGHT: 700px)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22097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이메일을 텍스트로 작성한다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22097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거부사유를 텍스트로 작성한다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4419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전송 버튼을 누르면 해당 이메일로 작성한 거부사유가 전송된다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15447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버튼을 누르면 새로운 예약 리스트로 돌아간다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7131513" y="3001706"/>
            <a:ext cx="1930325" cy="2146557"/>
            <a:chOff x="6053268" y="2945786"/>
            <a:chExt cx="1930325" cy="2146557"/>
          </a:xfrm>
        </p:grpSpPr>
        <p:sp>
          <p:nvSpPr>
            <p:cNvPr id="36" name="Google Shape;273;p9"/>
            <p:cNvSpPr/>
            <p:nvPr/>
          </p:nvSpPr>
          <p:spPr>
            <a:xfrm>
              <a:off x="7552626" y="3481035"/>
              <a:ext cx="180128" cy="111839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601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601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83;p9"/>
            <p:cNvSpPr/>
            <p:nvPr/>
          </p:nvSpPr>
          <p:spPr>
            <a:xfrm>
              <a:off x="6053268" y="2945786"/>
              <a:ext cx="1930325" cy="214655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sz="10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85;p9"/>
            <p:cNvSpPr txBox="1"/>
            <p:nvPr/>
          </p:nvSpPr>
          <p:spPr>
            <a:xfrm>
              <a:off x="6519523" y="3203809"/>
              <a:ext cx="1002885" cy="2416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spAutoFit/>
            </a:bodyPr>
            <a:lstStyle/>
            <a:p>
              <a:pPr algn="ctr">
                <a:defRPr/>
              </a:pPr>
              <a:r>
                <a:rPr lang="ko-KR" altLang="en-US" sz="1200"/>
                <a:t>거부사유</a:t>
              </a:r>
              <a:endParaRPr sz="1200"/>
            </a:p>
          </p:txBody>
        </p:sp>
        <p:graphicFrame>
          <p:nvGraphicFramePr>
            <p:cNvPr id="40" name="Google Shape;286;p9"/>
            <p:cNvGraphicFramePr/>
            <p:nvPr/>
          </p:nvGraphicFramePr>
          <p:xfrm>
            <a:off x="6289058" y="3476386"/>
            <a:ext cx="1505030" cy="857667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505030"/>
                </a:tblGrid>
                <a:tr h="214416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  <a:hlinkClick r:id="rId3"/>
                          </a:rPr>
                          <a:t>solar@naver.com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643251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담당자 이름</a:t>
                        </a:r>
                        <a:endParaRPr lang="ko-KR" sz="500" u="none" strike="noStrike" cap="none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하누리</a:t>
                        </a:r>
                        <a:endParaRPr lang="ko-KR" sz="500" u="none" strike="noStrike" cap="none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담당자 전화번호</a:t>
                        </a:r>
                        <a:endParaRPr lang="ko-KR" sz="500" u="none" strike="noStrike" cap="none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02-1234-5678</a:t>
                        </a:r>
                        <a:endParaRPr lang="ko-KR" sz="500" u="none" strike="noStrike" cap="none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담당자 이메일</a:t>
                        </a:r>
                        <a:endParaRPr lang="ko-KR" sz="500" u="none" strike="noStrike" cap="none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>
                            <a:hlinkClick r:id="rId4"/>
                          </a:rPr>
                          <a:t>ceo@nurioffice.co</a:t>
                        </a:r>
                        <a:endParaRPr lang="ko-KR" sz="500" u="none" strike="noStrike" cap="none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500" u="none" strike="noStrike" cap="none"/>
                          <a:t>~~~~~`</a:t>
                        </a:r>
                        <a:r>
                          <a:rPr lang="ko-KR" altLang="en-US" sz="500" u="none" strike="noStrike" cap="none"/>
                          <a:t>사유로 예약이 불가합니다</a:t>
                        </a:r>
                        <a:r>
                          <a:rPr lang="en-US" altLang="ko-KR" sz="500" u="none" strike="noStrike" cap="none"/>
                          <a:t>.</a:t>
                        </a:r>
                        <a:endParaRPr sz="500" u="none" strike="noStrike" cap="none"/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41" name="Google Shape;284;p9"/>
            <p:cNvSpPr/>
            <p:nvPr/>
          </p:nvSpPr>
          <p:spPr>
            <a:xfrm>
              <a:off x="6798038" y="4427218"/>
              <a:ext cx="451848" cy="201241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 b="1"/>
                <a:t>전송</a:t>
              </a:r>
              <a:endParaRPr sz="750" b="1"/>
            </a:p>
          </p:txBody>
        </p:sp>
        <p:sp>
          <p:nvSpPr>
            <p:cNvPr id="43" name="Google Shape;96;p2"/>
            <p:cNvSpPr/>
            <p:nvPr/>
          </p:nvSpPr>
          <p:spPr>
            <a:xfrm>
              <a:off x="6203420" y="351440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96;p2"/>
            <p:cNvSpPr/>
            <p:nvPr/>
          </p:nvSpPr>
          <p:spPr>
            <a:xfrm>
              <a:off x="6203420" y="3800102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96;p2"/>
            <p:cNvSpPr/>
            <p:nvPr/>
          </p:nvSpPr>
          <p:spPr>
            <a:xfrm>
              <a:off x="6710406" y="438314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"/>
          <p:cNvGrpSpPr>
            <a:grpSpLocks/>
          </p:cNvGrpSpPr>
          <p:nvPr/>
        </p:nvGrpSpPr>
        <p:grpSpPr>
          <a:xfrm rot="0">
            <a:off x="1043608" y="615399"/>
            <a:ext cx="5371416" cy="4068980"/>
            <a:chOff x="1365372" y="534184"/>
            <a:chExt cx="4432592" cy="3459585"/>
          </a:xfrm>
        </p:grpSpPr>
        <p:sp>
          <p:nvSpPr>
            <p:cNvPr id="31" name="Google Shape;293;p9"/>
            <p:cNvSpPr/>
            <p:nvPr/>
          </p:nvSpPr>
          <p:spPr>
            <a:xfrm>
              <a:off x="1583807" y="990217"/>
              <a:ext cx="4214157" cy="2993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21" name="Google Shape;529;p16"/>
            <p:cNvSpPr/>
            <p:nvPr/>
          </p:nvSpPr>
          <p:spPr>
            <a:xfrm>
              <a:off x="2196062" y="3788601"/>
              <a:ext cx="377425" cy="162042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/>
                <a:t>승인</a:t>
              </a:r>
              <a:endParaRPr sz="750"/>
            </a:p>
          </p:txBody>
        </p:sp>
        <p:sp>
          <p:nvSpPr>
            <p:cNvPr id="24" name="Google Shape;96;p2"/>
            <p:cNvSpPr/>
            <p:nvPr/>
          </p:nvSpPr>
          <p:spPr>
            <a:xfrm>
              <a:off x="2095777" y="3779840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29;p16"/>
            <p:cNvSpPr/>
            <p:nvPr/>
          </p:nvSpPr>
          <p:spPr>
            <a:xfrm>
              <a:off x="2737589" y="3774726"/>
              <a:ext cx="377425" cy="162042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/>
                <a:t>거부</a:t>
              </a:r>
              <a:endParaRPr sz="750"/>
            </a:p>
          </p:txBody>
        </p:sp>
        <p:sp>
          <p:nvSpPr>
            <p:cNvPr id="27" name="Google Shape;96;p2"/>
            <p:cNvSpPr/>
            <p:nvPr/>
          </p:nvSpPr>
          <p:spPr>
            <a:xfrm>
              <a:off x="2553818" y="360770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29;p16"/>
            <p:cNvSpPr/>
            <p:nvPr/>
          </p:nvSpPr>
          <p:spPr>
            <a:xfrm>
              <a:off x="3259587" y="3774725"/>
              <a:ext cx="377425" cy="162042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/>
                <a:t>취소</a:t>
              </a:r>
              <a:endParaRPr sz="750"/>
            </a:p>
          </p:txBody>
        </p:sp>
        <p:sp>
          <p:nvSpPr>
            <p:cNvPr id="29" name="Google Shape;96;p2"/>
            <p:cNvSpPr/>
            <p:nvPr/>
          </p:nvSpPr>
          <p:spPr>
            <a:xfrm>
              <a:off x="3171957" y="377983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96;p7"/>
            <p:cNvSpPr/>
            <p:nvPr/>
          </p:nvSpPr>
          <p:spPr>
            <a:xfrm>
              <a:off x="2732134" y="3753861"/>
              <a:ext cx="382880" cy="196783"/>
            </a:xfrm>
            <a:prstGeom prst="rect">
              <a:avLst/>
            </a:prstGeom>
            <a:noFill/>
            <a:ln w="25400" cap="flat" cmpd="sng">
              <a:solidFill>
                <a:srgbClr val="d99593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sz="1052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4;p9"/>
            <p:cNvSpPr/>
            <p:nvPr/>
          </p:nvSpPr>
          <p:spPr>
            <a:xfrm>
              <a:off x="1365373" y="1126251"/>
              <a:ext cx="594616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예약현황</a:t>
              </a: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4" name="Google Shape;275;p8"/>
            <p:cNvSpPr/>
            <p:nvPr/>
          </p:nvSpPr>
          <p:spPr>
            <a:xfrm>
              <a:off x="1365373" y="966631"/>
              <a:ext cx="594616" cy="664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새로운 </a:t>
              </a:r>
              <a:endParaRPr lang="ko-KR" altLang="en-US" sz="826" b="1">
                <a:solidFill>
                  <a:schemeClr val="dk1"/>
                </a:solidFill>
                <a:latin typeface="Arial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예약 </a:t>
              </a:r>
              <a:endParaRPr lang="ko-KR" altLang="en-US" sz="826" b="1">
                <a:solidFill>
                  <a:schemeClr val="dk1"/>
                </a:solidFill>
                <a:latin typeface="Arial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리스트</a:t>
              </a:r>
              <a:endParaRPr sz="826" kern="0">
                <a:solidFill>
                  <a:schemeClr val="dk1"/>
                </a:solidFill>
              </a:endParaRPr>
            </a:p>
          </p:txBody>
        </p:sp>
        <p:sp>
          <p:nvSpPr>
            <p:cNvPr id="35" name="Google Shape;289;p9"/>
            <p:cNvSpPr/>
            <p:nvPr/>
          </p:nvSpPr>
          <p:spPr>
            <a:xfrm>
              <a:off x="1905932" y="534184"/>
              <a:ext cx="3892032" cy="46261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365372" y="534184"/>
              <a:ext cx="702728" cy="46430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  <a:endParaRPr lang="en-US" altLang="ko-KR" sz="750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9" name="Google Shape;520;p16"/>
            <p:cNvGraphicFramePr/>
            <p:nvPr/>
          </p:nvGraphicFramePr>
          <p:xfrm>
            <a:off x="2094646" y="1105275"/>
            <a:ext cx="2780244" cy="2233067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79535"/>
                  <a:gridCol w="1179637"/>
                  <a:gridCol w="516410"/>
                  <a:gridCol w="1193519"/>
                </a:tblGrid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케이지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종류</a:t>
                        </a:r>
                        <a:r>
                          <a:rPr lang="en-US" altLang="ko-KR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/</a:t>
                        </a: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유형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대형</a:t>
                        </a:r>
                        <a:r>
                          <a:rPr lang="en-US" altLang="ko-KR" sz="700" b="0" u="none" strike="noStrike" cap="none" baseline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 / VIP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케이지 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번호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3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아이디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solarplant</a:t>
                        </a:r>
                        <a:endParaRPr sz="700"/>
                      </a:p>
                    </a:txBody>
                    <a:tcPr marL="68651" marR="68651" marT="34326" marB="34326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전화번호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박찬영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  <a:r>
                          <a:rPr lang="en-US" altLang="ko-KR" sz="600" b="1" u="none" strike="noStrike" cap="none" baseline="0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 </a:t>
                        </a: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이메일 주소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  <a:hlinkClick r:id="rId3"/>
                          </a:rPr>
                          <a:t>solar@naver.com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237603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 주소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서울 반포로</a:t>
                        </a:r>
                        <a:r>
                          <a:rPr lang="en-US" altLang="ko-KR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134 @@</a:t>
                        </a: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아파트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p>
                        <a:pPr lvl="0">
                          <a:defRPr/>
                        </a:pPr>
                        <a:endParaRPr lang="ko-KR"/>
                      </a:p>
                    </a:txBody>
                    <a:tcPr marL="91440" marR="91440"/>
                  </a:tc>
                  <a:tc hMerge="1">
                    <a:txBody>
                      <a:bodyPr/>
                      <a:p>
                        <a:pPr lvl="0">
                          <a:defRPr/>
                        </a:pPr>
                        <a:endParaRPr lang="ko-KR"/>
                      </a:p>
                    </a:txBody>
                    <a:tcPr marL="91440" marR="91440"/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 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뽀삐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견종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허스키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18305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성별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남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체급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15kg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 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사진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10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50" marR="91450" marT="45725" marB="45725" anchor="ctr"/>
                  </a:tc>
                  <a:tc hMerge="1">
                    <a:txBody>
                      <a:bodyPr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8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50" marR="91450" marT="45725" marB="45725" anchor="ctr"/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특의사항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방석을 격렬하게 물어뜯음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 marL="91440" marR="91440"/>
                  </a:tc>
                  <a:tc hMerge="1">
                    <a:txBody>
                      <a:bodyPr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 marL="91440" marR="91440"/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선택한 부가 서비스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없음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 marL="91440" marR="91440"/>
                  </a:tc>
                  <a:tc hMerge="1">
                    <a:txBody>
                      <a:bodyPr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 marL="91440" marR="91440"/>
                  </a:tc>
                </a:tr>
                <a:tr h="18305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가격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 marL="91440" marR="91440"/>
                  </a:tc>
                  <a:tc hMerge="1">
                    <a:txBody>
                      <a:bodyPr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 marL="91440" marR="91440"/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예약 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신청일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2021/12/03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예약일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2021/12/18</a:t>
                        </a:r>
                        <a:endParaRPr sz="7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</p:grpSp>
      <p:graphicFrame>
        <p:nvGraphicFramePr>
          <p:cNvPr id="42" name="표 41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예약관리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cxnSp>
        <p:nvCxnSpPr>
          <p:cNvPr id="30" name="Google Shape;195;p7"/>
          <p:cNvCxnSpPr>
            <a:stCxn id="32" idx="0"/>
            <a:endCxn id="37" idx="1"/>
          </p:cNvCxnSpPr>
          <p:nvPr/>
        </p:nvCxnSpPr>
        <p:spPr>
          <a:xfrm flipV="1">
            <a:off x="2931838" y="4074985"/>
            <a:ext cx="4199675" cy="327227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/>
        </p:nvGraphicFramePr>
        <p:xfrm>
          <a:off x="6999360" y="441999"/>
          <a:ext cx="2144640" cy="256417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6092"/>
                <a:gridCol w="1758548"/>
              </a:tblGrid>
              <a:tr h="333484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96035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예약관리를 누르면 사이드 메뉴 공간에 해당하는 메뉴를 보여줌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19312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예약현황</a:t>
                      </a:r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을 클릭하면 콘텐츠 영역에 해당 내용을 보여줌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5767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예약현황을 예약번호 내림 차순으로 표로 보여줌</a:t>
                      </a:r>
                      <a:endParaRPr lang="ko-KR" altLang="en-US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5767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예약번호를 클릭하여 해당 예약을 자세히 볼 수 있고 취소도 가능하다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755576" y="441999"/>
            <a:ext cx="5706627" cy="4364380"/>
            <a:chOff x="1266149" y="378058"/>
            <a:chExt cx="4770523" cy="3637328"/>
          </a:xfrm>
        </p:grpSpPr>
        <p:sp>
          <p:nvSpPr>
            <p:cNvPr id="21" name="Google Shape;293;p9"/>
            <p:cNvSpPr/>
            <p:nvPr/>
          </p:nvSpPr>
          <p:spPr>
            <a:xfrm>
              <a:off x="1822515" y="1011836"/>
              <a:ext cx="4214157" cy="2993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33" name="Google Shape;294;p9"/>
            <p:cNvSpPr/>
            <p:nvPr/>
          </p:nvSpPr>
          <p:spPr>
            <a:xfrm>
              <a:off x="1604079" y="1147868"/>
              <a:ext cx="594616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예약현황</a:t>
              </a: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4" name="Google Shape;275;p8"/>
            <p:cNvSpPr/>
            <p:nvPr/>
          </p:nvSpPr>
          <p:spPr>
            <a:xfrm>
              <a:off x="1604079" y="988250"/>
              <a:ext cx="594616" cy="664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새로운 </a:t>
              </a:r>
              <a:endParaRPr lang="ko-KR" altLang="en-US" sz="826" b="1">
                <a:solidFill>
                  <a:schemeClr val="dk1"/>
                </a:solidFill>
                <a:latin typeface="Arial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예약 </a:t>
              </a:r>
              <a:endParaRPr lang="ko-KR" altLang="en-US" sz="826" b="1">
                <a:solidFill>
                  <a:schemeClr val="dk1"/>
                </a:solidFill>
                <a:latin typeface="Arial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리스트</a:t>
              </a:r>
              <a:endParaRPr sz="826" kern="0">
                <a:solidFill>
                  <a:schemeClr val="dk1"/>
                </a:solidFill>
              </a:endParaRPr>
            </a:p>
          </p:txBody>
        </p:sp>
        <p:sp>
          <p:nvSpPr>
            <p:cNvPr id="35" name="Google Shape;289;p9"/>
            <p:cNvSpPr/>
            <p:nvPr/>
          </p:nvSpPr>
          <p:spPr>
            <a:xfrm>
              <a:off x="2144640" y="555802"/>
              <a:ext cx="3892032" cy="46261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8;p9"/>
            <p:cNvSpPr/>
            <p:nvPr/>
          </p:nvSpPr>
          <p:spPr>
            <a:xfrm>
              <a:off x="1604079" y="555802"/>
              <a:ext cx="702728" cy="46430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  <a:endParaRPr lang="en-US" altLang="ko-KR" sz="750" kern="0">
                <a:solidFill>
                  <a:srgbClr val="000000"/>
                </a:solidFill>
              </a:endParaRPr>
            </a:p>
          </p:txBody>
        </p:sp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16" name="Google Shape;96;p2"/>
            <p:cNvSpPr/>
            <p:nvPr/>
          </p:nvSpPr>
          <p:spPr>
            <a:xfrm>
              <a:off x="3535928" y="582908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6;p2"/>
            <p:cNvSpPr/>
            <p:nvPr/>
          </p:nvSpPr>
          <p:spPr>
            <a:xfrm>
              <a:off x="1685192" y="1988043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23" name="Google Shape;608;p19"/>
            <p:cNvGraphicFramePr/>
            <p:nvPr/>
          </p:nvGraphicFramePr>
          <p:xfrm>
            <a:off x="2301387" y="1160404"/>
            <a:ext cx="3063052" cy="1867511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01546"/>
                  <a:gridCol w="416135"/>
                  <a:gridCol w="460494"/>
                  <a:gridCol w="596482"/>
                  <a:gridCol w="681694"/>
                  <a:gridCol w="656014"/>
                  <a:gridCol w="451740"/>
                </a:tblGrid>
                <a:tr h="496576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예약</a:t>
                        </a:r>
                        <a:r>
                          <a:rPr lang="ko-KR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번호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승인여부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가격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신청날짜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실제 예약날짜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아이디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케이지</a:t>
                        </a:r>
                        <a:endParaRPr lang="ko-KR" altLang="en-US" sz="900" b="1">
                          <a:solidFill>
                            <a:schemeClr val="tx1"/>
                          </a:solidFill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번호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</a:tr>
                <a:tr h="4125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5201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승인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2021/12/03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2021/12/18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Solarplant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3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46678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5200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거부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40000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2021/12/02</a:t>
                        </a:r>
                        <a:endParaRPr lang="en-US" altLang="ko-KR"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2021/12/25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Kjy97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5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</a:tr>
                <a:tr h="43244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5199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승인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50000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2021/12/01</a:t>
                        </a:r>
                        <a:endParaRPr lang="en-US" altLang="ko-KR"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2021/12/24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kkkkddd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2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</a:tr>
                <a:tr h="43244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5198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승인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2021/11/28</a:t>
                        </a:r>
                        <a:endParaRPr lang="en-US" altLang="ko-KR"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2021/12/03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dsfsdf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4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31" name="Google Shape;96;p2"/>
            <p:cNvSpPr/>
            <p:nvPr/>
          </p:nvSpPr>
          <p:spPr>
            <a:xfrm>
              <a:off x="2224356" y="1764772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6;p2"/>
            <p:cNvSpPr/>
            <p:nvPr/>
          </p:nvSpPr>
          <p:spPr>
            <a:xfrm>
              <a:off x="2258515" y="1062386"/>
              <a:ext cx="176256" cy="113616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5" name="표 14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03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예약관리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/>
        </p:nvGraphicFramePr>
        <p:xfrm>
          <a:off x="6948265" y="448071"/>
          <a:ext cx="2192522" cy="14779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4712"/>
                <a:gridCol w="1797810"/>
              </a:tblGrid>
              <a:tr h="382915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454738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닫기 버튼을 누르면 예약현황으로 돌아간다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40335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예약취소버튼을 누르면 확인하는 메시지창을 보여주고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ok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누르면 예약이 취소된다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1" name="Google Shape;202;p7"/>
          <p:cNvGrpSpPr/>
          <p:nvPr/>
        </p:nvGrpSpPr>
        <p:grpSpPr>
          <a:xfrm rot="0">
            <a:off x="7118538" y="3146500"/>
            <a:ext cx="1780442" cy="1222713"/>
            <a:chOff x="3352800" y="1757363"/>
            <a:chExt cx="2438400" cy="1628775"/>
          </a:xfrm>
        </p:grpSpPr>
        <p:pic>
          <p:nvPicPr>
            <p:cNvPr id="33" name="Google Shape;197;p7" descr="Javascript : alert 확인/취소 창 구현하기 : 네이버 블로그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352800" y="1757363"/>
              <a:ext cx="2438400" cy="1628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203;p7"/>
            <p:cNvSpPr/>
            <p:nvPr/>
          </p:nvSpPr>
          <p:spPr>
            <a:xfrm>
              <a:off x="3987425" y="2344002"/>
              <a:ext cx="1604752" cy="1961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lvl="0">
                <a:defRPr/>
              </a:pPr>
              <a:r>
                <a:rPr lang="ko-KR" altLang="en-US" sz="4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예약을 취소하겠습니까</a:t>
              </a:r>
              <a:r>
                <a:rPr lang="en-US" altLang="ko-KR" sz="4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그룹 1"/>
          <p:cNvGrpSpPr>
            <a:grpSpLocks/>
          </p:cNvGrpSpPr>
          <p:nvPr/>
        </p:nvGrpSpPr>
        <p:grpSpPr>
          <a:xfrm rot="0">
            <a:off x="899592" y="409865"/>
            <a:ext cx="5467919" cy="4252498"/>
            <a:chOff x="1266149" y="378058"/>
            <a:chExt cx="4531815" cy="3615711"/>
          </a:xfrm>
        </p:grpSpPr>
        <p:sp>
          <p:nvSpPr>
            <p:cNvPr id="28" name="Google Shape;293;p9"/>
            <p:cNvSpPr/>
            <p:nvPr/>
          </p:nvSpPr>
          <p:spPr>
            <a:xfrm>
              <a:off x="1583807" y="990217"/>
              <a:ext cx="4214157" cy="2993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21" name="Google Shape;529;p16"/>
            <p:cNvSpPr/>
            <p:nvPr/>
          </p:nvSpPr>
          <p:spPr>
            <a:xfrm>
              <a:off x="2161403" y="3792598"/>
              <a:ext cx="377425" cy="162042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/>
                <a:t>닫기</a:t>
              </a:r>
              <a:endParaRPr sz="750"/>
            </a:p>
          </p:txBody>
        </p:sp>
        <p:sp>
          <p:nvSpPr>
            <p:cNvPr id="24" name="Google Shape;96;p2"/>
            <p:cNvSpPr/>
            <p:nvPr/>
          </p:nvSpPr>
          <p:spPr>
            <a:xfrm>
              <a:off x="2061119" y="378383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29;p16"/>
            <p:cNvSpPr/>
            <p:nvPr/>
          </p:nvSpPr>
          <p:spPr>
            <a:xfrm>
              <a:off x="2702930" y="3778722"/>
              <a:ext cx="377425" cy="162042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/>
                <a:t>예약취소</a:t>
              </a:r>
              <a:endParaRPr sz="750"/>
            </a:p>
          </p:txBody>
        </p:sp>
        <p:sp>
          <p:nvSpPr>
            <p:cNvPr id="27" name="Google Shape;96;p2"/>
            <p:cNvSpPr/>
            <p:nvPr/>
          </p:nvSpPr>
          <p:spPr>
            <a:xfrm>
              <a:off x="2523215" y="359193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96;p7"/>
            <p:cNvSpPr/>
            <p:nvPr/>
          </p:nvSpPr>
          <p:spPr>
            <a:xfrm>
              <a:off x="2697475" y="3757857"/>
              <a:ext cx="382880" cy="196783"/>
            </a:xfrm>
            <a:prstGeom prst="rect">
              <a:avLst/>
            </a:prstGeom>
            <a:noFill/>
            <a:ln w="25400" cap="flat" cmpd="sng">
              <a:solidFill>
                <a:srgbClr val="d99593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sz="1052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4;p9"/>
            <p:cNvSpPr/>
            <p:nvPr/>
          </p:nvSpPr>
          <p:spPr>
            <a:xfrm>
              <a:off x="1365373" y="1126251"/>
              <a:ext cx="594616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예약현황</a:t>
              </a: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42" name="Google Shape;275;p8"/>
            <p:cNvSpPr/>
            <p:nvPr/>
          </p:nvSpPr>
          <p:spPr>
            <a:xfrm>
              <a:off x="1365373" y="966631"/>
              <a:ext cx="594616" cy="664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새로운 </a:t>
              </a:r>
              <a:endParaRPr lang="ko-KR" altLang="en-US" sz="826" b="1">
                <a:solidFill>
                  <a:schemeClr val="dk1"/>
                </a:solidFill>
                <a:latin typeface="Arial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예약 </a:t>
              </a:r>
              <a:endParaRPr lang="ko-KR" altLang="en-US" sz="826" b="1">
                <a:solidFill>
                  <a:schemeClr val="dk1"/>
                </a:solidFill>
                <a:latin typeface="Arial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리스트</a:t>
              </a:r>
              <a:endParaRPr sz="826" kern="0">
                <a:solidFill>
                  <a:schemeClr val="dk1"/>
                </a:solidFill>
              </a:endParaRPr>
            </a:p>
          </p:txBody>
        </p:sp>
        <p:sp>
          <p:nvSpPr>
            <p:cNvPr id="43" name="Google Shape;289;p9"/>
            <p:cNvSpPr/>
            <p:nvPr/>
          </p:nvSpPr>
          <p:spPr>
            <a:xfrm>
              <a:off x="1905932" y="534184"/>
              <a:ext cx="3892032" cy="46261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88;p9"/>
            <p:cNvSpPr/>
            <p:nvPr/>
          </p:nvSpPr>
          <p:spPr>
            <a:xfrm>
              <a:off x="1365372" y="534184"/>
              <a:ext cx="702728" cy="46430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  <a:endParaRPr lang="en-US" altLang="ko-KR" sz="750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9" name="Google Shape;520;p16"/>
            <p:cNvGraphicFramePr/>
            <p:nvPr/>
          </p:nvGraphicFramePr>
          <p:xfrm>
            <a:off x="2068102" y="1085601"/>
            <a:ext cx="2792313" cy="2233124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79535"/>
                  <a:gridCol w="1179637"/>
                  <a:gridCol w="516410"/>
                  <a:gridCol w="1193519"/>
                </a:tblGrid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케이지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종류</a:t>
                        </a:r>
                        <a:r>
                          <a:rPr lang="en-US" altLang="ko-KR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/</a:t>
                        </a: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유형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대형</a:t>
                        </a:r>
                        <a:r>
                          <a:rPr lang="en-US" altLang="ko-KR" sz="700" b="0" u="none" strike="noStrike" cap="none" baseline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 / VIP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케이지 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번호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3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아이디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solarplant</a:t>
                        </a:r>
                        <a:endParaRPr sz="700"/>
                      </a:p>
                    </a:txBody>
                    <a:tcPr marL="68651" marR="68651" marT="34326" marB="34326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전화번호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박찬영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  <a:r>
                          <a:rPr lang="en-US" altLang="ko-KR" sz="600" b="1" u="none" strike="noStrike" cap="none" baseline="0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 </a:t>
                        </a: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이메일 주소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  <a:hlinkClick r:id="rId4"/>
                          </a:rPr>
                          <a:t>solar@naver.com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237603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 주소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서울 반포로</a:t>
                        </a:r>
                        <a:r>
                          <a:rPr lang="en-US" altLang="ko-KR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134 @@</a:t>
                        </a: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아파트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p>
                        <a:pPr lvl="0">
                          <a:defRPr/>
                        </a:pPr>
                        <a:endParaRPr lang="ko-KR"/>
                      </a:p>
                    </a:txBody>
                    <a:tcPr marL="91440" marR="91440"/>
                  </a:tc>
                  <a:tc hMerge="1">
                    <a:txBody>
                      <a:bodyPr/>
                      <a:p>
                        <a:pPr lvl="0">
                          <a:defRPr/>
                        </a:pPr>
                        <a:endParaRPr lang="ko-KR"/>
                      </a:p>
                    </a:txBody>
                    <a:tcPr marL="91440" marR="91440"/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 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뽀삐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견종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허스키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18305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성별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남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체급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15kg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 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사진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10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50" marR="91450" marT="45725" marB="45725" anchor="ctr"/>
                  </a:tc>
                  <a:tc hMerge="1">
                    <a:txBody>
                      <a:bodyPr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8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50" marR="91450" marT="45725" marB="45725" anchor="ctr"/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특의사항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방석을 격렬하게 물어뜯음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 marL="91440" marR="91440"/>
                  </a:tc>
                  <a:tc hMerge="1">
                    <a:txBody>
                      <a:bodyPr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 marL="91440" marR="91440"/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선택한 부가 서비스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없음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 marL="91440" marR="91440"/>
                  </a:tc>
                  <a:tc hMerge="1">
                    <a:txBody>
                      <a:bodyPr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 marL="91440" marR="91440"/>
                  </a:tc>
                </a:tr>
                <a:tr h="18305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가격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 marL="91440" marR="91440"/>
                  </a:tc>
                  <a:tc hMerge="1">
                    <a:txBody>
                      <a:bodyPr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 marL="91440" marR="91440"/>
                  </a:tc>
                </a:tr>
                <a:tr h="252837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예약 </a:t>
                        </a:r>
                        <a:endParaRPr lang="ko-KR" altLang="en-US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신청일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2021/12/03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예약일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2021/12/18</a:t>
                        </a:r>
                        <a:endParaRPr sz="7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</p:grpSp>
      <p:graphicFrame>
        <p:nvGraphicFramePr>
          <p:cNvPr id="22" name="표 21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04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예약관리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cxnSp>
        <p:nvCxnSpPr>
          <p:cNvPr id="30" name="Google Shape;195;p7"/>
          <p:cNvCxnSpPr>
            <a:stCxn id="32" idx="0"/>
            <a:endCxn id="33" idx="1"/>
          </p:cNvCxnSpPr>
          <p:nvPr/>
        </p:nvCxnSpPr>
        <p:spPr>
          <a:xfrm flipV="1">
            <a:off x="2857562" y="3757857"/>
            <a:ext cx="4260976" cy="627046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574133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 dirty="0">
                <a:solidFill>
                  <a:schemeClr val="lt1"/>
                </a:solidFill>
              </a:rPr>
              <a:t>회원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12890351"/>
      </p:ext>
    </p:extLst>
  </p:cSld>
  <p:clrMapOvr>
    <a:masterClrMapping/>
  </p:clrMapOvr>
  <p:transition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924441" y="442000"/>
          <a:ext cx="2216345" cy="1916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9001"/>
                <a:gridCol w="1817344"/>
              </a:tblGrid>
              <a:tr h="346362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411328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회원관리를 누르면 사이드 메뉴 공간에 해당하는 메뉴를 보여줌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4708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회원 리스트</a:t>
                      </a:r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11328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회원리스트를 표로 보여줌</a:t>
                      </a:r>
                      <a:endParaRPr lang="ko-KR" altLang="en-US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755576" y="588172"/>
            <a:ext cx="5679578" cy="3971916"/>
            <a:chOff x="1319245" y="546431"/>
            <a:chExt cx="4827878" cy="3222388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7"/>
              <a:ext cx="4751019" cy="27471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5" y="1037100"/>
              <a:ext cx="834460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회원</a:t>
              </a:r>
              <a:endPara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리스트</a:t>
              </a:r>
              <a:endPara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30" name="Google Shape;608;p19"/>
            <p:cNvGraphicFramePr/>
            <p:nvPr/>
          </p:nvGraphicFramePr>
          <p:xfrm>
            <a:off x="2332634" y="1276787"/>
            <a:ext cx="3144201" cy="1867381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05356"/>
                  <a:gridCol w="420086"/>
                  <a:gridCol w="464865"/>
                  <a:gridCol w="602145"/>
                  <a:gridCol w="688162"/>
                  <a:gridCol w="662239"/>
                  <a:gridCol w="456027"/>
                </a:tblGrid>
                <a:tr h="537199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아이디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생년월일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이메일주소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전화번호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주소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상태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</a:tr>
                <a:tr h="44113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44113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44113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44113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32" name="Google Shape;96;p2"/>
            <p:cNvSpPr/>
            <p:nvPr/>
          </p:nvSpPr>
          <p:spPr>
            <a:xfrm>
              <a:off x="1319245" y="1111414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6;p2"/>
            <p:cNvSpPr/>
            <p:nvPr/>
          </p:nvSpPr>
          <p:spPr>
            <a:xfrm>
              <a:off x="2219559" y="1157681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88;p31"/>
            <p:cNvSpPr/>
            <p:nvPr/>
          </p:nvSpPr>
          <p:spPr>
            <a:xfrm>
              <a:off x="3981075" y="617430"/>
              <a:ext cx="266590" cy="152383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94;p9"/>
            <p:cNvSpPr/>
            <p:nvPr/>
          </p:nvSpPr>
          <p:spPr>
            <a:xfrm>
              <a:off x="1396572" y="1871404"/>
              <a:ext cx="822987" cy="59184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회원탈퇴</a:t>
              </a: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3" name="표 12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회원관리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회원관리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924441" y="441999"/>
          <a:ext cx="2230169" cy="2564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1490"/>
                <a:gridCol w="1828679"/>
              </a:tblGrid>
              <a:tr h="313709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72551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회원관리를 누르면 사이드 메뉴 공간에 해당하는 메뉴를 보여줌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76658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회원탈퇴</a:t>
                      </a:r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클릭하면 콘텐츠 영역에 해당하는 콘텐츠를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76658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회원리스트를 표로 보여주고 마지막 열 오른쪽에 탈퇴 버튼이 생긴다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2460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탈퇴 버튼을 누르면 해당 회원의 상태가 탈퇴회원으로 변경된다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827584" y="618439"/>
            <a:ext cx="5751587" cy="3971916"/>
            <a:chOff x="1283726" y="546431"/>
            <a:chExt cx="4863397" cy="3222388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7"/>
              <a:ext cx="4751019" cy="27471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6572" y="1871404"/>
              <a:ext cx="873864" cy="59184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회원탈퇴</a:t>
              </a: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099"/>
              <a:ext cx="875892" cy="56402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회원</a:t>
              </a:r>
              <a:endPara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리스트</a:t>
              </a:r>
              <a:endPara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30" name="Google Shape;608;p19"/>
            <p:cNvGraphicFramePr/>
            <p:nvPr/>
          </p:nvGraphicFramePr>
          <p:xfrm>
            <a:off x="2332634" y="1276789"/>
            <a:ext cx="3127680" cy="1867381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60866"/>
                  <a:gridCol w="373978"/>
                  <a:gridCol w="413844"/>
                  <a:gridCol w="536055"/>
                  <a:gridCol w="612632"/>
                  <a:gridCol w="589554"/>
                  <a:gridCol w="405976"/>
                  <a:gridCol w="405976"/>
                </a:tblGrid>
                <a:tr h="537199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아이디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생년월일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이메일주소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전화번호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주소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상태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탈퇴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</a:tr>
                <a:tr h="44113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44113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44113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/>
                      </a:p>
                    </a:txBody>
                    <a:tcPr marL="68651" marR="68651" marT="34326" marB="34326" anchor="ctr"/>
                  </a:tc>
                </a:tr>
                <a:tr h="44113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/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32" name="Google Shape;96;p2"/>
            <p:cNvSpPr/>
            <p:nvPr/>
          </p:nvSpPr>
          <p:spPr>
            <a:xfrm>
              <a:off x="1283726" y="1871405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6;p2"/>
            <p:cNvSpPr/>
            <p:nvPr/>
          </p:nvSpPr>
          <p:spPr>
            <a:xfrm>
              <a:off x="2219559" y="1157681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88;p31"/>
            <p:cNvSpPr/>
            <p:nvPr/>
          </p:nvSpPr>
          <p:spPr>
            <a:xfrm>
              <a:off x="3981075" y="617430"/>
              <a:ext cx="266590" cy="152383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75;p8"/>
            <p:cNvSpPr/>
            <p:nvPr/>
          </p:nvSpPr>
          <p:spPr>
            <a:xfrm>
              <a:off x="5106987" y="1724133"/>
              <a:ext cx="353328" cy="32702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탈퇴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7" name="Google Shape;96;p2"/>
            <p:cNvSpPr/>
            <p:nvPr/>
          </p:nvSpPr>
          <p:spPr>
            <a:xfrm>
              <a:off x="4999906" y="1617795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8" name="표 17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회원관리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0" name="Google Shape;275;p8"/>
          <p:cNvSpPr/>
          <p:nvPr/>
        </p:nvSpPr>
        <p:spPr>
          <a:xfrm>
            <a:off x="5364088" y="2502123"/>
            <a:ext cx="417855" cy="40309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탈퇴</a:t>
            </a:r>
            <a:endParaRPr lang="en-US" altLang="ko-KR" sz="826" b="1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22" name="Google Shape;275;p8"/>
          <p:cNvSpPr/>
          <p:nvPr/>
        </p:nvSpPr>
        <p:spPr>
          <a:xfrm>
            <a:off x="5364088" y="2934171"/>
            <a:ext cx="417855" cy="40309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탈퇴</a:t>
            </a:r>
            <a:endParaRPr lang="en-US" altLang="ko-KR" sz="826" b="1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23" name="Google Shape;275;p8"/>
          <p:cNvSpPr/>
          <p:nvPr/>
        </p:nvSpPr>
        <p:spPr>
          <a:xfrm>
            <a:off x="5364088" y="3366219"/>
            <a:ext cx="417855" cy="40309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탈퇴</a:t>
            </a:r>
            <a:endParaRPr lang="en-US" altLang="ko-KR" sz="826" b="1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574133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 dirty="0">
                <a:solidFill>
                  <a:schemeClr val="lt1"/>
                </a:solidFill>
              </a:rPr>
              <a:t>게시판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64462827"/>
      </p:ext>
    </p:extLst>
  </p:cSld>
  <p:clrMapOvr>
    <a:masterClrMapping/>
  </p:clrMapOvr>
  <p:transition/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876255" y="442000"/>
          <a:ext cx="2259519" cy="27081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773"/>
                <a:gridCol w="1852746"/>
              </a:tblGrid>
              <a:tr h="305093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510196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게시판관리를 누르면 사이드 메뉴 공간에 해당하는 메뉴를 보여줌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5807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62318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공지사항 리스트를 표로 보여줌</a:t>
                      </a:r>
                      <a:endParaRPr lang="ko-KR" altLang="en-US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62318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 버튼을 누르면 공지사항 등록창으로 이동한다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10196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 버튼을 누르면 해당 공지사항을 수정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삭제할 수 있다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387512" y="629915"/>
            <a:ext cx="5971654" cy="4115932"/>
            <a:chOff x="1319245" y="546431"/>
            <a:chExt cx="4827878" cy="3379101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  <a:endPara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30" name="Google Shape;608;p19"/>
            <p:cNvGraphicFramePr/>
            <p:nvPr/>
          </p:nvGraphicFramePr>
          <p:xfrm>
            <a:off x="2332635" y="1157679"/>
            <a:ext cx="2946714" cy="2050459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592261"/>
                  <a:gridCol w="613781"/>
                  <a:gridCol w="679209"/>
                  <a:gridCol w="1056843"/>
                  <a:gridCol w="702728"/>
                </a:tblGrid>
                <a:tr h="382221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글번호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등록일시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제목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등록자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수정</a:t>
                        </a:r>
                        <a:r>
                          <a:rPr lang="en-US" altLang="ko-KR" sz="900" b="1" baseline="0">
                            <a:solidFill>
                              <a:schemeClr val="tx1"/>
                            </a:solidFill>
                          </a:rPr>
                          <a:t> / </a:t>
                        </a:r>
                        <a:r>
                          <a:rPr lang="ko-KR" altLang="en-US" sz="900" b="1" baseline="0">
                            <a:solidFill>
                              <a:schemeClr val="tx1"/>
                            </a:solidFill>
                          </a:rPr>
                          <a:t>삭제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</a:tr>
                <a:tr h="52883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2012/5/6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강아지를 위한 </a:t>
                        </a:r>
                        <a:endParaRPr lang="ko-KR" altLang="en-US" sz="700"/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애견호텔</a:t>
                        </a:r>
                        <a:endParaRPr lang="en-US" altLang="ko-KR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52883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2016/4/8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주의사항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52883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3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2017/12/24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크리스마스 </a:t>
                        </a:r>
                        <a:endParaRPr lang="ko-KR" altLang="en-US" sz="700"/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이벤트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52883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4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2021/10/5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요금 변경안내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32" name="Google Shape;96;p2"/>
            <p:cNvSpPr/>
            <p:nvPr/>
          </p:nvSpPr>
          <p:spPr>
            <a:xfrm>
              <a:off x="1319245" y="1111414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6;p2"/>
            <p:cNvSpPr/>
            <p:nvPr/>
          </p:nvSpPr>
          <p:spPr>
            <a:xfrm>
              <a:off x="2219559" y="1157681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88;p31"/>
            <p:cNvSpPr/>
            <p:nvPr/>
          </p:nvSpPr>
          <p:spPr>
            <a:xfrm>
              <a:off x="4463889" y="617430"/>
              <a:ext cx="266590" cy="152383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75;p8"/>
            <p:cNvSpPr/>
            <p:nvPr/>
          </p:nvSpPr>
          <p:spPr>
            <a:xfrm>
              <a:off x="4696874" y="1415974"/>
              <a:ext cx="594616" cy="48650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수정</a:t>
              </a:r>
              <a:r>
                <a:rPr lang="en-US" altLang="ko-KR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/</a:t>
              </a: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삭제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4" name="Google Shape;275;p8"/>
            <p:cNvSpPr/>
            <p:nvPr/>
          </p:nvSpPr>
          <p:spPr>
            <a:xfrm>
              <a:off x="4702260" y="1892559"/>
              <a:ext cx="594616" cy="48650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수정</a:t>
              </a:r>
              <a:r>
                <a:rPr lang="en-US" altLang="ko-KR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/</a:t>
              </a: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삭제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5" name="Google Shape;275;p8"/>
            <p:cNvSpPr/>
            <p:nvPr/>
          </p:nvSpPr>
          <p:spPr>
            <a:xfrm>
              <a:off x="4696874" y="2379064"/>
              <a:ext cx="594616" cy="48650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수정</a:t>
              </a:r>
              <a:r>
                <a:rPr lang="en-US" altLang="ko-KR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/</a:t>
              </a: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삭제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6" name="Google Shape;275;p8"/>
            <p:cNvSpPr/>
            <p:nvPr/>
          </p:nvSpPr>
          <p:spPr>
            <a:xfrm>
              <a:off x="4696874" y="2838434"/>
              <a:ext cx="594616" cy="48650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수정</a:t>
              </a:r>
              <a:r>
                <a:rPr lang="en-US" altLang="ko-KR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/</a:t>
              </a: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삭제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7" name="Google Shape;275;p8"/>
            <p:cNvSpPr/>
            <p:nvPr/>
          </p:nvSpPr>
          <p:spPr>
            <a:xfrm>
              <a:off x="4696874" y="3433159"/>
              <a:ext cx="594616" cy="243252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등록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8" name="Google Shape;96;p2"/>
            <p:cNvSpPr/>
            <p:nvPr/>
          </p:nvSpPr>
          <p:spPr>
            <a:xfrm>
              <a:off x="4585828" y="3406129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6;p2"/>
            <p:cNvSpPr/>
            <p:nvPr/>
          </p:nvSpPr>
          <p:spPr>
            <a:xfrm>
              <a:off x="4585828" y="1374072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2" name="표 21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912828" y="441999"/>
          <a:ext cx="2227959" cy="26333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1092"/>
                <a:gridCol w="1826867"/>
              </a:tblGrid>
              <a:tr h="296655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24804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 따로 입력받지 않는다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4804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입력받는다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5229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입력받지 않는다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5229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입력받는다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8366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등록버튼을 누르면 해당 내용으로 공지사항이 등록된다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제목과 내용이 작성되어있지 않으면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내용을 입력해주세요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 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5229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취소버튼을 누르면 공지사항리스트를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755576" y="557907"/>
            <a:ext cx="5832648" cy="4259948"/>
            <a:chOff x="1383723" y="546431"/>
            <a:chExt cx="4763400" cy="3379101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  <a:endPara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TextBox 17"/>
            <p:cNvSpPr txBox="1"/>
            <p:nvPr/>
          </p:nvSpPr>
          <p:spPr>
            <a:xfrm>
              <a:off x="2742372" y="972837"/>
              <a:ext cx="2486576" cy="391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Times New Roman"/>
                  <a:ea typeface="바탕"/>
                  <a:cs typeface="Times New Roman"/>
                </a:rPr>
                <a:t>(WIDTH: 80%, HEIGHT: 90%)</a:t>
              </a:r>
              <a:endParaRPr lang="en-US" altLang="ko-KR" sz="1351" b="1">
                <a:solidFill>
                  <a:srgbClr val="000000"/>
                </a:solidFill>
                <a:latin typeface="Times New Roman"/>
                <a:ea typeface="바탕"/>
                <a:cs typeface="Times New Roman"/>
              </a:endParaRP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graphicFrame>
          <p:nvGraphicFramePr>
            <p:cNvPr id="23" name="Google Shape;520;p16"/>
            <p:cNvGraphicFramePr/>
            <p:nvPr/>
          </p:nvGraphicFramePr>
          <p:xfrm>
            <a:off x="2543032" y="1354063"/>
            <a:ext cx="2356323" cy="1500751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61344"/>
                  <a:gridCol w="2423907"/>
                </a:tblGrid>
                <a:tr h="165461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60006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sym typeface="돋움"/>
                          </a:rPr>
                          <a:t>제목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공지사항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lt1">
                          <a:alpha val="100000"/>
                        </a:schemeClr>
                      </a:solidFill>
                    </a:tcPr>
                  </a:tc>
                </a:tr>
                <a:tr h="24544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바탕"/>
                            <a:sym typeface="돋움"/>
                          </a:rPr>
                          <a:t>등록자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1221049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등록내용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예) 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이것은 공지사항입니다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.</a:t>
                        </a:r>
                        <a:endParaRPr kumimoji="0" lang="en-US" altLang="ko-KR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</a:tbl>
            </a:graphicData>
          </a:graphic>
        </p:graphicFrame>
        <p:sp>
          <p:nvSpPr>
            <p:cNvPr id="26" name="Google Shape;529;p16"/>
            <p:cNvSpPr/>
            <p:nvPr/>
          </p:nvSpPr>
          <p:spPr>
            <a:xfrm>
              <a:off x="2683751" y="3422193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등록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27" name="Google Shape;96;p2"/>
            <p:cNvSpPr/>
            <p:nvPr/>
          </p:nvSpPr>
          <p:spPr>
            <a:xfrm>
              <a:off x="2583467" y="341343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8cb3e3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29;p16"/>
            <p:cNvSpPr/>
            <p:nvPr/>
          </p:nvSpPr>
          <p:spPr>
            <a:xfrm>
              <a:off x="3275623" y="3408317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취소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7" name="Google Shape;96;p2"/>
            <p:cNvSpPr/>
            <p:nvPr/>
          </p:nvSpPr>
          <p:spPr>
            <a:xfrm>
              <a:off x="3187993" y="341343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8cb3e3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88;p31"/>
            <p:cNvSpPr/>
            <p:nvPr/>
          </p:nvSpPr>
          <p:spPr>
            <a:xfrm>
              <a:off x="2488977" y="1245949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96;p2"/>
            <p:cNvSpPr/>
            <p:nvPr/>
          </p:nvSpPr>
          <p:spPr>
            <a:xfrm>
              <a:off x="2488976" y="157028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8cb3e3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96;p2"/>
            <p:cNvSpPr/>
            <p:nvPr/>
          </p:nvSpPr>
          <p:spPr>
            <a:xfrm>
              <a:off x="2475885" y="1899863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8cb3e3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2434730" y="2386366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8cb3e3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0" name="표 19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948264" y="442000"/>
          <a:ext cx="2189981" cy="29714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4255"/>
                <a:gridCol w="1795726"/>
              </a:tblGrid>
              <a:tr h="281681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23552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 따로 입력받지 않는다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3552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입력받는다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34516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입력받지 않는다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34516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입력받는다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44107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수정버튼을 누르면 해당 내용으로 공지사항이 수정된다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제목과 내용이 작성되어있지 않으면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내용을 입력해주세요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 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71046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삭제버튼을 누르면 해당 글번호의 공지사항이 삭제되고 공지사항리시트를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34516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취소버튼을 누르면 공지사항리스트를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827584" y="588173"/>
            <a:ext cx="5751587" cy="3971916"/>
            <a:chOff x="1383723" y="546431"/>
            <a:chExt cx="4763400" cy="3379101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  <a:endPara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TextBox 17"/>
            <p:cNvSpPr txBox="1"/>
            <p:nvPr/>
          </p:nvSpPr>
          <p:spPr>
            <a:xfrm>
              <a:off x="2742371" y="1010766"/>
              <a:ext cx="2486575" cy="419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Times New Roman"/>
                  <a:ea typeface="바탕"/>
                  <a:cs typeface="Times New Roman"/>
                </a:rPr>
                <a:t>(WIDTH: 80%, HEIGHT: 90%)</a:t>
              </a:r>
              <a:endParaRPr lang="en-US" altLang="ko-KR" sz="1351" b="1">
                <a:solidFill>
                  <a:srgbClr val="000000"/>
                </a:solidFill>
                <a:latin typeface="Times New Roman"/>
                <a:ea typeface="바탕"/>
                <a:cs typeface="Times New Roman"/>
              </a:endParaRP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graphicFrame>
          <p:nvGraphicFramePr>
            <p:cNvPr id="23" name="Google Shape;520;p16"/>
            <p:cNvGraphicFramePr/>
            <p:nvPr/>
          </p:nvGraphicFramePr>
          <p:xfrm>
            <a:off x="2543032" y="1354063"/>
            <a:ext cx="2389532" cy="1609581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61344"/>
                  <a:gridCol w="2423907"/>
                </a:tblGrid>
                <a:tr h="165461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05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60006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sym typeface="돋움"/>
                          </a:rPr>
                          <a:t>제목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공지사항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lt1">
                          <a:alpha val="100000"/>
                        </a:schemeClr>
                      </a:solidFill>
                    </a:tcPr>
                  </a:tc>
                </a:tr>
                <a:tr h="24544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바탕"/>
                            <a:sym typeface="돋움"/>
                          </a:rPr>
                          <a:t>등록자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1221049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등록내용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예) 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이것은 공지사항입니다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.</a:t>
                        </a:r>
                        <a:endParaRPr kumimoji="0" lang="en-US" altLang="ko-KR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</a:tbl>
            </a:graphicData>
          </a:graphic>
        </p:graphicFrame>
        <p:sp>
          <p:nvSpPr>
            <p:cNvPr id="26" name="Google Shape;529;p16"/>
            <p:cNvSpPr/>
            <p:nvPr/>
          </p:nvSpPr>
          <p:spPr>
            <a:xfrm>
              <a:off x="2683751" y="3422193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수정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27" name="Google Shape;96;p2"/>
            <p:cNvSpPr/>
            <p:nvPr/>
          </p:nvSpPr>
          <p:spPr>
            <a:xfrm>
              <a:off x="2583467" y="341343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29;p16"/>
            <p:cNvSpPr/>
            <p:nvPr/>
          </p:nvSpPr>
          <p:spPr>
            <a:xfrm>
              <a:off x="3195428" y="3413430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삭제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7" name="Google Shape;96;p2"/>
            <p:cNvSpPr/>
            <p:nvPr/>
          </p:nvSpPr>
          <p:spPr>
            <a:xfrm>
              <a:off x="3107798" y="341854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88;p31"/>
            <p:cNvSpPr/>
            <p:nvPr/>
          </p:nvSpPr>
          <p:spPr>
            <a:xfrm>
              <a:off x="2488977" y="1245949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96;p2"/>
            <p:cNvSpPr/>
            <p:nvPr/>
          </p:nvSpPr>
          <p:spPr>
            <a:xfrm>
              <a:off x="2488976" y="157028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96;p2"/>
            <p:cNvSpPr/>
            <p:nvPr/>
          </p:nvSpPr>
          <p:spPr>
            <a:xfrm>
              <a:off x="2475885" y="1899863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2434730" y="2386366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29;p16"/>
            <p:cNvSpPr/>
            <p:nvPr/>
          </p:nvSpPr>
          <p:spPr>
            <a:xfrm>
              <a:off x="3748113" y="3422194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취소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0" name="Google Shape;96;p2"/>
            <p:cNvSpPr/>
            <p:nvPr/>
          </p:nvSpPr>
          <p:spPr>
            <a:xfrm>
              <a:off x="3660484" y="342730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1" name="표 30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03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rotWithShape="1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516216" y="3977787"/>
            <a:ext cx="1783848" cy="540560"/>
          </a:xfrm>
          <a:prstGeom prst="rect">
            <a:avLst/>
          </a:prstGeom>
          <a:solidFill>
            <a:srgbClr val="ffe7d8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26">
                <a:solidFill>
                  <a:schemeClr val="tx1"/>
                </a:solidFill>
              </a:rPr>
              <a:t>아이디 혹은 비밀번호가 </a:t>
            </a:r>
            <a:endParaRPr lang="ko-KR" altLang="en-US" sz="826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826">
                <a:solidFill>
                  <a:schemeClr val="tx1"/>
                </a:solidFill>
              </a:rPr>
              <a:t>일치하지 않습니다</a:t>
            </a:r>
            <a:r>
              <a:rPr lang="en-US" altLang="ko-KR" sz="826">
                <a:solidFill>
                  <a:schemeClr val="tx1"/>
                </a:solidFill>
              </a:rPr>
              <a:t>.</a:t>
            </a:r>
            <a:endParaRPr lang="ko-KR" altLang="en-US" sz="826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3403" y="3493083"/>
            <a:ext cx="184731" cy="1963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676"/>
          </a:p>
        </p:txBody>
      </p:sp>
      <p:grpSp>
        <p:nvGrpSpPr>
          <p:cNvPr id="91" name="그룹 90"/>
          <p:cNvGrpSpPr>
            <a:grpSpLocks/>
          </p:cNvGrpSpPr>
          <p:nvPr/>
        </p:nvGrpSpPr>
        <p:grpSpPr>
          <a:xfrm rot="0">
            <a:off x="5954025" y="822145"/>
            <a:ext cx="2856531" cy="2896396"/>
            <a:chOff x="3446787" y="1171622"/>
            <a:chExt cx="3805183" cy="3858290"/>
          </a:xfrm>
        </p:grpSpPr>
        <p:cxnSp>
          <p:nvCxnSpPr>
            <p:cNvPr id="28" name="Google Shape;80;p3"/>
            <p:cNvCxnSpPr/>
            <p:nvPr/>
          </p:nvCxnSpPr>
          <p:spPr>
            <a:xfrm>
              <a:off x="5342808" y="4362259"/>
              <a:ext cx="3935" cy="66765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tailEnd type="stealth" w="med" len="med"/>
            </a:ln>
          </p:spPr>
        </p:cxnSp>
        <p:graphicFrame>
          <p:nvGraphicFramePr>
            <p:cNvPr id="35" name="Google Shape;300;p10"/>
            <p:cNvGraphicFramePr/>
            <p:nvPr/>
          </p:nvGraphicFramePr>
          <p:xfrm>
            <a:off x="3446785" y="1171621"/>
            <a:ext cx="3805183" cy="3261341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18661"/>
                  <a:gridCol w="2437870"/>
                </a:tblGrid>
                <a:tr h="409106">
                  <a:tc gridSpan="2">
                    <a:txBody>
                      <a:bodyPr vert="horz" lIns="91450" tIns="34300" rIns="91450" bIns="34300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ko-KR" sz="1000" b="1" u="none" strike="noStrike" cap="none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Description</a:t>
                        </a:r>
                        <a:endParaRPr sz="1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rgbClr val="ffb689"/>
                      </a:solidFill>
                    </a:tcPr>
                  </a:tc>
                  <a:tc hMerge="1">
                    <a:txBody>
                      <a:bodyPr/>
                      <a:p>
                        <a:pPr>
                          <a:defRPr/>
                        </a:pPr>
                        <a:endParaRPr lang="ko-KR" altLang="en-US"/>
                      </a:p>
                    </a:txBody>
                    <a:tcPr marL="91440" marR="91440"/>
                  </a:tc>
                </a:tr>
                <a:tr h="475647">
                  <a:tc>
                    <a:txBody>
                      <a:bodyPr vert="horz" lIns="91450" tIns="34300" rIns="91450" bIns="34300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1</a:t>
                        </a:r>
                        <a:endParaRPr lang="en-US" alt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91450" tIns="34300" rIns="91450" bIns="34300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는 부여된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만 사용</a:t>
                        </a:r>
                        <a:endParaRPr lang="ko-KR" altLang="en-US" sz="10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-ID : admin</a:t>
                        </a:r>
                        <a:endParaRPr lang="en-US" altLang="ko-KR" sz="10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</a:tr>
                <a:tr h="475647">
                  <a:tc>
                    <a:txBody>
                      <a:bodyPr vert="horz" lIns="91450" tIns="34300" rIns="91450" bIns="34300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2</a:t>
                        </a:r>
                        <a:endParaRPr lang="en-US" alt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91450" tIns="34300" rIns="91450" bIns="34300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는 고정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만 사용</a:t>
                        </a:r>
                        <a:endParaRPr lang="ko-KR" altLang="en-US" sz="10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-PW : puppy</a:t>
                        </a:r>
                        <a:endParaRPr lang="en-US" altLang="ko-KR" sz="10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</a:tr>
                <a:tr h="506008">
                  <a:tc>
                    <a:txBody>
                      <a:bodyPr vert="horz" lIns="91450" tIns="34300" rIns="91450" bIns="34300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3</a:t>
                        </a:r>
                        <a:endParaRPr lang="en-US" alt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91450" tIns="34300" rIns="91450" bIns="34300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와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를 정확히 입력 시</a:t>
                        </a:r>
                        <a:endParaRPr lang="ko-KR" altLang="en-US" sz="10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관리자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MAIN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페이지로 이동</a:t>
                        </a:r>
                        <a:endParaRPr lang="ko-KR" altLang="en-US" sz="10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</a:tr>
                <a:tr h="581862">
                  <a:tc>
                    <a:txBody>
                      <a:bodyPr vert="horz" lIns="91450" tIns="34300" rIns="91450" bIns="34300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3-2</a:t>
                        </a:r>
                        <a:endParaRPr lang="en-US" alt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91450" tIns="34300" rIns="91450" bIns="34300" anchor="ctr" anchorCtr="0"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와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가 일치하지 않을 시</a:t>
                        </a:r>
                        <a:endParaRPr lang="ko-KR" altLang="en-US" sz="10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알림 창을 띄워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,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 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혹은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가 일치하지 않음을 알려줌</a:t>
                        </a:r>
                        <a:endParaRPr lang="en-US" altLang="ko-KR" sz="10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90" name="그룹 89"/>
          <p:cNvGrpSpPr/>
          <p:nvPr/>
        </p:nvGrpSpPr>
        <p:grpSpPr>
          <a:xfrm rot="0">
            <a:off x="323528" y="808359"/>
            <a:ext cx="5383648" cy="3854004"/>
            <a:chOff x="241115" y="1080519"/>
            <a:chExt cx="6207283" cy="4292697"/>
          </a:xfrm>
        </p:grpSpPr>
        <p:sp>
          <p:nvSpPr>
            <p:cNvPr id="30" name="Google Shape;100;p2"/>
            <p:cNvSpPr/>
            <p:nvPr/>
          </p:nvSpPr>
          <p:spPr>
            <a:xfrm>
              <a:off x="3554254" y="1844824"/>
              <a:ext cx="2673930" cy="323367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lang="en-US" altLang="ko-KR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altLang="ko-KR" sz="1126"/>
            </a:p>
            <a:p>
              <a:pPr algn="ctr">
                <a:defRPr/>
              </a:pPr>
              <a:r>
                <a:rPr lang="ko-KR" altLang="en-US" sz="1126"/>
                <a:t>로그인 공간</a:t>
              </a:r>
              <a:endParaRPr lang="ko-KR" altLang="en-US" sz="1126"/>
            </a:p>
            <a:p>
              <a:pPr algn="ctr">
                <a:defRPr/>
              </a:pPr>
              <a:r>
                <a:rPr lang="en-US" altLang="ko-KR" sz="1202"/>
                <a:t>width : 40% height : 70%</a:t>
              </a:r>
              <a:endParaRPr lang="en-US" altLang="ko-KR" sz="1202"/>
            </a:p>
            <a:p>
              <a:pPr algn="ctr">
                <a:defRPr/>
              </a:pPr>
              <a:endParaRPr lang="en-US" altLang="ko-KR" sz="1126"/>
            </a:p>
          </p:txBody>
        </p:sp>
        <p:grpSp>
          <p:nvGrpSpPr>
            <p:cNvPr id="5" name="Google Shape;63;p3"/>
            <p:cNvGrpSpPr/>
            <p:nvPr/>
          </p:nvGrpSpPr>
          <p:grpSpPr>
            <a:xfrm rot="0">
              <a:off x="241115" y="1680633"/>
              <a:ext cx="6207282" cy="3692583"/>
              <a:chOff x="278861" y="924983"/>
              <a:chExt cx="6179877" cy="4200842"/>
            </a:xfrm>
          </p:grpSpPr>
          <p:sp>
            <p:nvSpPr>
              <p:cNvPr id="13" name="Google Shape;65;p3"/>
              <p:cNvSpPr/>
              <p:nvPr/>
            </p:nvSpPr>
            <p:spPr>
              <a:xfrm>
                <a:off x="278861" y="924983"/>
                <a:ext cx="6179877" cy="4200842"/>
              </a:xfrm>
              <a:prstGeom prst="rect">
                <a:avLst/>
              </a:prstGeom>
              <a:solidFill>
                <a:srgbClr val="ffe7d8"/>
              </a:solidFill>
              <a:ln w="25400" cap="flat" cmpd="sng">
                <a:solidFill>
                  <a:schemeClr val="dk1"/>
                </a:solidFill>
                <a:prstDash val="solid"/>
                <a:round/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>
                  <a:defRPr/>
                </a:pPr>
                <a:endParaRPr sz="1052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Google Shape;70;p3"/>
              <p:cNvSpPr/>
              <p:nvPr/>
            </p:nvSpPr>
            <p:spPr>
              <a:xfrm>
                <a:off x="5791201" y="2159540"/>
                <a:ext cx="257690" cy="250933"/>
              </a:xfrm>
              <a:prstGeom prst="ellipse">
                <a:avLst/>
              </a:prstGeom>
              <a:solidFill>
                <a:srgbClr val="c5d8f1"/>
              </a:solidFill>
              <a:ln>
                <a:noFill/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1052" b="1">
                    <a:solidFill>
                      <a:schemeClr val="dk1"/>
                    </a:solidFill>
                  </a:rPr>
                  <a:t>1</a:t>
                </a:r>
                <a:endParaRPr sz="1052" b="1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Google Shape;71;p3"/>
              <p:cNvSpPr/>
              <p:nvPr/>
            </p:nvSpPr>
            <p:spPr>
              <a:xfrm>
                <a:off x="5814648" y="2944982"/>
                <a:ext cx="257690" cy="250933"/>
              </a:xfrm>
              <a:prstGeom prst="ellipse">
                <a:avLst/>
              </a:prstGeom>
              <a:solidFill>
                <a:srgbClr val="c5d8f1"/>
              </a:solidFill>
              <a:ln>
                <a:noFill/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1052" b="1">
                    <a:solidFill>
                      <a:schemeClr val="dk1"/>
                    </a:solidFill>
                  </a:rPr>
                  <a:t>2</a:t>
                </a:r>
                <a:endParaRPr sz="1052" b="1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1259632" y="1080519"/>
              <a:ext cx="5188765" cy="648072"/>
            </a:xfrm>
            <a:prstGeom prst="rect">
              <a:avLst/>
            </a:prstGeom>
            <a:solidFill>
              <a:srgbClr val="ffb689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76" b="1">
                  <a:solidFill>
                    <a:schemeClr val="dk1"/>
                  </a:solidFill>
                </a:rPr>
                <a:t>통계</a:t>
              </a:r>
              <a:r>
                <a:rPr lang="en-US" altLang="ko-KR" sz="976" b="1">
                  <a:solidFill>
                    <a:schemeClr val="dk1"/>
                  </a:solidFill>
                </a:rPr>
                <a:t>| </a:t>
              </a:r>
              <a:r>
                <a:rPr lang="ko-KR" altLang="en-US" sz="976" b="1">
                  <a:solidFill>
                    <a:schemeClr val="dk1"/>
                  </a:solidFill>
                </a:rPr>
                <a:t>애견공간관리</a:t>
              </a:r>
              <a:r>
                <a:rPr lang="en-US" altLang="ko-KR" sz="976" b="1">
                  <a:solidFill>
                    <a:schemeClr val="dk1"/>
                  </a:solidFill>
                </a:rPr>
                <a:t>| </a:t>
              </a:r>
              <a:r>
                <a:rPr lang="ko-KR" altLang="en-US" sz="976" b="1">
                  <a:solidFill>
                    <a:schemeClr val="dk1"/>
                  </a:solidFill>
                </a:rPr>
                <a:t>예약관리</a:t>
              </a:r>
              <a:r>
                <a:rPr lang="en-US" altLang="ko-KR" sz="976" b="1">
                  <a:solidFill>
                    <a:schemeClr val="dk1"/>
                  </a:solidFill>
                </a:rPr>
                <a:t>| </a:t>
              </a:r>
              <a:r>
                <a:rPr lang="ko-KR" altLang="en-US" sz="976" b="1">
                  <a:solidFill>
                    <a:schemeClr val="dk1"/>
                  </a:solidFill>
                </a:rPr>
                <a:t>회원관리</a:t>
              </a:r>
              <a:r>
                <a:rPr lang="en-US" altLang="ko-KR" sz="976" b="1">
                  <a:solidFill>
                    <a:schemeClr val="dk1"/>
                  </a:solidFill>
                </a:rPr>
                <a:t>| </a:t>
              </a:r>
              <a:r>
                <a:rPr lang="ko-KR" altLang="en-US" sz="976" b="1">
                  <a:solidFill>
                    <a:schemeClr val="dk1"/>
                  </a:solidFill>
                </a:rPr>
                <a:t>게시판관리</a:t>
              </a:r>
              <a:endParaRPr lang="ko-KR" altLang="en-US" sz="976"/>
            </a:p>
          </p:txBody>
        </p:sp>
        <p:sp>
          <p:nvSpPr>
            <p:cNvPr id="72" name="Google Shape;288;p9"/>
            <p:cNvSpPr/>
            <p:nvPr/>
          </p:nvSpPr>
          <p:spPr>
            <a:xfrm>
              <a:off x="241115" y="1080520"/>
              <a:ext cx="1018517" cy="648072"/>
            </a:xfrm>
            <a:prstGeom prst="rect">
              <a:avLst/>
            </a:prstGeom>
            <a:solidFill>
              <a:srgbClr val="ffe7d8"/>
            </a:solidFill>
            <a:ln w="25400" cap="flat" cmpd="sng" algn="ctr">
              <a:solidFill>
                <a:schemeClr val="dk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lang="en-US" altLang="ko-KR" sz="750"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en-US" altLang="ko-KR" sz="750"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750"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en-US" altLang="ko-KR" sz="750"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75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9552" y="1916832"/>
              <a:ext cx="2880320" cy="3240360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dk1"/>
                  </a:solidFill>
                </a:rPr>
                <a:t>이미지</a:t>
              </a:r>
              <a:endParaRPr lang="ko-KR" altLang="en-US" sz="1200">
                <a:solidFill>
                  <a:schemeClr val="dk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dk1"/>
                  </a:solidFill>
                </a:rPr>
                <a:t>width : 50%</a:t>
              </a:r>
              <a:endParaRPr lang="en-US" altLang="ko-KR" sz="1200">
                <a:solidFill>
                  <a:schemeClr val="dk1"/>
                </a:solidFill>
              </a:endParaRPr>
            </a:p>
            <a:p>
              <a:pPr algn="ctr">
                <a:defRPr/>
              </a:pPr>
              <a:r>
                <a:rPr lang="en-US" altLang="ko-KR" sz="1200">
                  <a:solidFill>
                    <a:schemeClr val="dk1"/>
                  </a:solidFill>
                </a:rPr>
                <a:t>height : 70%</a:t>
              </a:r>
              <a:endParaRPr lang="en-US" altLang="ko-KR" sz="1200">
                <a:solidFill>
                  <a:schemeClr val="dk1"/>
                </a:solidFill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 rot="0">
              <a:off x="3707904" y="2708917"/>
              <a:ext cx="2376264" cy="432048"/>
              <a:chOff x="3707904" y="2708920"/>
              <a:chExt cx="2376264" cy="432048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707904" y="2708920"/>
                <a:ext cx="2376264" cy="432048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200">
                    <a:solidFill>
                      <a:srgbClr val="a6a6a6"/>
                    </a:solidFill>
                  </a:rPr>
                  <a:t>아이디</a:t>
                </a:r>
                <a:endParaRPr lang="ko-KR" altLang="en-US" sz="1200">
                  <a:solidFill>
                    <a:srgbClr val="a6a6a6"/>
                  </a:solidFill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5724128" y="2780928"/>
                <a:ext cx="288032" cy="288032"/>
              </a:xfrm>
              <a:prstGeom prst="ellipse">
                <a:avLst/>
              </a:prstGeom>
              <a:solidFill>
                <a:srgbClr val="ffb689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dk1"/>
                    </a:solidFill>
                  </a:rPr>
                  <a:t>1</a:t>
                </a:r>
                <a:endParaRPr lang="en-US" altLang="ko-KR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rot="0">
              <a:off x="3707904" y="3284982"/>
              <a:ext cx="2376264" cy="432048"/>
              <a:chOff x="3707904" y="2708920"/>
              <a:chExt cx="2376264" cy="432048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707904" y="2708920"/>
                <a:ext cx="2376264" cy="43204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defTabSz="686460">
                  <a:spcBef>
                    <a:spcPct val="0"/>
                  </a:spcBef>
                  <a:defRPr/>
                </a:pPr>
                <a:r>
                  <a:rPr lang="ko-KR" altLang="en-US" sz="1351">
                    <a:solidFill>
                      <a:srgbClr val="a6a6a6"/>
                    </a:solidFill>
                    <a:sym typeface="Arial"/>
                  </a:rPr>
                  <a:t>비밀번호</a:t>
                </a:r>
                <a:endParaRPr lang="ko-KR" altLang="en-US" sz="1351">
                  <a:solidFill>
                    <a:srgbClr val="a6a6a6"/>
                  </a:solidFill>
                  <a:sym typeface="Arial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5724128" y="2780928"/>
                <a:ext cx="288032" cy="288032"/>
              </a:xfrm>
              <a:prstGeom prst="ellipse">
                <a:avLst/>
              </a:prstGeom>
              <a:solidFill>
                <a:srgbClr val="ffb689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algn="ctr" defTabSz="686460">
                  <a:spcBef>
                    <a:spcPct val="0"/>
                  </a:spcBef>
                  <a:defRPr/>
                </a:pPr>
                <a:r>
                  <a:rPr lang="en-US" altLang="ko-KR" sz="1351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2</a:t>
                </a:r>
                <a:endParaRPr lang="en-US" altLang="ko-KR" sz="1351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3707904" y="3861048"/>
              <a:ext cx="2376264" cy="576064"/>
            </a:xfrm>
            <a:prstGeom prst="rect">
              <a:avLst/>
            </a:prstGeom>
            <a:solidFill>
              <a:srgbClr val="ffb689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2"/>
                <a:t>LOGIN</a:t>
              </a:r>
              <a:endParaRPr lang="en-US" altLang="ko-KR" sz="2402"/>
            </a:p>
          </p:txBody>
        </p:sp>
        <p:sp>
          <p:nvSpPr>
            <p:cNvPr id="85" name="타원 84"/>
            <p:cNvSpPr/>
            <p:nvPr/>
          </p:nvSpPr>
          <p:spPr>
            <a:xfrm>
              <a:off x="5724128" y="3356992"/>
              <a:ext cx="288032" cy="288032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  <a:endParaRPr lang="en-US" altLang="ko-KR" sz="1351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5724128" y="4005063"/>
              <a:ext cx="288032" cy="288032"/>
            </a:xfrm>
            <a:prstGeom prst="ellipse">
              <a:avLst/>
            </a:prstGeom>
            <a:solidFill>
              <a:schemeClr val="lt1">
                <a:alpha val="100000"/>
              </a:scheme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  <a:endParaRPr lang="en-US" altLang="ko-KR" sz="1351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707903" y="2060848"/>
              <a:ext cx="2376264" cy="43204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solidFill>
                <a:schemeClr val="lt1">
                  <a:alpha val="100000"/>
                </a:schemeClr>
              </a:solidFill>
              <a:prstDash val="solid"/>
            </a:ln>
            <a:effectLst>
              <a:outerShdw blurRad="76200" sx="104000" sy="104000" algn="ctr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1351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관리자 로그인</a:t>
              </a:r>
              <a:endParaRPr lang="ko-KR" altLang="en-US" sz="1351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29" name="표 28"/>
          <p:cNvGraphicFramePr/>
          <p:nvPr/>
        </p:nvGraphicFramePr>
        <p:xfrm>
          <a:off x="11248" y="-2179"/>
          <a:ext cx="9140786" cy="438465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관리자 로그인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관리자 로그인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관리자 로그인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7060899" y="441999"/>
          <a:ext cx="2083101" cy="256417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5014"/>
                <a:gridCol w="1708087"/>
              </a:tblGrid>
              <a:tr h="296147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495237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게시판관리를 누르면 사이드 메뉴 공간에 해당하는 메뉴를 보여줌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3877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문의게시판</a:t>
                      </a:r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95237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문의사항 리스트를 글번호 오름차순으로 표로 보여줌</a:t>
                      </a:r>
                      <a:endParaRPr lang="ko-KR" altLang="en-US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3877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자세히 버튼을 누르면 해당 문의사항의 내용과 댓글 등록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삭제가 가능한 페이지를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971600" y="629915"/>
            <a:ext cx="5463555" cy="4043924"/>
            <a:chOff x="1320478" y="546431"/>
            <a:chExt cx="4826645" cy="3379101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  <a:endPara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30" name="Google Shape;608;p19"/>
            <p:cNvGraphicFramePr/>
            <p:nvPr/>
          </p:nvGraphicFramePr>
          <p:xfrm>
            <a:off x="2332635" y="1157678"/>
            <a:ext cx="3219929" cy="208697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592261"/>
                  <a:gridCol w="613781"/>
                  <a:gridCol w="679209"/>
                  <a:gridCol w="1056843"/>
                  <a:gridCol w="702728"/>
                </a:tblGrid>
                <a:tr h="382221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글번호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등록일시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제목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아이디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자세히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</a:tr>
                <a:tr h="52883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2012/5/6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강아지를 위한 </a:t>
                        </a:r>
                        <a:endParaRPr lang="ko-KR" altLang="en-US" sz="700"/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애견호텔</a:t>
                        </a:r>
                        <a:endParaRPr lang="en-US" altLang="ko-KR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52883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2016/4/8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주의사항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52883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3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2017/12/24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크리스마스 </a:t>
                        </a:r>
                        <a:endParaRPr lang="ko-KR" altLang="en-US" sz="700"/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이벤트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  <a:tr h="52883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4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2021/10/5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요금 변경안내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</a:tr>
              </a:tbl>
            </a:graphicData>
          </a:graphic>
        </p:graphicFrame>
        <p:sp>
          <p:nvSpPr>
            <p:cNvPr id="32" name="Google Shape;96;p2"/>
            <p:cNvSpPr/>
            <p:nvPr/>
          </p:nvSpPr>
          <p:spPr>
            <a:xfrm>
              <a:off x="1320478" y="1790322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6;p2"/>
            <p:cNvSpPr/>
            <p:nvPr/>
          </p:nvSpPr>
          <p:spPr>
            <a:xfrm>
              <a:off x="2219559" y="1157681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88;p31"/>
            <p:cNvSpPr/>
            <p:nvPr/>
          </p:nvSpPr>
          <p:spPr>
            <a:xfrm>
              <a:off x="4463889" y="617430"/>
              <a:ext cx="266590" cy="152383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75;p8"/>
            <p:cNvSpPr/>
            <p:nvPr/>
          </p:nvSpPr>
          <p:spPr>
            <a:xfrm>
              <a:off x="4917470" y="1490975"/>
              <a:ext cx="594616" cy="439362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자세히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8" name="Google Shape;96;p2"/>
            <p:cNvSpPr/>
            <p:nvPr/>
          </p:nvSpPr>
          <p:spPr>
            <a:xfrm>
              <a:off x="4819233" y="1627406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75;p8"/>
            <p:cNvSpPr/>
            <p:nvPr/>
          </p:nvSpPr>
          <p:spPr>
            <a:xfrm>
              <a:off x="4924367" y="1930338"/>
              <a:ext cx="594616" cy="439362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자세히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3" name="Google Shape;275;p8"/>
            <p:cNvSpPr/>
            <p:nvPr/>
          </p:nvSpPr>
          <p:spPr>
            <a:xfrm>
              <a:off x="4924367" y="2351527"/>
              <a:ext cx="594616" cy="439362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자세히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6" name="Google Shape;275;p8"/>
            <p:cNvSpPr/>
            <p:nvPr/>
          </p:nvSpPr>
          <p:spPr>
            <a:xfrm>
              <a:off x="4924367" y="2772715"/>
              <a:ext cx="594616" cy="439362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자세히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graphicFrame>
        <p:nvGraphicFramePr>
          <p:cNvPr id="20" name="표 19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04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7021717" y="442000"/>
          <a:ext cx="2113849" cy="234412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0549"/>
                <a:gridCol w="1733300"/>
              </a:tblGrid>
              <a:tr h="259923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528330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사용자가 입력한 문의사항 정보를 보여주며 수정이 불가능하다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28330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댓글등록 버튼을 눌러 댓글등록이 가능하다</a:t>
                      </a:r>
                      <a:r>
                        <a:rPr lang="en-US" altLang="ko-KR" sz="700" b="1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28330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 수정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 버튼을 눌러서 댓글 수정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삭제가 가능하다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99208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뒤로 버튼을 눌러서 문의사항 리스트를 볼 수 있다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1043608" y="552169"/>
            <a:ext cx="5463555" cy="4043924"/>
            <a:chOff x="1383723" y="546431"/>
            <a:chExt cx="4763400" cy="3379101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lang="ko-KR" altLang="en-US"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  <a:endPara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27" name="Google Shape;520;p16"/>
            <p:cNvGraphicFramePr/>
            <p:nvPr/>
          </p:nvGraphicFramePr>
          <p:xfrm>
            <a:off x="2424806" y="1130856"/>
            <a:ext cx="2900045" cy="2009244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531868"/>
                  <a:gridCol w="2794444"/>
                </a:tblGrid>
                <a:tr h="16074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16074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등록일시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6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2012/5/6</a:t>
                        </a:r>
                        <a:endParaRPr lang="en-US" altLang="ko-KR" sz="6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16074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sym typeface="돋움"/>
                          </a:rPr>
                          <a:t>제목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공지사항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</a:tr>
                <a:tr h="16074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바탕"/>
                            <a:sym typeface="돋움"/>
                          </a:rPr>
                          <a:t>아이디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1052388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등록내용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예) 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이것은 문의사항입니다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.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</a:tr>
                <a:tr h="699716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" name="Google Shape;96;p2"/>
            <p:cNvSpPr/>
            <p:nvPr/>
          </p:nvSpPr>
          <p:spPr>
            <a:xfrm>
              <a:off x="2325879" y="106311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29;p16"/>
            <p:cNvSpPr/>
            <p:nvPr/>
          </p:nvSpPr>
          <p:spPr>
            <a:xfrm>
              <a:off x="2413509" y="3574232"/>
              <a:ext cx="569917" cy="156929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댓글 등록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9" name="Google Shape;529;p16"/>
            <p:cNvSpPr/>
            <p:nvPr/>
          </p:nvSpPr>
          <p:spPr>
            <a:xfrm>
              <a:off x="3135840" y="3574229"/>
              <a:ext cx="569917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댓글 수정</a:t>
              </a:r>
              <a:r>
                <a:rPr lang="en-US" altLang="ko-KR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/</a:t>
              </a: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삭제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40" name="Google Shape;529;p16"/>
            <p:cNvSpPr/>
            <p:nvPr/>
          </p:nvSpPr>
          <p:spPr>
            <a:xfrm>
              <a:off x="3839176" y="3574229"/>
              <a:ext cx="569917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뒤로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2" name="Google Shape;96;p2"/>
            <p:cNvSpPr/>
            <p:nvPr/>
          </p:nvSpPr>
          <p:spPr>
            <a:xfrm>
              <a:off x="2277358" y="3465173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3029215" y="3482197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96;p2"/>
            <p:cNvSpPr/>
            <p:nvPr/>
          </p:nvSpPr>
          <p:spPr>
            <a:xfrm>
              <a:off x="3749105" y="3482197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7" name="표 16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05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7060899" y="441999"/>
          <a:ext cx="2079888" cy="29038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4435"/>
                <a:gridCol w="1705453"/>
              </a:tblGrid>
              <a:tr h="275279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230170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댓글번호는 입력이 불가능하다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6912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 해당 글번호를 가져오고 입력이 불가능하다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30170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등록일시는 입력이 불가능하다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30170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입력한다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6912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입력이 불가능하다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30170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입력한다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27192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등록버튼을 누르면 해당 내용으로 댓글을 등록한다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있으면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존재합니다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6912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버튼을 누르면 문의사항 자세히로 돌아간다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1043608" y="552169"/>
            <a:ext cx="5537217" cy="4043924"/>
            <a:chOff x="1383723" y="546431"/>
            <a:chExt cx="4765054" cy="3378632"/>
          </a:xfrm>
        </p:grpSpPr>
        <p:sp>
          <p:nvSpPr>
            <p:cNvPr id="21" name="Google Shape;293;p9"/>
            <p:cNvSpPr/>
            <p:nvPr/>
          </p:nvSpPr>
          <p:spPr>
            <a:xfrm>
              <a:off x="1397758" y="1021176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lang="ko-KR" altLang="en-US"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  <a:endPara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27" name="Google Shape;520;p16"/>
            <p:cNvGraphicFramePr/>
            <p:nvPr/>
          </p:nvGraphicFramePr>
          <p:xfrm>
            <a:off x="2424806" y="1130857"/>
            <a:ext cx="2862459" cy="2065784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531868"/>
                  <a:gridCol w="2794444"/>
                </a:tblGrid>
                <a:tr h="2184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184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184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등록일시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endParaRPr lang="en-US" altLang="ko-KR" sz="6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184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sym typeface="돋움"/>
                          </a:rPr>
                          <a:t>제목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bg1"/>
                      </a:solidFill>
                    </a:tcPr>
                  </a:tc>
                </a:tr>
                <a:tr h="2184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바탕"/>
                            <a:sym typeface="돋움"/>
                          </a:rPr>
                          <a:t>등록자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</a:tr>
                <a:tr h="1380351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등록내용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예) 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이것은 댓글입니다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.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chemeClr val="bg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" name="Google Shape;96;p2"/>
            <p:cNvSpPr/>
            <p:nvPr/>
          </p:nvSpPr>
          <p:spPr>
            <a:xfrm>
              <a:off x="2325879" y="106311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29;p16"/>
            <p:cNvSpPr/>
            <p:nvPr/>
          </p:nvSpPr>
          <p:spPr>
            <a:xfrm>
              <a:off x="2422883" y="3661590"/>
              <a:ext cx="569917" cy="156929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등록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40" name="Google Shape;529;p16"/>
            <p:cNvSpPr/>
            <p:nvPr/>
          </p:nvSpPr>
          <p:spPr>
            <a:xfrm>
              <a:off x="3203353" y="3656475"/>
              <a:ext cx="569917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취소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2" name="Google Shape;96;p2"/>
            <p:cNvSpPr/>
            <p:nvPr/>
          </p:nvSpPr>
          <p:spPr>
            <a:xfrm>
              <a:off x="2336884" y="131487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2335253" y="155416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96;p2"/>
            <p:cNvSpPr/>
            <p:nvPr/>
          </p:nvSpPr>
          <p:spPr>
            <a:xfrm>
              <a:off x="2316394" y="1813722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6;p2"/>
            <p:cNvSpPr/>
            <p:nvPr/>
          </p:nvSpPr>
          <p:spPr>
            <a:xfrm>
              <a:off x="2312158" y="2046998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6;p2"/>
            <p:cNvSpPr/>
            <p:nvPr/>
          </p:nvSpPr>
          <p:spPr>
            <a:xfrm>
              <a:off x="2312158" y="2333500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6;p2"/>
            <p:cNvSpPr/>
            <p:nvPr/>
          </p:nvSpPr>
          <p:spPr>
            <a:xfrm>
              <a:off x="2325879" y="358973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6;p2"/>
            <p:cNvSpPr/>
            <p:nvPr/>
          </p:nvSpPr>
          <p:spPr>
            <a:xfrm>
              <a:off x="3115721" y="358877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3" name="표 22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06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7060899" y="452126"/>
          <a:ext cx="2079888" cy="35621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4435"/>
                <a:gridCol w="1705453"/>
              </a:tblGrid>
              <a:tr h="265660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1548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해당 댓글 번호를 가져오고 댓글번호는 수정이 불가능하다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1548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 해당 글번호를 가져오고 입력이 불가능하다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4425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해당 댓글의 등록일시를 가져오고 등록일시는 수정이 불가능하다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22128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입력한다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1548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입력이 불가능하다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22128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입력한다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01783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수정버튼을 누르면 해당 내용으로 댓글을 수정한다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있으면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존재합니다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4425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삭제버튼을 누르면 해당 댓글번호의 댓글을 삭제하고 문의사항 자세히로 돌아간다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1548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9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버튼을 누르면 문의사항 자세히로 돌아간다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1123015" y="618439"/>
            <a:ext cx="5321193" cy="3971916"/>
            <a:chOff x="1383723" y="546431"/>
            <a:chExt cx="4765054" cy="3378632"/>
          </a:xfrm>
        </p:grpSpPr>
        <p:sp>
          <p:nvSpPr>
            <p:cNvPr id="21" name="Google Shape;293;p9"/>
            <p:cNvSpPr/>
            <p:nvPr/>
          </p:nvSpPr>
          <p:spPr>
            <a:xfrm>
              <a:off x="1397758" y="1021176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lang="ko-KR" altLang="en-US"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  <a:endPara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27" name="Google Shape;520;p16"/>
            <p:cNvGraphicFramePr/>
            <p:nvPr/>
          </p:nvGraphicFramePr>
          <p:xfrm>
            <a:off x="2424806" y="1130856"/>
            <a:ext cx="2978666" cy="2103235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531868"/>
                  <a:gridCol w="2794444"/>
                </a:tblGrid>
                <a:tr h="2184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184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184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등록일시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6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2021/12/04</a:t>
                        </a:r>
                        <a:endParaRPr lang="en-US" altLang="ko-KR" sz="6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184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sym typeface="돋움"/>
                          </a:rPr>
                          <a:t>제목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bg1"/>
                      </a:solidFill>
                    </a:tcPr>
                  </a:tc>
                </a:tr>
                <a:tr h="2184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바탕"/>
                            <a:sym typeface="돋움"/>
                          </a:rPr>
                          <a:t>등록자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</a:tr>
                <a:tr h="1380351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등록내용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예) 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이것은 댓글입니다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2.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chemeClr val="bg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" name="Google Shape;96;p2"/>
            <p:cNvSpPr/>
            <p:nvPr/>
          </p:nvSpPr>
          <p:spPr>
            <a:xfrm>
              <a:off x="2325879" y="106311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29;p16"/>
            <p:cNvSpPr/>
            <p:nvPr/>
          </p:nvSpPr>
          <p:spPr>
            <a:xfrm>
              <a:off x="2422883" y="3661590"/>
              <a:ext cx="569917" cy="156929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수정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40" name="Google Shape;529;p16"/>
            <p:cNvSpPr/>
            <p:nvPr/>
          </p:nvSpPr>
          <p:spPr>
            <a:xfrm>
              <a:off x="3203353" y="3656475"/>
              <a:ext cx="569917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삭제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2" name="Google Shape;96;p2"/>
            <p:cNvSpPr/>
            <p:nvPr/>
          </p:nvSpPr>
          <p:spPr>
            <a:xfrm>
              <a:off x="2336884" y="131487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2335253" y="155416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96;p2"/>
            <p:cNvSpPr/>
            <p:nvPr/>
          </p:nvSpPr>
          <p:spPr>
            <a:xfrm>
              <a:off x="2316394" y="1813722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6;p2"/>
            <p:cNvSpPr/>
            <p:nvPr/>
          </p:nvSpPr>
          <p:spPr>
            <a:xfrm>
              <a:off x="2312158" y="2046998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6;p2"/>
            <p:cNvSpPr/>
            <p:nvPr/>
          </p:nvSpPr>
          <p:spPr>
            <a:xfrm>
              <a:off x="2312158" y="2333500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6;p2"/>
            <p:cNvSpPr/>
            <p:nvPr/>
          </p:nvSpPr>
          <p:spPr>
            <a:xfrm>
              <a:off x="2325879" y="358973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6;p2"/>
            <p:cNvSpPr/>
            <p:nvPr/>
          </p:nvSpPr>
          <p:spPr>
            <a:xfrm>
              <a:off x="3115721" y="358877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29;p16"/>
            <p:cNvSpPr/>
            <p:nvPr/>
          </p:nvSpPr>
          <p:spPr>
            <a:xfrm>
              <a:off x="3981898" y="3649367"/>
              <a:ext cx="569917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취소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26" name="Google Shape;96;p2"/>
            <p:cNvSpPr/>
            <p:nvPr/>
          </p:nvSpPr>
          <p:spPr>
            <a:xfrm>
              <a:off x="3894267" y="3581673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0" name="표 29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07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7060899" y="438473"/>
          <a:ext cx="2079887" cy="36478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4435"/>
                <a:gridCol w="1705452"/>
              </a:tblGrid>
              <a:tr h="272048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23076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해당 댓글 번호를 가져오고 댓글번호는 수정이 불가능하다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3076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 해당 글번호를 가져오고 입력이 불가능하다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54937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해당 댓글의 등록일시를 가져오고 등록일시는 수정이 불가능하다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2746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입력한다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3076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입력이 불가능하다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227469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입력한다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18660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수정버튼을 누르면 해당 내용으로 댓글을 수정한다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있으면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존재합니다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454937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삭제버튼을 누르면 해당 댓글번호의 댓글을 삭제하고 문의사항 자세히로 돌아간다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23076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9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버튼을 누르면 문의사항 자세히로 돌아간다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1123015" y="618439"/>
            <a:ext cx="5393201" cy="3899908"/>
            <a:chOff x="1383723" y="546431"/>
            <a:chExt cx="4765054" cy="3378632"/>
          </a:xfrm>
        </p:grpSpPr>
        <p:sp>
          <p:nvSpPr>
            <p:cNvPr id="21" name="Google Shape;293;p9"/>
            <p:cNvSpPr/>
            <p:nvPr/>
          </p:nvSpPr>
          <p:spPr>
            <a:xfrm>
              <a:off x="1397758" y="1021176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lang="ko-KR" altLang="en-US"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  <a:endPara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7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27" name="Google Shape;520;p16"/>
            <p:cNvGraphicFramePr/>
            <p:nvPr/>
          </p:nvGraphicFramePr>
          <p:xfrm>
            <a:off x="2424804" y="1130856"/>
            <a:ext cx="2938896" cy="2142069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531868"/>
                  <a:gridCol w="2794444"/>
                </a:tblGrid>
                <a:tr h="2184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184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184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등록일시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6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2021/12/04</a:t>
                        </a:r>
                        <a:endParaRPr lang="en-US" altLang="ko-KR" sz="6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2184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sym typeface="돋움"/>
                          </a:rPr>
                          <a:t>제목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bg1"/>
                      </a:solidFill>
                    </a:tcPr>
                  </a:tc>
                </a:tr>
                <a:tr h="21844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바탕"/>
                            <a:sym typeface="돋움"/>
                          </a:rPr>
                          <a:t>등록자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</a:tr>
                <a:tr h="1380351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등록내용</a:t>
                        </a:r>
                        <a:endPara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예) 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이것은 댓글입니다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2.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chemeClr val="bg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" name="Google Shape;96;p2"/>
            <p:cNvSpPr/>
            <p:nvPr/>
          </p:nvSpPr>
          <p:spPr>
            <a:xfrm>
              <a:off x="2325878" y="106311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29;p16"/>
            <p:cNvSpPr/>
            <p:nvPr/>
          </p:nvSpPr>
          <p:spPr>
            <a:xfrm>
              <a:off x="2422883" y="3661590"/>
              <a:ext cx="569917" cy="156929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수정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40" name="Google Shape;529;p16"/>
            <p:cNvSpPr/>
            <p:nvPr/>
          </p:nvSpPr>
          <p:spPr>
            <a:xfrm>
              <a:off x="3203353" y="3656475"/>
              <a:ext cx="569917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삭제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2" name="Google Shape;96;p2"/>
            <p:cNvSpPr/>
            <p:nvPr/>
          </p:nvSpPr>
          <p:spPr>
            <a:xfrm>
              <a:off x="2336884" y="131487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2335253" y="155416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96;p2"/>
            <p:cNvSpPr/>
            <p:nvPr/>
          </p:nvSpPr>
          <p:spPr>
            <a:xfrm>
              <a:off x="2316394" y="1813722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6;p2"/>
            <p:cNvSpPr/>
            <p:nvPr/>
          </p:nvSpPr>
          <p:spPr>
            <a:xfrm>
              <a:off x="2312158" y="2046998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6;p2"/>
            <p:cNvSpPr/>
            <p:nvPr/>
          </p:nvSpPr>
          <p:spPr>
            <a:xfrm>
              <a:off x="2312158" y="2333500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6;p2"/>
            <p:cNvSpPr/>
            <p:nvPr/>
          </p:nvSpPr>
          <p:spPr>
            <a:xfrm>
              <a:off x="2325879" y="358973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6;p2"/>
            <p:cNvSpPr/>
            <p:nvPr/>
          </p:nvSpPr>
          <p:spPr>
            <a:xfrm>
              <a:off x="3115721" y="358877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29;p16"/>
            <p:cNvSpPr/>
            <p:nvPr/>
          </p:nvSpPr>
          <p:spPr>
            <a:xfrm>
              <a:off x="3981898" y="3649367"/>
              <a:ext cx="569917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취소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26" name="Google Shape;96;p2"/>
            <p:cNvSpPr/>
            <p:nvPr/>
          </p:nvSpPr>
          <p:spPr>
            <a:xfrm>
              <a:off x="3894267" y="3581673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0" name="표 29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08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619307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메인 페이지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rotWithShape="1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266149" y="378058"/>
            <a:ext cx="225668" cy="225668"/>
          </a:xfrm>
          <a:prstGeom prst="rect">
            <a:avLst/>
          </a:prstGeom>
          <a:noFill/>
        </p:spPr>
        <p:txBody>
          <a:bodyPr vert="horz" wrap="square" lIns="68644" tIns="34322" rIns="68644" bIns="3432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200"/>
          </a:p>
        </p:txBody>
      </p:sp>
      <p:graphicFrame>
        <p:nvGraphicFramePr>
          <p:cNvPr id="26" name="Google Shape;59;p3"/>
          <p:cNvGraphicFramePr/>
          <p:nvPr/>
        </p:nvGraphicFramePr>
        <p:xfrm>
          <a:off x="6631382" y="447805"/>
          <a:ext cx="2509404" cy="24143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52476"/>
                <a:gridCol w="2056928"/>
              </a:tblGrid>
              <a:tr h="313999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67728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로고 클릭 시 </a:t>
                      </a:r>
                      <a:endParaRPr lang="ko-KR" altLang="en-US"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메인 페이지로 이동</a:t>
                      </a:r>
                      <a:endParaRPr lang="ko-KR" altLang="en-US"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LOGO : </a:t>
                      </a: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WIDTH: 15%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HEIGHT: 100%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77284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메인 페이지 메뉴</a:t>
                      </a:r>
                      <a:endParaRPr lang="ko-KR" altLang="en-US"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WIDTH: 70%, HEIGHT: 80%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로그아웃</a:t>
                      </a: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ko-KR" altLang="en-US" sz="700" b="1" baseline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72895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사이드 메뉴 공간</a:t>
                      </a:r>
                      <a:endParaRPr lang="ko-KR" altLang="en-US"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WIDTH: 15%, HEIGHT: 100%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372895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lang="en-US" altLang="ko-KR"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컨텐츠 공간</a:t>
                      </a:r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WIDTH: 85%, HEIGHT: 100%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827585" y="736228"/>
            <a:ext cx="5402452" cy="4033977"/>
            <a:chOff x="1874839" y="736228"/>
            <a:chExt cx="4355197" cy="3598167"/>
          </a:xfrm>
        </p:grpSpPr>
        <p:sp>
          <p:nvSpPr>
            <p:cNvPr id="33" name="Google Shape;293;p9"/>
            <p:cNvSpPr/>
            <p:nvPr/>
          </p:nvSpPr>
          <p:spPr>
            <a:xfrm>
              <a:off x="1877048" y="1817347"/>
              <a:ext cx="4268213" cy="2517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34" name="Google Shape;294;p9"/>
            <p:cNvSpPr/>
            <p:nvPr/>
          </p:nvSpPr>
          <p:spPr>
            <a:xfrm>
              <a:off x="1883214" y="1709235"/>
              <a:ext cx="694353" cy="26251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</p:txBody>
        </p:sp>
        <p:sp>
          <p:nvSpPr>
            <p:cNvPr id="37" name="Google Shape;289;p9"/>
            <p:cNvSpPr/>
            <p:nvPr/>
          </p:nvSpPr>
          <p:spPr>
            <a:xfrm>
              <a:off x="2571546" y="1168677"/>
              <a:ext cx="3573718" cy="67914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874839" y="1168678"/>
              <a:ext cx="697091" cy="685859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  <a:endParaRPr lang="en-US" altLang="ko-KR" sz="750" kern="0">
                <a:solidFill>
                  <a:srgbClr val="000000"/>
                </a:solidFill>
              </a:endParaRPr>
            </a:p>
          </p:txBody>
        </p:sp>
        <p:sp>
          <p:nvSpPr>
            <p:cNvPr id="42" name="Google Shape;888;p31"/>
            <p:cNvSpPr/>
            <p:nvPr/>
          </p:nvSpPr>
          <p:spPr>
            <a:xfrm>
              <a:off x="1929097" y="1222731"/>
              <a:ext cx="156328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sp>
          <p:nvSpPr>
            <p:cNvPr id="53" name="Google Shape;96;p2"/>
            <p:cNvSpPr/>
            <p:nvPr/>
          </p:nvSpPr>
          <p:spPr>
            <a:xfrm>
              <a:off x="2666949" y="1276789"/>
              <a:ext cx="175260" cy="156929"/>
            </a:xfrm>
            <a:prstGeom prst="ellipse">
              <a:avLst/>
            </a:prstGeom>
            <a:solidFill>
              <a:srgbClr val="eb58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1910164" y="1930701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56" name="TextBox 34"/>
            <p:cNvSpPr txBox="1"/>
            <p:nvPr/>
          </p:nvSpPr>
          <p:spPr>
            <a:xfrm>
              <a:off x="2509209" y="1871402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58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  <a:endParaRPr lang="en-US" altLang="ko-KR" sz="1351" b="1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59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61" name="Google Shape;96;p2"/>
            <p:cNvSpPr/>
            <p:nvPr/>
          </p:nvSpPr>
          <p:spPr>
            <a:xfrm>
              <a:off x="2680041" y="2146924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Calibri"/>
                </a:rPr>
                <a:t>4</a:t>
              </a:r>
              <a:endParaRPr lang="en-US" altLang="ko-KR" sz="1052">
                <a:solidFill>
                  <a:srgbClr val="000000"/>
                </a:solidFill>
                <a:latin typeface="Calibri"/>
              </a:endParaRPr>
            </a:p>
          </p:txBody>
        </p:sp>
      </p:grpSp>
      <p:graphicFrame>
        <p:nvGraphicFramePr>
          <p:cNvPr id="18" name="표 17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메인페이지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7236296" y="457100"/>
          <a:ext cx="1908423" cy="368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3567"/>
                <a:gridCol w="1564856"/>
              </a:tblGrid>
              <a:tr h="334134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558761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통계페이지로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58761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애견공간관리 페이지로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58761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예약관리로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58761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회원관리로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58761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lang="en-US" altLang="ko-KR"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게시판관리로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558761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lang="en-US" altLang="ko-KR"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로그아웃 버튼을 누르면 로그아웃이 되면서 로그인 페이지로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메인페이지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4" name="Google Shape;293;p9"/>
          <p:cNvSpPr/>
          <p:nvPr/>
        </p:nvSpPr>
        <p:spPr>
          <a:xfrm>
            <a:off x="830325" y="1948292"/>
            <a:ext cx="5294551" cy="2821912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 latinLnBrk="0">
              <a:buClr>
                <a:srgbClr val="000000"/>
              </a:buClr>
              <a:defRPr/>
            </a:pPr>
            <a:endParaRPr sz="1052" kern="0">
              <a:solidFill>
                <a:srgbClr val="ffffff"/>
              </a:solidFill>
            </a:endParaRPr>
          </a:p>
        </p:txBody>
      </p:sp>
      <p:sp>
        <p:nvSpPr>
          <p:cNvPr id="55" name="Google Shape;294;p9"/>
          <p:cNvSpPr/>
          <p:nvPr/>
        </p:nvSpPr>
        <p:spPr>
          <a:xfrm>
            <a:off x="837973" y="1827085"/>
            <a:ext cx="861317" cy="294311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marL="128711" indent="-78657" defTabSz="686460" latinLnBrk="0">
              <a:buClr>
                <a:srgbClr val="000000"/>
              </a:buClr>
              <a:buSzPct val="25000"/>
              <a:defRPr/>
            </a:pPr>
            <a:endParaRPr lang="ko-KR" altLang="en-US" sz="676" b="1" kern="0">
              <a:solidFill>
                <a:srgbClr val="000000"/>
              </a:solidFill>
            </a:endParaRPr>
          </a:p>
        </p:txBody>
      </p:sp>
      <p:sp>
        <p:nvSpPr>
          <p:cNvPr id="56" name="Google Shape;289;p9"/>
          <p:cNvSpPr/>
          <p:nvPr/>
        </p:nvSpPr>
        <p:spPr>
          <a:xfrm>
            <a:off x="1691822" y="1221055"/>
            <a:ext cx="4433058" cy="761401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예약관리</a:t>
            </a:r>
            <a:r>
              <a:rPr lang="en-US" altLang="ko-KR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회원관리</a:t>
            </a:r>
            <a:r>
              <a:rPr lang="en-US" altLang="ko-KR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게시판관리</a:t>
            </a:r>
            <a:r>
              <a:rPr lang="en-US" altLang="ko-KR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endParaRPr lang="ko-KR" altLang="en-US" sz="788" b="1" kern="0">
              <a:solidFill>
                <a:srgbClr val="000000"/>
              </a:solidFill>
            </a:endParaRPr>
          </a:p>
        </p:txBody>
      </p:sp>
      <p:sp>
        <p:nvSpPr>
          <p:cNvPr id="57" name="Google Shape;288;p9"/>
          <p:cNvSpPr/>
          <p:nvPr/>
        </p:nvSpPr>
        <p:spPr>
          <a:xfrm>
            <a:off x="827584" y="1221056"/>
            <a:ext cx="864714" cy="768930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 latinLnBrk="0">
              <a:buClr>
                <a:srgbClr val="000000"/>
              </a:buClr>
              <a:defRPr/>
            </a:pPr>
            <a:r>
              <a:rPr lang="ko-KR" altLang="en-US" sz="750" kern="0">
                <a:solidFill>
                  <a:srgbClr val="000000"/>
                </a:solidFill>
              </a:rPr>
              <a:t>로고</a:t>
            </a:r>
            <a:r>
              <a:rPr lang="en-US" altLang="ko-KR" sz="750" kern="0">
                <a:solidFill>
                  <a:srgbClr val="000000"/>
                </a:solidFill>
              </a:rPr>
              <a:t>) </a:t>
            </a:r>
            <a:endParaRPr lang="en-US" altLang="ko-KR" sz="750" kern="0">
              <a:solidFill>
                <a:srgbClr val="000000"/>
              </a:solidFill>
            </a:endParaRPr>
          </a:p>
          <a:p>
            <a:pPr algn="ctr" defTabSz="686460" latinLnBrk="0">
              <a:buClr>
                <a:srgbClr val="000000"/>
              </a:buClr>
              <a:defRPr/>
            </a:pPr>
            <a:r>
              <a:rPr lang="en-US" altLang="ko-KR" sz="750" kern="0">
                <a:solidFill>
                  <a:srgbClr val="000000"/>
                </a:solidFill>
              </a:rPr>
              <a:t>puppy</a:t>
            </a:r>
            <a:endParaRPr lang="en-US" altLang="ko-KR" sz="750" kern="0">
              <a:solidFill>
                <a:srgbClr val="000000"/>
              </a:solidFill>
            </a:endParaRPr>
          </a:p>
          <a:p>
            <a:pPr algn="ctr" defTabSz="686460" latinLnBrk="0">
              <a:buClr>
                <a:srgbClr val="000000"/>
              </a:buClr>
              <a:defRPr/>
            </a:pPr>
            <a:r>
              <a:rPr lang="en-US" altLang="ko-KR" sz="750" kern="0">
                <a:solidFill>
                  <a:srgbClr val="000000"/>
                </a:solidFill>
              </a:rPr>
              <a:t>playtime</a:t>
            </a:r>
            <a:endParaRPr lang="en-US" altLang="ko-KR" sz="750" kern="0">
              <a:solidFill>
                <a:srgbClr val="000000"/>
              </a:solidFill>
            </a:endParaRPr>
          </a:p>
        </p:txBody>
      </p:sp>
      <p:sp>
        <p:nvSpPr>
          <p:cNvPr id="58" name="Google Shape;888;p31"/>
          <p:cNvSpPr/>
          <p:nvPr/>
        </p:nvSpPr>
        <p:spPr>
          <a:xfrm>
            <a:off x="2411760" y="1312201"/>
            <a:ext cx="193918" cy="18180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 latinLnBrk="0">
              <a:buClr>
                <a:srgbClr val="000000"/>
              </a:buClr>
              <a:defRPr/>
            </a:pPr>
            <a:r>
              <a:rPr lang="en-US" altLang="ko-KR" sz="1052" b="1" kern="0">
                <a:solidFill>
                  <a:srgbClr val="000000"/>
                </a:solidFill>
              </a:rPr>
              <a:t>1</a:t>
            </a:r>
            <a:endParaRPr sz="1052" b="1" kern="0">
              <a:solidFill>
                <a:srgbClr val="000000"/>
              </a:solidFill>
            </a:endParaRPr>
          </a:p>
        </p:txBody>
      </p:sp>
      <p:sp>
        <p:nvSpPr>
          <p:cNvPr id="59" name="Google Shape;96;p2"/>
          <p:cNvSpPr/>
          <p:nvPr/>
        </p:nvSpPr>
        <p:spPr>
          <a:xfrm>
            <a:off x="2718842" y="1318075"/>
            <a:ext cx="217403" cy="175936"/>
          </a:xfrm>
          <a:prstGeom prst="ellipse">
            <a:avLst/>
          </a:prstGeom>
          <a:solidFill>
            <a:srgbClr val="eb5800">
              <a:alpha val="100000"/>
            </a:srgbClr>
          </a:solidFill>
          <a:ln w="25400" cap="flat" cmpd="sng">
            <a:solidFill>
              <a:srgbClr val="eb5800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>
                <a:solidFill>
                  <a:srgbClr val="000000"/>
                </a:solidFill>
              </a:rPr>
              <a:t>2</a:t>
            </a:r>
            <a:endParaRPr sz="1052">
              <a:solidFill>
                <a:srgbClr val="000000"/>
              </a:solidFill>
            </a:endParaRPr>
          </a:p>
        </p:txBody>
      </p:sp>
      <p:sp>
        <p:nvSpPr>
          <p:cNvPr id="60" name="Google Shape;96;p2"/>
          <p:cNvSpPr/>
          <p:nvPr/>
        </p:nvSpPr>
        <p:spPr>
          <a:xfrm>
            <a:off x="3346484" y="131807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>
                <a:solidFill>
                  <a:srgbClr val="000000"/>
                </a:solidFill>
              </a:rPr>
              <a:t>3</a:t>
            </a:r>
            <a:endParaRPr sz="1052">
              <a:solidFill>
                <a:srgbClr val="000000"/>
              </a:solidFill>
            </a:endParaRPr>
          </a:p>
        </p:txBody>
      </p:sp>
      <p:sp>
        <p:nvSpPr>
          <p:cNvPr id="61" name="TextBox 34"/>
          <p:cNvSpPr txBox="1"/>
          <p:nvPr/>
        </p:nvSpPr>
        <p:spPr>
          <a:xfrm>
            <a:off x="1614496" y="2008893"/>
            <a:ext cx="4615541" cy="265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6460">
              <a:spcBef>
                <a:spcPct val="0"/>
              </a:spcBef>
              <a:defRPr/>
            </a:pPr>
            <a:r>
              <a:rPr lang="en-US" altLang="ko-KR" sz="1202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SECTION:</a:t>
            </a:r>
            <a:r>
              <a:rPr lang="en-US" altLang="ko-KR" sz="1202" b="1">
                <a:solidFill>
                  <a:srgbClr val="00b050"/>
                </a:solidFill>
                <a:latin typeface="Calibri"/>
                <a:ea typeface="맑은 고딕"/>
                <a:cs typeface="Calibri"/>
              </a:rPr>
              <a:t>MAIN_CONTENT</a:t>
            </a:r>
            <a:r>
              <a:rPr lang="en-US" altLang="ko-KR" sz="1202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(WIDTH: 100%, HEIGHT: 83%)</a:t>
            </a:r>
            <a:endParaRPr lang="ko-KR" altLang="en-US" sz="1202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2" name="TextBox 33"/>
          <p:cNvSpPr txBox="1"/>
          <p:nvPr/>
        </p:nvSpPr>
        <p:spPr>
          <a:xfrm>
            <a:off x="1051738" y="736225"/>
            <a:ext cx="4702000" cy="30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6460">
              <a:spcBef>
                <a:spcPct val="0"/>
              </a:spcBef>
              <a:defRPr/>
            </a:pPr>
            <a:r>
              <a:rPr lang="en-US" altLang="ko-KR" sz="1351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DIV:</a:t>
            </a:r>
            <a:r>
              <a:rPr lang="en-US" altLang="ko-KR" sz="1351" b="1">
                <a:solidFill>
                  <a:srgbClr val="00b050"/>
                </a:solidFill>
                <a:latin typeface="Calibri"/>
                <a:ea typeface="맑은 고딕"/>
                <a:cs typeface="Calibri"/>
              </a:rPr>
              <a:t>WRAPPER</a:t>
            </a:r>
            <a:r>
              <a:rPr lang="en-US" altLang="ko-KR" sz="1351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(WIDTH:100%, MIN-HEIGHT: 900PX)</a:t>
            </a:r>
            <a:endParaRPr lang="en-US" altLang="ko-KR" sz="1351" b="1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3" name="TextBox 1"/>
          <p:cNvSpPr txBox="1"/>
          <p:nvPr/>
        </p:nvSpPr>
        <p:spPr>
          <a:xfrm>
            <a:off x="1614013" y="918033"/>
            <a:ext cx="3459608" cy="299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6460">
              <a:spcBef>
                <a:spcPct val="0"/>
              </a:spcBef>
              <a:defRPr/>
            </a:pPr>
            <a:r>
              <a:rPr lang="en-US" altLang="ko-KR" sz="1351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HEADER(WIDTH: 100%, HEIGHT: 6%)</a:t>
            </a:r>
            <a:endParaRPr lang="ko-KR" altLang="en-US" sz="1351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4" name="Google Shape;96;p2"/>
          <p:cNvSpPr/>
          <p:nvPr/>
        </p:nvSpPr>
        <p:spPr>
          <a:xfrm>
            <a:off x="3778532" y="131807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altLang="ko-KR" sz="1052">
                <a:solidFill>
                  <a:srgbClr val="000000"/>
                </a:solidFill>
                <a:latin typeface="Calibri"/>
              </a:rPr>
              <a:t>4</a:t>
            </a:r>
            <a:endParaRPr lang="en-US" altLang="ko-KR" sz="105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Google Shape;96;p2"/>
          <p:cNvSpPr/>
          <p:nvPr/>
        </p:nvSpPr>
        <p:spPr>
          <a:xfrm>
            <a:off x="4354597" y="131807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altLang="ko-KR" sz="1052">
                <a:solidFill>
                  <a:srgbClr val="000000"/>
                </a:solidFill>
                <a:latin typeface="Calibri"/>
              </a:rPr>
              <a:t>5</a:t>
            </a:r>
            <a:endParaRPr lang="en-US" altLang="ko-KR" sz="105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Google Shape;96;p2"/>
          <p:cNvSpPr/>
          <p:nvPr/>
        </p:nvSpPr>
        <p:spPr>
          <a:xfrm>
            <a:off x="4788024" y="131807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altLang="ko-KR" sz="1052">
                <a:solidFill>
                  <a:srgbClr val="000000"/>
                </a:solidFill>
                <a:latin typeface="Calibri"/>
              </a:rPr>
              <a:t>6</a:t>
            </a:r>
            <a:endParaRPr lang="en-US" altLang="ko-KR" sz="105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619307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통계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rotWithShape="1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/>
        </p:nvGraphicFramePr>
        <p:xfrm>
          <a:off x="6588224" y="446291"/>
          <a:ext cx="2552562" cy="25598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60258"/>
                <a:gridCol w="2092304"/>
              </a:tblGrid>
              <a:tr h="286823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40622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통계를 누르면 사이드 메뉴 공간에 해당하는 메뉴를 보여줌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618667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사이트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 방문자 통계 메뉴</a:t>
                      </a:r>
                      <a:endParaRPr lang="ko-KR" altLang="en-US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1313776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일별 사이트 방문자 통계를 날짜를 기준으로 내림차순으로 </a:t>
                      </a:r>
                      <a:endParaRPr lang="ko-KR" altLang="en-US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상단 이름 포함 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개씩 표로 보여준다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96%)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날짜</a:t>
                      </a:r>
                      <a:endParaRPr lang="ko-KR" altLang="en-US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30%, HEIGHT: 12%)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사이트 방문자 수</a:t>
                      </a:r>
                      <a:endParaRPr lang="ko-KR" altLang="en-US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50%, HEIGHT: 12%)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>
            <a:grpSpLocks/>
          </p:cNvGrpSpPr>
          <p:nvPr/>
        </p:nvGrpSpPr>
        <p:grpSpPr>
          <a:xfrm rot="0">
            <a:off x="323528" y="629915"/>
            <a:ext cx="5593556" cy="4033980"/>
            <a:chOff x="1266149" y="378058"/>
            <a:chExt cx="4873476" cy="4033980"/>
          </a:xfrm>
        </p:grpSpPr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33" name="Google Shape;293;p9"/>
            <p:cNvSpPr/>
            <p:nvPr/>
          </p:nvSpPr>
          <p:spPr>
            <a:xfrm>
              <a:off x="1871411" y="867922"/>
              <a:ext cx="4268213" cy="35441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34" name="Google Shape;294;p9"/>
            <p:cNvSpPr/>
            <p:nvPr/>
          </p:nvSpPr>
          <p:spPr>
            <a:xfrm>
              <a:off x="1877577" y="1003960"/>
              <a:ext cx="694353" cy="340807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사이트</a:t>
              </a:r>
              <a:endParaRPr lang="ko-KR" altLang="en-US" sz="676" b="1" u="sng" kern="0">
                <a:solidFill>
                  <a:srgbClr val="ff0000"/>
                </a:solidFill>
              </a:endParaRPr>
            </a:p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방문자 통계</a:t>
              </a:r>
              <a:endParaRPr lang="ko-KR" altLang="en-US" sz="676" b="1" u="sng" kern="0">
                <a:solidFill>
                  <a:srgbClr val="ff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월별 매출</a:t>
              </a: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통계</a:t>
              </a: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룸별 예약</a:t>
              </a: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통계</a:t>
              </a:r>
              <a:endParaRPr lang="ko-KR" altLang="en-US" sz="676" b="1" kern="0">
                <a:solidFill>
                  <a:srgbClr val="000000"/>
                </a:solidFill>
              </a:endParaRPr>
            </a:p>
          </p:txBody>
        </p:sp>
        <p:sp>
          <p:nvSpPr>
            <p:cNvPr id="37" name="Google Shape;289;p9"/>
            <p:cNvSpPr/>
            <p:nvPr/>
          </p:nvSpPr>
          <p:spPr>
            <a:xfrm>
              <a:off x="2565907" y="392709"/>
              <a:ext cx="3573718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866530" y="399353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  <a:endParaRPr lang="en-US" altLang="ko-KR" sz="750" kern="0">
                <a:solidFill>
                  <a:srgbClr val="000000"/>
                </a:solidFill>
              </a:endParaRPr>
            </a:p>
          </p:txBody>
        </p:sp>
        <p:sp>
          <p:nvSpPr>
            <p:cNvPr id="42" name="Google Shape;888;p31"/>
            <p:cNvSpPr/>
            <p:nvPr/>
          </p:nvSpPr>
          <p:spPr>
            <a:xfrm>
              <a:off x="2685881" y="628115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6" name="Google Shape;608;p19"/>
            <p:cNvGraphicFramePr/>
            <p:nvPr/>
          </p:nvGraphicFramePr>
          <p:xfrm>
            <a:off x="2680041" y="1820472"/>
            <a:ext cx="2872927" cy="1780719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264010"/>
                  <a:gridCol w="2033406"/>
                </a:tblGrid>
                <a:tr h="41630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날짜</a:t>
                        </a:r>
                        <a:endPara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사이트 방문자 수</a:t>
                        </a:r>
                        <a:endPara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</a:tr>
                <a:tr h="35683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2021-12-02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 목요일</a:t>
                        </a:r>
                        <a:endParaRPr lang="ko-KR" altLang="en-US" sz="700" b="1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150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335861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2021-12-01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 수요일</a:t>
                        </a:r>
                        <a:endParaRPr lang="ko-KR" altLang="en-US" sz="700" b="1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100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335861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2021-11-30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 화요일</a:t>
                        </a:r>
                        <a:endParaRPr lang="ko-KR" altLang="en-US" sz="700" b="1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153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335861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2021-11-29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 월요일</a:t>
                        </a:r>
                        <a:endParaRPr lang="ko-KR" altLang="en-US" sz="700" b="1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420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</a:tbl>
            </a:graphicData>
          </a:graphic>
        </p:graphicFrame>
        <p:sp>
          <p:nvSpPr>
            <p:cNvPr id="53" name="Google Shape;96;p2"/>
            <p:cNvSpPr/>
            <p:nvPr/>
          </p:nvSpPr>
          <p:spPr>
            <a:xfrm>
              <a:off x="1977313" y="1979517"/>
              <a:ext cx="175260" cy="156929"/>
            </a:xfrm>
            <a:prstGeom prst="ellipse">
              <a:avLst/>
            </a:prstGeom>
            <a:solidFill>
              <a:srgbClr val="eb58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2680041" y="160636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" name="표 14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통계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통계페이지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통계페이지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rotWithShape="1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/>
        </p:nvGraphicFramePr>
        <p:xfrm>
          <a:off x="6450872" y="442000"/>
          <a:ext cx="2689914" cy="28399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85024"/>
                <a:gridCol w="2204890"/>
              </a:tblGrid>
              <a:tr h="336478">
                <a:tc gridSpan="2"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99591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통계를 누르면 사이드 메뉴 공간에 해당하는 메뉴를 보여줌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725771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월별 매출 통계</a:t>
                      </a:r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  <a:tr h="1378130">
                <a:tc>
                  <a:txBody>
                    <a:bodyPr vert="horz" lIns="68651" tIns="25749" rIns="68651" bIns="2574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68651" tIns="25749" rIns="68651" bIns="2574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월별 매출 통계를 날짜를 기준으로 내림차순으로 상단 이름 포함 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개씩 표로 보여줌</a:t>
                      </a:r>
                      <a:endParaRPr lang="ko-KR" altLang="en-US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96%)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날짜</a:t>
                      </a:r>
                      <a:endParaRPr lang="ko-KR" altLang="en-US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20%, HEIGHT: 12%)</a:t>
                      </a:r>
                      <a:endParaRPr lang="en-US" altLang="ko-KR" sz="7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월별 매출 통계</a:t>
                      </a:r>
                      <a:endParaRPr lang="ko-KR" altLang="en-US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60%, HEIGHT: 12%)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 rot="0">
            <a:off x="-212607" y="240546"/>
            <a:ext cx="5863894" cy="4508395"/>
            <a:chOff x="1139827" y="0"/>
            <a:chExt cx="4999798" cy="3979590"/>
          </a:xfrm>
        </p:grpSpPr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31" name="Google Shape;284;p9"/>
            <p:cNvSpPr txBox="1"/>
            <p:nvPr/>
          </p:nvSpPr>
          <p:spPr>
            <a:xfrm>
              <a:off x="1139827" y="0"/>
              <a:ext cx="1346807" cy="196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noAutofit/>
            </a:bodyPr>
            <a:lstStyle/>
            <a:p>
              <a:pPr defTabSz="686460">
                <a:buClr>
                  <a:srgbClr val="000000"/>
                </a:buClr>
                <a:buSzPct val="25000"/>
                <a:defRPr/>
              </a:pP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공간</a:t>
              </a:r>
              <a:r>
                <a:rPr lang="en-US" altLang="ko-KR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(</a:t>
              </a: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오피스</a:t>
              </a:r>
              <a:r>
                <a:rPr lang="en-US" altLang="ko-KR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) </a:t>
              </a: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대여 시스템</a:t>
              </a:r>
              <a:endParaRPr sz="75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93;p9"/>
            <p:cNvSpPr/>
            <p:nvPr/>
          </p:nvSpPr>
          <p:spPr>
            <a:xfrm>
              <a:off x="1871411" y="867922"/>
              <a:ext cx="4268213" cy="31116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34" name="Google Shape;294;p9"/>
            <p:cNvSpPr/>
            <p:nvPr/>
          </p:nvSpPr>
          <p:spPr>
            <a:xfrm>
              <a:off x="1877577" y="1003960"/>
              <a:ext cx="694353" cy="297563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chemeClr val="dk1"/>
                  </a:solidFill>
                </a:rPr>
                <a:t>사이트</a:t>
              </a:r>
              <a:endParaRPr lang="ko-KR" altLang="en-US" sz="676" b="1" kern="0">
                <a:solidFill>
                  <a:schemeClr val="dk1"/>
                </a:solidFill>
              </a:endParaRPr>
            </a:p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chemeClr val="dk1"/>
                  </a:solidFill>
                </a:rPr>
                <a:t>방문자 통계</a:t>
              </a:r>
              <a:endParaRPr lang="ko-KR" altLang="en-US" sz="676" b="1" kern="0">
                <a:solidFill>
                  <a:schemeClr val="dk1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월별 매출</a:t>
              </a:r>
              <a:endParaRPr lang="ko-KR" altLang="en-US" sz="676" b="1" u="sng" kern="0">
                <a:solidFill>
                  <a:srgbClr val="ff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통계</a:t>
              </a:r>
              <a:endParaRPr lang="ko-KR" altLang="en-US" sz="676" b="1" u="sng" kern="0">
                <a:solidFill>
                  <a:srgbClr val="ff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룸별 예약</a:t>
              </a: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통계</a:t>
              </a:r>
              <a:endParaRPr lang="ko-KR" altLang="en-US" sz="676" b="1" kern="0">
                <a:solidFill>
                  <a:srgbClr val="000000"/>
                </a:solidFill>
              </a:endParaRPr>
            </a:p>
          </p:txBody>
        </p:sp>
        <p:sp>
          <p:nvSpPr>
            <p:cNvPr id="37" name="Google Shape;289;p9"/>
            <p:cNvSpPr/>
            <p:nvPr/>
          </p:nvSpPr>
          <p:spPr>
            <a:xfrm>
              <a:off x="2565907" y="392709"/>
              <a:ext cx="3573718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866530" y="399353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  <a:endParaRPr lang="en-US" altLang="ko-KR" sz="750" kern="0">
                <a:solidFill>
                  <a:srgbClr val="000000"/>
                </a:solidFill>
              </a:endParaRP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  <a:endParaRPr lang="en-US" altLang="ko-KR" sz="750" kern="0">
                <a:solidFill>
                  <a:srgbClr val="000000"/>
                </a:solidFill>
              </a:endParaRPr>
            </a:p>
          </p:txBody>
        </p:sp>
        <p:sp>
          <p:nvSpPr>
            <p:cNvPr id="42" name="Google Shape;888;p31"/>
            <p:cNvSpPr/>
            <p:nvPr/>
          </p:nvSpPr>
          <p:spPr>
            <a:xfrm>
              <a:off x="2685881" y="628115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6" name="Google Shape;608;p19"/>
            <p:cNvGraphicFramePr/>
            <p:nvPr/>
          </p:nvGraphicFramePr>
          <p:xfrm>
            <a:off x="2680041" y="1820472"/>
            <a:ext cx="2811513" cy="1571852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264010"/>
                  <a:gridCol w="2033406"/>
                </a:tblGrid>
                <a:tr h="416304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날짜</a:t>
                        </a:r>
                        <a:endPara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월별 매출 통계</a:t>
                        </a:r>
                        <a:endPara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</a:tr>
                <a:tr h="356832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2021-12</a:t>
                        </a:r>
                        <a:endParaRPr lang="ko-KR" altLang="en-US" sz="700" b="1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42000000 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원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335861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2021-11</a:t>
                        </a:r>
                        <a:endParaRPr lang="en-US" altLang="ko-KR" sz="700" b="1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32300000 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원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335861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2021-10</a:t>
                        </a:r>
                        <a:endParaRPr lang="en-US" altLang="ko-KR" sz="700" b="1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40500000 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원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  <a:tr h="335861"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2021-09</a:t>
                        </a:r>
                        <a:endParaRPr lang="en-US" altLang="ko-KR" sz="700" b="1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 vert="horz" lIns="68651" tIns="34326" rIns="68651" bIns="34326" anchor="ctr" anchorCtr="0"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38020000 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원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</a:tr>
              </a:tbl>
            </a:graphicData>
          </a:graphic>
        </p:graphicFrame>
        <p:sp>
          <p:nvSpPr>
            <p:cNvPr id="53" name="Google Shape;96;p2"/>
            <p:cNvSpPr/>
            <p:nvPr/>
          </p:nvSpPr>
          <p:spPr>
            <a:xfrm>
              <a:off x="1761088" y="2417204"/>
              <a:ext cx="175260" cy="156929"/>
            </a:xfrm>
            <a:prstGeom prst="ellipse">
              <a:avLst/>
            </a:prstGeom>
            <a:solidFill>
              <a:srgbClr val="eb58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2680041" y="160636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" name="표 14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통계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통계페이지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통계페이지</a:t>
                      </a:r>
                      <a:endParaRPr kumimoji="0" lang="ko-KR" altLang="en-US" sz="1000" b="1" i="0" baseline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3863</ep:Words>
  <ep:PresentationFormat>사용자 지정</ep:PresentationFormat>
  <ep:Paragraphs>1534</ep:Paragraphs>
  <ep:Slides>34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한컴오피스</vt:lpstr>
      <vt:lpstr>PowerPoint 프레젠테이션</vt:lpstr>
      <vt:lpstr>PowerPoint 프레젠테이션</vt:lpstr>
      <vt:lpstr>슬라이드 3</vt:lpstr>
      <vt:lpstr>PowerPoint 프레젠테이션</vt:lpstr>
      <vt:lpstr>슬라이드 5</vt:lpstr>
      <vt:lpstr>슬라이드 6</vt:lpstr>
      <vt:lpstr>로그아웃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2021-12-02T05:17:50.000</dcterms:created>
  <dc:creator>solarplant97@naver.com</dc:creator>
  <cp:lastModifiedBy>robol</cp:lastModifiedBy>
  <dcterms:modified xsi:type="dcterms:W3CDTF">2021-12-05T14:13:32.592</dcterms:modified>
  <cp:revision>206</cp:revision>
  <dc:title>Puppy Playtime  관리자  스토리보드</dc:title>
  <cp:version>1000.0000.01</cp:version>
</cp:coreProperties>
</file>