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8263"/>
  <p:notesSz cx="6858000" cy="9144000"/>
  <p:defaultTextStyle>
    <a:defPPr>
      <a:defRPr lang="ko-KR"/>
    </a:defPPr>
    <a:lvl1pPr marL="0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2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43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66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88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09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31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52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75" algn="l" defTabSz="914243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6E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20" y="564"/>
      </p:cViewPr>
      <p:guideLst>
        <p:guide orient="horz" pos="1617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3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122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243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366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488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5609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2731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199852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6975" algn="l" defTabSz="914243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2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398" cy="110354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4" y="2917348"/>
            <a:ext cx="6400799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9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9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5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99299"/>
            <a:ext cx="9144000" cy="1103540"/>
          </a:xfrm>
        </p:spPr>
        <p:txBody>
          <a:bodyPr>
            <a:normAutofit/>
          </a:bodyPr>
          <a:lstStyle>
            <a:lvl1pPr>
              <a:defRPr sz="3303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598" cy="858044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8" y="1662461"/>
            <a:ext cx="4857766" cy="241324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2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2" y="206172"/>
            <a:ext cx="2057399" cy="439270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3" y="206172"/>
            <a:ext cx="6019799" cy="439270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398" cy="1022502"/>
          </a:xfrm>
        </p:spPr>
        <p:txBody>
          <a:bodyPr anchor="t"/>
          <a:lstStyle>
            <a:lvl1pPr algn="l">
              <a:defRPr sz="3004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398" cy="1126182"/>
          </a:xfrm>
        </p:spPr>
        <p:txBody>
          <a:bodyPr anchor="b"/>
          <a:lstStyle>
            <a:lvl1pPr marL="0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1pPr>
            <a:lvl2pPr marL="34323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6460" indent="0">
              <a:buNone/>
              <a:defRPr sz="1202">
                <a:solidFill>
                  <a:schemeClr val="tx1">
                    <a:tint val="75000"/>
                  </a:schemeClr>
                </a:solidFill>
              </a:defRPr>
            </a:lvl3pPr>
            <a:lvl4pPr marL="1029690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4pPr>
            <a:lvl5pPr marL="1372920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5pPr>
            <a:lvl6pPr marL="171614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6pPr>
            <a:lvl7pPr marL="205937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7pPr>
            <a:lvl8pPr marL="240260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8pPr>
            <a:lvl9pPr marL="2745839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201262"/>
            <a:ext cx="4038599" cy="3397616"/>
          </a:xfrm>
        </p:spPr>
        <p:txBody>
          <a:bodyPr/>
          <a:lstStyle>
            <a:lvl1pPr>
              <a:defRPr sz="2102"/>
            </a:lvl1pPr>
            <a:lvl2pPr>
              <a:defRPr sz="1802"/>
            </a:lvl2pPr>
            <a:lvl3pPr>
              <a:defRPr sz="1501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21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2" y="1201262"/>
            <a:ext cx="4038599" cy="3397616"/>
          </a:xfrm>
        </p:spPr>
        <p:txBody>
          <a:bodyPr/>
          <a:lstStyle>
            <a:lvl1pPr>
              <a:defRPr sz="2102"/>
            </a:lvl1pPr>
            <a:lvl2pPr>
              <a:defRPr sz="1802"/>
            </a:lvl2pPr>
            <a:lvl3pPr>
              <a:defRPr sz="1501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21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233438"/>
            <a:ext cx="8229598" cy="339704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1" y="1201262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2" y="1201262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31" y="2990934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31" y="2990934"/>
            <a:ext cx="4038599" cy="1648525"/>
          </a:xfrm>
        </p:spPr>
        <p:txBody>
          <a:bodyPr/>
          <a:lstStyle>
            <a:lvl1pPr>
              <a:defRPr sz="1802"/>
            </a:lvl1pPr>
            <a:lvl2pPr>
              <a:defRPr sz="1501"/>
            </a:lvl2pPr>
            <a:lvl3pPr>
              <a:defRPr sz="1351"/>
            </a:lvl3pPr>
            <a:lvl4pPr>
              <a:defRPr sz="1202"/>
            </a:lvl4pPr>
            <a:lvl5pPr>
              <a:defRPr sz="1202"/>
            </a:lvl5pPr>
            <a:lvl6pPr>
              <a:defRPr sz="1202"/>
            </a:lvl6pPr>
            <a:lvl7pPr>
              <a:defRPr sz="1202"/>
            </a:lvl7pPr>
            <a:lvl8pPr>
              <a:defRPr sz="1202"/>
            </a:lvl8pPr>
            <a:lvl9pPr>
              <a:defRPr sz="1202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1" y="3603784"/>
            <a:ext cx="5486399" cy="425447"/>
          </a:xfrm>
        </p:spPr>
        <p:txBody>
          <a:bodyPr anchor="b"/>
          <a:lstStyle>
            <a:lvl1pPr algn="l">
              <a:defRPr sz="1501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1" y="460007"/>
            <a:ext cx="5486399" cy="3088958"/>
          </a:xfrm>
        </p:spPr>
        <p:txBody>
          <a:bodyPr/>
          <a:lstStyle>
            <a:lvl1pPr marL="0" indent="0">
              <a:buNone/>
              <a:defRPr sz="2402"/>
            </a:lvl1pPr>
            <a:lvl2pPr marL="343230" indent="0">
              <a:buNone/>
              <a:defRPr sz="2102"/>
            </a:lvl2pPr>
            <a:lvl3pPr marL="686460" indent="0">
              <a:buNone/>
              <a:defRPr sz="1802"/>
            </a:lvl3pPr>
            <a:lvl4pPr marL="1029690" indent="0">
              <a:buNone/>
              <a:defRPr sz="1501"/>
            </a:lvl4pPr>
            <a:lvl5pPr marL="1372920" indent="0">
              <a:buNone/>
              <a:defRPr sz="1501"/>
            </a:lvl5pPr>
            <a:lvl6pPr marL="1716149" indent="0">
              <a:buNone/>
              <a:defRPr sz="1501"/>
            </a:lvl6pPr>
            <a:lvl7pPr marL="2059379" indent="0">
              <a:buNone/>
              <a:defRPr sz="1501"/>
            </a:lvl7pPr>
            <a:lvl8pPr marL="2402609" indent="0">
              <a:buNone/>
              <a:defRPr sz="1501"/>
            </a:lvl8pPr>
            <a:lvl9pPr marL="2745839" indent="0">
              <a:buNone/>
              <a:defRPr sz="1501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1" y="4029232"/>
            <a:ext cx="5486399" cy="604205"/>
          </a:xfrm>
        </p:spPr>
        <p:txBody>
          <a:bodyPr/>
          <a:lstStyle>
            <a:lvl1pPr marL="0" indent="0">
              <a:buNone/>
              <a:defRPr sz="1052"/>
            </a:lvl1pPr>
            <a:lvl2pPr marL="343230" indent="0">
              <a:buNone/>
              <a:defRPr sz="900"/>
            </a:lvl2pPr>
            <a:lvl3pPr marL="686460" indent="0">
              <a:buNone/>
              <a:defRPr sz="750"/>
            </a:lvl3pPr>
            <a:lvl4pPr marL="1029690" indent="0">
              <a:buNone/>
              <a:defRPr sz="676"/>
            </a:lvl4pPr>
            <a:lvl5pPr marL="1372920" indent="0">
              <a:buNone/>
              <a:defRPr sz="676"/>
            </a:lvl5pPr>
            <a:lvl6pPr marL="1716149" indent="0">
              <a:buNone/>
              <a:defRPr sz="676"/>
            </a:lvl6pPr>
            <a:lvl7pPr marL="2059379" indent="0">
              <a:buNone/>
              <a:defRPr sz="676"/>
            </a:lvl7pPr>
            <a:lvl8pPr marL="2402609" indent="0">
              <a:buNone/>
              <a:defRPr sz="676"/>
            </a:lvl8pPr>
            <a:lvl9pPr marL="2745839" indent="0">
              <a:buNone/>
              <a:defRPr sz="676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598" cy="85804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598" cy="33976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3" y="4771680"/>
            <a:ext cx="2133599" cy="27409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4" y="4771680"/>
            <a:ext cx="2895599" cy="27409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2" y="4771680"/>
            <a:ext cx="2133599" cy="27409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/>
  <p:hf sldNum="0" hdr="0" ftr="0" dt="0"/>
  <p:txStyles>
    <p:titleStyle>
      <a:lvl1pPr algn="ctr" defTabSz="686460" rtl="0" eaLnBrk="1" latinLnBrk="1" hangingPunct="1">
        <a:spcBef>
          <a:spcPct val="0"/>
        </a:spcBef>
        <a:buNone/>
        <a:defRPr sz="3303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257423" indent="-257423" algn="l" defTabSz="686460" rtl="0" eaLnBrk="1" latinLnBrk="1" hangingPunct="1">
        <a:spcBef>
          <a:spcPct val="20000"/>
        </a:spcBef>
        <a:buFont typeface="Arial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1pPr>
      <a:lvl2pPr marL="557748" indent="-214519" algn="l" defTabSz="686460" rtl="0" eaLnBrk="1" latinLnBrk="1" hangingPunct="1">
        <a:spcBef>
          <a:spcPct val="20000"/>
        </a:spcBef>
        <a:buFont typeface="Arial"/>
        <a:buChar char="–"/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858074" indent="-171615" algn="l" defTabSz="686460" rtl="0" eaLnBrk="1" latinLnBrk="1" hangingPunct="1">
        <a:spcBef>
          <a:spcPct val="20000"/>
        </a:spcBef>
        <a:buFont typeface="Arial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201305" indent="-171615" algn="l" defTabSz="686460" rtl="0" eaLnBrk="1" latinLnBrk="1" hangingPunct="1">
        <a:spcBef>
          <a:spcPct val="20000"/>
        </a:spcBef>
        <a:buFont typeface="Arial"/>
        <a:buChar char="–"/>
        <a:defRPr sz="1501" kern="1200">
          <a:solidFill>
            <a:schemeClr val="tx1"/>
          </a:solidFill>
          <a:latin typeface="+mn-lt"/>
          <a:ea typeface="+mn-ea"/>
          <a:cs typeface="+mn-cs"/>
        </a:defRPr>
      </a:lvl4pPr>
      <a:lvl5pPr marL="1544534" indent="-171615" algn="l" defTabSz="686460" rtl="0" eaLnBrk="1" latinLnBrk="1" hangingPunct="1">
        <a:spcBef>
          <a:spcPct val="20000"/>
        </a:spcBef>
        <a:buFont typeface="Arial"/>
        <a:buChar char="»"/>
        <a:defRPr sz="1501" kern="1200">
          <a:solidFill>
            <a:schemeClr val="tx1"/>
          </a:solidFill>
          <a:latin typeface="+mn-lt"/>
          <a:ea typeface="+mn-ea"/>
          <a:cs typeface="+mn-cs"/>
        </a:defRPr>
      </a:lvl5pPr>
      <a:lvl6pPr marL="1887764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6pPr>
      <a:lvl7pPr marL="2230994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7pPr>
      <a:lvl8pPr marL="2574225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8pPr>
      <a:lvl9pPr marL="2917454" indent="-171615" algn="l" defTabSz="686460" rtl="0" eaLnBrk="1" latinLnBrk="1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323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646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969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2920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614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937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260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5839" algn="l" defTabSz="686460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olar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mailto:ceo@nurioffice.c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solar@nave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mailto:ceo@nurioffice.co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solar@naver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solar@naver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39825" y="574058"/>
            <a:ext cx="4026791" cy="648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1112417" y="1709237"/>
            <a:ext cx="4899743" cy="284009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4583" y="162168"/>
            <a:ext cx="4158960" cy="790283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en-US" altLang="ko-KR" sz="2085"/>
              <a:t>Puppy Playtime</a:t>
            </a:r>
            <a:r>
              <a:rPr lang="en-US" altLang="ko-KR" sz="5255"/>
              <a:t> </a:t>
            </a:r>
            <a:br>
              <a:rPr lang="en-US" altLang="ko-KR" sz="5255"/>
            </a:br>
            <a:r>
              <a:rPr lang="ko-KR" altLang="en-US" sz="3753" b="1"/>
              <a:t>관리자 </a:t>
            </a:r>
            <a:r>
              <a:rPr lang="en-US" altLang="ko-KR" sz="3753" b="1"/>
              <a:t> </a:t>
            </a:r>
            <a:r>
              <a:rPr lang="ko-KR" altLang="en-US" sz="3753" b="1"/>
              <a:t>스토리보드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3745" y="1438956"/>
            <a:ext cx="2859028" cy="342659"/>
          </a:xfrm>
        </p:spPr>
        <p:txBody>
          <a:bodyPr/>
          <a:lstStyle/>
          <a:p>
            <a:pPr lvl="0">
              <a:defRPr/>
            </a:pPr>
            <a:r>
              <a:rPr lang="ko-KR" altLang="en-US" sz="1126">
                <a:solidFill>
                  <a:schemeClr val="dk1"/>
                </a:solidFill>
              </a:rPr>
              <a:t>작성자 </a:t>
            </a:r>
            <a:r>
              <a:rPr lang="en-US" altLang="ko-KR" sz="1126">
                <a:solidFill>
                  <a:schemeClr val="dk1"/>
                </a:solidFill>
              </a:rPr>
              <a:t>: </a:t>
            </a:r>
            <a:r>
              <a:rPr lang="ko-KR" altLang="en-US" sz="1126">
                <a:solidFill>
                  <a:schemeClr val="dk1"/>
                </a:solidFill>
              </a:rPr>
              <a:t>박찬영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/>
        </p:nvGraphicFramePr>
        <p:xfrm>
          <a:off x="6666846" y="454637"/>
          <a:ext cx="2473890" cy="27438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60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통계를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룸별 예약통계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70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월별 매출 통계를 내림차순으로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사이즈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20%, HEIGHT: 32%)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VIP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30%, HEIGHT: 32%)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NOMAL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30%, HEIGHT: 32%)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>
            <a:off x="611560" y="557907"/>
            <a:ext cx="5600072" cy="3744416"/>
            <a:chOff x="1266149" y="378058"/>
            <a:chExt cx="4873475" cy="4033980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33" name="Google Shape;293;p9"/>
            <p:cNvSpPr/>
            <p:nvPr/>
          </p:nvSpPr>
          <p:spPr>
            <a:xfrm>
              <a:off x="1487643" y="867922"/>
              <a:ext cx="4651981" cy="35441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490808" y="1003960"/>
              <a:ext cx="756784" cy="340807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chemeClr val="dk1"/>
                  </a:solidFill>
                </a:rPr>
                <a:t>사이트</a:t>
              </a:r>
            </a:p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chemeClr val="dk1"/>
                  </a:solidFill>
                </a:rPr>
                <a:t>방문자 통계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월별 매출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통계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룸별 예약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통계</a:t>
              </a:r>
            </a:p>
          </p:txBody>
        </p:sp>
        <p:sp>
          <p:nvSpPr>
            <p:cNvPr id="37" name="Google Shape;289;p9"/>
            <p:cNvSpPr/>
            <p:nvPr/>
          </p:nvSpPr>
          <p:spPr>
            <a:xfrm>
              <a:off x="2244581" y="392709"/>
              <a:ext cx="3895043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490809" y="399353"/>
              <a:ext cx="762678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2517872" y="628115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6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434367936"/>
                </p:ext>
              </p:extLst>
            </p:nvPr>
          </p:nvGraphicFramePr>
          <p:xfrm>
            <a:off x="2623064" y="1924527"/>
            <a:ext cx="3104794" cy="1556592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97823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2858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08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16304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사이즈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VIP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NORMAL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6832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대형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50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회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89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회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중형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158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589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회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소형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75</a:t>
                        </a:r>
                        <a:r>
                          <a:rPr kumimoji="0" lang="ko-KR" altLang="en-US" sz="7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398</a:t>
                        </a:r>
                        <a:r>
                          <a:rPr kumimoji="0" lang="ko-KR" altLang="en-US" sz="7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회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53" name="Google Shape;96;p2"/>
            <p:cNvSpPr/>
            <p:nvPr/>
          </p:nvSpPr>
          <p:spPr>
            <a:xfrm>
              <a:off x="1382696" y="2903708"/>
              <a:ext cx="175260" cy="156929"/>
            </a:xfrm>
            <a:prstGeom prst="ellipse">
              <a:avLst/>
            </a:prstGeom>
            <a:solidFill>
              <a:srgbClr val="EB58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469522" y="177266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</a:rPr>
                <a:t>3</a:t>
              </a:r>
              <a:endParaRPr sz="1052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" name="표 14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통계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통계페이지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통계페이지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02733" y="1550503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룸별</a:t>
            </a:r>
            <a:r>
              <a:rPr lang="ko-KR" altLang="en-US" sz="1400" b="1" dirty="0"/>
              <a:t> 예약 통계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619307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애견 공간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3000710703"/>
              </p:ext>
            </p:extLst>
          </p:nvPr>
        </p:nvGraphicFramePr>
        <p:xfrm>
          <a:off x="6732240" y="427613"/>
          <a:ext cx="2408547" cy="300518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0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 dirty="0">
                          <a:solidFill>
                            <a:schemeClr val="tx1"/>
                          </a:solidFill>
                          <a:latin typeface="맑은 고딕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맑은 고딕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맑은 고딕"/>
                          <a:cs typeface="Arial"/>
                          <a:sym typeface="Arial"/>
                        </a:rPr>
                        <a:t>애견공간관리를 누르면 사이드 메뉴 공간에 해당하는 메뉴를 보여줌</a:t>
                      </a:r>
                      <a:endParaRPr sz="700" b="1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0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맑은 고딕"/>
                        </a:rPr>
                        <a:t>룸 리스트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맑은 고딕"/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룸 리스트를 번호 오름차순으로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맑은 고딕"/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등록 버튼을 눌러서 룸을 추가 할 수 있다</a:t>
                      </a:r>
                      <a:endParaRPr lang="en-US" altLang="ko-KR" sz="700" b="1" u="none" strike="noStrike" cap="none" baseline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6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맑은 고딕"/>
                          <a:ea typeface="맑은 고딕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비활성 버튼을 눌러서 룸의 </a:t>
                      </a:r>
                      <a:r>
                        <a:rPr lang="ko-KR" altLang="en-US" sz="700" b="1" u="none" strike="noStrike" cap="none" baseline="0">
                          <a:latin typeface="맑은 고딕"/>
                          <a:cs typeface="Arial"/>
                          <a:sym typeface="Arial"/>
                        </a:rPr>
                        <a:t>정보를 비활성화할 수 </a:t>
                      </a: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있다</a:t>
                      </a:r>
                      <a:r>
                        <a:rPr lang="en-US" altLang="ko-KR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6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맑은 고딕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맑은 고딕"/>
                          <a:cs typeface="Arial"/>
                          <a:sym typeface="Arial"/>
                        </a:rPr>
                        <a:t>룸 번호로 가지고 </a:t>
                      </a:r>
                      <a:r>
                        <a:rPr lang="ko-KR" altLang="en-US" sz="700" b="1" u="none" strike="noStrike" cap="none" baseline="0" dirty="0" err="1">
                          <a:latin typeface="맑은 고딕"/>
                          <a:cs typeface="Arial"/>
                          <a:sym typeface="Arial"/>
                        </a:rPr>
                        <a:t>있</a:t>
                      </a:r>
                      <a:endParaRPr lang="en-US" altLang="ko-KR" sz="700" b="1" u="none" strike="noStrike" cap="none" baseline="0" dirty="0">
                        <a:latin typeface="맑은 고딕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497409" y="170941"/>
            <a:ext cx="5816096" cy="4491422"/>
            <a:chOff x="1139827" y="0"/>
            <a:chExt cx="4999797" cy="5060710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>
                <a:latin typeface="맑은 고딕"/>
              </a:endParaRPr>
            </a:p>
          </p:txBody>
        </p:sp>
        <p:sp>
          <p:nvSpPr>
            <p:cNvPr id="31" name="Google Shape;284;p9"/>
            <p:cNvSpPr txBox="1"/>
            <p:nvPr/>
          </p:nvSpPr>
          <p:spPr>
            <a:xfrm>
              <a:off x="1139827" y="0"/>
              <a:ext cx="1346807" cy="196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noAutofit/>
            </a:bodyPr>
            <a:lstStyle/>
            <a:p>
              <a:pPr defTabSz="686460">
                <a:buClr>
                  <a:srgbClr val="000000"/>
                </a:buClr>
                <a:buSzPct val="25000"/>
                <a:defRPr/>
              </a:pP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공간</a:t>
              </a:r>
              <a:r>
                <a:rPr lang="en-US" altLang="ko-KR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(</a:t>
              </a: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오피스</a:t>
              </a:r>
              <a:r>
                <a:rPr lang="en-US" altLang="ko-KR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) </a:t>
              </a:r>
              <a:r>
                <a:rPr lang="ko-KR" altLang="en-US" sz="750" b="1">
                  <a:solidFill>
                    <a:srgbClr val="FFFFFF"/>
                  </a:solidFill>
                  <a:latin typeface="맑은 고딕"/>
                  <a:cs typeface="Arial"/>
                  <a:sym typeface="Arial"/>
                </a:rPr>
                <a:t>대여 시스템</a:t>
              </a:r>
              <a:endParaRPr sz="750">
                <a:solidFill>
                  <a:srgbClr val="000000"/>
                </a:solidFill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33" name="Google Shape;293;p9"/>
            <p:cNvSpPr/>
            <p:nvPr/>
          </p:nvSpPr>
          <p:spPr>
            <a:xfrm>
              <a:off x="1652976" y="867925"/>
              <a:ext cx="4486648" cy="41927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661354" y="1003958"/>
              <a:ext cx="694353" cy="405675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just" defTabSz="686460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맑은 고딕"/>
                </a:rPr>
                <a:t>부가서비스 리스트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5" name="Google Shape;275;p8"/>
            <p:cNvSpPr/>
            <p:nvPr/>
          </p:nvSpPr>
          <p:spPr>
            <a:xfrm>
              <a:off x="1652976" y="887837"/>
              <a:ext cx="702728" cy="87545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defTabSz="686460" latinLnBrk="0">
                <a:buClr>
                  <a:srgbClr val="000000"/>
                </a:buClr>
                <a:defRPr/>
              </a:pPr>
              <a:r>
                <a:rPr lang="ko-KR" altLang="en-US" sz="826" b="1" kern="0">
                  <a:solidFill>
                    <a:srgbClr val="000000"/>
                  </a:solidFill>
                  <a:latin typeface="맑은 고딕"/>
                </a:rPr>
                <a:t>룸리스트</a:t>
              </a:r>
            </a:p>
          </p:txBody>
        </p:sp>
        <p:sp>
          <p:nvSpPr>
            <p:cNvPr id="37" name="Google Shape;289;p9"/>
            <p:cNvSpPr/>
            <p:nvPr/>
          </p:nvSpPr>
          <p:spPr>
            <a:xfrm>
              <a:off x="2355704" y="392709"/>
              <a:ext cx="3783920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652976" y="392637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맑은 고딕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맑은 고딕"/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맑은 고딕"/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맑은 고딕"/>
                </a:rPr>
                <a:t>playtime</a:t>
              </a:r>
            </a:p>
          </p:txBody>
        </p:sp>
        <p:sp>
          <p:nvSpPr>
            <p:cNvPr id="40" name="Google Shape;73;p3"/>
            <p:cNvSpPr/>
            <p:nvPr/>
          </p:nvSpPr>
          <p:spPr>
            <a:xfrm>
              <a:off x="5241124" y="4087090"/>
              <a:ext cx="458694" cy="19464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b="1">
                  <a:solidFill>
                    <a:srgbClr val="000000"/>
                  </a:solidFill>
                  <a:latin typeface="맑은 고딕"/>
                  <a:cs typeface="Arial"/>
                  <a:sym typeface="Arial"/>
                </a:rPr>
                <a:t>등록</a:t>
              </a:r>
              <a:endParaRPr sz="750" b="1">
                <a:solidFill>
                  <a:srgbClr val="000000"/>
                </a:solidFill>
                <a:latin typeface="맑은 고딕"/>
                <a:cs typeface="Arial"/>
                <a:sym typeface="Arial"/>
              </a:endParaRP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3032512" y="549196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맑은 고딕"/>
                </a:rPr>
                <a:t>1</a:t>
              </a:r>
              <a:endParaRPr sz="1052" b="1" kern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5" name="Google Shape;96;p2"/>
            <p:cNvSpPr/>
            <p:nvPr/>
          </p:nvSpPr>
          <p:spPr>
            <a:xfrm>
              <a:off x="5463143" y="3730889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맑은 고딕"/>
                  <a:ea typeface="맑은 고딕"/>
                </a:rPr>
                <a:t>4</a:t>
              </a:r>
              <a:endParaRPr sz="1052">
                <a:solidFill>
                  <a:srgbClr val="000000"/>
                </a:solidFill>
                <a:latin typeface="맑은 고딕"/>
              </a:endParaRPr>
            </a:p>
          </p:txBody>
        </p:sp>
        <p:graphicFrame>
          <p:nvGraphicFramePr>
            <p:cNvPr id="46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2514203125"/>
                </p:ext>
              </p:extLst>
            </p:nvPr>
          </p:nvGraphicFramePr>
          <p:xfrm>
            <a:off x="2617813" y="1847996"/>
            <a:ext cx="3262761" cy="2074484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6005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507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2743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803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7979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7506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651270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11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번호</a:t>
                        </a:r>
                        <a:endParaRPr kumimoji="0" sz="11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종류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바탕"/>
                          </a:rPr>
                          <a:t>유형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바탕"/>
                          </a:rPr>
                          <a:t>가격</a:t>
                        </a:r>
                        <a:endParaRPr kumimoji="0" sz="11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상태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돋움"/>
                            <a:sym typeface="돋움"/>
                          </a:rPr>
                          <a:t>비활성</a:t>
                        </a:r>
                        <a:endParaRPr kumimoji="0" sz="11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7463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1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대형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VIP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60000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활성화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비활성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7463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2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대형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NOMAL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40000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비활성화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비활성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97463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3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중형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NOMAL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30000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활성화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비활성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97463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4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소형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NOMAL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20000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활성화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맑은 고딕"/>
                            <a:cs typeface="Arial"/>
                            <a:sym typeface="Arial"/>
                          </a:rPr>
                          <a:t>비활성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53" name="Google Shape;96;p2"/>
            <p:cNvSpPr/>
            <p:nvPr/>
          </p:nvSpPr>
          <p:spPr>
            <a:xfrm>
              <a:off x="1531772" y="111986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endParaRPr sz="1052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486433" y="173951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맑은 고딕"/>
                  <a:ea typeface="맑은 고딕"/>
                </a:rPr>
                <a:t>3</a:t>
              </a:r>
              <a:endParaRPr sz="1052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5" name="Google Shape;96;p2"/>
            <p:cNvSpPr/>
            <p:nvPr/>
          </p:nvSpPr>
          <p:spPr>
            <a:xfrm>
              <a:off x="5328754" y="335481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  <a:latin typeface="맑은 고딕"/>
                </a:rPr>
                <a:t>5</a:t>
              </a:r>
              <a:endParaRPr sz="1052" dirty="0">
                <a:solidFill>
                  <a:srgbClr val="000000"/>
                </a:solidFill>
                <a:latin typeface="맑은 고딕"/>
              </a:endParaRPr>
            </a:p>
          </p:txBody>
        </p:sp>
      </p:grpSp>
      <p:graphicFrame>
        <p:nvGraphicFramePr>
          <p:cNvPr id="19" name="표 18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441634" y="133025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애견 룸 리스트</a:t>
            </a:r>
          </a:p>
        </p:txBody>
      </p:sp>
      <p:sp>
        <p:nvSpPr>
          <p:cNvPr id="22" name="Google Shape;96;p2"/>
          <p:cNvSpPr/>
          <p:nvPr/>
        </p:nvSpPr>
        <p:spPr>
          <a:xfrm>
            <a:off x="5166373" y="3745365"/>
            <a:ext cx="203874" cy="13927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 dirty="0">
                <a:solidFill>
                  <a:srgbClr val="000000"/>
                </a:solidFill>
                <a:latin typeface="맑은 고딕"/>
              </a:rPr>
              <a:t>4</a:t>
            </a:r>
            <a:endParaRPr sz="1052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950071847"/>
              </p:ext>
            </p:extLst>
          </p:nvPr>
        </p:nvGraphicFramePr>
        <p:xfrm>
          <a:off x="6719882" y="438580"/>
          <a:ext cx="2420904" cy="42352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7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케이지 종류를 대형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중형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소형에서 선택한다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기본값 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대형</a:t>
                      </a: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유형을 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VIP,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일반 중에서 선택한다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기본값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:VIP)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케이지 번호는 따로 입력받지 않는다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가격은 따로 입력받지 않고 케이지 종류와  케이지 유형에 따라 정해진다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8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사용현황은 예약가능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예약중 에서 선택한다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기본값 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예약가능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텍스트로 케이지 설명을 입력한다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7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사진은 파일 선택을 눌러 사진을 첨부 할 수 있다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 dirty="0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등록되어있는 부가서비스 리스트를 불러와 부가 </a:t>
                      </a: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서비스명을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보여주고 체크박스로 해당 룸에서 사용자가 선택 가능한 서비스를 체크한다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3284">
                <a:tc>
                  <a:txBody>
                    <a:bodyPr/>
                    <a:lstStyle/>
                    <a:p>
                      <a:pPr marL="0" marR="0" lvl="0" indent="0" algn="ctr" defTabSz="6864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등록버튼을 누르면 입력한 값으로 룸이 추가된다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 dirty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u="none" strike="noStrike" cap="none" baseline="0" dirty="0" err="1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 사진 첨부하지 않으면 </a:t>
                      </a:r>
                      <a:r>
                        <a:rPr lang="en-US" altLang="ko-KR" sz="700" b="1" u="none" strike="noStrike" cap="none" baseline="0" dirty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700" b="1" u="none" strike="noStrike" cap="none" baseline="0" dirty="0" err="1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 사진을 첨부하시오</a:t>
                      </a:r>
                      <a:r>
                        <a:rPr lang="en-US" altLang="ko-KR" sz="700" b="1" u="none" strike="noStrike" cap="none" baseline="0" dirty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700" b="1" u="none" strike="noStrike" cap="none" baseline="0" dirty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등록할 수 없음</a:t>
                      </a:r>
                      <a:r>
                        <a:rPr lang="en-US" altLang="ko-KR" sz="700" b="1" u="none" strike="noStrike" cap="none" baseline="0" dirty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10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취소버튼을 누르면 룸 리스트로 돌아간다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2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>
            <a:off x="916143" y="522074"/>
            <a:ext cx="5240033" cy="4356313"/>
            <a:chOff x="1266149" y="378058"/>
            <a:chExt cx="4873476" cy="4682652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84" name="Google Shape;293;p9"/>
            <p:cNvSpPr/>
            <p:nvPr/>
          </p:nvSpPr>
          <p:spPr>
            <a:xfrm>
              <a:off x="1871411" y="867925"/>
              <a:ext cx="4268213" cy="41927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85" name="Google Shape;294;p9"/>
            <p:cNvSpPr/>
            <p:nvPr/>
          </p:nvSpPr>
          <p:spPr>
            <a:xfrm>
              <a:off x="1877577" y="1003959"/>
              <a:ext cx="694353" cy="405675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just" defTabSz="686460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부가서비스 리스트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6" name="Google Shape;275;p8"/>
            <p:cNvSpPr/>
            <p:nvPr/>
          </p:nvSpPr>
          <p:spPr>
            <a:xfrm>
              <a:off x="1877352" y="883376"/>
              <a:ext cx="694577" cy="87545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defTabSz="686460" latinLnBrk="0">
                <a:buClr>
                  <a:srgbClr val="000000"/>
                </a:buClr>
                <a:defRPr/>
              </a:pPr>
              <a:r>
                <a:rPr lang="ko-KR" altLang="en-US" sz="826" b="1" kern="0">
                  <a:solidFill>
                    <a:srgbClr val="000000"/>
                  </a:solidFill>
                </a:rPr>
                <a:t>룸리스트</a:t>
              </a:r>
            </a:p>
          </p:txBody>
        </p:sp>
        <p:sp>
          <p:nvSpPr>
            <p:cNvPr id="88" name="Google Shape;289;p9"/>
            <p:cNvSpPr/>
            <p:nvPr/>
          </p:nvSpPr>
          <p:spPr>
            <a:xfrm>
              <a:off x="2565907" y="392709"/>
              <a:ext cx="3573718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9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97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2173199080"/>
                </p:ext>
              </p:extLst>
            </p:nvPr>
          </p:nvGraphicFramePr>
          <p:xfrm>
            <a:off x="2798808" y="1764076"/>
            <a:ext cx="3133422" cy="281089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7953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7963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1641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9351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7458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종류</a:t>
                        </a:r>
                        <a:endParaRPr kumimoji="0" sz="13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</a:p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유형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 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번호</a:t>
                        </a:r>
                        <a:endParaRPr kumimoji="0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DEDEE0">
                          <a:alpha val="100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DEDEE0">
                          <a:alpha val="10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2258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가격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6</a:t>
                        </a: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0000</a:t>
                        </a: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37603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사용현황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820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설명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puppy playtime </a:t>
                        </a:r>
                        <a:r>
                          <a:rPr kumimoji="0" lang="ko-KR" sz="600" b="0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고객사만</a:t>
                        </a: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 이용하실 수 있는 공간입니다.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사용하는 쿠션은 매일 세탁하고 있으며 환기장치 설비도 구비되어있습니다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&lt;기본 제공 서비스&gt;</a:t>
                        </a: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사료</a:t>
                        </a: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공용공간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사진</a:t>
                        </a:r>
                        <a:endParaRPr kumimoji="0" sz="13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r>
                          <a:rPr kumimoji="0" lang="ko-KR" altLang="en-US" sz="6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 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800" dirty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□ 간식 □ 목욕 □ 추가산책 </a:t>
                        </a:r>
                        <a:r>
                          <a:rPr lang="ko-KR" altLang="en-US" sz="800" baseline="0" dirty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 </a:t>
                        </a:r>
                        <a:r>
                          <a:rPr lang="ko-KR" altLang="en-US" sz="800" dirty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□ 미용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pic>
          <p:nvPicPr>
            <p:cNvPr id="98" name="Google Shape;523;p16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59880" y="4054481"/>
              <a:ext cx="819580" cy="16873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" name="Google Shape;543;p16"/>
            <p:cNvGrpSpPr/>
            <p:nvPr/>
          </p:nvGrpSpPr>
          <p:grpSpPr>
            <a:xfrm>
              <a:off x="3368172" y="1822721"/>
              <a:ext cx="966208" cy="228803"/>
              <a:chOff x="1483233" y="1109406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100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556671" y="1109406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101" name="Google Shape;545;p16"/>
              <p:cNvSpPr/>
              <p:nvPr/>
            </p:nvSpPr>
            <p:spPr>
              <a:xfrm>
                <a:off x="1483233" y="1118934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ko-KR" altLang="en-US" sz="750" b="1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대형</a:t>
                </a:r>
                <a:endParaRPr sz="750" b="1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102" name="Google Shape;96;p2"/>
            <p:cNvSpPr/>
            <p:nvPr/>
          </p:nvSpPr>
          <p:spPr>
            <a:xfrm>
              <a:off x="4264442" y="1742171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grpSp>
          <p:nvGrpSpPr>
            <p:cNvPr id="103" name="Google Shape;543;p16"/>
            <p:cNvGrpSpPr/>
            <p:nvPr/>
          </p:nvGrpSpPr>
          <p:grpSpPr>
            <a:xfrm>
              <a:off x="4941939" y="1813527"/>
              <a:ext cx="1006905" cy="228803"/>
              <a:chOff x="1432860" y="1102899"/>
              <a:chExt cx="674815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104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524695" y="1102899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105" name="Google Shape;545;p16"/>
              <p:cNvSpPr/>
              <p:nvPr/>
            </p:nvSpPr>
            <p:spPr>
              <a:xfrm>
                <a:off x="1432860" y="1109406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en-US" sz="750" b="1" dirty="0">
                    <a:solidFill>
                      <a:srgbClr val="000000"/>
                    </a:solidFill>
                    <a:latin typeface="Noto Sans Symbols"/>
                  </a:rPr>
                  <a:t>VIP</a:t>
                </a:r>
                <a:endParaRPr sz="750" b="1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grpSp>
          <p:nvGrpSpPr>
            <p:cNvPr id="106" name="Google Shape;543;p16"/>
            <p:cNvGrpSpPr/>
            <p:nvPr/>
          </p:nvGrpSpPr>
          <p:grpSpPr>
            <a:xfrm>
              <a:off x="3326853" y="2557483"/>
              <a:ext cx="819578" cy="181160"/>
              <a:chOff x="1477175" y="1247828"/>
              <a:chExt cx="656417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107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550612" y="1247828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108" name="Google Shape;545;p16"/>
              <p:cNvSpPr/>
              <p:nvPr/>
            </p:nvSpPr>
            <p:spPr>
              <a:xfrm>
                <a:off x="1477175" y="1257357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ko-KR" altLang="en-US" sz="750" b="1" dirty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예약가능</a:t>
                </a:r>
                <a:endParaRPr sz="750" b="1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109" name="Google Shape;529;p16"/>
            <p:cNvSpPr/>
            <p:nvPr/>
          </p:nvSpPr>
          <p:spPr>
            <a:xfrm>
              <a:off x="3766410" y="4821266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취소</a:t>
              </a:r>
              <a:endParaRPr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1" name="TextBox 17"/>
            <p:cNvSpPr txBox="1"/>
            <p:nvPr/>
          </p:nvSpPr>
          <p:spPr>
            <a:xfrm>
              <a:off x="3318874" y="1016325"/>
              <a:ext cx="2031011" cy="5080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 dirty="0">
                  <a:solidFill>
                    <a:srgbClr val="000000"/>
                  </a:solidFill>
                  <a:sym typeface="Arial"/>
                </a:rPr>
                <a:t>(WIDTH: 80%, HEIGHT: 90%)</a:t>
              </a: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2" name="Google Shape;529;p16"/>
            <p:cNvSpPr/>
            <p:nvPr/>
          </p:nvSpPr>
          <p:spPr>
            <a:xfrm>
              <a:off x="3107349" y="4807154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등록</a:t>
              </a:r>
              <a:endParaRPr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3" name="Google Shape;96;p2"/>
            <p:cNvSpPr/>
            <p:nvPr/>
          </p:nvSpPr>
          <p:spPr>
            <a:xfrm>
              <a:off x="2738379" y="179442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1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96;p2"/>
            <p:cNvSpPr/>
            <p:nvPr/>
          </p:nvSpPr>
          <p:spPr>
            <a:xfrm>
              <a:off x="2746671" y="2090623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96;p2"/>
            <p:cNvSpPr/>
            <p:nvPr/>
          </p:nvSpPr>
          <p:spPr>
            <a:xfrm>
              <a:off x="2740319" y="235282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4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96;p2"/>
            <p:cNvSpPr/>
            <p:nvPr/>
          </p:nvSpPr>
          <p:spPr>
            <a:xfrm>
              <a:off x="2738379" y="255073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5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96;p2"/>
            <p:cNvSpPr/>
            <p:nvPr/>
          </p:nvSpPr>
          <p:spPr>
            <a:xfrm>
              <a:off x="2732969" y="2964764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6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96;p2"/>
            <p:cNvSpPr/>
            <p:nvPr/>
          </p:nvSpPr>
          <p:spPr>
            <a:xfrm>
              <a:off x="2724113" y="395987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7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9" name="Google Shape;96;p2"/>
            <p:cNvSpPr/>
            <p:nvPr/>
          </p:nvSpPr>
          <p:spPr>
            <a:xfrm>
              <a:off x="2724113" y="436409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</a:rPr>
                <a:t>8</a:t>
              </a:r>
              <a:endParaRPr sz="1052" dirty="0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96;p2"/>
            <p:cNvSpPr/>
            <p:nvPr/>
          </p:nvSpPr>
          <p:spPr>
            <a:xfrm>
              <a:off x="3019719" y="480247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</a:rPr>
                <a:t>9</a:t>
              </a:r>
              <a:endParaRPr sz="1052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5" name="표 34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454096" y="1370895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애견 룸 정보 등록</a:t>
            </a:r>
          </a:p>
        </p:txBody>
      </p:sp>
      <p:sp>
        <p:nvSpPr>
          <p:cNvPr id="38" name="Google Shape;96;p2"/>
          <p:cNvSpPr/>
          <p:nvPr/>
        </p:nvSpPr>
        <p:spPr>
          <a:xfrm>
            <a:off x="3344462" y="4590355"/>
            <a:ext cx="311964" cy="19378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650" dirty="0">
                <a:solidFill>
                  <a:srgbClr val="000000"/>
                </a:solidFill>
              </a:rPr>
              <a:t>10</a:t>
            </a:r>
            <a:endParaRPr sz="65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266149" y="378058"/>
            <a:ext cx="225668" cy="225668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1790590206"/>
              </p:ext>
            </p:extLst>
          </p:nvPr>
        </p:nvGraphicFramePr>
        <p:xfrm>
          <a:off x="6839001" y="442000"/>
          <a:ext cx="2301785" cy="14204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77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해당 룸의 정보를 불러오고 수정이 불가능하다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474646"/>
                  </a:ext>
                </a:extLst>
              </a:tr>
              <a:tr h="429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비활성버튼을 누르면  해당 </a:t>
                      </a: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케이지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번호의 룸이 비활성화되고 룸 리스트로 돌아간다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Arial"/>
                          <a:cs typeface="Arial"/>
                          <a:sym typeface="Arial"/>
                        </a:rPr>
                        <a:t>취소번튼을</a:t>
                      </a: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 누르면 룸 리스트로 돌아간다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2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>
            <a:off x="1833793" y="480427"/>
            <a:ext cx="4217638" cy="4557686"/>
            <a:chOff x="1866530" y="392709"/>
            <a:chExt cx="4273095" cy="4668001"/>
          </a:xfrm>
        </p:grpSpPr>
        <p:sp>
          <p:nvSpPr>
            <p:cNvPr id="84" name="Google Shape;293;p9"/>
            <p:cNvSpPr/>
            <p:nvPr/>
          </p:nvSpPr>
          <p:spPr>
            <a:xfrm>
              <a:off x="1871411" y="867925"/>
              <a:ext cx="4268213" cy="41927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85" name="Google Shape;294;p9"/>
            <p:cNvSpPr/>
            <p:nvPr/>
          </p:nvSpPr>
          <p:spPr>
            <a:xfrm>
              <a:off x="1877577" y="1003959"/>
              <a:ext cx="694353" cy="405675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just" defTabSz="686460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부가서비스 리스트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6" name="Google Shape;275;p8"/>
            <p:cNvSpPr/>
            <p:nvPr/>
          </p:nvSpPr>
          <p:spPr>
            <a:xfrm>
              <a:off x="1877352" y="883376"/>
              <a:ext cx="694577" cy="87545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defTabSz="686460" latinLnBrk="0">
                <a:buClr>
                  <a:srgbClr val="000000"/>
                </a:buClr>
                <a:defRPr/>
              </a:pPr>
              <a:r>
                <a:rPr lang="ko-KR" altLang="en-US" sz="826" b="1" kern="0">
                  <a:solidFill>
                    <a:srgbClr val="000000"/>
                  </a:solidFill>
                </a:rPr>
                <a:t>룸리스트</a:t>
              </a:r>
            </a:p>
          </p:txBody>
        </p:sp>
        <p:sp>
          <p:nvSpPr>
            <p:cNvPr id="88" name="Google Shape;289;p9"/>
            <p:cNvSpPr/>
            <p:nvPr/>
          </p:nvSpPr>
          <p:spPr>
            <a:xfrm>
              <a:off x="2565907" y="392709"/>
              <a:ext cx="3573718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9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90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2594248028"/>
                </p:ext>
              </p:extLst>
            </p:nvPr>
          </p:nvGraphicFramePr>
          <p:xfrm>
            <a:off x="2673320" y="1838654"/>
            <a:ext cx="3413401" cy="267829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7953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7963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1641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9351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7458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endPara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종류</a:t>
                        </a:r>
                        <a:endParaRPr kumimoji="0" sz="13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13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</a:p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유형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 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번호</a:t>
                        </a:r>
                        <a:endParaRPr kumimoji="0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) 15</a:t>
                        </a: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FFFF">
                          <a:alpha val="100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FFFF">
                          <a:alpha val="10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2258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가격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6</a:t>
                        </a: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0000</a:t>
                        </a: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37603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사용현황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820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설명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puppy playtime </a:t>
                        </a:r>
                        <a:r>
                          <a:rPr kumimoji="0" lang="ko-KR" sz="600" b="0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고객사만</a:t>
                        </a: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 이용하실 수 있는 공간입니다.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사용하는 쿠션은 매일 세탁하고 있으며 환기장치 설비도 구비되어있습니다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&lt;기본 제공 서비스&gt;</a:t>
                        </a: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사료</a:t>
                        </a:r>
                      </a:p>
                      <a:p>
                        <a:pPr marL="228600" marR="0" lvl="0" indent="-22860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AutoNum type="arabicPeriod"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공용공간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사진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6E8EE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marL="0" lvl="0" algn="l" defTabSz="914400" rtl="0" eaLnBrk="1" latinLnBrk="1" hangingPunct="1">
                          <a:buNone/>
                          <a:defRPr/>
                        </a:pPr>
                        <a:endParaRPr kumimoji="0" lang="ko-KR" sz="18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케이지</a:t>
                        </a:r>
                        <a:r>
                          <a:rPr kumimoji="0" lang="ko-KR" altLang="en-US" sz="6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 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800" dirty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□ 간식 □ 목욕 □ 추가산책 </a:t>
                        </a:r>
                        <a:r>
                          <a:rPr lang="ko-KR" altLang="en-US" sz="800" baseline="0" dirty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 </a:t>
                        </a:r>
                        <a:r>
                          <a:rPr lang="ko-KR" altLang="en-US" sz="800" dirty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맑은 고딕"/>
                          </a:rPr>
                          <a:t>□ 미용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pic>
          <p:nvPicPr>
            <p:cNvPr id="91" name="Google Shape;523;p16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42686" y="4012107"/>
              <a:ext cx="819580" cy="1687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" name="Google Shape;543;p16"/>
            <p:cNvGrpSpPr/>
            <p:nvPr/>
          </p:nvGrpSpPr>
          <p:grpSpPr>
            <a:xfrm>
              <a:off x="3242685" y="1880128"/>
              <a:ext cx="966208" cy="228803"/>
              <a:chOff x="1397980" y="1150037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93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471418" y="1150037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94" name="Google Shape;545;p16"/>
              <p:cNvSpPr/>
              <p:nvPr/>
            </p:nvSpPr>
            <p:spPr>
              <a:xfrm>
                <a:off x="1397980" y="1159566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ko-KR" altLang="en-US" sz="750" b="1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대형</a:t>
                </a:r>
                <a:endParaRPr sz="750" b="1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grpSp>
          <p:nvGrpSpPr>
            <p:cNvPr id="96" name="Google Shape;543;p16"/>
            <p:cNvGrpSpPr/>
            <p:nvPr/>
          </p:nvGrpSpPr>
          <p:grpSpPr>
            <a:xfrm>
              <a:off x="4889893" y="1880128"/>
              <a:ext cx="979456" cy="228803"/>
              <a:chOff x="1397979" y="1150037"/>
              <a:chExt cx="656419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97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471418" y="1150037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98" name="Google Shape;545;p16"/>
              <p:cNvSpPr/>
              <p:nvPr/>
            </p:nvSpPr>
            <p:spPr>
              <a:xfrm>
                <a:off x="1397980" y="1159566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en-US" sz="750" b="1" dirty="0">
                    <a:solidFill>
                      <a:srgbClr val="000000"/>
                    </a:solidFill>
                    <a:latin typeface="Noto Sans Symbols"/>
                  </a:rPr>
                  <a:t>VIP</a:t>
                </a:r>
                <a:endParaRPr sz="750" b="1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grpSp>
          <p:nvGrpSpPr>
            <p:cNvPr id="99" name="Google Shape;543;p16"/>
            <p:cNvGrpSpPr/>
            <p:nvPr/>
          </p:nvGrpSpPr>
          <p:grpSpPr>
            <a:xfrm>
              <a:off x="3227971" y="2577182"/>
              <a:ext cx="819579" cy="181160"/>
              <a:chOff x="1397980" y="1265435"/>
              <a:chExt cx="656418" cy="161939"/>
            </a:xfrm>
            <a:solidFill>
              <a:srgbClr val="075DE9">
                <a:alpha val="100000"/>
              </a:srgbClr>
            </a:solidFill>
          </p:grpSpPr>
          <p:pic>
            <p:nvPicPr>
              <p:cNvPr id="100" name="Google Shape;544;p16"/>
              <p:cNvPicPr/>
              <p:nvPr/>
            </p:nvPicPr>
            <p:blipFill rotWithShape="1">
              <a:blip r:embed="rId4">
                <a:alphaModFix/>
              </a:blip>
              <a:srcRect/>
              <a:stretch>
                <a:fillRect/>
              </a:stretch>
            </p:blipFill>
            <p:spPr>
              <a:xfrm>
                <a:off x="1471418" y="1265435"/>
                <a:ext cx="582980" cy="161939"/>
              </a:xfrm>
              <a:prstGeom prst="rect">
                <a:avLst/>
              </a:prstGeom>
              <a:solidFill>
                <a:srgbClr val="075DE9">
                  <a:alpha val="100000"/>
                </a:srgbClr>
              </a:solidFill>
              <a:ln>
                <a:noFill/>
              </a:ln>
            </p:spPr>
          </p:pic>
          <p:sp>
            <p:nvSpPr>
              <p:cNvPr id="101" name="Google Shape;545;p16"/>
              <p:cNvSpPr/>
              <p:nvPr/>
            </p:nvSpPr>
            <p:spPr>
              <a:xfrm>
                <a:off x="1397980" y="1274964"/>
                <a:ext cx="546803" cy="1298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>
                <a:solidFill>
                  <a:srgbClr val="DEDEE0">
                    <a:alpha val="100000"/>
                  </a:srgbClr>
                </a:solidFill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 defTabSz="686460">
                  <a:defRPr/>
                </a:pPr>
                <a:r>
                  <a:rPr lang="ko-KR" altLang="en-US" sz="750" b="1" dirty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예약가능</a:t>
                </a:r>
                <a:endParaRPr sz="750" b="1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  <p:sp>
          <p:nvSpPr>
            <p:cNvPr id="104" name="TextBox 17"/>
            <p:cNvSpPr txBox="1"/>
            <p:nvPr/>
          </p:nvSpPr>
          <p:spPr>
            <a:xfrm>
              <a:off x="3227971" y="1003959"/>
              <a:ext cx="2213022" cy="5080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 dirty="0">
                  <a:solidFill>
                    <a:srgbClr val="000000"/>
                  </a:solidFill>
                  <a:sym typeface="Arial"/>
                </a:rPr>
                <a:t>(WIDTH: 80%, HEIGHT: 90%)</a:t>
              </a: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06" name="Google Shape;96;p2"/>
            <p:cNvSpPr/>
            <p:nvPr/>
          </p:nvSpPr>
          <p:spPr>
            <a:xfrm>
              <a:off x="2612892" y="185182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1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529;p16"/>
            <p:cNvSpPr/>
            <p:nvPr/>
          </p:nvSpPr>
          <p:spPr>
            <a:xfrm>
              <a:off x="3059400" y="4655077"/>
              <a:ext cx="428601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비활성</a:t>
              </a:r>
              <a:endParaRPr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4" name="Google Shape;529;p16"/>
            <p:cNvSpPr/>
            <p:nvPr/>
          </p:nvSpPr>
          <p:spPr>
            <a:xfrm>
              <a:off x="3652576" y="465194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취소</a:t>
              </a:r>
              <a:endParaRPr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6" name="Google Shape;96;p2"/>
            <p:cNvSpPr/>
            <p:nvPr/>
          </p:nvSpPr>
          <p:spPr>
            <a:xfrm>
              <a:off x="2971770" y="4635349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</a:rPr>
                <a:t>2</a:t>
              </a:r>
              <a:endParaRPr sz="1052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8" name="표 37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03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298781" y="1386879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애견 룸 정보 비활성화</a:t>
            </a:r>
          </a:p>
        </p:txBody>
      </p:sp>
      <p:sp>
        <p:nvSpPr>
          <p:cNvPr id="41" name="Google Shape;96;p2"/>
          <p:cNvSpPr/>
          <p:nvPr/>
        </p:nvSpPr>
        <p:spPr>
          <a:xfrm>
            <a:off x="3482585" y="4614673"/>
            <a:ext cx="213419" cy="189033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endParaRPr sz="105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40547" y="4581589"/>
            <a:ext cx="373479" cy="242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76" dirty="0"/>
              <a:t>3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oogle Shape;59;p3"/>
          <p:cNvGraphicFramePr/>
          <p:nvPr>
            <p:extLst>
              <p:ext uri="{D42A27DB-BD31-4B8C-83A1-F6EECF244321}">
                <p14:modId xmlns:p14="http://schemas.microsoft.com/office/powerpoint/2010/main" val="554526280"/>
              </p:ext>
            </p:extLst>
          </p:nvPr>
        </p:nvGraphicFramePr>
        <p:xfrm>
          <a:off x="6804249" y="442000"/>
          <a:ext cx="2339752" cy="29962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2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6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애견공간관리를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3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부가 서비스 리스트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부가 서비스 리스트를 번호 오름차순으로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0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등록 버튼을 눌러서 부가 서비스를 추가 할 수 있다</a:t>
                      </a:r>
                      <a:endParaRPr lang="en-US" altLang="ko-KR" sz="700" b="1" u="none" strike="noStrike" cap="none" baseline="0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2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비활성 버튼을 눌러서 해당 부가서비스의 정보를 비활성화할 수 있다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1139827" y="327624"/>
            <a:ext cx="4728317" cy="3974699"/>
            <a:chOff x="1139827" y="0"/>
            <a:chExt cx="4481549" cy="5060710"/>
          </a:xfrm>
        </p:grpSpPr>
        <p:sp>
          <p:nvSpPr>
            <p:cNvPr id="31" name="Google Shape;284;p9"/>
            <p:cNvSpPr txBox="1"/>
            <p:nvPr/>
          </p:nvSpPr>
          <p:spPr>
            <a:xfrm>
              <a:off x="1139827" y="0"/>
              <a:ext cx="1346807" cy="196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noAutofit/>
            </a:bodyPr>
            <a:lstStyle/>
            <a:p>
              <a:pPr defTabSz="686460">
                <a:buClr>
                  <a:srgbClr val="000000"/>
                </a:buClr>
                <a:buSzPct val="25000"/>
                <a:defRPr/>
              </a:pP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공간</a:t>
              </a:r>
              <a:r>
                <a:rPr lang="en-US" altLang="ko-KR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(</a:t>
              </a: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오피스</a:t>
              </a:r>
              <a:r>
                <a:rPr lang="en-US" altLang="ko-KR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) </a:t>
              </a: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대여 시스템</a:t>
              </a:r>
              <a:endParaRPr sz="75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293;p9"/>
            <p:cNvSpPr/>
            <p:nvPr/>
          </p:nvSpPr>
          <p:spPr>
            <a:xfrm>
              <a:off x="1871414" y="867925"/>
              <a:ext cx="3749332" cy="41927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294;p9"/>
            <p:cNvSpPr/>
            <p:nvPr/>
          </p:nvSpPr>
          <p:spPr>
            <a:xfrm>
              <a:off x="1877577" y="1003959"/>
              <a:ext cx="694353" cy="405675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부가서비스 리스트</a:t>
              </a: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275;p8"/>
            <p:cNvSpPr/>
            <p:nvPr/>
          </p:nvSpPr>
          <p:spPr>
            <a:xfrm>
              <a:off x="1877352" y="883376"/>
              <a:ext cx="694577" cy="87545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defRPr/>
              </a:pPr>
              <a:r>
                <a:rPr lang="ko-KR" altLang="en-US" sz="826" b="1" kern="0">
                  <a:solidFill>
                    <a:srgbClr val="000000"/>
                  </a:solidFill>
                </a:rPr>
                <a:t>룸리스트</a:t>
              </a:r>
            </a:p>
          </p:txBody>
        </p:sp>
        <p:sp>
          <p:nvSpPr>
            <p:cNvPr id="111" name="Google Shape;289;p9"/>
            <p:cNvSpPr/>
            <p:nvPr/>
          </p:nvSpPr>
          <p:spPr>
            <a:xfrm>
              <a:off x="2565907" y="392708"/>
              <a:ext cx="3055469" cy="674871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/>
            </a:p>
          </p:txBody>
        </p:sp>
        <p:sp>
          <p:nvSpPr>
            <p:cNvPr id="112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116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2764054300"/>
                </p:ext>
              </p:extLst>
            </p:nvPr>
          </p:nvGraphicFramePr>
          <p:xfrm>
            <a:off x="2680039" y="1817346"/>
            <a:ext cx="2664213" cy="2586043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1874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35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5423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1158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50102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11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번호</a:t>
                        </a:r>
                        <a:endParaRPr kumimoji="0" sz="11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 명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가격</a:t>
                        </a:r>
                        <a:endParaRPr kumimoji="0" sz="11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비활성</a:t>
                        </a:r>
                        <a:endParaRPr kumimoji="0" sz="11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3933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간식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비활성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23100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2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목욕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20000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비활성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91976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3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추가산책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비활성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91976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4</a:t>
                        </a:r>
                        <a:endParaRPr kumimoji="0" lang="ko-KR" altLang="en-US" sz="7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미용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50000</a:t>
                        </a:r>
                        <a:endParaRPr kumimoji="0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kumimoji="0" lang="ko-KR" altLang="en-US" sz="7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비활성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B68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6" name="Google Shape;73;p3"/>
            <p:cNvSpPr/>
            <p:nvPr/>
          </p:nvSpPr>
          <p:spPr>
            <a:xfrm>
              <a:off x="4881484" y="4510613"/>
              <a:ext cx="458694" cy="19464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>
              <a:solidFill>
                <a:schemeClr val="dk1"/>
              </a:solidFill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b="1" dirty="0">
                  <a:latin typeface="Arial"/>
                  <a:cs typeface="Arial"/>
                  <a:sym typeface="Arial"/>
                </a:rPr>
                <a:t>등록</a:t>
              </a:r>
              <a:endParaRPr sz="750" b="1" dirty="0"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96;p2"/>
            <p:cNvSpPr/>
            <p:nvPr/>
          </p:nvSpPr>
          <p:spPr>
            <a:xfrm>
              <a:off x="4775132" y="268748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5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888;p31"/>
            <p:cNvSpPr/>
            <p:nvPr/>
          </p:nvSpPr>
          <p:spPr>
            <a:xfrm>
              <a:off x="3112488" y="465946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96;p2"/>
            <p:cNvSpPr/>
            <p:nvPr/>
          </p:nvSpPr>
          <p:spPr>
            <a:xfrm>
              <a:off x="1813230" y="2612949"/>
              <a:ext cx="175260" cy="156930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96;p2"/>
            <p:cNvSpPr/>
            <p:nvPr/>
          </p:nvSpPr>
          <p:spPr>
            <a:xfrm>
              <a:off x="2680041" y="160636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38" name="Google Shape;96;p2"/>
            <p:cNvSpPr/>
            <p:nvPr/>
          </p:nvSpPr>
          <p:spPr>
            <a:xfrm>
              <a:off x="4832564" y="4466125"/>
              <a:ext cx="175260" cy="156930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</a:rPr>
                <a:t>4</a:t>
              </a:r>
              <a:endParaRPr sz="1052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8" name="표 17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04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336992" y="1285369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부가 서비스 리스트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>
            <a:off x="1763688" y="557907"/>
            <a:ext cx="4361078" cy="4180858"/>
            <a:chOff x="2369920" y="481505"/>
            <a:chExt cx="3754846" cy="3478765"/>
          </a:xfrm>
        </p:grpSpPr>
        <p:sp>
          <p:nvSpPr>
            <p:cNvPr id="82" name="Google Shape;293;p9"/>
            <p:cNvSpPr/>
            <p:nvPr/>
          </p:nvSpPr>
          <p:spPr>
            <a:xfrm>
              <a:off x="2374804" y="956718"/>
              <a:ext cx="3749332" cy="3003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83" name="Google Shape;294;p9"/>
            <p:cNvSpPr/>
            <p:nvPr/>
          </p:nvSpPr>
          <p:spPr>
            <a:xfrm>
              <a:off x="2380965" y="1092752"/>
              <a:ext cx="657572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676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부가</a:t>
              </a:r>
            </a:p>
            <a:p>
              <a:pPr algn="ctr" defTabSz="686460">
                <a:defRPr/>
              </a:pPr>
              <a:r>
                <a:rPr lang="ko-KR" altLang="en-US" sz="676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서비스</a:t>
              </a:r>
            </a:p>
            <a:p>
              <a:pPr algn="ctr" defTabSz="686460">
                <a:defRPr/>
              </a:pPr>
              <a:r>
                <a:rPr lang="ko-KR" altLang="en-US" sz="676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리스트</a:t>
              </a:r>
            </a:p>
            <a:p>
              <a:pPr marL="128711" indent="-128711" algn="just" defTabSz="686460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4" name="Google Shape;275;p8"/>
            <p:cNvSpPr/>
            <p:nvPr/>
          </p:nvSpPr>
          <p:spPr>
            <a:xfrm>
              <a:off x="2380741" y="972173"/>
              <a:ext cx="658526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826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룸 리스트</a:t>
              </a:r>
              <a:endParaRPr sz="826" kern="0">
                <a:solidFill>
                  <a:srgbClr val="000000"/>
                </a:solidFill>
              </a:endParaRPr>
            </a:p>
          </p:txBody>
        </p:sp>
        <p:sp>
          <p:nvSpPr>
            <p:cNvPr id="86" name="Google Shape;289;p9"/>
            <p:cNvSpPr/>
            <p:nvPr/>
          </p:nvSpPr>
          <p:spPr>
            <a:xfrm>
              <a:off x="3069297" y="481505"/>
              <a:ext cx="3055469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7" name="Google Shape;288;p9"/>
            <p:cNvSpPr/>
            <p:nvPr/>
          </p:nvSpPr>
          <p:spPr>
            <a:xfrm>
              <a:off x="2369920" y="488148"/>
              <a:ext cx="699761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89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1217928617"/>
                </p:ext>
              </p:extLst>
            </p:nvPr>
          </p:nvGraphicFramePr>
          <p:xfrm>
            <a:off x="3129374" y="1488354"/>
            <a:ext cx="2484173" cy="164694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1066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7458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 명 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)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고급 간식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60006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서비스 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번호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454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가격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15000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221049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설명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puppy playtime 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룸 예약 고객님만 선택할 수 있는 서비스 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제공되는 간식은 </a:t>
                        </a:r>
                        <a:r>
                          <a:rPr kumimoji="0" lang="ko-KR" altLang="en-US" sz="600" b="0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유기농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 재료로만 만든 건강한 강아지 케이크 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90" name="TextBox 17"/>
            <p:cNvSpPr txBox="1"/>
            <p:nvPr/>
          </p:nvSpPr>
          <p:spPr>
            <a:xfrm>
              <a:off x="3458805" y="933133"/>
              <a:ext cx="2486576" cy="414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 dirty="0">
                  <a:solidFill>
                    <a:srgbClr val="000000"/>
                  </a:solidFill>
                  <a:sym typeface="Arial"/>
                </a:rPr>
                <a:t>(WIDTH: 80%, HEIGHT: 90%)</a:t>
              </a: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91" name="Google Shape;529;p16"/>
            <p:cNvSpPr/>
            <p:nvPr/>
          </p:nvSpPr>
          <p:spPr>
            <a:xfrm>
              <a:off x="3270093" y="337965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등록</a:t>
              </a:r>
            </a:p>
          </p:txBody>
        </p:sp>
        <p:sp>
          <p:nvSpPr>
            <p:cNvPr id="92" name="Google Shape;96;p2"/>
            <p:cNvSpPr/>
            <p:nvPr/>
          </p:nvSpPr>
          <p:spPr>
            <a:xfrm>
              <a:off x="3169809" y="3370897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5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93" name="Google Shape;529;p16"/>
            <p:cNvSpPr/>
            <p:nvPr/>
          </p:nvSpPr>
          <p:spPr>
            <a:xfrm>
              <a:off x="3811620" y="3365782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취소</a:t>
              </a:r>
            </a:p>
          </p:txBody>
        </p:sp>
        <p:sp>
          <p:nvSpPr>
            <p:cNvPr id="94" name="Google Shape;96;p2"/>
            <p:cNvSpPr/>
            <p:nvPr/>
          </p:nvSpPr>
          <p:spPr>
            <a:xfrm>
              <a:off x="3723990" y="3370896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</a:rPr>
                <a:t>6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97" name="Google Shape;888;p31"/>
            <p:cNvSpPr/>
            <p:nvPr/>
          </p:nvSpPr>
          <p:spPr>
            <a:xfrm>
              <a:off x="3075319" y="1380240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6;p2"/>
            <p:cNvSpPr/>
            <p:nvPr/>
          </p:nvSpPr>
          <p:spPr>
            <a:xfrm>
              <a:off x="3075319" y="170458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6;p2"/>
            <p:cNvSpPr/>
            <p:nvPr/>
          </p:nvSpPr>
          <p:spPr>
            <a:xfrm>
              <a:off x="3062226" y="203415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96;p2"/>
            <p:cNvSpPr/>
            <p:nvPr/>
          </p:nvSpPr>
          <p:spPr>
            <a:xfrm>
              <a:off x="3110443" y="2520056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4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02" name="Google Shape;59;p3"/>
          <p:cNvGraphicFramePr/>
          <p:nvPr/>
        </p:nvGraphicFramePr>
        <p:xfrm>
          <a:off x="6732241" y="442000"/>
          <a:ext cx="2408546" cy="2848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34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서비스명을 텍스트로 입력한다</a:t>
                      </a:r>
                      <a:endParaRPr lang="en-US" altLang="ko-KR"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번호는 따로 입력받지 않는다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가격을 텍스트로 입력받는다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서비스 설명을 텍스트로 입력받는다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등록버튼을 누르면 입력한 값으로 서비스가 추가되고 부가 서비스 리스트로 이동한다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명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가격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서비스 설명중 하나라도 값이 없으면 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정보를 모두 입력해 주십시오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메시지가 나오며 등록이 할 수 없다</a:t>
                      </a:r>
                      <a:r>
                        <a:rPr lang="en-US" altLang="ko-KR" sz="700" b="1" u="none" strike="noStrike" cap="none" baseline="0">
                          <a:solidFill>
                            <a:srgbClr val="A6A6A6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취소버튼을 누르면 부가 서비스 리스트로 돌아간다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05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89589" y="1412310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부가 서비스 등록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96" name="Google Shape;59;p3"/>
          <p:cNvGraphicFramePr/>
          <p:nvPr>
            <p:extLst>
              <p:ext uri="{D42A27DB-BD31-4B8C-83A1-F6EECF244321}">
                <p14:modId xmlns:p14="http://schemas.microsoft.com/office/powerpoint/2010/main" val="813244635"/>
              </p:ext>
            </p:extLst>
          </p:nvPr>
        </p:nvGraphicFramePr>
        <p:xfrm>
          <a:off x="6732240" y="442000"/>
          <a:ext cx="2408547" cy="1350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3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2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해당 부가 서비스의 정보를 보여주고 수정이 불가능하다</a:t>
                      </a:r>
                      <a:r>
                        <a:rPr lang="en-US" altLang="ko-KR" sz="700" b="1" u="none" strike="noStrike" cap="none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비활성버튼을 누르면 해당 서비스 번호의 서비스가 비활성화되고 부가 서비스 리스트로 돌아간다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취소버튼을 누르면 부가 서비스 리스트로 돌아간다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1619672" y="555907"/>
            <a:ext cx="4536504" cy="4250472"/>
            <a:chOff x="1866530" y="411891"/>
            <a:chExt cx="3754846" cy="3459584"/>
          </a:xfrm>
        </p:grpSpPr>
        <p:sp>
          <p:nvSpPr>
            <p:cNvPr id="83" name="Google Shape;293;p9"/>
            <p:cNvSpPr/>
            <p:nvPr/>
          </p:nvSpPr>
          <p:spPr>
            <a:xfrm>
              <a:off x="1871414" y="867925"/>
              <a:ext cx="3749332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84" name="Google Shape;294;p9"/>
            <p:cNvSpPr/>
            <p:nvPr/>
          </p:nvSpPr>
          <p:spPr>
            <a:xfrm>
              <a:off x="1877575" y="1003957"/>
              <a:ext cx="657572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676" b="1">
                  <a:latin typeface="Arial"/>
                  <a:cs typeface="Arial"/>
                  <a:sym typeface="Arial"/>
                </a:rPr>
                <a:t>부가</a:t>
              </a:r>
            </a:p>
            <a:p>
              <a:pPr algn="ctr">
                <a:defRPr/>
              </a:pPr>
              <a:r>
                <a:rPr lang="ko-KR" altLang="en-US" sz="676" b="1">
                  <a:latin typeface="Arial"/>
                  <a:cs typeface="Arial"/>
                  <a:sym typeface="Arial"/>
                </a:rPr>
                <a:t>서비스</a:t>
              </a:r>
            </a:p>
            <a:p>
              <a:pPr algn="ctr">
                <a:defRPr/>
              </a:pPr>
              <a:r>
                <a:rPr lang="ko-KR" altLang="en-US" sz="676" b="1">
                  <a:latin typeface="Arial"/>
                  <a:cs typeface="Arial"/>
                  <a:sym typeface="Arial"/>
                </a:rPr>
                <a:t>리스트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85" name="Google Shape;275;p8"/>
            <p:cNvSpPr/>
            <p:nvPr/>
          </p:nvSpPr>
          <p:spPr>
            <a:xfrm>
              <a:off x="1877351" y="790283"/>
              <a:ext cx="658526" cy="718089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latin typeface="Arial"/>
                  <a:cs typeface="Arial"/>
                  <a:sym typeface="Arial"/>
                </a:rPr>
                <a:t>룸 리스트</a:t>
              </a:r>
              <a:endParaRPr sz="826" kern="0"/>
            </a:p>
          </p:txBody>
        </p:sp>
        <p:sp>
          <p:nvSpPr>
            <p:cNvPr id="87" name="Google Shape;289;p9"/>
            <p:cNvSpPr/>
            <p:nvPr/>
          </p:nvSpPr>
          <p:spPr>
            <a:xfrm>
              <a:off x="2565907" y="411891"/>
              <a:ext cx="3055469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/>
            </a:p>
          </p:txBody>
        </p:sp>
        <p:sp>
          <p:nvSpPr>
            <p:cNvPr id="88" name="Google Shape;288;p9"/>
            <p:cNvSpPr/>
            <p:nvPr/>
          </p:nvSpPr>
          <p:spPr>
            <a:xfrm>
              <a:off x="1866530" y="411892"/>
              <a:ext cx="699761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109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2329415471"/>
                </p:ext>
              </p:extLst>
            </p:nvPr>
          </p:nvGraphicFramePr>
          <p:xfrm>
            <a:off x="2625984" y="1459382"/>
            <a:ext cx="2388111" cy="161104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1066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7458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52837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 명 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)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고급 간식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60006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서비스 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Times New Roman"/>
                            <a:ea typeface="바탕"/>
                            <a:cs typeface="바탕"/>
                          </a:rPr>
                          <a:t>번호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Ex) 4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454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가격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15000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221049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서비스</a:t>
                        </a:r>
                      </a:p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설명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예) 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puppy playtime 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룸 예약 고객님만 선택할 수 있는 서비스 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제공되는 간식은 </a:t>
                        </a:r>
                        <a:r>
                          <a:rPr kumimoji="0" lang="ko-KR" altLang="en-US" sz="600" b="0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유기농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 재료로만 만든 건강한 강아지 케이크 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11" name="TextBox 17"/>
            <p:cNvSpPr txBox="1"/>
            <p:nvPr/>
          </p:nvSpPr>
          <p:spPr>
            <a:xfrm>
              <a:off x="2896266" y="844339"/>
              <a:ext cx="2486576" cy="400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sym typeface="Arial"/>
                </a:rPr>
                <a:t>(WIDTH: 80%, HEIGHT: 90%)</a:t>
              </a: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2" name="Google Shape;529;p16"/>
            <p:cNvSpPr/>
            <p:nvPr/>
          </p:nvSpPr>
          <p:spPr>
            <a:xfrm>
              <a:off x="2766703" y="3290862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비활성</a:t>
              </a:r>
              <a:endParaRPr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3" name="Google Shape;96;p2"/>
            <p:cNvSpPr/>
            <p:nvPr/>
          </p:nvSpPr>
          <p:spPr>
            <a:xfrm>
              <a:off x="2666419" y="328210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</a:rPr>
                <a:t>2</a:t>
              </a:r>
              <a:endParaRPr sz="1052" dirty="0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529;p16"/>
            <p:cNvSpPr/>
            <p:nvPr/>
          </p:nvSpPr>
          <p:spPr>
            <a:xfrm>
              <a:off x="3308230" y="327698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취소</a:t>
              </a:r>
              <a:endParaRPr sz="750" dirty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15" name="Google Shape;96;p2"/>
            <p:cNvSpPr/>
            <p:nvPr/>
          </p:nvSpPr>
          <p:spPr>
            <a:xfrm>
              <a:off x="3220600" y="3282101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</a:rPr>
                <a:t>3</a:t>
              </a:r>
              <a:endParaRPr sz="1052" dirty="0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888;p31"/>
            <p:cNvSpPr/>
            <p:nvPr/>
          </p:nvSpPr>
          <p:spPr>
            <a:xfrm>
              <a:off x="2571929" y="1351270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3" name="표 22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06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애견공간관리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애견공간관리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331614" y="1405924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부가 서비스 비활성화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574133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예약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53" name="Google Shape;59;p3"/>
          <p:cNvGraphicFramePr/>
          <p:nvPr/>
        </p:nvGraphicFramePr>
        <p:xfrm>
          <a:off x="6804249" y="441999"/>
          <a:ext cx="2336538" cy="26361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2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예약관리를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2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새로운 예약 리스트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새로운 예약 리스트를 번호 내림 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예약번호를 클릭하여 해당 예약의 승인여부를 결정할 수 있다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1139827" y="629915"/>
            <a:ext cx="5161765" cy="4032448"/>
            <a:chOff x="1624174" y="411891"/>
            <a:chExt cx="4461394" cy="3459584"/>
          </a:xfrm>
        </p:grpSpPr>
        <p:sp>
          <p:nvSpPr>
            <p:cNvPr id="35" name="Google Shape;293;p9"/>
            <p:cNvSpPr/>
            <p:nvPr/>
          </p:nvSpPr>
          <p:spPr>
            <a:xfrm>
              <a:off x="1871411" y="867925"/>
              <a:ext cx="4214157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6" name="Google Shape;294;p9"/>
            <p:cNvSpPr/>
            <p:nvPr/>
          </p:nvSpPr>
          <p:spPr>
            <a:xfrm>
              <a:off x="1652976" y="1003957"/>
              <a:ext cx="594616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예약현황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7" name="Google Shape;275;p8"/>
            <p:cNvSpPr/>
            <p:nvPr/>
          </p:nvSpPr>
          <p:spPr>
            <a:xfrm>
              <a:off x="1652976" y="844339"/>
              <a:ext cx="594616" cy="664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새로운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예약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리스트</a:t>
              </a:r>
              <a:endParaRPr sz="826" kern="0">
                <a:solidFill>
                  <a:schemeClr val="dk1"/>
                </a:solidFill>
              </a:endParaRPr>
            </a:p>
          </p:txBody>
        </p:sp>
        <p:sp>
          <p:nvSpPr>
            <p:cNvPr id="39" name="Google Shape;289;p9"/>
            <p:cNvSpPr/>
            <p:nvPr/>
          </p:nvSpPr>
          <p:spPr>
            <a:xfrm>
              <a:off x="2193536" y="411891"/>
              <a:ext cx="3892032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88;p9"/>
            <p:cNvSpPr/>
            <p:nvPr/>
          </p:nvSpPr>
          <p:spPr>
            <a:xfrm>
              <a:off x="1652976" y="411892"/>
              <a:ext cx="702728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49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941824216"/>
                </p:ext>
              </p:extLst>
            </p:nvPr>
          </p:nvGraphicFramePr>
          <p:xfrm>
            <a:off x="2388134" y="1484145"/>
            <a:ext cx="3595997" cy="1755818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5594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7251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2288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7729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404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7448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1294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48344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예약</a:t>
                        </a:r>
                        <a:r>
                          <a:rPr lang="ko-KR" sz="900" b="1" u="none" strike="noStrike" cap="none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번호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Arial"/>
                            <a:cs typeface="Arial"/>
                            <a:sym typeface="Arial"/>
                          </a:rPr>
                          <a:t>승인여부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가격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신청날짜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dirty="0">
                            <a:solidFill>
                              <a:schemeClr val="tx1"/>
                            </a:solidFill>
                          </a:rPr>
                          <a:t>실제 예약날짜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dirty="0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800" b="1">
                            <a:solidFill>
                              <a:schemeClr val="tx1"/>
                            </a:solidFill>
                          </a:rPr>
                          <a:t>케이지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800" b="1">
                            <a:solidFill>
                              <a:schemeClr val="tx1"/>
                            </a:solidFill>
                          </a:rPr>
                          <a:t>번호</a:t>
                        </a:r>
                        <a:endParaRPr sz="8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078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5201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대기중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2021/12/03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2021/12/18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Solarplant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3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9078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5200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대기중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40000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2021/12/02</a:t>
                        </a: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2021/12/25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Kjy97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5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9078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5199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대기중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2021/12/01</a:t>
                        </a: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2021/12/24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kkkkddd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dirty="0"/>
                          <a:t>2</a:t>
                        </a:r>
                        <a:endParaRPr lang="ko-KR" altLang="en-US" sz="700" dirty="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9078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5198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대기중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2021/11/28</a:t>
                        </a: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Arial"/>
                            <a:cs typeface="Arial"/>
                            <a:sym typeface="Arial"/>
                          </a:rPr>
                          <a:t>2021/12/03</a:t>
                        </a:r>
                        <a:endParaRPr sz="700" b="0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dsfsdf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dirty="0"/>
                          <a:t>4</a:t>
                        </a:r>
                        <a:endParaRPr lang="ko-KR" altLang="en-US" sz="700" dirty="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52" name="Google Shape;96;p2"/>
            <p:cNvSpPr/>
            <p:nvPr/>
          </p:nvSpPr>
          <p:spPr>
            <a:xfrm>
              <a:off x="1624174" y="893161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</a:rPr>
                <a:t>2</a:t>
              </a:r>
              <a:endParaRPr sz="1052">
                <a:solidFill>
                  <a:schemeClr val="dk1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360245" y="1947975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</a:rPr>
                <a:t>4</a:t>
              </a:r>
              <a:endParaRPr sz="1052">
                <a:solidFill>
                  <a:schemeClr val="dk1"/>
                </a:solidFill>
              </a:endParaRPr>
            </a:p>
          </p:txBody>
        </p:sp>
        <p:sp>
          <p:nvSpPr>
            <p:cNvPr id="55" name="Google Shape;96;p2"/>
            <p:cNvSpPr/>
            <p:nvPr/>
          </p:nvSpPr>
          <p:spPr>
            <a:xfrm>
              <a:off x="2324653" y="1247141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</a:rPr>
                <a:t>3</a:t>
              </a:r>
              <a:endParaRPr sz="1052">
                <a:solidFill>
                  <a:schemeClr val="dk1"/>
                </a:solidFill>
              </a:endParaRPr>
            </a:p>
          </p:txBody>
        </p:sp>
        <p:sp>
          <p:nvSpPr>
            <p:cNvPr id="56" name="Google Shape;888;p31"/>
            <p:cNvSpPr/>
            <p:nvPr/>
          </p:nvSpPr>
          <p:spPr>
            <a:xfrm>
              <a:off x="3574885" y="490815"/>
              <a:ext cx="156328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6" name="표 15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79490" y="1414811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새로운 예약 리스트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411965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br>
              <a:rPr lang="en-US" altLang="ko-KR" sz="2627">
                <a:solidFill>
                  <a:schemeClr val="lt1"/>
                </a:solidFill>
              </a:rPr>
            </a:br>
            <a:r>
              <a:rPr lang="ko-KR" altLang="en-US" sz="2627">
                <a:solidFill>
                  <a:schemeClr val="lt1"/>
                </a:solidFill>
              </a:rPr>
              <a:t>관리자 </a:t>
            </a:r>
            <a:r>
              <a:rPr lang="en-US" altLang="ko-KR" sz="2627">
                <a:solidFill>
                  <a:schemeClr val="lt1"/>
                </a:solidFill>
              </a:rPr>
              <a:t> </a:t>
            </a:r>
            <a:r>
              <a:rPr lang="ko-KR" altLang="en-US" sz="2627">
                <a:solidFill>
                  <a:schemeClr val="lt1"/>
                </a:solidFill>
              </a:rPr>
              <a:t>로그인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266149" y="378058"/>
            <a:ext cx="225668" cy="225668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aphicFrame>
        <p:nvGraphicFramePr>
          <p:cNvPr id="26" name="Google Shape;59;p3"/>
          <p:cNvGraphicFramePr/>
          <p:nvPr/>
        </p:nvGraphicFramePr>
        <p:xfrm>
          <a:off x="7049353" y="410099"/>
          <a:ext cx="2094647" cy="24865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7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62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승인 버튼을 누르면 해당 예약의 승인여부가 승인으로 변경되고 예약현황으로 이동됨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9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거부 버튼을 누르면 확인하는 </a:t>
                      </a: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메시지창을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보여주고 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ok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누르면 취소사유를 작성하는 </a:t>
                      </a: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팝업창이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열린다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500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px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, HEIGHT: 700px)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이메일을 텍스트로 작성한다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0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거부사유를 텍스트로 작성한다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전송 버튼을 누르면 해당 이메일로 작성한 거부사유가 전송된다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새로운 예약 리스트로 돌아간다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7131513" y="3001706"/>
            <a:ext cx="1930325" cy="2146557"/>
            <a:chOff x="6053268" y="2945786"/>
            <a:chExt cx="1930325" cy="2146557"/>
          </a:xfrm>
        </p:grpSpPr>
        <p:sp>
          <p:nvSpPr>
            <p:cNvPr id="36" name="Google Shape;273;p9"/>
            <p:cNvSpPr/>
            <p:nvPr/>
          </p:nvSpPr>
          <p:spPr>
            <a:xfrm>
              <a:off x="7552626" y="3481035"/>
              <a:ext cx="180128" cy="111839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601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601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83;p9"/>
            <p:cNvSpPr/>
            <p:nvPr/>
          </p:nvSpPr>
          <p:spPr>
            <a:xfrm>
              <a:off x="6053268" y="2945786"/>
              <a:ext cx="1930325" cy="214655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sz="10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85;p9"/>
            <p:cNvSpPr txBox="1"/>
            <p:nvPr/>
          </p:nvSpPr>
          <p:spPr>
            <a:xfrm>
              <a:off x="6519523" y="3203809"/>
              <a:ext cx="1002885" cy="241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spAutoFit/>
            </a:bodyPr>
            <a:lstStyle/>
            <a:p>
              <a:pPr algn="ctr">
                <a:defRPr/>
              </a:pPr>
              <a:r>
                <a:rPr lang="ko-KR" altLang="en-US" sz="1200" dirty="0"/>
                <a:t>거부사유</a:t>
              </a:r>
              <a:endParaRPr sz="1200" dirty="0"/>
            </a:p>
          </p:txBody>
        </p:sp>
        <p:graphicFrame>
          <p:nvGraphicFramePr>
            <p:cNvPr id="40" name="Google Shape;286;p9"/>
            <p:cNvGraphicFramePr/>
            <p:nvPr/>
          </p:nvGraphicFramePr>
          <p:xfrm>
            <a:off x="6289058" y="3476386"/>
            <a:ext cx="1505030" cy="857667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5050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1441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  <a:hlinkClick r:id="rId3"/>
                          </a:rPr>
                          <a:t>solar@naver.com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43251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이름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하누리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전화번호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02-1234-5678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이메일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>
                            <a:hlinkClick r:id="rId4"/>
                          </a:rPr>
                          <a:t>ceo@nurioffice.co</a:t>
                        </a:r>
                        <a:endParaRPr lang="ko-KR" sz="500" u="none" strike="noStrike" cap="none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500" u="none" strike="noStrike" cap="none"/>
                          <a:t>~~~~~`</a:t>
                        </a:r>
                        <a:r>
                          <a:rPr lang="ko-KR" altLang="en-US" sz="500" u="none" strike="noStrike" cap="none"/>
                          <a:t>사유로 예약이 불가합니다</a:t>
                        </a:r>
                        <a:r>
                          <a:rPr lang="en-US" altLang="ko-KR" sz="500" u="none" strike="noStrike" cap="none"/>
                          <a:t>.</a:t>
                        </a:r>
                        <a:endParaRPr sz="500" u="none" strike="noStrike" cap="none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41" name="Google Shape;284;p9"/>
            <p:cNvSpPr/>
            <p:nvPr/>
          </p:nvSpPr>
          <p:spPr>
            <a:xfrm>
              <a:off x="6798038" y="4427218"/>
              <a:ext cx="451848" cy="201241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 b="1"/>
                <a:t>전송</a:t>
              </a:r>
              <a:endParaRPr sz="750" b="1"/>
            </a:p>
          </p:txBody>
        </p:sp>
        <p:sp>
          <p:nvSpPr>
            <p:cNvPr id="43" name="Google Shape;96;p2"/>
            <p:cNvSpPr/>
            <p:nvPr/>
          </p:nvSpPr>
          <p:spPr>
            <a:xfrm>
              <a:off x="6203420" y="351440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96;p2"/>
            <p:cNvSpPr/>
            <p:nvPr/>
          </p:nvSpPr>
          <p:spPr>
            <a:xfrm>
              <a:off x="6203420" y="3800102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96;p2"/>
            <p:cNvSpPr/>
            <p:nvPr/>
          </p:nvSpPr>
          <p:spPr>
            <a:xfrm>
              <a:off x="6710406" y="438314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"/>
          <p:cNvGrpSpPr>
            <a:grpSpLocks/>
          </p:cNvGrpSpPr>
          <p:nvPr/>
        </p:nvGrpSpPr>
        <p:grpSpPr>
          <a:xfrm>
            <a:off x="1043608" y="615399"/>
            <a:ext cx="5371416" cy="4068980"/>
            <a:chOff x="1365372" y="534184"/>
            <a:chExt cx="4432592" cy="3459585"/>
          </a:xfrm>
        </p:grpSpPr>
        <p:sp>
          <p:nvSpPr>
            <p:cNvPr id="31" name="Google Shape;293;p9"/>
            <p:cNvSpPr/>
            <p:nvPr/>
          </p:nvSpPr>
          <p:spPr>
            <a:xfrm>
              <a:off x="1583807" y="990217"/>
              <a:ext cx="4214157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21" name="Google Shape;529;p16"/>
            <p:cNvSpPr/>
            <p:nvPr/>
          </p:nvSpPr>
          <p:spPr>
            <a:xfrm>
              <a:off x="2196062" y="3788601"/>
              <a:ext cx="377425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/>
                <a:t>승인</a:t>
              </a:r>
              <a:endParaRPr sz="750"/>
            </a:p>
          </p:txBody>
        </p:sp>
        <p:sp>
          <p:nvSpPr>
            <p:cNvPr id="24" name="Google Shape;96;p2"/>
            <p:cNvSpPr/>
            <p:nvPr/>
          </p:nvSpPr>
          <p:spPr>
            <a:xfrm>
              <a:off x="2095777" y="3779840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29;p16"/>
            <p:cNvSpPr/>
            <p:nvPr/>
          </p:nvSpPr>
          <p:spPr>
            <a:xfrm>
              <a:off x="2737589" y="3774726"/>
              <a:ext cx="377425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/>
                <a:t>거부</a:t>
              </a:r>
              <a:endParaRPr sz="750"/>
            </a:p>
          </p:txBody>
        </p:sp>
        <p:sp>
          <p:nvSpPr>
            <p:cNvPr id="28" name="Google Shape;529;p16"/>
            <p:cNvSpPr/>
            <p:nvPr/>
          </p:nvSpPr>
          <p:spPr>
            <a:xfrm>
              <a:off x="3259587" y="3774725"/>
              <a:ext cx="377425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/>
                <a:t>취소</a:t>
              </a:r>
              <a:endParaRPr sz="750"/>
            </a:p>
          </p:txBody>
        </p:sp>
        <p:sp>
          <p:nvSpPr>
            <p:cNvPr id="29" name="Google Shape;96;p2"/>
            <p:cNvSpPr/>
            <p:nvPr/>
          </p:nvSpPr>
          <p:spPr>
            <a:xfrm>
              <a:off x="3171957" y="377983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96;p7"/>
            <p:cNvSpPr/>
            <p:nvPr/>
          </p:nvSpPr>
          <p:spPr>
            <a:xfrm>
              <a:off x="2732134" y="3753861"/>
              <a:ext cx="382880" cy="196783"/>
            </a:xfrm>
            <a:prstGeom prst="rect">
              <a:avLst/>
            </a:prstGeom>
            <a:noFill/>
            <a:ln w="25400" cap="flat" cmpd="sng">
              <a:solidFill>
                <a:srgbClr val="D99593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sz="1052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4;p9"/>
            <p:cNvSpPr/>
            <p:nvPr/>
          </p:nvSpPr>
          <p:spPr>
            <a:xfrm>
              <a:off x="1365373" y="1126251"/>
              <a:ext cx="594616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예약현황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4" name="Google Shape;275;p8"/>
            <p:cNvSpPr/>
            <p:nvPr/>
          </p:nvSpPr>
          <p:spPr>
            <a:xfrm>
              <a:off x="1365373" y="966631"/>
              <a:ext cx="594616" cy="664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새로운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예약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리스트</a:t>
              </a:r>
              <a:endParaRPr sz="826" kern="0">
                <a:solidFill>
                  <a:schemeClr val="dk1"/>
                </a:solidFill>
              </a:endParaRPr>
            </a:p>
          </p:txBody>
        </p:sp>
        <p:sp>
          <p:nvSpPr>
            <p:cNvPr id="35" name="Google Shape;289;p9"/>
            <p:cNvSpPr/>
            <p:nvPr/>
          </p:nvSpPr>
          <p:spPr>
            <a:xfrm>
              <a:off x="1905932" y="534184"/>
              <a:ext cx="3892032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365372" y="534184"/>
              <a:ext cx="702728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19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2184323014"/>
                </p:ext>
              </p:extLst>
            </p:nvPr>
          </p:nvGraphicFramePr>
          <p:xfrm>
            <a:off x="2094646" y="1374641"/>
            <a:ext cx="2780245" cy="2233067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7953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7963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1641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9351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케이지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종류</a:t>
                        </a:r>
                        <a:r>
                          <a:rPr lang="en-US" altLang="ko-KR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/</a:t>
                        </a: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유형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대형</a:t>
                        </a:r>
                        <a:r>
                          <a:rPr lang="en-US" altLang="ko-KR" sz="700" b="0" u="none" strike="noStrike" cap="none" baseline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 / VIP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케이지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번호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3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아이디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solarplant</a:t>
                        </a:r>
                        <a:endParaRPr sz="700"/>
                      </a:p>
                    </a:txBody>
                    <a:tcPr marL="68651" marR="68651" marT="34326" marB="34326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전화번호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박찬영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  <a:r>
                          <a:rPr lang="en-US" altLang="ko-KR" sz="600" b="1" u="none" strike="noStrike" cap="none" baseline="0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 </a:t>
                        </a: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이메일 주소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  <a:hlinkClick r:id="rId3"/>
                          </a:rPr>
                          <a:t>solar@naver.com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37603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 주소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서울 반포로</a:t>
                        </a:r>
                        <a:r>
                          <a:rPr lang="en-US" altLang="ko-KR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134 @@</a:t>
                        </a: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아파트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vl="0">
                          <a:defRPr/>
                        </a:pPr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vl="0">
                          <a:defRPr/>
                        </a:pPr>
                        <a:endParaRPr lang="ko-K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뽀삐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견종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허스키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8305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성별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남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체급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15kg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사진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0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50" marR="91450" marT="45725" marB="45725" anchor="ctr"/>
                  </a:tc>
                  <a:tc hMerge="1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8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50" marR="91450" marT="45725" marB="45725" anchor="ctr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특의사항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방석을 격렬하게 물어뜯음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선택한 부가 서비스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없음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8305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가격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신청일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2021/12/03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예약일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 dirty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2021/12/18</a:t>
                        </a:r>
                        <a:endParaRPr sz="700" b="0" u="none" strike="noStrike" cap="none" dirty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</a:tbl>
            </a:graphicData>
          </a:graphic>
        </p:graphicFrame>
        <p:sp>
          <p:nvSpPr>
            <p:cNvPr id="27" name="Google Shape;96;p2"/>
            <p:cNvSpPr/>
            <p:nvPr/>
          </p:nvSpPr>
          <p:spPr>
            <a:xfrm>
              <a:off x="2641448" y="3773444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2" name="표 41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172214" y="122659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예약 승인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거부</a:t>
            </a:r>
          </a:p>
        </p:txBody>
      </p:sp>
      <p:cxnSp>
        <p:nvCxnSpPr>
          <p:cNvPr id="47" name="Google Shape;195;p7"/>
          <p:cNvCxnSpPr>
            <a:endCxn id="49" idx="1"/>
          </p:cNvCxnSpPr>
          <p:nvPr/>
        </p:nvCxnSpPr>
        <p:spPr>
          <a:xfrm flipV="1">
            <a:off x="2857562" y="4337466"/>
            <a:ext cx="1841384" cy="47437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  <p:grpSp>
        <p:nvGrpSpPr>
          <p:cNvPr id="48" name="Google Shape;202;p7"/>
          <p:cNvGrpSpPr/>
          <p:nvPr/>
        </p:nvGrpSpPr>
        <p:grpSpPr>
          <a:xfrm>
            <a:off x="4698946" y="3726109"/>
            <a:ext cx="1780442" cy="1222713"/>
            <a:chOff x="3352800" y="1757363"/>
            <a:chExt cx="2438400" cy="1628775"/>
          </a:xfrm>
        </p:grpSpPr>
        <p:pic>
          <p:nvPicPr>
            <p:cNvPr id="49" name="Google Shape;197;p7" descr="Javascript : alert 확인/취소 창 구현하기 : 네이버 블로그"/>
            <p:cNvPicPr/>
            <p:nvPr/>
          </p:nvPicPr>
          <p:blipFill rotWithShape="1">
            <a:blip r:embed="rId5">
              <a:alphaModFix/>
            </a:blip>
            <a:srcRect/>
            <a:stretch>
              <a:fillRect/>
            </a:stretch>
          </p:blipFill>
          <p:spPr>
            <a:xfrm>
              <a:off x="3352800" y="1757363"/>
              <a:ext cx="2438400" cy="1628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203;p7"/>
            <p:cNvSpPr/>
            <p:nvPr/>
          </p:nvSpPr>
          <p:spPr>
            <a:xfrm>
              <a:off x="3987425" y="2344002"/>
              <a:ext cx="1604752" cy="1961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lvl="0">
                <a:defRPr/>
              </a:pPr>
              <a:r>
                <a:rPr lang="ko-KR" altLang="en-US" sz="4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예약을 취소하겠습니까</a:t>
              </a:r>
              <a:r>
                <a:rPr lang="en-US" altLang="ko-KR" sz="4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" name="Google Shape;195;p7"/>
          <p:cNvCxnSpPr>
            <a:endCxn id="37" idx="1"/>
          </p:cNvCxnSpPr>
          <p:nvPr/>
        </p:nvCxnSpPr>
        <p:spPr>
          <a:xfrm flipV="1">
            <a:off x="5508104" y="4074985"/>
            <a:ext cx="1623409" cy="609394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1743942057"/>
              </p:ext>
            </p:extLst>
          </p:nvPr>
        </p:nvGraphicFramePr>
        <p:xfrm>
          <a:off x="6999360" y="441999"/>
          <a:ext cx="2144640" cy="31218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8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3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예약현황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을 클릭하면 콘텐츠 영역에 해당 내용을 보여줌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6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예약현황을 예약번호 내림 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6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예약번호를 클릭하여 해당 예약을 자세히 볼 수 있고 취소도 가능하다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6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승인여부가 거부상태인 예약은 예약 취소가 불가능 하다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.(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클릭하면 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승인이 거부된 예약입니다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 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메시지를 보여준다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755576" y="441999"/>
            <a:ext cx="5706627" cy="4364380"/>
            <a:chOff x="1266149" y="378058"/>
            <a:chExt cx="4770523" cy="3637328"/>
          </a:xfrm>
        </p:grpSpPr>
        <p:sp>
          <p:nvSpPr>
            <p:cNvPr id="21" name="Google Shape;293;p9"/>
            <p:cNvSpPr/>
            <p:nvPr/>
          </p:nvSpPr>
          <p:spPr>
            <a:xfrm>
              <a:off x="1822515" y="1011836"/>
              <a:ext cx="4214157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3" name="Google Shape;294;p9"/>
            <p:cNvSpPr/>
            <p:nvPr/>
          </p:nvSpPr>
          <p:spPr>
            <a:xfrm>
              <a:off x="1604079" y="1147868"/>
              <a:ext cx="594616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예약현황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4" name="Google Shape;275;p8"/>
            <p:cNvSpPr/>
            <p:nvPr/>
          </p:nvSpPr>
          <p:spPr>
            <a:xfrm>
              <a:off x="1604079" y="988250"/>
              <a:ext cx="594616" cy="664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새로운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예약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리스트</a:t>
              </a:r>
              <a:endParaRPr sz="826" kern="0">
                <a:solidFill>
                  <a:schemeClr val="dk1"/>
                </a:solidFill>
              </a:endParaRPr>
            </a:p>
          </p:txBody>
        </p:sp>
        <p:sp>
          <p:nvSpPr>
            <p:cNvPr id="35" name="Google Shape;289;p9"/>
            <p:cNvSpPr/>
            <p:nvPr/>
          </p:nvSpPr>
          <p:spPr>
            <a:xfrm>
              <a:off x="2144640" y="555802"/>
              <a:ext cx="3892032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8;p9"/>
            <p:cNvSpPr/>
            <p:nvPr/>
          </p:nvSpPr>
          <p:spPr>
            <a:xfrm>
              <a:off x="1604079" y="555802"/>
              <a:ext cx="702728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16" name="Google Shape;96;p2"/>
            <p:cNvSpPr/>
            <p:nvPr/>
          </p:nvSpPr>
          <p:spPr>
            <a:xfrm>
              <a:off x="3535928" y="582908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6;p2"/>
            <p:cNvSpPr/>
            <p:nvPr/>
          </p:nvSpPr>
          <p:spPr>
            <a:xfrm>
              <a:off x="1685192" y="1988043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3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3925417780"/>
                </p:ext>
              </p:extLst>
            </p:nvPr>
          </p:nvGraphicFramePr>
          <p:xfrm>
            <a:off x="2361583" y="1460466"/>
            <a:ext cx="3419262" cy="2134834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4824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6452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1404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6584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609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73230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0427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55291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 dirty="0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</a:t>
                        </a:r>
                        <a:r>
                          <a:rPr lang="ko-KR" sz="900" b="1" u="none" strike="noStrike" cap="none" dirty="0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번호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승인여부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가격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dirty="0">
                            <a:solidFill>
                              <a:schemeClr val="tx1"/>
                            </a:solidFill>
                          </a:rPr>
                          <a:t>신청날짜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실제 예약날짜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케이지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번호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75081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5201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승인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2021/12/03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2021/12/18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Solarplant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3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37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5200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거부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40000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2021/12/02</a:t>
                        </a: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2021/12/25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Kjy97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5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9800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5199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승인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2021/12/01</a:t>
                        </a: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2021/12/24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kkkkddd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2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9800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5198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승인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2021/11/28</a:t>
                        </a: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2021/12/03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/>
                          <a:t>dsfsdf</a:t>
                        </a:r>
                        <a:endParaRPr lang="ko-KR" altLang="en-US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dirty="0"/>
                          <a:t>4</a:t>
                        </a:r>
                        <a:endParaRPr lang="ko-KR" altLang="en-US" sz="700" dirty="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1" name="Google Shape;96;p2"/>
            <p:cNvSpPr/>
            <p:nvPr/>
          </p:nvSpPr>
          <p:spPr>
            <a:xfrm>
              <a:off x="2289480" y="1998074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2290148" y="1347565"/>
              <a:ext cx="176256" cy="113616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5" name="표 14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03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662882" y="136568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예약 현황</a:t>
            </a:r>
            <a:endParaRPr lang="ko-KR" altLang="en-US" sz="1400" b="1" dirty="0"/>
          </a:p>
        </p:txBody>
      </p:sp>
      <p:sp>
        <p:nvSpPr>
          <p:cNvPr id="24" name="Google Shape;96;p2"/>
          <p:cNvSpPr/>
          <p:nvPr/>
        </p:nvSpPr>
        <p:spPr>
          <a:xfrm>
            <a:off x="2483768" y="2809957"/>
            <a:ext cx="209651" cy="188297"/>
          </a:xfrm>
          <a:prstGeom prst="ellipse">
            <a:avLst/>
          </a:prstGeom>
          <a:solidFill>
            <a:srgbClr val="FF6600"/>
          </a:solidFill>
          <a:ln w="25400" cap="flat" cmpd="sng">
            <a:solidFill>
              <a:srgbClr val="EB5800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en-US"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52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2568168981"/>
              </p:ext>
            </p:extLst>
          </p:nvPr>
        </p:nvGraphicFramePr>
        <p:xfrm>
          <a:off x="6948265" y="448072"/>
          <a:ext cx="2192522" cy="21433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23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닫기 버튼을 누르면 예약현황으로 돌아간다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예약취소버튼을 누르면 확인하는 </a:t>
                      </a: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메시지창을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보여주고 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ok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누르면 취소사유를 작성하는 </a:t>
                      </a: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팝업창이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열린다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(WIDTH: 500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px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, HEIGHT: 700px)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이메일을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텍스트로 입력 받는다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취소사유를 텍스트로 입력 받는다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전송버튼을 누르면 해당 이메일로 작성한 취소사유가 전송된다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899592" y="409865"/>
            <a:ext cx="5467919" cy="4252498"/>
            <a:chOff x="1266149" y="378058"/>
            <a:chExt cx="4531815" cy="3615711"/>
          </a:xfrm>
        </p:grpSpPr>
        <p:sp>
          <p:nvSpPr>
            <p:cNvPr id="28" name="Google Shape;293;p9"/>
            <p:cNvSpPr/>
            <p:nvPr/>
          </p:nvSpPr>
          <p:spPr>
            <a:xfrm>
              <a:off x="1583807" y="990217"/>
              <a:ext cx="4214157" cy="2993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21" name="Google Shape;529;p16"/>
            <p:cNvSpPr/>
            <p:nvPr/>
          </p:nvSpPr>
          <p:spPr>
            <a:xfrm>
              <a:off x="2161403" y="3792598"/>
              <a:ext cx="377425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/>
                <a:t>닫기</a:t>
              </a:r>
              <a:endParaRPr sz="750"/>
            </a:p>
          </p:txBody>
        </p:sp>
        <p:sp>
          <p:nvSpPr>
            <p:cNvPr id="24" name="Google Shape;96;p2"/>
            <p:cNvSpPr/>
            <p:nvPr/>
          </p:nvSpPr>
          <p:spPr>
            <a:xfrm>
              <a:off x="2061119" y="378383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29;p16"/>
            <p:cNvSpPr/>
            <p:nvPr/>
          </p:nvSpPr>
          <p:spPr>
            <a:xfrm>
              <a:off x="2702930" y="3778722"/>
              <a:ext cx="377426" cy="162042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600" dirty="0"/>
                <a:t>예약취소</a:t>
              </a:r>
              <a:endParaRPr sz="600" dirty="0"/>
            </a:p>
          </p:txBody>
        </p:sp>
        <p:sp>
          <p:nvSpPr>
            <p:cNvPr id="32" name="Google Shape;196;p7"/>
            <p:cNvSpPr/>
            <p:nvPr/>
          </p:nvSpPr>
          <p:spPr>
            <a:xfrm>
              <a:off x="2697475" y="3757857"/>
              <a:ext cx="382880" cy="196783"/>
            </a:xfrm>
            <a:prstGeom prst="rect">
              <a:avLst/>
            </a:prstGeom>
            <a:noFill/>
            <a:ln w="25400" cap="flat" cmpd="sng">
              <a:solidFill>
                <a:srgbClr val="D99593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sz="1052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4;p9"/>
            <p:cNvSpPr/>
            <p:nvPr/>
          </p:nvSpPr>
          <p:spPr>
            <a:xfrm>
              <a:off x="1365373" y="1126251"/>
              <a:ext cx="594616" cy="286751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예약현황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Times New Roman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</a:endParaRPr>
            </a:p>
          </p:txBody>
        </p:sp>
        <p:sp>
          <p:nvSpPr>
            <p:cNvPr id="42" name="Google Shape;275;p8"/>
            <p:cNvSpPr/>
            <p:nvPr/>
          </p:nvSpPr>
          <p:spPr>
            <a:xfrm>
              <a:off x="1365373" y="966631"/>
              <a:ext cx="594616" cy="664033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새로운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예약 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Arial"/>
                  <a:cs typeface="Arial"/>
                  <a:sym typeface="Arial"/>
                </a:rPr>
                <a:t>리스트</a:t>
              </a:r>
              <a:endParaRPr sz="826" kern="0">
                <a:solidFill>
                  <a:schemeClr val="dk1"/>
                </a:solidFill>
              </a:endParaRPr>
            </a:p>
          </p:txBody>
        </p:sp>
        <p:sp>
          <p:nvSpPr>
            <p:cNvPr id="43" name="Google Shape;289;p9"/>
            <p:cNvSpPr/>
            <p:nvPr/>
          </p:nvSpPr>
          <p:spPr>
            <a:xfrm>
              <a:off x="1905932" y="534184"/>
              <a:ext cx="3892032" cy="46261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88;p9"/>
            <p:cNvSpPr/>
            <p:nvPr/>
          </p:nvSpPr>
          <p:spPr>
            <a:xfrm>
              <a:off x="1365372" y="534184"/>
              <a:ext cx="702728" cy="46430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graphicFrame>
          <p:nvGraphicFramePr>
            <p:cNvPr id="19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982115417"/>
                </p:ext>
              </p:extLst>
            </p:nvPr>
          </p:nvGraphicFramePr>
          <p:xfrm>
            <a:off x="2068102" y="1393292"/>
            <a:ext cx="2792313" cy="223312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7953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7963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1641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9351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케이지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종류</a:t>
                        </a:r>
                        <a:r>
                          <a:rPr lang="en-US" altLang="ko-KR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/</a:t>
                        </a: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유형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대형</a:t>
                        </a:r>
                        <a:r>
                          <a:rPr lang="en-US" altLang="ko-KR" sz="700" b="0" u="none" strike="noStrike" cap="none" baseline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 / VIP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케이지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번호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3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아이디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solarplant</a:t>
                        </a:r>
                        <a:endParaRPr sz="700"/>
                      </a:p>
                    </a:txBody>
                    <a:tcPr marL="68651" marR="68651" marT="34326" marB="34326" anchor="ctr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전화번호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박찬영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</a:t>
                        </a:r>
                        <a:r>
                          <a:rPr lang="en-US" altLang="ko-KR" sz="600" b="1" u="none" strike="noStrike" cap="none" baseline="0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 </a:t>
                        </a: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이메일 주소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  <a:hlinkClick r:id="rId3"/>
                          </a:rPr>
                          <a:t>solar@naver.com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37603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회원 주소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서울 반포로</a:t>
                        </a:r>
                        <a:r>
                          <a:rPr lang="en-US" altLang="ko-KR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134 @@</a:t>
                        </a: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아파트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vl="0">
                          <a:defRPr/>
                        </a:pPr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vl="0">
                          <a:defRPr/>
                        </a:pPr>
                        <a:endParaRPr lang="ko-K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뽀삐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견종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허스키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8305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성별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남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체급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6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15kg</a:t>
                        </a:r>
                        <a:endParaRPr sz="6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사진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10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lang="en-US" altLang="ko-KR" sz="8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50" marR="91450" marT="45725" marB="45725" anchor="ctr"/>
                  </a:tc>
                  <a:tc hMerge="1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800" b="0" u="none" strike="noStrike" cap="none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91450" marR="91450" marT="45725" marB="45725" anchor="ctr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강아지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특의사항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방석을 격렬하게 물어뜯음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선택한 부가 서비스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없음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8305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가격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60000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latinLnBrk="1"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25283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신청일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2021/12/03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6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예약일</a:t>
                        </a:r>
                        <a:endParaRPr lang="en-US" altLang="ko-KR" sz="6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 dirty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2021/12/18</a:t>
                        </a:r>
                        <a:endParaRPr sz="700" b="0" u="none" strike="noStrike" cap="none" dirty="0">
                          <a:solidFill>
                            <a:schemeClr val="dk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</a:tbl>
            </a:graphicData>
          </a:graphic>
        </p:graphicFrame>
        <p:sp>
          <p:nvSpPr>
            <p:cNvPr id="27" name="Google Shape;96;p2"/>
            <p:cNvSpPr/>
            <p:nvPr/>
          </p:nvSpPr>
          <p:spPr>
            <a:xfrm>
              <a:off x="2572442" y="3757857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2" name="표 21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04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예약관리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Google Shape;195;p7"/>
          <p:cNvCxnSpPr>
            <a:stCxn id="32" idx="0"/>
            <a:endCxn id="33" idx="1"/>
          </p:cNvCxnSpPr>
          <p:nvPr/>
        </p:nvCxnSpPr>
        <p:spPr>
          <a:xfrm flipV="1">
            <a:off x="2857562" y="4337466"/>
            <a:ext cx="1841384" cy="47437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  <p:sp>
        <p:nvSpPr>
          <p:cNvPr id="23" name="TextBox 22"/>
          <p:cNvSpPr txBox="1"/>
          <p:nvPr/>
        </p:nvSpPr>
        <p:spPr>
          <a:xfrm>
            <a:off x="3353744" y="124601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예약 취소</a:t>
            </a:r>
          </a:p>
        </p:txBody>
      </p:sp>
      <p:grpSp>
        <p:nvGrpSpPr>
          <p:cNvPr id="29" name="그룹 28"/>
          <p:cNvGrpSpPr>
            <a:grpSpLocks/>
          </p:cNvGrpSpPr>
          <p:nvPr/>
        </p:nvGrpSpPr>
        <p:grpSpPr>
          <a:xfrm>
            <a:off x="7114446" y="2952375"/>
            <a:ext cx="1930325" cy="2146557"/>
            <a:chOff x="6053268" y="2945786"/>
            <a:chExt cx="1930325" cy="2146557"/>
          </a:xfrm>
        </p:grpSpPr>
        <p:sp>
          <p:nvSpPr>
            <p:cNvPr id="35" name="Google Shape;273;p9"/>
            <p:cNvSpPr/>
            <p:nvPr/>
          </p:nvSpPr>
          <p:spPr>
            <a:xfrm>
              <a:off x="7552626" y="3481035"/>
              <a:ext cx="180128" cy="111839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601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601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3;p9"/>
            <p:cNvSpPr/>
            <p:nvPr/>
          </p:nvSpPr>
          <p:spPr>
            <a:xfrm>
              <a:off x="6053268" y="2945786"/>
              <a:ext cx="1930325" cy="214655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sz="105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85;p9"/>
            <p:cNvSpPr txBox="1"/>
            <p:nvPr/>
          </p:nvSpPr>
          <p:spPr>
            <a:xfrm>
              <a:off x="6519523" y="3203809"/>
              <a:ext cx="1002885" cy="253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spAutoFit/>
            </a:bodyPr>
            <a:lstStyle/>
            <a:p>
              <a:pPr algn="ctr">
                <a:defRPr/>
              </a:pPr>
              <a:r>
                <a:rPr lang="ko-KR" altLang="en-US" sz="1200" dirty="0"/>
                <a:t>취소사유</a:t>
              </a:r>
              <a:endParaRPr sz="1200" dirty="0"/>
            </a:p>
          </p:txBody>
        </p:sp>
        <p:graphicFrame>
          <p:nvGraphicFramePr>
            <p:cNvPr id="38" name="Google Shape;286;p9"/>
            <p:cNvGraphicFramePr/>
            <p:nvPr/>
          </p:nvGraphicFramePr>
          <p:xfrm>
            <a:off x="6289058" y="3476386"/>
            <a:ext cx="1505030" cy="857667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5050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1441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solidFill>
                              <a:schemeClr val="dk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  <a:hlinkClick r:id="rId3"/>
                          </a:rPr>
                          <a:t>solar@naver.com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43251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이름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하누리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전화번호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02-1234-5678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/>
                          <a:t>담당자 이메일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sz="500" u="none" strike="noStrike" cap="none">
                            <a:hlinkClick r:id="rId4"/>
                          </a:rPr>
                          <a:t>ceo@nurioffice.co</a:t>
                        </a:r>
                        <a:endParaRPr lang="ko-KR" sz="500" u="none" strike="noStrike" cap="none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500" u="none" strike="noStrike" cap="none"/>
                          <a:t>~~~~~`</a:t>
                        </a:r>
                        <a:r>
                          <a:rPr lang="ko-KR" altLang="en-US" sz="500" u="none" strike="noStrike" cap="none"/>
                          <a:t>사유로 예약이 불가합니다</a:t>
                        </a:r>
                        <a:r>
                          <a:rPr lang="en-US" altLang="ko-KR" sz="500" u="none" strike="noStrike" cap="none"/>
                          <a:t>.</a:t>
                        </a:r>
                        <a:endParaRPr sz="500" u="none" strike="noStrike" cap="none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9" name="Google Shape;284;p9"/>
            <p:cNvSpPr/>
            <p:nvPr/>
          </p:nvSpPr>
          <p:spPr>
            <a:xfrm>
              <a:off x="6798038" y="4427218"/>
              <a:ext cx="451848" cy="201241"/>
            </a:xfrm>
            <a:prstGeom prst="rect">
              <a:avLst/>
            </a:prstGeom>
            <a:solidFill>
              <a:srgbClr val="FFE7D8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 b="1"/>
                <a:t>전송</a:t>
              </a:r>
              <a:endParaRPr sz="750" b="1"/>
            </a:p>
          </p:txBody>
        </p:sp>
        <p:sp>
          <p:nvSpPr>
            <p:cNvPr id="40" name="Google Shape;96;p2"/>
            <p:cNvSpPr/>
            <p:nvPr/>
          </p:nvSpPr>
          <p:spPr>
            <a:xfrm>
              <a:off x="6203420" y="351440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96;p2"/>
            <p:cNvSpPr/>
            <p:nvPr/>
          </p:nvSpPr>
          <p:spPr>
            <a:xfrm>
              <a:off x="6203420" y="3800102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96;p2"/>
            <p:cNvSpPr/>
            <p:nvPr/>
          </p:nvSpPr>
          <p:spPr>
            <a:xfrm>
              <a:off x="6710406" y="438314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202;p7"/>
          <p:cNvGrpSpPr/>
          <p:nvPr/>
        </p:nvGrpSpPr>
        <p:grpSpPr>
          <a:xfrm>
            <a:off x="4698946" y="3726109"/>
            <a:ext cx="1780442" cy="1222713"/>
            <a:chOff x="3352800" y="1757363"/>
            <a:chExt cx="2438400" cy="1628775"/>
          </a:xfrm>
        </p:grpSpPr>
        <p:pic>
          <p:nvPicPr>
            <p:cNvPr id="33" name="Google Shape;197;p7" descr="Javascript : alert 확인/취소 창 구현하기 : 네이버 블로그"/>
            <p:cNvPicPr/>
            <p:nvPr/>
          </p:nvPicPr>
          <p:blipFill rotWithShape="1">
            <a:blip r:embed="rId5">
              <a:alphaModFix/>
            </a:blip>
            <a:srcRect/>
            <a:stretch>
              <a:fillRect/>
            </a:stretch>
          </p:blipFill>
          <p:spPr>
            <a:xfrm>
              <a:off x="3352800" y="1757363"/>
              <a:ext cx="2438400" cy="1628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203;p7"/>
            <p:cNvSpPr/>
            <p:nvPr/>
          </p:nvSpPr>
          <p:spPr>
            <a:xfrm>
              <a:off x="3987425" y="2344002"/>
              <a:ext cx="1604752" cy="1961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lvl="0">
                <a:defRPr/>
              </a:pPr>
              <a:r>
                <a:rPr lang="ko-KR" altLang="en-US" sz="4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예약을 취소하겠습니까</a:t>
              </a:r>
              <a:r>
                <a:rPr lang="en-US" altLang="ko-KR" sz="4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" name="Google Shape;195;p7"/>
          <p:cNvCxnSpPr>
            <a:endCxn id="36" idx="1"/>
          </p:cNvCxnSpPr>
          <p:nvPr/>
        </p:nvCxnSpPr>
        <p:spPr>
          <a:xfrm flipV="1">
            <a:off x="5508104" y="4025654"/>
            <a:ext cx="1606342" cy="636709"/>
          </a:xfrm>
          <a:prstGeom prst="straightConnector1">
            <a:avLst/>
          </a:prstGeom>
          <a:noFill/>
          <a:ln w="28575" cap="flat" cmpd="sng">
            <a:solidFill>
              <a:srgbClr val="D99593"/>
            </a:solidFill>
            <a:prstDash val="solid"/>
            <a:round/>
            <a:tailEnd type="triangle" w="med" len="med"/>
          </a:ln>
        </p:spPr>
      </p:cxn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574133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 dirty="0">
                <a:solidFill>
                  <a:schemeClr val="lt1"/>
                </a:solidFill>
              </a:rPr>
              <a:t>회원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128903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924441" y="442000"/>
          <a:ext cx="2216345" cy="1916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9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6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0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회원 리스트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회원리스트를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755576" y="588172"/>
            <a:ext cx="5679578" cy="3971916"/>
            <a:chOff x="1319245" y="546431"/>
            <a:chExt cx="4827878" cy="3222388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7"/>
              <a:ext cx="4751019" cy="27471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5" y="1037100"/>
              <a:ext cx="834460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회원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리스트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30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1062475412"/>
                </p:ext>
              </p:extLst>
            </p:nvPr>
          </p:nvGraphicFramePr>
          <p:xfrm>
            <a:off x="2542269" y="1467964"/>
            <a:ext cx="3144202" cy="1867382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0535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2008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648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0214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8816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6223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56027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537199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생년월일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이메일주소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전화번호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주소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상태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dirty="0"/>
                          <a:t>회원</a:t>
                        </a:r>
                        <a:endParaRPr sz="700" dirty="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2" name="Google Shape;96;p2"/>
            <p:cNvSpPr/>
            <p:nvPr/>
          </p:nvSpPr>
          <p:spPr>
            <a:xfrm>
              <a:off x="1319245" y="1111414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6;p2"/>
            <p:cNvSpPr/>
            <p:nvPr/>
          </p:nvSpPr>
          <p:spPr>
            <a:xfrm>
              <a:off x="2429194" y="1348858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88;p31"/>
            <p:cNvSpPr/>
            <p:nvPr/>
          </p:nvSpPr>
          <p:spPr>
            <a:xfrm>
              <a:off x="3981075" y="617430"/>
              <a:ext cx="266590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94;p9"/>
            <p:cNvSpPr/>
            <p:nvPr/>
          </p:nvSpPr>
          <p:spPr>
            <a:xfrm>
              <a:off x="1396572" y="1871404"/>
              <a:ext cx="822987" cy="59184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회원탈퇴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3" name="표 12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회원관리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회원관리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82585" y="1285991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회원 리스트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924441" y="441999"/>
          <a:ext cx="2230169" cy="2564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1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70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회원탈퇴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클릭하면 콘텐츠 영역에 해당하는 콘텐츠를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회원리스트를 표로 보여주고 마지막 열 오른쪽에 탈퇴 버튼이 생긴다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탈퇴 버튼을 누르면 해당 회원의 상태가 탈퇴회원으로 변경된다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755576" y="629915"/>
            <a:ext cx="5751587" cy="3971916"/>
            <a:chOff x="1283726" y="546431"/>
            <a:chExt cx="4863397" cy="3222388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7"/>
              <a:ext cx="4751019" cy="27471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6572" y="1871404"/>
              <a:ext cx="873864" cy="59184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회원탈퇴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099"/>
              <a:ext cx="875892" cy="56402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회원</a:t>
              </a:r>
            </a:p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리스트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30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3672617309"/>
                </p:ext>
              </p:extLst>
            </p:nvPr>
          </p:nvGraphicFramePr>
          <p:xfrm>
            <a:off x="2661768" y="1366575"/>
            <a:ext cx="3127681" cy="1867382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608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7397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1384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3605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263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8955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05976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405976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537199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dirty="0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이름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생년월일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이메일주소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dirty="0">
                            <a:solidFill>
                              <a:schemeClr val="tx1"/>
                            </a:solidFill>
                          </a:rPr>
                          <a:t>전화번호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주소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상태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dirty="0">
                            <a:solidFill>
                              <a:schemeClr val="tx1"/>
                            </a:solidFill>
                          </a:rPr>
                          <a:t>탈퇴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113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박찬영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/>
                          <a:t>970524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  <a:hlinkClick r:id="rId2"/>
                          </a:rPr>
                          <a:t>solar@naver.com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 dirty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010-xxxx-xxxx</a:t>
                        </a:r>
                        <a:endParaRPr sz="7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서울 반포로 </a:t>
                        </a:r>
                        <a:r>
                          <a:rPr lang="en-US" altLang="ko-KR" sz="700"/>
                          <a:t>134 </a:t>
                        </a:r>
                        <a:r>
                          <a:rPr lang="ko-KR" altLang="en-US" sz="700"/>
                          <a:t>홍콩반점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회원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dirty="0"/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2" name="Google Shape;96;p2"/>
            <p:cNvSpPr/>
            <p:nvPr/>
          </p:nvSpPr>
          <p:spPr>
            <a:xfrm>
              <a:off x="1283726" y="1871405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6;p2"/>
            <p:cNvSpPr/>
            <p:nvPr/>
          </p:nvSpPr>
          <p:spPr>
            <a:xfrm>
              <a:off x="2548692" y="1247466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88;p31"/>
            <p:cNvSpPr/>
            <p:nvPr/>
          </p:nvSpPr>
          <p:spPr>
            <a:xfrm>
              <a:off x="3981075" y="617430"/>
              <a:ext cx="266590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75;p8"/>
            <p:cNvSpPr/>
            <p:nvPr/>
          </p:nvSpPr>
          <p:spPr>
            <a:xfrm>
              <a:off x="5436121" y="1813920"/>
              <a:ext cx="353328" cy="32702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탈퇴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7" name="Google Shape;96;p2"/>
            <p:cNvSpPr/>
            <p:nvPr/>
          </p:nvSpPr>
          <p:spPr>
            <a:xfrm>
              <a:off x="5329040" y="1707581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" name="표 17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회원관리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회원관리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예약관리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Google Shape;275;p8"/>
          <p:cNvSpPr/>
          <p:nvPr/>
        </p:nvSpPr>
        <p:spPr>
          <a:xfrm>
            <a:off x="5652120" y="2603089"/>
            <a:ext cx="417855" cy="40309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탈퇴</a:t>
            </a:r>
            <a:endParaRPr lang="en-US" altLang="ko-KR" sz="826" b="1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22" name="Google Shape;275;p8"/>
          <p:cNvSpPr/>
          <p:nvPr/>
        </p:nvSpPr>
        <p:spPr>
          <a:xfrm>
            <a:off x="5652120" y="3035137"/>
            <a:ext cx="417855" cy="40309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탈퇴</a:t>
            </a:r>
            <a:endParaRPr lang="en-US" altLang="ko-KR" sz="826" b="1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23" name="Google Shape;275;p8"/>
          <p:cNvSpPr/>
          <p:nvPr/>
        </p:nvSpPr>
        <p:spPr>
          <a:xfrm>
            <a:off x="5652120" y="3467185"/>
            <a:ext cx="417855" cy="403090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>
              <a:defRPr/>
            </a:pPr>
            <a:r>
              <a:rPr lang="ko-KR" altLang="en-US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탈퇴</a:t>
            </a:r>
            <a:endParaRPr lang="en-US" altLang="ko-KR" sz="826" b="1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1729" y="128599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회원 탈퇴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574133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 dirty="0">
                <a:solidFill>
                  <a:schemeClr val="lt1"/>
                </a:solidFill>
              </a:rPr>
              <a:t>게시판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6446282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876255" y="442000"/>
          <a:ext cx="2259519" cy="27081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9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1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게시판관리를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0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공지사항 리스트를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 버튼을 누르면 공지사항 등록창으로 이동한다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 버튼을 누르면 해당 공지사항을 수정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/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삭제할 수 있다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387512" y="629915"/>
            <a:ext cx="5971654" cy="4115932"/>
            <a:chOff x="1319245" y="546431"/>
            <a:chExt cx="4827878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30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1992725861"/>
                </p:ext>
              </p:extLst>
            </p:nvPr>
          </p:nvGraphicFramePr>
          <p:xfrm>
            <a:off x="2611261" y="1392714"/>
            <a:ext cx="2946714" cy="2050459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59226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137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7920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5684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02728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82221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글번호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제목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등록자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수정</a:t>
                        </a:r>
                        <a:r>
                          <a:rPr lang="en-US" altLang="ko-KR" sz="900" b="1" baseline="0">
                            <a:solidFill>
                              <a:schemeClr val="tx1"/>
                            </a:solidFill>
                          </a:rPr>
                          <a:t> / </a:t>
                        </a:r>
                        <a:r>
                          <a:rPr lang="ko-KR" altLang="en-US" sz="900" b="1" baseline="0">
                            <a:solidFill>
                              <a:schemeClr val="tx1"/>
                            </a:solidFill>
                          </a:rPr>
                          <a:t>삭제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2012/5/6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강아지를 위한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애견호텔</a:t>
                        </a:r>
                        <a:endParaRPr lang="en-US" altLang="ko-KR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2016/4/8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주의사항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3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2017/12/24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크리스마스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이벤트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2021/10/5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요금 변경안내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2" name="Google Shape;96;p2"/>
            <p:cNvSpPr/>
            <p:nvPr/>
          </p:nvSpPr>
          <p:spPr>
            <a:xfrm>
              <a:off x="1319245" y="1111414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6;p2"/>
            <p:cNvSpPr/>
            <p:nvPr/>
          </p:nvSpPr>
          <p:spPr>
            <a:xfrm>
              <a:off x="2498185" y="1392715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88;p31"/>
            <p:cNvSpPr/>
            <p:nvPr/>
          </p:nvSpPr>
          <p:spPr>
            <a:xfrm>
              <a:off x="4463889" y="617430"/>
              <a:ext cx="266590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75;p8"/>
            <p:cNvSpPr/>
            <p:nvPr/>
          </p:nvSpPr>
          <p:spPr>
            <a:xfrm>
              <a:off x="4975498" y="1651011"/>
              <a:ext cx="594616" cy="48650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r>
                <a:rPr lang="en-US" altLang="ko-KR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/</a:t>
              </a:r>
              <a:r>
                <a:rPr lang="ko-KR" altLang="en-US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lang="en-US" altLang="ko-KR" sz="826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4" name="Google Shape;275;p8"/>
            <p:cNvSpPr/>
            <p:nvPr/>
          </p:nvSpPr>
          <p:spPr>
            <a:xfrm>
              <a:off x="4980884" y="2127593"/>
              <a:ext cx="594616" cy="42738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r>
                <a:rPr lang="en-US" altLang="ko-KR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/</a:t>
              </a: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5" name="Google Shape;275;p8"/>
            <p:cNvSpPr/>
            <p:nvPr/>
          </p:nvSpPr>
          <p:spPr>
            <a:xfrm>
              <a:off x="4975498" y="2554980"/>
              <a:ext cx="594616" cy="41382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r>
                <a:rPr lang="en-US" altLang="ko-KR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/</a:t>
              </a:r>
              <a:r>
                <a:rPr lang="ko-KR" altLang="en-US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lang="en-US" altLang="ko-KR" sz="826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6" name="Google Shape;275;p8"/>
            <p:cNvSpPr/>
            <p:nvPr/>
          </p:nvSpPr>
          <p:spPr>
            <a:xfrm>
              <a:off x="4975498" y="2968801"/>
              <a:ext cx="594616" cy="42738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수정</a:t>
              </a:r>
              <a:r>
                <a:rPr lang="en-US" altLang="ko-KR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/</a:t>
              </a:r>
              <a:r>
                <a:rPr lang="ko-KR" altLang="en-US" sz="826" b="1" dirty="0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삭제</a:t>
              </a:r>
              <a:endParaRPr lang="en-US" altLang="ko-KR" sz="826" b="1" dirty="0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7" name="Google Shape;275;p8"/>
            <p:cNvSpPr/>
            <p:nvPr/>
          </p:nvSpPr>
          <p:spPr>
            <a:xfrm>
              <a:off x="4980884" y="3554624"/>
              <a:ext cx="594616" cy="243252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등록</a:t>
              </a:r>
              <a:endParaRPr lang="en-US" altLang="ko-KR" sz="826" b="1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4869839" y="3527594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6;p2"/>
            <p:cNvSpPr/>
            <p:nvPr/>
          </p:nvSpPr>
          <p:spPr>
            <a:xfrm>
              <a:off x="4864453" y="1609106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2" name="표 21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097364" y="1300439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공지사항 리스트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912828" y="441999"/>
          <a:ext cx="2227959" cy="26333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65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따로 입력받지 않는다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입력받는다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입력받지 않는다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입력받는다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6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등록버튼을 누르면 해당 내용으로 공지사항이 등록된다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제목과 내용이 작성되어있지 않으면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내용을 입력해주세요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취소버튼을 누르면 공지사항리스트를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755576" y="557907"/>
            <a:ext cx="5832648" cy="4259948"/>
            <a:chOff x="1383723" y="546431"/>
            <a:chExt cx="4763400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sp>
          <p:nvSpPr>
            <p:cNvPr id="22" name="TextBox 17"/>
            <p:cNvSpPr txBox="1"/>
            <p:nvPr/>
          </p:nvSpPr>
          <p:spPr>
            <a:xfrm>
              <a:off x="2742372" y="972837"/>
              <a:ext cx="2486576" cy="391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Times New Roman"/>
                  <a:ea typeface="바탕"/>
                  <a:cs typeface="Times New Roman"/>
                </a:rPr>
                <a:t>(WIDTH: 80%, HEIGHT: 90%)</a:t>
              </a: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graphicFrame>
          <p:nvGraphicFramePr>
            <p:cNvPr id="23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597411063"/>
                </p:ext>
              </p:extLst>
            </p:nvPr>
          </p:nvGraphicFramePr>
          <p:xfrm>
            <a:off x="2543032" y="1558898"/>
            <a:ext cx="2356323" cy="1500752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6134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2390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65461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60006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공지사항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lt1">
                          <a:alpha val="10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454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등록자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221049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공지사항입니다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6" name="Google Shape;529;p16"/>
            <p:cNvSpPr/>
            <p:nvPr/>
          </p:nvSpPr>
          <p:spPr>
            <a:xfrm>
              <a:off x="2683751" y="3422193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등록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27" name="Google Shape;96;p2"/>
            <p:cNvSpPr/>
            <p:nvPr/>
          </p:nvSpPr>
          <p:spPr>
            <a:xfrm>
              <a:off x="2583467" y="341343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FF66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29;p16"/>
            <p:cNvSpPr/>
            <p:nvPr/>
          </p:nvSpPr>
          <p:spPr>
            <a:xfrm>
              <a:off x="3275623" y="3408317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취소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7" name="Google Shape;96;p2"/>
            <p:cNvSpPr/>
            <p:nvPr/>
          </p:nvSpPr>
          <p:spPr>
            <a:xfrm>
              <a:off x="3187993" y="3413430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FF66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88;p31"/>
            <p:cNvSpPr/>
            <p:nvPr/>
          </p:nvSpPr>
          <p:spPr>
            <a:xfrm>
              <a:off x="2488977" y="1450783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96;p2"/>
            <p:cNvSpPr/>
            <p:nvPr/>
          </p:nvSpPr>
          <p:spPr>
            <a:xfrm>
              <a:off x="2488976" y="1775123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FF66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96;p2"/>
            <p:cNvSpPr/>
            <p:nvPr/>
          </p:nvSpPr>
          <p:spPr>
            <a:xfrm>
              <a:off x="2475885" y="2104697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FF66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2434730" y="2591201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FF66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0" name="표 19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290594" y="1416550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공지사항 등록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6948264" y="442000"/>
          <a:ext cx="2189981" cy="29714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68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따로 입력받지 않는다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입력받는다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입력받지 않는다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입력받는다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1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수정버튼을 누르면 해당 내용으로 공지사항이 수정된다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제목과 내용이 작성되어있지 않으면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내용을 입력해주세요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 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삭제버튼을 누르면 해당 글번호의 공지사항이 삭제되고 공지사항리시트를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취소버튼을 누르면 공지사항리스트를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827584" y="588173"/>
            <a:ext cx="5751587" cy="3971916"/>
            <a:chOff x="1383723" y="546431"/>
            <a:chExt cx="4763400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sp>
          <p:nvSpPr>
            <p:cNvPr id="22" name="TextBox 17"/>
            <p:cNvSpPr txBox="1"/>
            <p:nvPr/>
          </p:nvSpPr>
          <p:spPr>
            <a:xfrm>
              <a:off x="2742371" y="1010766"/>
              <a:ext cx="2486575" cy="419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Times New Roman"/>
                  <a:ea typeface="바탕"/>
                  <a:cs typeface="Times New Roman"/>
                </a:rPr>
                <a:t>(WIDTH: 80%, HEIGHT: 90%)</a:t>
              </a:r>
            </a:p>
            <a:p>
              <a:pPr defTabSz="686460">
                <a:spcBef>
                  <a:spcPct val="0"/>
                </a:spcBef>
                <a:defRPr/>
              </a:pPr>
              <a:endParaRPr lang="ko-KR" altLang="en-US" sz="1351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graphicFrame>
          <p:nvGraphicFramePr>
            <p:cNvPr id="23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774113373"/>
                </p:ext>
              </p:extLst>
            </p:nvPr>
          </p:nvGraphicFramePr>
          <p:xfrm>
            <a:off x="2543032" y="1545310"/>
            <a:ext cx="2389533" cy="1609582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6134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2390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65461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05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60006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공지사항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lt1">
                          <a:alpha val="10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454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등록자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221049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공지사항입니다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.</a:t>
                        </a:r>
                      </a:p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6" name="Google Shape;529;p16"/>
            <p:cNvSpPr/>
            <p:nvPr/>
          </p:nvSpPr>
          <p:spPr>
            <a:xfrm>
              <a:off x="2683751" y="3422193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수정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27" name="Google Shape;96;p2"/>
            <p:cNvSpPr/>
            <p:nvPr/>
          </p:nvSpPr>
          <p:spPr>
            <a:xfrm>
              <a:off x="2583467" y="341343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29;p16"/>
            <p:cNvSpPr/>
            <p:nvPr/>
          </p:nvSpPr>
          <p:spPr>
            <a:xfrm>
              <a:off x="3195428" y="3413430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삭제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7" name="Google Shape;96;p2"/>
            <p:cNvSpPr/>
            <p:nvPr/>
          </p:nvSpPr>
          <p:spPr>
            <a:xfrm>
              <a:off x="3107798" y="341854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88;p31"/>
            <p:cNvSpPr/>
            <p:nvPr/>
          </p:nvSpPr>
          <p:spPr>
            <a:xfrm>
              <a:off x="2488977" y="1437196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96;p2"/>
            <p:cNvSpPr/>
            <p:nvPr/>
          </p:nvSpPr>
          <p:spPr>
            <a:xfrm>
              <a:off x="2488976" y="176153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96;p2"/>
            <p:cNvSpPr/>
            <p:nvPr/>
          </p:nvSpPr>
          <p:spPr>
            <a:xfrm>
              <a:off x="2470125" y="1996114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2434730" y="2577612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29;p16"/>
            <p:cNvSpPr/>
            <p:nvPr/>
          </p:nvSpPr>
          <p:spPr>
            <a:xfrm>
              <a:off x="3748113" y="3422194"/>
              <a:ext cx="377425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취소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0" name="Google Shape;96;p2"/>
            <p:cNvSpPr/>
            <p:nvPr/>
          </p:nvSpPr>
          <p:spPr>
            <a:xfrm>
              <a:off x="3660484" y="3427308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1" name="표 30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03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137306" y="1416550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공지사항 수정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516216" y="3977787"/>
            <a:ext cx="1783848" cy="540560"/>
          </a:xfrm>
          <a:prstGeom prst="rect">
            <a:avLst/>
          </a:prstGeom>
          <a:solidFill>
            <a:srgbClr val="FFE7D8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26">
                <a:solidFill>
                  <a:schemeClr val="tx1"/>
                </a:solidFill>
              </a:rPr>
              <a:t>아이디 혹은 비밀번호가 </a:t>
            </a:r>
          </a:p>
          <a:p>
            <a:pPr algn="ctr">
              <a:defRPr/>
            </a:pPr>
            <a:r>
              <a:rPr lang="ko-KR" altLang="en-US" sz="826">
                <a:solidFill>
                  <a:schemeClr val="tx1"/>
                </a:solidFill>
              </a:rPr>
              <a:t>일치하지 않습니다</a:t>
            </a:r>
            <a:r>
              <a:rPr lang="en-US" altLang="ko-KR" sz="826">
                <a:solidFill>
                  <a:schemeClr val="tx1"/>
                </a:solidFill>
              </a:rPr>
              <a:t>.</a:t>
            </a:r>
            <a:endParaRPr lang="ko-KR" altLang="en-US" sz="826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3403" y="3493083"/>
            <a:ext cx="184731" cy="1963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676"/>
          </a:p>
        </p:txBody>
      </p:sp>
      <p:grpSp>
        <p:nvGrpSpPr>
          <p:cNvPr id="91" name="그룹 90"/>
          <p:cNvGrpSpPr>
            <a:grpSpLocks/>
          </p:cNvGrpSpPr>
          <p:nvPr/>
        </p:nvGrpSpPr>
        <p:grpSpPr>
          <a:xfrm>
            <a:off x="5954025" y="822145"/>
            <a:ext cx="2856531" cy="2896396"/>
            <a:chOff x="3446787" y="1171622"/>
            <a:chExt cx="3805183" cy="3858290"/>
          </a:xfrm>
        </p:grpSpPr>
        <p:cxnSp>
          <p:nvCxnSpPr>
            <p:cNvPr id="28" name="Google Shape;80;p3"/>
            <p:cNvCxnSpPr/>
            <p:nvPr/>
          </p:nvCxnSpPr>
          <p:spPr>
            <a:xfrm>
              <a:off x="5342808" y="4362259"/>
              <a:ext cx="3935" cy="66765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tailEnd type="stealth" w="med" len="med"/>
            </a:ln>
          </p:spPr>
        </p:cxnSp>
        <p:graphicFrame>
          <p:nvGraphicFramePr>
            <p:cNvPr id="35" name="Google Shape;300;p10"/>
            <p:cNvGraphicFramePr/>
            <p:nvPr/>
          </p:nvGraphicFramePr>
          <p:xfrm>
            <a:off x="3446785" y="1171621"/>
            <a:ext cx="3805183" cy="3261341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41866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3787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09106">
                  <a:tc gridSpan="2"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ko-KR" sz="1000" b="1" u="none" strike="noStrike" cap="none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Description</a:t>
                        </a:r>
                        <a:endParaRPr sz="10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rgbClr val="FFB689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>
                          <a:defRPr/>
                        </a:pPr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7564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1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는 부여된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만 사용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-ID : admin</a:t>
                        </a: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7564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2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는 고정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만 사용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-PW : puppy</a:t>
                        </a: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0600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3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와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를 정확히 입력 시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관리자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MAIN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페이지로 이동</a:t>
                        </a: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81862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3-2</a:t>
                        </a:r>
                      </a:p>
                    </a:txBody>
                    <a:tcPr marL="91450" marR="91450" marT="34300" marB="34300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와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가 일치하지 않을 시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ct val="25000"/>
                          <a:buFont typeface="Arial"/>
                          <a:buNone/>
                          <a:defRPr/>
                        </a:pP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-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알림 창을 띄워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,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ID 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혹은 </a:t>
                        </a:r>
                        <a:r>
                          <a:rPr lang="en-US" altLang="ko-KR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PW</a:t>
                        </a:r>
                        <a:r>
                          <a:rPr lang="ko-KR" altLang="en-US" sz="1000" b="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가 일치하지 않음을 알려줌</a:t>
                        </a:r>
                        <a:endParaRPr lang="en-US" altLang="ko-KR" sz="10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50" marR="91450" marT="34300" marB="34300" anchor="ctr"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pSp>
        <p:nvGrpSpPr>
          <p:cNvPr id="90" name="그룹 89"/>
          <p:cNvGrpSpPr/>
          <p:nvPr/>
        </p:nvGrpSpPr>
        <p:grpSpPr>
          <a:xfrm>
            <a:off x="323528" y="808359"/>
            <a:ext cx="5383648" cy="3854004"/>
            <a:chOff x="241115" y="1080519"/>
            <a:chExt cx="6207283" cy="4292697"/>
          </a:xfrm>
        </p:grpSpPr>
        <p:sp>
          <p:nvSpPr>
            <p:cNvPr id="30" name="Google Shape;100;p2"/>
            <p:cNvSpPr/>
            <p:nvPr/>
          </p:nvSpPr>
          <p:spPr>
            <a:xfrm>
              <a:off x="3554254" y="1844824"/>
              <a:ext cx="2673930" cy="323367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endParaRPr lang="en-US" altLang="ko-KR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sz="1052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en-US" altLang="ko-KR" sz="1126"/>
            </a:p>
            <a:p>
              <a:pPr algn="ctr">
                <a:defRPr/>
              </a:pPr>
              <a:r>
                <a:rPr lang="ko-KR" altLang="en-US" sz="1126"/>
                <a:t>로그인 공간</a:t>
              </a:r>
            </a:p>
            <a:p>
              <a:pPr algn="ctr">
                <a:defRPr/>
              </a:pPr>
              <a:r>
                <a:rPr lang="en-US" altLang="ko-KR" sz="1202"/>
                <a:t>width : 40% height : 70%</a:t>
              </a:r>
            </a:p>
            <a:p>
              <a:pPr algn="ctr">
                <a:defRPr/>
              </a:pPr>
              <a:endParaRPr lang="en-US" altLang="ko-KR" sz="1126"/>
            </a:p>
          </p:txBody>
        </p:sp>
        <p:grpSp>
          <p:nvGrpSpPr>
            <p:cNvPr id="5" name="Google Shape;63;p3"/>
            <p:cNvGrpSpPr/>
            <p:nvPr/>
          </p:nvGrpSpPr>
          <p:grpSpPr>
            <a:xfrm>
              <a:off x="241115" y="1680633"/>
              <a:ext cx="6207282" cy="3692583"/>
              <a:chOff x="278861" y="924983"/>
              <a:chExt cx="6179877" cy="4200842"/>
            </a:xfrm>
          </p:grpSpPr>
          <p:sp>
            <p:nvSpPr>
              <p:cNvPr id="13" name="Google Shape;65;p3"/>
              <p:cNvSpPr/>
              <p:nvPr/>
            </p:nvSpPr>
            <p:spPr>
              <a:xfrm>
                <a:off x="278861" y="924983"/>
                <a:ext cx="6179877" cy="4200842"/>
              </a:xfrm>
              <a:prstGeom prst="rect">
                <a:avLst/>
              </a:prstGeom>
              <a:solidFill>
                <a:srgbClr val="FFE7D8"/>
              </a:solidFill>
              <a:ln w="25400" cap="flat" cmpd="sng">
                <a:solidFill>
                  <a:schemeClr val="dk1"/>
                </a:solidFill>
                <a:prstDash val="solid"/>
                <a:round/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>
                  <a:defRPr/>
                </a:pPr>
                <a:endParaRPr sz="1052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Google Shape;70;p3"/>
              <p:cNvSpPr/>
              <p:nvPr/>
            </p:nvSpPr>
            <p:spPr>
              <a:xfrm>
                <a:off x="5791201" y="2159540"/>
                <a:ext cx="257690" cy="250933"/>
              </a:xfrm>
              <a:prstGeom prst="ellipse">
                <a:avLst/>
              </a:prstGeom>
              <a:solidFill>
                <a:srgbClr val="C5D8F1"/>
              </a:solidFill>
              <a:ln>
                <a:noFill/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1052" b="1">
                    <a:solidFill>
                      <a:schemeClr val="dk1"/>
                    </a:solidFill>
                  </a:rPr>
                  <a:t>1</a:t>
                </a:r>
                <a:endParaRPr sz="1052"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Google Shape;71;p3"/>
              <p:cNvSpPr/>
              <p:nvPr/>
            </p:nvSpPr>
            <p:spPr>
              <a:xfrm>
                <a:off x="5814648" y="2944982"/>
                <a:ext cx="257690" cy="250933"/>
              </a:xfrm>
              <a:prstGeom prst="ellipse">
                <a:avLst/>
              </a:prstGeom>
              <a:solidFill>
                <a:srgbClr val="C5D8F1"/>
              </a:solidFill>
              <a:ln>
                <a:noFill/>
              </a:ln>
            </p:spPr>
            <p:txBody>
              <a:bodyPr wrap="square" lIns="68631" tIns="34306" rIns="68631" bIns="34306" anchor="ctr" anchorCtr="0">
                <a:noAutofit/>
              </a:bodyPr>
              <a:lstStyle/>
              <a:p>
                <a:pPr algn="ctr">
                  <a:defRPr/>
                </a:pPr>
                <a:r>
                  <a:rPr lang="en-US" altLang="ko-KR" sz="1052" b="1">
                    <a:solidFill>
                      <a:schemeClr val="dk1"/>
                    </a:solidFill>
                  </a:rPr>
                  <a:t>2</a:t>
                </a:r>
                <a:endParaRPr sz="1052" b="1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1259632" y="1080519"/>
              <a:ext cx="5188765" cy="648072"/>
            </a:xfrm>
            <a:prstGeom prst="rect">
              <a:avLst/>
            </a:prstGeom>
            <a:solidFill>
              <a:srgbClr val="FFB689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76" b="1">
                  <a:solidFill>
                    <a:schemeClr val="dk1"/>
                  </a:solidFill>
                </a:rPr>
                <a:t>통계</a:t>
              </a:r>
              <a:r>
                <a:rPr lang="en-US" altLang="ko-KR" sz="976" b="1">
                  <a:solidFill>
                    <a:schemeClr val="dk1"/>
                  </a:solidFill>
                </a:rPr>
                <a:t>| </a:t>
              </a:r>
              <a:r>
                <a:rPr lang="ko-KR" altLang="en-US" sz="976" b="1">
                  <a:solidFill>
                    <a:schemeClr val="dk1"/>
                  </a:solidFill>
                </a:rPr>
                <a:t>애견공간관리</a:t>
              </a:r>
              <a:r>
                <a:rPr lang="en-US" altLang="ko-KR" sz="976" b="1">
                  <a:solidFill>
                    <a:schemeClr val="dk1"/>
                  </a:solidFill>
                </a:rPr>
                <a:t>| </a:t>
              </a:r>
              <a:r>
                <a:rPr lang="ko-KR" altLang="en-US" sz="976" b="1">
                  <a:solidFill>
                    <a:schemeClr val="dk1"/>
                  </a:solidFill>
                </a:rPr>
                <a:t>예약관리</a:t>
              </a:r>
              <a:r>
                <a:rPr lang="en-US" altLang="ko-KR" sz="976" b="1">
                  <a:solidFill>
                    <a:schemeClr val="dk1"/>
                  </a:solidFill>
                </a:rPr>
                <a:t>| </a:t>
              </a:r>
              <a:r>
                <a:rPr lang="ko-KR" altLang="en-US" sz="976" b="1">
                  <a:solidFill>
                    <a:schemeClr val="dk1"/>
                  </a:solidFill>
                </a:rPr>
                <a:t>회원관리</a:t>
              </a:r>
              <a:r>
                <a:rPr lang="en-US" altLang="ko-KR" sz="976" b="1">
                  <a:solidFill>
                    <a:schemeClr val="dk1"/>
                  </a:solidFill>
                </a:rPr>
                <a:t>| </a:t>
              </a:r>
              <a:r>
                <a:rPr lang="ko-KR" altLang="en-US" sz="976" b="1">
                  <a:solidFill>
                    <a:schemeClr val="dk1"/>
                  </a:solidFill>
                </a:rPr>
                <a:t>게시판관리</a:t>
              </a:r>
              <a:endParaRPr lang="ko-KR" altLang="en-US" sz="976"/>
            </a:p>
          </p:txBody>
        </p:sp>
        <p:sp>
          <p:nvSpPr>
            <p:cNvPr id="72" name="Google Shape;288;p9"/>
            <p:cNvSpPr/>
            <p:nvPr/>
          </p:nvSpPr>
          <p:spPr>
            <a:xfrm>
              <a:off x="241115" y="1080520"/>
              <a:ext cx="1018517" cy="648072"/>
            </a:xfrm>
            <a:prstGeom prst="rect">
              <a:avLst/>
            </a:prstGeom>
            <a:solidFill>
              <a:srgbClr val="FFE7D8"/>
            </a:solidFill>
            <a:ln w="25400" cap="flat" cmpd="sng" algn="ctr">
              <a:solidFill>
                <a:schemeClr val="dk1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50"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>
                <a:defRPr/>
              </a:pPr>
              <a:r>
                <a:rPr lang="en-US" altLang="ko-KR" sz="750"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>
                <a:defRPr/>
              </a:pPr>
              <a:r>
                <a:rPr lang="en-US" altLang="ko-KR" sz="750"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9552" y="1916832"/>
              <a:ext cx="2880320" cy="3240360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dk1"/>
                  </a:solidFill>
                </a:rPr>
                <a:t>이미지</a:t>
              </a:r>
            </a:p>
            <a:p>
              <a:pPr algn="ctr">
                <a:defRPr/>
              </a:pPr>
              <a:r>
                <a:rPr lang="en-US" altLang="ko-KR" sz="1200">
                  <a:solidFill>
                    <a:schemeClr val="dk1"/>
                  </a:solidFill>
                </a:rPr>
                <a:t>width : 50%</a:t>
              </a:r>
            </a:p>
            <a:p>
              <a:pPr algn="ctr">
                <a:defRPr/>
              </a:pPr>
              <a:r>
                <a:rPr lang="en-US" altLang="ko-KR" sz="1200">
                  <a:solidFill>
                    <a:schemeClr val="dk1"/>
                  </a:solidFill>
                </a:rPr>
                <a:t>height : 70%</a:t>
              </a: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3707904" y="2708917"/>
              <a:ext cx="2376264" cy="432048"/>
              <a:chOff x="3707904" y="2708920"/>
              <a:chExt cx="2376264" cy="432048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707904" y="2708920"/>
                <a:ext cx="2376264" cy="432048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 sz="1200">
                    <a:solidFill>
                      <a:srgbClr val="A6A6A6"/>
                    </a:solidFill>
                  </a:rPr>
                  <a:t>아이디</a:t>
                </a: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724128" y="2780928"/>
                <a:ext cx="288032" cy="288032"/>
              </a:xfrm>
              <a:prstGeom prst="ellipse">
                <a:avLst/>
              </a:prstGeom>
              <a:solidFill>
                <a:srgbClr val="FFB689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dk1"/>
                    </a:solidFill>
                  </a:rPr>
                  <a:t>1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3707904" y="3284982"/>
              <a:ext cx="2376264" cy="432048"/>
              <a:chOff x="3707904" y="2708920"/>
              <a:chExt cx="2376264" cy="432048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707904" y="2708920"/>
                <a:ext cx="2376264" cy="43204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540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defTabSz="686460">
                  <a:spcBef>
                    <a:spcPct val="0"/>
                  </a:spcBef>
                  <a:defRPr/>
                </a:pPr>
                <a:r>
                  <a:rPr lang="ko-KR" altLang="en-US" sz="1351">
                    <a:solidFill>
                      <a:srgbClr val="A6A6A6"/>
                    </a:solidFill>
                    <a:sym typeface="Arial"/>
                  </a:rPr>
                  <a:t>비밀번호</a:t>
                </a: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5724128" y="2780928"/>
                <a:ext cx="288032" cy="288032"/>
              </a:xfrm>
              <a:prstGeom prst="ellipse">
                <a:avLst/>
              </a:prstGeom>
              <a:solidFill>
                <a:srgbClr val="FFB689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algn="ctr" defTabSz="686460">
                  <a:spcBef>
                    <a:spcPct val="0"/>
                  </a:spcBef>
                  <a:defRPr/>
                </a:pPr>
                <a:r>
                  <a:rPr lang="en-US" altLang="ko-KR" sz="1351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2</a:t>
                </a:r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3707904" y="3861048"/>
              <a:ext cx="2376264" cy="576064"/>
            </a:xfrm>
            <a:prstGeom prst="rect">
              <a:avLst/>
            </a:prstGeom>
            <a:solidFill>
              <a:srgbClr val="FFB689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2"/>
                <a:t>LOGIN</a:t>
              </a:r>
            </a:p>
          </p:txBody>
        </p:sp>
        <p:sp>
          <p:nvSpPr>
            <p:cNvPr id="85" name="타원 84"/>
            <p:cNvSpPr/>
            <p:nvPr/>
          </p:nvSpPr>
          <p:spPr>
            <a:xfrm>
              <a:off x="5724128" y="3356992"/>
              <a:ext cx="288032" cy="288032"/>
            </a:xfrm>
            <a:prstGeom prst="ellipse">
              <a:avLst/>
            </a:prstGeom>
            <a:solidFill>
              <a:srgbClr val="FFB689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2</a:t>
              </a:r>
            </a:p>
          </p:txBody>
        </p:sp>
        <p:sp>
          <p:nvSpPr>
            <p:cNvPr id="86" name="타원 85"/>
            <p:cNvSpPr/>
            <p:nvPr/>
          </p:nvSpPr>
          <p:spPr>
            <a:xfrm>
              <a:off x="5724128" y="4005063"/>
              <a:ext cx="288032" cy="288032"/>
            </a:xfrm>
            <a:prstGeom prst="ellipse">
              <a:avLst/>
            </a:prstGeom>
            <a:solidFill>
              <a:schemeClr val="lt1">
                <a:alpha val="100000"/>
              </a:scheme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707903" y="2060848"/>
              <a:ext cx="2376264" cy="43204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 algn="ctr">
              <a:solidFill>
                <a:schemeClr val="lt1">
                  <a:alpha val="100000"/>
                </a:schemeClr>
              </a:solidFill>
              <a:prstDash val="solid"/>
            </a:ln>
            <a:effectLst>
              <a:outerShdw blurRad="76200" sx="104000" sy="104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1351">
                  <a:solidFill>
                    <a:schemeClr val="dk1"/>
                  </a:solidFill>
                  <a:latin typeface="Calibri"/>
                  <a:ea typeface="맑은 고딕"/>
                  <a:cs typeface="맑은 고딕"/>
                </a:rPr>
                <a:t>관리자 로그인</a:t>
              </a:r>
            </a:p>
          </p:txBody>
        </p:sp>
      </p:grpSp>
      <p:graphicFrame>
        <p:nvGraphicFramePr>
          <p:cNvPr id="29" name="표 28"/>
          <p:cNvGraphicFramePr/>
          <p:nvPr/>
        </p:nvGraphicFramePr>
        <p:xfrm>
          <a:off x="11248" y="-2179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관리자 로그인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관리자 로그인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관리자 로그인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>
            <p:extLst>
              <p:ext uri="{D42A27DB-BD31-4B8C-83A1-F6EECF244321}">
                <p14:modId xmlns:p14="http://schemas.microsoft.com/office/powerpoint/2010/main" val="4190918852"/>
              </p:ext>
            </p:extLst>
          </p:nvPr>
        </p:nvGraphicFramePr>
        <p:xfrm>
          <a:off x="7060899" y="441999"/>
          <a:ext cx="2083101" cy="256417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14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게시판관리를 누르면 사이드 메뉴 공간에 해당하는 메뉴를 보여줌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문의게시판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문의사항 리스트를 글번호 오름차순으로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90%)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제목을 누르면 해당 문의사항의 내용과 댓글 등록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,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 비활성이 가능한 페이지를 보여준다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971600" y="629915"/>
            <a:ext cx="5463555" cy="4043924"/>
            <a:chOff x="1320478" y="546431"/>
            <a:chExt cx="4826645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30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363272596"/>
                </p:ext>
              </p:extLst>
            </p:nvPr>
          </p:nvGraphicFramePr>
          <p:xfrm>
            <a:off x="2489896" y="1467953"/>
            <a:ext cx="3347155" cy="2086971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76271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9042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87468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3610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82221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dirty="0" err="1">
                            <a:solidFill>
                              <a:schemeClr val="tx1"/>
                            </a:solidFill>
                          </a:rPr>
                          <a:t>글번호</a:t>
                        </a:r>
                        <a:endParaRPr sz="9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 u="none" strike="noStrike" cap="none">
                            <a:solidFill>
                              <a:schemeClr val="tx1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sz="900" b="1" u="none" strike="noStrike" cap="none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제목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900" b="1">
                            <a:solidFill>
                              <a:schemeClr val="tx1"/>
                            </a:solidFill>
                          </a:rPr>
                          <a:t>아이디</a:t>
                        </a:r>
                        <a:endParaRPr sz="900" b="1">
                          <a:solidFill>
                            <a:schemeClr val="tx1"/>
                          </a:solidFill>
                        </a:endParaRPr>
                      </a:p>
                    </a:txBody>
                    <a:tcPr marL="68651" marR="68651" marT="34326" marB="34326" anchor="ctr">
                      <a:solidFill>
                        <a:srgbClr val="FFE7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2012/5/6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강아지를 위한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애견호텔</a:t>
                        </a:r>
                        <a:endParaRPr lang="en-US" altLang="ko-KR"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2016/4/8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주의사항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 dirty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3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2017/12/24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크리스마스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이벤트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2883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4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2021/10/5</a:t>
                        </a:r>
                        <a:endParaRPr sz="7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ko-KR" altLang="en-US" sz="700"/>
                          <a:t>요금 변경안내</a:t>
                        </a:r>
                        <a:endParaRPr sz="700"/>
                      </a:p>
                    </a:txBody>
                    <a:tcPr marL="68651" marR="68651" marT="34326" marB="34326" anchor="ctr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0" u="none" strike="noStrike" cap="none" dirty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sz="700" b="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2" name="Google Shape;96;p2"/>
            <p:cNvSpPr/>
            <p:nvPr/>
          </p:nvSpPr>
          <p:spPr>
            <a:xfrm>
              <a:off x="1320478" y="1790322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6;p2"/>
            <p:cNvSpPr/>
            <p:nvPr/>
          </p:nvSpPr>
          <p:spPr>
            <a:xfrm>
              <a:off x="2376819" y="1467957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88;p31"/>
            <p:cNvSpPr/>
            <p:nvPr/>
          </p:nvSpPr>
          <p:spPr>
            <a:xfrm>
              <a:off x="4463889" y="617430"/>
              <a:ext cx="266590" cy="152383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3852159" y="1799751"/>
              <a:ext cx="222084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0" name="표 19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04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84950" y="1349995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문의게시판 리스트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>
            <p:extLst>
              <p:ext uri="{D42A27DB-BD31-4B8C-83A1-F6EECF244321}">
                <p14:modId xmlns:p14="http://schemas.microsoft.com/office/powerpoint/2010/main" val="1347009090"/>
              </p:ext>
            </p:extLst>
          </p:nvPr>
        </p:nvGraphicFramePr>
        <p:xfrm>
          <a:off x="7021717" y="442000"/>
          <a:ext cx="2113849" cy="234412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9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사용자가 입력한 문의사항 정보를 보여주며 수정이 불가능하다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댓글등록 버튼을 눌러 댓글등록이 가능하다</a:t>
                      </a:r>
                      <a:r>
                        <a:rPr lang="en-US" altLang="ko-KR" sz="700" b="1" u="none" strike="noStrike" cap="none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lang="en-US" altLang="ko-KR" sz="700" b="1" u="none" strike="noStrike" cap="none" baseline="0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 비활성 버튼을 눌러서 등록 되어있는 댓글을 비활성화 할 수 있다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.(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댓글이 등록 되어있지 않으면 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등록된 댓글이 없습니다 </a:t>
                      </a: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알림창을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보여준다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.”)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2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뒤로 버튼을 눌러서 문의사항 리스트를 볼 수 있다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1043608" y="552169"/>
            <a:ext cx="5463555" cy="4043924"/>
            <a:chOff x="1383723" y="546431"/>
            <a:chExt cx="4763400" cy="3379101"/>
          </a:xfrm>
        </p:grpSpPr>
        <p:sp>
          <p:nvSpPr>
            <p:cNvPr id="21" name="Google Shape;293;p9"/>
            <p:cNvSpPr/>
            <p:nvPr/>
          </p:nvSpPr>
          <p:spPr>
            <a:xfrm>
              <a:off x="1388605" y="1021645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lang="ko-KR" altLang="en-US"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27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971442025"/>
                </p:ext>
              </p:extLst>
            </p:nvPr>
          </p:nvGraphicFramePr>
          <p:xfrm>
            <a:off x="2424806" y="1438051"/>
            <a:ext cx="2900045" cy="2001328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5318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944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607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7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600" b="0" u="none" strike="noStrike" cap="none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2012/5/6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7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공지사항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60744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아이디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solarplant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052388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문의사항입니다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.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99716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3" name="Google Shape;96;p2"/>
            <p:cNvSpPr/>
            <p:nvPr/>
          </p:nvSpPr>
          <p:spPr>
            <a:xfrm>
              <a:off x="2325879" y="1370313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29;p16"/>
            <p:cNvSpPr/>
            <p:nvPr/>
          </p:nvSpPr>
          <p:spPr>
            <a:xfrm>
              <a:off x="2413509" y="3574232"/>
              <a:ext cx="569917" cy="156929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댓글 등록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9" name="Google Shape;529;p16"/>
            <p:cNvSpPr/>
            <p:nvPr/>
          </p:nvSpPr>
          <p:spPr>
            <a:xfrm>
              <a:off x="3135840" y="3574229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댓글 비활성</a:t>
              </a:r>
              <a:endParaRPr sz="750" dirty="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40" name="Google Shape;529;p16"/>
            <p:cNvSpPr/>
            <p:nvPr/>
          </p:nvSpPr>
          <p:spPr>
            <a:xfrm>
              <a:off x="3839176" y="3574229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뒤로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2" name="Google Shape;96;p2"/>
            <p:cNvSpPr/>
            <p:nvPr/>
          </p:nvSpPr>
          <p:spPr>
            <a:xfrm>
              <a:off x="2277358" y="3465173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3029215" y="3482197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96;p2"/>
            <p:cNvSpPr/>
            <p:nvPr/>
          </p:nvSpPr>
          <p:spPr>
            <a:xfrm>
              <a:off x="3749105" y="3482197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7" name="표 16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05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725068" y="12257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문의내용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7060899" y="441999"/>
          <a:ext cx="2079888" cy="29038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7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댓글번호는 입력이 불가능하다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  <a:endParaRPr sz="700" b="1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rPr>
                        <a:t>글번호는 해당 글번호를 가져오고 입력이 불가능하다</a:t>
                      </a:r>
                      <a:endParaRPr lang="en-US" altLang="ko-KR" sz="700" b="1" u="none" strike="noStrike" cap="none" baseline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등록일시는 입력이 불가능하다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제목은 텍스트로 입력한다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등록자는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admin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고정으로 입력이 불가능하다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등록내용은 텍스트로 입력한다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1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7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등록버튼을 누르면 해당 내용으로 댓글을 등록한다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(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있으면 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“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입력하지 않은 항목이 존재합니다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”</a:t>
                      </a: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알람을 보여준다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.)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8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문의사항 자세히로 돌아간다</a:t>
                      </a:r>
                      <a:r>
                        <a:rPr lang="en-US" altLang="ko-KR" sz="700" b="1" u="none" strike="noStrike" cap="none" baseline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1043608" y="552169"/>
            <a:ext cx="5537217" cy="4043924"/>
            <a:chOff x="1383723" y="546431"/>
            <a:chExt cx="4765054" cy="3378632"/>
          </a:xfrm>
        </p:grpSpPr>
        <p:sp>
          <p:nvSpPr>
            <p:cNvPr id="21" name="Google Shape;293;p9"/>
            <p:cNvSpPr/>
            <p:nvPr/>
          </p:nvSpPr>
          <p:spPr>
            <a:xfrm>
              <a:off x="1397758" y="1021176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lang="ko-KR" altLang="en-US"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27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953580109"/>
                </p:ext>
              </p:extLst>
            </p:nvPr>
          </p:nvGraphicFramePr>
          <p:xfrm>
            <a:off x="2424806" y="1373193"/>
            <a:ext cx="2862459" cy="2065784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5318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944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댓글번호</a:t>
                        </a:r>
                        <a:endParaRPr kumimoji="0" lang="en-US" altLang="ko-KR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endParaRPr lang="en-US" altLang="ko-KR" sz="600" b="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</a:t>
                        </a:r>
                        <a:r>
                          <a:rPr kumimoji="0" lang="en-US" altLang="ko-KR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등록자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80351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</a:t>
                        </a:r>
                        <a:r>
                          <a:rPr kumimoji="0" lang="ko-KR" altLang="en-US" sz="600" b="0" i="0" u="none" strike="noStrike" kern="1200" cap="none" normalizeH="0" baseline="0" dirty="0" err="1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.</a:t>
                        </a: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3" name="Google Shape;96;p2"/>
            <p:cNvSpPr/>
            <p:nvPr/>
          </p:nvSpPr>
          <p:spPr>
            <a:xfrm>
              <a:off x="2325879" y="1305456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05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29;p16"/>
            <p:cNvSpPr/>
            <p:nvPr/>
          </p:nvSpPr>
          <p:spPr>
            <a:xfrm>
              <a:off x="2422883" y="3661590"/>
              <a:ext cx="569917" cy="156929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등록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40" name="Google Shape;529;p16"/>
            <p:cNvSpPr/>
            <p:nvPr/>
          </p:nvSpPr>
          <p:spPr>
            <a:xfrm>
              <a:off x="3203353" y="3656475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취소</a:t>
              </a:r>
              <a:endParaRPr sz="75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2" name="Google Shape;96;p2"/>
            <p:cNvSpPr/>
            <p:nvPr/>
          </p:nvSpPr>
          <p:spPr>
            <a:xfrm>
              <a:off x="2336884" y="1557214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6;p2"/>
            <p:cNvSpPr/>
            <p:nvPr/>
          </p:nvSpPr>
          <p:spPr>
            <a:xfrm>
              <a:off x="2335253" y="1796504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96;p2"/>
            <p:cNvSpPr/>
            <p:nvPr/>
          </p:nvSpPr>
          <p:spPr>
            <a:xfrm>
              <a:off x="2316394" y="2056060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6;p2"/>
            <p:cNvSpPr/>
            <p:nvPr/>
          </p:nvSpPr>
          <p:spPr>
            <a:xfrm>
              <a:off x="2312158" y="2289337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6;p2"/>
            <p:cNvSpPr/>
            <p:nvPr/>
          </p:nvSpPr>
          <p:spPr>
            <a:xfrm>
              <a:off x="2312158" y="2575838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6;p2"/>
            <p:cNvSpPr/>
            <p:nvPr/>
          </p:nvSpPr>
          <p:spPr>
            <a:xfrm>
              <a:off x="2325879" y="3589736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6;p2"/>
            <p:cNvSpPr/>
            <p:nvPr/>
          </p:nvSpPr>
          <p:spPr>
            <a:xfrm>
              <a:off x="3115721" y="3588779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3" name="표 22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06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766204" y="120571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댓글</a:t>
            </a:r>
            <a:r>
              <a:rPr lang="ko-KR" altLang="en-US" sz="1400" b="1" dirty="0"/>
              <a:t> 등록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>
            <p:extLst>
              <p:ext uri="{D42A27DB-BD31-4B8C-83A1-F6EECF244321}">
                <p14:modId xmlns:p14="http://schemas.microsoft.com/office/powerpoint/2010/main" val="3508675768"/>
              </p:ext>
            </p:extLst>
          </p:nvPr>
        </p:nvGraphicFramePr>
        <p:xfrm>
          <a:off x="7060899" y="452126"/>
          <a:ext cx="2079888" cy="14696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66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해당 댓글의 정보를 보여주고 수정이 불가능하다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4603"/>
                  </a:ext>
                </a:extLst>
              </a:tr>
              <a:tr h="444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비활성 버튼을 누르면 해당 댓글번호의 댓글을 삭제하고 문의사항 </a:t>
                      </a: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자세히로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돌아간다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  <a:endParaRPr sz="700" u="none" strike="noStrike" cap="none" dirty="0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취소 버튼을 누르면 문의사항 </a:t>
                      </a:r>
                      <a:r>
                        <a:rPr lang="ko-KR" altLang="en-US" sz="700" b="1" u="none" strike="noStrike" cap="none" baseline="0" dirty="0" err="1">
                          <a:latin typeface="돋움"/>
                          <a:ea typeface="돋움"/>
                          <a:cs typeface="돋움"/>
                          <a:sym typeface="돋움"/>
                        </a:rPr>
                        <a:t>자세히로</a:t>
                      </a:r>
                      <a:r>
                        <a:rPr lang="ko-KR" altLang="en-US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 돌아간다</a:t>
                      </a:r>
                      <a:r>
                        <a:rPr lang="en-US" altLang="ko-KR" sz="700" b="1" u="none" strike="noStrike" cap="none" baseline="0" dirty="0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1123015" y="618439"/>
            <a:ext cx="5321193" cy="3971916"/>
            <a:chOff x="1383723" y="546431"/>
            <a:chExt cx="4765054" cy="3378632"/>
          </a:xfrm>
        </p:grpSpPr>
        <p:sp>
          <p:nvSpPr>
            <p:cNvPr id="21" name="Google Shape;293;p9"/>
            <p:cNvSpPr/>
            <p:nvPr/>
          </p:nvSpPr>
          <p:spPr>
            <a:xfrm>
              <a:off x="1397758" y="1021176"/>
              <a:ext cx="4751019" cy="290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endParaRPr lang="ko-KR" altLang="en-US" sz="1052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4;p9"/>
            <p:cNvSpPr/>
            <p:nvPr/>
          </p:nvSpPr>
          <p:spPr>
            <a:xfrm>
              <a:off x="1394769" y="1820605"/>
              <a:ext cx="875667" cy="5913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endParaRPr lang="en-US" altLang="ko-KR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latinLnBrk="0">
                <a:lnSpc>
                  <a:spcPct val="200000"/>
                </a:lnSpc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문의게시판</a:t>
              </a:r>
            </a:p>
            <a:p>
              <a:pPr marL="128711" indent="-128711" algn="just" latinLnBrk="0">
                <a:lnSpc>
                  <a:spcPct val="200000"/>
                </a:lnSpc>
                <a:buClr>
                  <a:srgbClr val="000000"/>
                </a:buClr>
                <a:buSzPct val="25000"/>
                <a:buFont typeface="Noto Sans Symbols"/>
                <a:buChar char="▪"/>
                <a:defRPr/>
              </a:pPr>
              <a:endParaRPr lang="ko-KR" altLang="en-US" sz="676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8711" indent="-78657" algn="just" latinLnBrk="0">
                <a:buClr>
                  <a:srgbClr val="000000"/>
                </a:buClr>
                <a:buSzPct val="25000"/>
                <a:defRPr/>
              </a:pPr>
              <a:endParaRPr sz="788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5;p8"/>
            <p:cNvSpPr/>
            <p:nvPr/>
          </p:nvSpPr>
          <p:spPr>
            <a:xfrm>
              <a:off x="1394544" y="1037100"/>
              <a:ext cx="875892" cy="624996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26" b="1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</a:t>
              </a:r>
            </a:p>
          </p:txBody>
        </p:sp>
        <p:sp>
          <p:nvSpPr>
            <p:cNvPr id="28" name="Google Shape;289;p9"/>
            <p:cNvSpPr/>
            <p:nvPr/>
          </p:nvSpPr>
          <p:spPr>
            <a:xfrm>
              <a:off x="2083101" y="546431"/>
              <a:ext cx="4064022" cy="48179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통계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애견공간관리</a:t>
              </a:r>
              <a:r>
                <a:rPr lang="ko-KR" altLang="ko-KR" sz="788" b="1">
                  <a:latin typeface="돋움"/>
                  <a:ea typeface="돋움"/>
                  <a:cs typeface="돋움"/>
                  <a:sym typeface="돋움"/>
                </a:rPr>
                <a:t>| 예약관리| 회원관리| 게시판관리</a:t>
              </a:r>
              <a:r>
                <a:rPr lang="en-US" altLang="ko-KR" sz="788" b="1">
                  <a:latin typeface="돋움"/>
                  <a:ea typeface="돋움"/>
                  <a:cs typeface="돋움"/>
                  <a:sym typeface="돋움"/>
                </a:rPr>
                <a:t>| </a:t>
              </a:r>
              <a:r>
                <a:rPr lang="ko-KR" altLang="en-US" sz="788" b="1">
                  <a:latin typeface="돋움"/>
                  <a:ea typeface="돋움"/>
                  <a:cs typeface="돋움"/>
                  <a:sym typeface="돋움"/>
                </a:rPr>
                <a:t>로그아웃</a:t>
              </a:r>
              <a:endParaRPr lang="ko-KR" altLang="en-US" sz="788" b="1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8;p9"/>
            <p:cNvSpPr/>
            <p:nvPr/>
          </p:nvSpPr>
          <p:spPr>
            <a:xfrm>
              <a:off x="1383723" y="553074"/>
              <a:ext cx="886713" cy="476840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puppy</a:t>
              </a:r>
            </a:p>
            <a:p>
              <a:pPr algn="ctr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playtime</a:t>
              </a:r>
            </a:p>
          </p:txBody>
        </p:sp>
        <p:graphicFrame>
          <p:nvGraphicFramePr>
            <p:cNvPr id="27" name="Google Shape;520;p16"/>
            <p:cNvGraphicFramePr/>
            <p:nvPr>
              <p:extLst>
                <p:ext uri="{D42A27DB-BD31-4B8C-83A1-F6EECF244321}">
                  <p14:modId xmlns:p14="http://schemas.microsoft.com/office/powerpoint/2010/main" val="1019717520"/>
                </p:ext>
              </p:extLst>
            </p:nvPr>
          </p:nvGraphicFramePr>
          <p:xfrm>
            <a:off x="2424806" y="1393062"/>
            <a:ext cx="2978666" cy="210323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5318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944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글번호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1</a:t>
                        </a: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등록일시</a:t>
                        </a:r>
                        <a:endParaRPr kumimoji="0" lang="en-US" altLang="ko-KR" sz="600" b="1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600" b="0" u="none" strike="noStrike" cap="none" dirty="0"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2021/12/04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sym typeface="돋움"/>
                          </a:rPr>
                          <a:t>제목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댓글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</a:t>
                        </a: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18442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바탕"/>
                            <a:sym typeface="돋움"/>
                          </a:rPr>
                          <a:t>등록자</a:t>
                        </a:r>
                        <a:endParaRPr kumimoji="0" sz="1300" b="0" i="0" u="none" strike="noStrike" kern="1200" cap="none" normalizeH="0" baseline="0">
                          <a:solidFill>
                            <a:srgbClr val="000000"/>
                          </a:solidFill>
                          <a:latin typeface="Times New Roman"/>
                          <a:ea typeface="바탕"/>
                          <a:cs typeface="바탕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sz="6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admin</a:t>
                        </a:r>
                        <a:endParaRPr kumimoji="0" sz="600" b="0" i="0" u="none" strike="noStrike" kern="1200" cap="none" normalizeH="0" baseline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80351">
                  <a:tc>
                    <a:txBody>
                      <a:bodyPr/>
                      <a:lstStyle/>
                      <a:p>
                        <a:pPr marL="0" marR="0" lvl="0" indent="0" algn="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6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등록내용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예) </a:t>
                        </a:r>
                        <a:r>
                          <a:rPr kumimoji="0" lang="ko-KR" altLang="en-US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이것은 댓글입니다</a:t>
                        </a:r>
                        <a:r>
                          <a:rPr kumimoji="0" lang="en-US" altLang="ko-KR" sz="6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돋움"/>
                            <a:ea typeface="돋움"/>
                            <a:cs typeface="돋움"/>
                            <a:sym typeface="돋움"/>
                          </a:rPr>
                          <a:t>2.</a:t>
                        </a:r>
                        <a:endParaRPr kumimoji="0" sz="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  <a:cs typeface="돋움"/>
                          <a:sym typeface="돋움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</a:lnB>
                      <a:solidFill>
                        <a:srgbClr val="E6E8E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8" name="Google Shape;529;p16"/>
            <p:cNvSpPr/>
            <p:nvPr/>
          </p:nvSpPr>
          <p:spPr>
            <a:xfrm>
              <a:off x="2422883" y="3661590"/>
              <a:ext cx="569917" cy="156929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비활성</a:t>
              </a:r>
              <a:endParaRPr sz="750" dirty="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40" name="Google Shape;529;p16"/>
            <p:cNvSpPr/>
            <p:nvPr/>
          </p:nvSpPr>
          <p:spPr>
            <a:xfrm>
              <a:off x="3203353" y="3656475"/>
              <a:ext cx="569917" cy="162042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ko-KR" altLang="en-US" sz="750" dirty="0">
                  <a:solidFill>
                    <a:srgbClr val="000000"/>
                  </a:solidFill>
                  <a:latin typeface="Times New Roman"/>
                  <a:ea typeface="바탕"/>
                  <a:cs typeface="바탕"/>
                </a:rPr>
                <a:t>취소</a:t>
              </a:r>
              <a:endParaRPr sz="750" dirty="0">
                <a:solidFill>
                  <a:srgbClr val="000000"/>
                </a:solidFill>
                <a:latin typeface="Times New Roman"/>
                <a:ea typeface="바탕"/>
                <a:cs typeface="바탕"/>
              </a:endParaRPr>
            </a:p>
          </p:txBody>
        </p:sp>
        <p:sp>
          <p:nvSpPr>
            <p:cNvPr id="32" name="Google Shape;96;p2"/>
            <p:cNvSpPr/>
            <p:nvPr/>
          </p:nvSpPr>
          <p:spPr>
            <a:xfrm>
              <a:off x="3118332" y="3590184"/>
              <a:ext cx="175260" cy="156929"/>
            </a:xfrm>
            <a:prstGeom prst="ellipse">
              <a:avLst/>
            </a:prstGeom>
            <a:solidFill>
              <a:srgbClr val="FF6600"/>
            </a:solidFill>
            <a:ln w="25400" cap="flat" cmpd="sng">
              <a:solidFill>
                <a:srgbClr val="EB5800"/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>
                <a:defRPr/>
              </a:pPr>
              <a:r>
                <a:rPr lang="en-US" sz="1052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05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96;p2"/>
            <p:cNvSpPr/>
            <p:nvPr/>
          </p:nvSpPr>
          <p:spPr>
            <a:xfrm>
              <a:off x="2335253" y="3590184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solidFill>
                <a:srgbClr val="EB58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05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0" name="표 29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07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게시판관리 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게시판관리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653192" y="1228530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댓글 비활성화</a:t>
            </a:r>
          </a:p>
        </p:txBody>
      </p:sp>
      <p:sp>
        <p:nvSpPr>
          <p:cNvPr id="34" name="Google Shape;96;p2">
            <a:extLst>
              <a:ext uri="{FF2B5EF4-FFF2-40B4-BE49-F238E27FC236}">
                <a16:creationId xmlns:a16="http://schemas.microsoft.com/office/drawing/2014/main" id="{C5D9D661-686C-444A-8E8F-1E8D02D1B192}"/>
              </a:ext>
            </a:extLst>
          </p:cNvPr>
          <p:cNvSpPr/>
          <p:nvPr/>
        </p:nvSpPr>
        <p:spPr>
          <a:xfrm>
            <a:off x="2225848" y="1536307"/>
            <a:ext cx="195715" cy="18448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solidFill>
              <a:srgbClr val="EB5800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619307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메인 페이지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강아지 헥헥거리는 이유 6가지 - 위험한 상황은? – 비마이펫 라이프"/>
          <p:cNvSpPr>
            <a:spLocks noChangeAspect="1" noChangeArrowheads="1"/>
          </p:cNvSpPr>
          <p:nvPr/>
        </p:nvSpPr>
        <p:spPr>
          <a:xfrm>
            <a:off x="1266149" y="378058"/>
            <a:ext cx="225668" cy="225668"/>
          </a:xfrm>
          <a:prstGeom prst="rect">
            <a:avLst/>
          </a:prstGeom>
          <a:noFill/>
        </p:spPr>
        <p:txBody>
          <a:bodyPr vert="horz" wrap="square" lIns="68644" tIns="34322" rIns="68644" bIns="3432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200"/>
          </a:p>
        </p:txBody>
      </p:sp>
      <p:graphicFrame>
        <p:nvGraphicFramePr>
          <p:cNvPr id="26" name="Google Shape;59;p3"/>
          <p:cNvGraphicFramePr/>
          <p:nvPr>
            <p:extLst>
              <p:ext uri="{D42A27DB-BD31-4B8C-83A1-F6EECF244321}">
                <p14:modId xmlns:p14="http://schemas.microsoft.com/office/powerpoint/2010/main" val="136052757"/>
              </p:ext>
            </p:extLst>
          </p:nvPr>
        </p:nvGraphicFramePr>
        <p:xfrm>
          <a:off x="6631382" y="447805"/>
          <a:ext cx="2509404" cy="25196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52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2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로고 클릭 시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메인 페이지로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u="none" strike="noStrike" cap="none">
                          <a:latin typeface="Arial"/>
                          <a:cs typeface="Arial"/>
                          <a:sym typeface="Arial"/>
                        </a:rPr>
                        <a:t>LOGO : </a:t>
                      </a: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WIDTH: 15%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HEIGHT: 100%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2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메인 페이지 메뉴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WIDTH: 70%, HEIGHT: 80%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로그아웃</a:t>
                      </a: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 추가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사이드 메뉴 공간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WIDTH: 15%, HEIGHT: 100%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컨텐츠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 공간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WIDTH: 85%, HEIGHT: 100%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당일 방문하는 예약 리스트를 보여준다</a:t>
                      </a:r>
                      <a:r>
                        <a:rPr lang="en-US" altLang="ko-KR" sz="700" b="1" u="none" strike="noStrike" cap="none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리스트 아래에 당일 가입자 수를 보여준다</a:t>
                      </a:r>
                      <a:r>
                        <a:rPr lang="en-US" altLang="ko-KR" sz="700" b="1" u="none" strike="noStrike" cap="none" baseline="0" dirty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27585" y="736227"/>
            <a:ext cx="5402452" cy="4033978"/>
            <a:chOff x="1874839" y="736227"/>
            <a:chExt cx="4355197" cy="3598168"/>
          </a:xfrm>
        </p:grpSpPr>
        <p:sp>
          <p:nvSpPr>
            <p:cNvPr id="37" name="Google Shape;289;p9"/>
            <p:cNvSpPr/>
            <p:nvPr/>
          </p:nvSpPr>
          <p:spPr>
            <a:xfrm>
              <a:off x="2571546" y="1168677"/>
              <a:ext cx="3573718" cy="679144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3" name="Google Shape;293;p9"/>
            <p:cNvSpPr/>
            <p:nvPr/>
          </p:nvSpPr>
          <p:spPr>
            <a:xfrm>
              <a:off x="1877048" y="1817347"/>
              <a:ext cx="4268213" cy="2517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1052" kern="0" dirty="0" err="1">
                  <a:solidFill>
                    <a:srgbClr val="FFFFFF"/>
                  </a:solidFill>
                </a:rPr>
                <a:t>ㄴㅇㅁㅇㄴㅁㅇ</a:t>
              </a:r>
              <a:endParaRPr sz="1052" kern="0" dirty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883214" y="1709235"/>
              <a:ext cx="694353" cy="262516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874839" y="1168678"/>
              <a:ext cx="697091" cy="685859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1929097" y="1222731"/>
              <a:ext cx="156328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sp>
          <p:nvSpPr>
            <p:cNvPr id="53" name="Google Shape;96;p2"/>
            <p:cNvSpPr/>
            <p:nvPr/>
          </p:nvSpPr>
          <p:spPr>
            <a:xfrm>
              <a:off x="2666949" y="1276789"/>
              <a:ext cx="175260" cy="156929"/>
            </a:xfrm>
            <a:prstGeom prst="ellipse">
              <a:avLst/>
            </a:prstGeom>
            <a:solidFill>
              <a:srgbClr val="EB58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1910164" y="1930701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6" name="TextBox 34"/>
            <p:cNvSpPr txBox="1"/>
            <p:nvPr/>
          </p:nvSpPr>
          <p:spPr>
            <a:xfrm>
              <a:off x="2509209" y="1797516"/>
              <a:ext cx="3720827" cy="2369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SECTION:</a:t>
              </a:r>
              <a:r>
                <a:rPr lang="en-US" altLang="ko-KR" sz="1202" b="1" dirty="0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MAIN_CONTENT</a:t>
              </a:r>
              <a:r>
                <a:rPr lang="en-US" altLang="ko-KR" sz="1202" b="1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 100%, HEIGHT: 83%)</a:t>
              </a:r>
              <a:endParaRPr lang="ko-KR" altLang="en-US" sz="1202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8" name="TextBox 33"/>
            <p:cNvSpPr txBox="1"/>
            <p:nvPr/>
          </p:nvSpPr>
          <p:spPr>
            <a:xfrm>
              <a:off x="2055540" y="736227"/>
              <a:ext cx="3790526" cy="267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DIV:</a:t>
              </a:r>
              <a:r>
                <a:rPr lang="en-US" altLang="ko-KR" sz="1351" b="1">
                  <a:solidFill>
                    <a:srgbClr val="00B050"/>
                  </a:solidFill>
                  <a:latin typeface="Calibri"/>
                  <a:ea typeface="맑은 고딕"/>
                  <a:cs typeface="Calibri"/>
                </a:rPr>
                <a:t>WRAPPER</a:t>
              </a: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(WIDTH:100%, MIN-HEIGHT: 900PX)</a:t>
              </a:r>
            </a:p>
          </p:txBody>
        </p:sp>
        <p:sp>
          <p:nvSpPr>
            <p:cNvPr id="59" name="TextBox 1"/>
            <p:cNvSpPr txBox="1"/>
            <p:nvPr/>
          </p:nvSpPr>
          <p:spPr>
            <a:xfrm>
              <a:off x="2508820" y="898395"/>
              <a:ext cx="2788969" cy="266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en-US" altLang="ko-KR" sz="1351" b="1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HEADER(WIDTH: 100%, HEIGHT: 6%)</a:t>
              </a:r>
              <a:endParaRPr lang="ko-KR" altLang="en-US" sz="1351" b="1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61" name="Google Shape;96;p2"/>
            <p:cNvSpPr/>
            <p:nvPr/>
          </p:nvSpPr>
          <p:spPr>
            <a:xfrm>
              <a:off x="2680041" y="2146924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altLang="ko-KR" sz="1052">
                  <a:solidFill>
                    <a:srgbClr val="000000"/>
                  </a:solidFill>
                  <a:latin typeface="Calibri"/>
                </a:rPr>
                <a:t>4</a:t>
              </a:r>
            </a:p>
          </p:txBody>
        </p:sp>
      </p:grpSp>
      <p:graphicFrame>
        <p:nvGraphicFramePr>
          <p:cNvPr id="18" name="표 17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메인페이지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메인페이지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oogle Shape;608;p19"/>
          <p:cNvGraphicFramePr/>
          <p:nvPr>
            <p:extLst>
              <p:ext uri="{D42A27DB-BD31-4B8C-83A1-F6EECF244321}">
                <p14:modId xmlns:p14="http://schemas.microsoft.com/office/powerpoint/2010/main" val="3886138408"/>
              </p:ext>
            </p:extLst>
          </p:nvPr>
        </p:nvGraphicFramePr>
        <p:xfrm>
          <a:off x="1979712" y="2417143"/>
          <a:ext cx="3729865" cy="166915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8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46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예약</a:t>
                      </a:r>
                      <a:r>
                        <a:rPr lang="ko-KR" sz="900" b="1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번호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승인여부</a:t>
                      </a:r>
                      <a:endParaRPr sz="900" b="1" u="none" strike="noStrike" cap="none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가격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신청날짜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실제 예약날짜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케이지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5201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/>
                        <a:t>60000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2021/12/03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/>
                        <a:t>Solarplant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/>
                        <a:t>3</a:t>
                      </a:r>
                      <a:endParaRPr sz="700"/>
                    </a:p>
                  </a:txBody>
                  <a:tcPr marL="68651" marR="68651" marT="34326" marB="343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5200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Arial"/>
                          <a:cs typeface="Arial"/>
                          <a:sym typeface="Arial"/>
                        </a:rPr>
                        <a:t>40000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2021/12/02</a:t>
                      </a: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Kjy97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5199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Arial"/>
                          <a:cs typeface="Arial"/>
                          <a:sym typeface="Arial"/>
                        </a:rPr>
                        <a:t>50000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kkkkddd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2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5198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Arial"/>
                          <a:cs typeface="Arial"/>
                          <a:sym typeface="Arial"/>
                        </a:rPr>
                        <a:t>60000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2021/11/28</a:t>
                      </a: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dsfsdf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68651" marR="68651" marT="34326" marB="343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31840" y="2070075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당일 방문 예약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04075" y="4086299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당일 가입자 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8908" y="436553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 </a:t>
            </a:r>
            <a:r>
              <a:rPr lang="ko-KR" altLang="en-US" sz="1200" dirty="0"/>
              <a:t>명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59;p3"/>
          <p:cNvGraphicFramePr/>
          <p:nvPr/>
        </p:nvGraphicFramePr>
        <p:xfrm>
          <a:off x="7236296" y="457100"/>
          <a:ext cx="1908423" cy="368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13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1</a:t>
                      </a:r>
                      <a:endParaRPr sz="700" u="none" strike="noStrike" cap="none">
                        <a:latin typeface="돋움"/>
                        <a:ea typeface="돋움"/>
                        <a:cs typeface="돋움"/>
                        <a:sym typeface="돋움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통계페이지로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7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2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애견공간관리 페이지로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7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3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예약관리로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7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4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회원관리로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7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5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게시판관리로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7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6</a:t>
                      </a: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로그아웃 버튼을 누르면 로그아웃이 되면서 로그인 페이지로 이동한다</a:t>
                      </a:r>
                      <a:r>
                        <a:rPr lang="en-US" altLang="ko-KR" sz="700" b="1" u="none" strike="noStrike" cap="none">
                          <a:latin typeface="돋움"/>
                          <a:ea typeface="돋움"/>
                          <a:cs typeface="돋움"/>
                          <a:sym typeface="돋움"/>
                        </a:rPr>
                        <a:t>.</a:t>
                      </a: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메인페이지</a:t>
                      </a:r>
                      <a:endParaRPr kumimoji="0" lang="ko-KR" altLang="en-US" sz="10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 메인페이지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Google Shape;293;p9"/>
          <p:cNvSpPr/>
          <p:nvPr/>
        </p:nvSpPr>
        <p:spPr>
          <a:xfrm>
            <a:off x="830325" y="1948292"/>
            <a:ext cx="5294551" cy="2821912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endParaRPr sz="1052" kern="0">
              <a:solidFill>
                <a:srgbClr val="FFFFFF"/>
              </a:solidFill>
            </a:endParaRPr>
          </a:p>
        </p:txBody>
      </p:sp>
      <p:sp>
        <p:nvSpPr>
          <p:cNvPr id="55" name="Google Shape;294;p9"/>
          <p:cNvSpPr/>
          <p:nvPr/>
        </p:nvSpPr>
        <p:spPr>
          <a:xfrm>
            <a:off x="837973" y="1827085"/>
            <a:ext cx="861317" cy="2943119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marL="128711" indent="-78657" defTabSz="686460" latinLnBrk="0">
              <a:buClr>
                <a:srgbClr val="000000"/>
              </a:buClr>
              <a:buSzPct val="25000"/>
              <a:defRPr/>
            </a:pPr>
            <a:endParaRPr lang="ko-KR" altLang="en-US" sz="676" b="1" kern="0">
              <a:solidFill>
                <a:srgbClr val="000000"/>
              </a:solidFill>
            </a:endParaRPr>
          </a:p>
        </p:txBody>
      </p:sp>
      <p:sp>
        <p:nvSpPr>
          <p:cNvPr id="56" name="Google Shape;289;p9"/>
          <p:cNvSpPr/>
          <p:nvPr/>
        </p:nvSpPr>
        <p:spPr>
          <a:xfrm>
            <a:off x="1691822" y="1221055"/>
            <a:ext cx="4433058" cy="761401"/>
          </a:xfrm>
          <a:prstGeom prst="rect">
            <a:avLst/>
          </a:prstGeom>
          <a:solidFill>
            <a:srgbClr val="FFB689">
              <a:alpha val="100000"/>
            </a:srgbClr>
          </a:solidFill>
          <a:ln w="25400" cap="flat" cmpd="sng">
            <a:solidFill>
              <a:srgbClr val="262626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spcBef>
                <a:spcPct val="0"/>
              </a:spcBef>
              <a:defRPr/>
            </a:pP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통계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애견공간관리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예약관리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회원관리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게시판관리</a:t>
            </a:r>
            <a:r>
              <a:rPr lang="en-US" altLang="ko-KR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| </a:t>
            </a:r>
            <a:r>
              <a:rPr lang="ko-KR" altLang="en-US" sz="788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로그아웃</a:t>
            </a:r>
            <a:endParaRPr lang="ko-KR" altLang="en-US" sz="788" b="1" kern="0">
              <a:solidFill>
                <a:srgbClr val="000000"/>
              </a:solidFill>
            </a:endParaRPr>
          </a:p>
        </p:txBody>
      </p:sp>
      <p:sp>
        <p:nvSpPr>
          <p:cNvPr id="57" name="Google Shape;288;p9"/>
          <p:cNvSpPr/>
          <p:nvPr/>
        </p:nvSpPr>
        <p:spPr>
          <a:xfrm>
            <a:off x="827584" y="1221056"/>
            <a:ext cx="864714" cy="768930"/>
          </a:xfrm>
          <a:prstGeom prst="rect">
            <a:avLst/>
          </a:prstGeom>
          <a:solidFill>
            <a:srgbClr val="FFE7D8">
              <a:alpha val="100000"/>
            </a:srgbClr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r>
              <a:rPr lang="ko-KR" altLang="en-US" sz="750" kern="0">
                <a:solidFill>
                  <a:srgbClr val="000000"/>
                </a:solidFill>
              </a:rPr>
              <a:t>로고</a:t>
            </a:r>
            <a:r>
              <a:rPr lang="en-US" altLang="ko-KR" sz="750" kern="0">
                <a:solidFill>
                  <a:srgbClr val="000000"/>
                </a:solidFill>
              </a:rPr>
              <a:t>) </a:t>
            </a:r>
          </a:p>
          <a:p>
            <a:pPr algn="ctr" defTabSz="686460" latinLnBrk="0">
              <a:buClr>
                <a:srgbClr val="000000"/>
              </a:buClr>
              <a:defRPr/>
            </a:pPr>
            <a:r>
              <a:rPr lang="en-US" altLang="ko-KR" sz="750" kern="0">
                <a:solidFill>
                  <a:srgbClr val="000000"/>
                </a:solidFill>
              </a:rPr>
              <a:t>puppy</a:t>
            </a:r>
          </a:p>
          <a:p>
            <a:pPr algn="ctr" defTabSz="686460" latinLnBrk="0">
              <a:buClr>
                <a:srgbClr val="000000"/>
              </a:buClr>
              <a:defRPr/>
            </a:pPr>
            <a:r>
              <a:rPr lang="en-US" altLang="ko-KR" sz="750" kern="0">
                <a:solidFill>
                  <a:srgbClr val="000000"/>
                </a:solidFill>
              </a:rPr>
              <a:t>playtime</a:t>
            </a:r>
          </a:p>
        </p:txBody>
      </p:sp>
      <p:sp>
        <p:nvSpPr>
          <p:cNvPr id="58" name="Google Shape;888;p31"/>
          <p:cNvSpPr/>
          <p:nvPr/>
        </p:nvSpPr>
        <p:spPr>
          <a:xfrm>
            <a:off x="2411760" y="1312201"/>
            <a:ext cx="193918" cy="181809"/>
          </a:xfrm>
          <a:prstGeom prst="ellipse">
            <a:avLst/>
          </a:prstGeom>
          <a:solidFill>
            <a:srgbClr val="FF6600">
              <a:alpha val="100000"/>
            </a:srgbClr>
          </a:solidFill>
          <a:ln>
            <a:noFill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 latinLnBrk="0">
              <a:buClr>
                <a:srgbClr val="000000"/>
              </a:buClr>
              <a:defRPr/>
            </a:pPr>
            <a:r>
              <a:rPr lang="en-US" altLang="ko-KR" sz="1052" b="1" kern="0">
                <a:solidFill>
                  <a:srgbClr val="000000"/>
                </a:solidFill>
              </a:rPr>
              <a:t>1</a:t>
            </a:r>
            <a:endParaRPr sz="1052" b="1" kern="0">
              <a:solidFill>
                <a:srgbClr val="000000"/>
              </a:solidFill>
            </a:endParaRPr>
          </a:p>
        </p:txBody>
      </p:sp>
      <p:sp>
        <p:nvSpPr>
          <p:cNvPr id="59" name="Google Shape;96;p2"/>
          <p:cNvSpPr/>
          <p:nvPr/>
        </p:nvSpPr>
        <p:spPr>
          <a:xfrm>
            <a:off x="2718842" y="1318075"/>
            <a:ext cx="217403" cy="175936"/>
          </a:xfrm>
          <a:prstGeom prst="ellipse">
            <a:avLst/>
          </a:prstGeom>
          <a:solidFill>
            <a:srgbClr val="EB5800">
              <a:alpha val="100000"/>
            </a:srgbClr>
          </a:solidFill>
          <a:ln w="25400" cap="flat" cmpd="sng">
            <a:solidFill>
              <a:srgbClr val="EB5800"/>
            </a:solidFill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>
                <a:solidFill>
                  <a:srgbClr val="000000"/>
                </a:solidFill>
              </a:rPr>
              <a:t>2</a:t>
            </a:r>
            <a:endParaRPr sz="1052">
              <a:solidFill>
                <a:srgbClr val="000000"/>
              </a:solidFill>
            </a:endParaRPr>
          </a:p>
        </p:txBody>
      </p:sp>
      <p:sp>
        <p:nvSpPr>
          <p:cNvPr id="60" name="Google Shape;96;p2"/>
          <p:cNvSpPr/>
          <p:nvPr/>
        </p:nvSpPr>
        <p:spPr>
          <a:xfrm>
            <a:off x="3346484" y="131807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sz="1052">
                <a:solidFill>
                  <a:srgbClr val="000000"/>
                </a:solidFill>
              </a:rPr>
              <a:t>3</a:t>
            </a:r>
            <a:endParaRPr sz="1052">
              <a:solidFill>
                <a:srgbClr val="000000"/>
              </a:solidFill>
            </a:endParaRPr>
          </a:p>
        </p:txBody>
      </p:sp>
      <p:sp>
        <p:nvSpPr>
          <p:cNvPr id="61" name="TextBox 34"/>
          <p:cNvSpPr txBox="1"/>
          <p:nvPr/>
        </p:nvSpPr>
        <p:spPr>
          <a:xfrm>
            <a:off x="1614496" y="1948414"/>
            <a:ext cx="4615541" cy="265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6460">
              <a:spcBef>
                <a:spcPct val="0"/>
              </a:spcBef>
              <a:defRPr/>
            </a:pPr>
            <a:r>
              <a:rPr lang="en-US" altLang="ko-KR" sz="1202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SECTION:</a:t>
            </a:r>
            <a:r>
              <a:rPr lang="en-US" altLang="ko-KR" sz="1202" b="1" dirty="0">
                <a:solidFill>
                  <a:srgbClr val="00B050"/>
                </a:solidFill>
                <a:latin typeface="Calibri"/>
                <a:ea typeface="맑은 고딕"/>
                <a:cs typeface="Calibri"/>
              </a:rPr>
              <a:t>MAIN_CONTENT</a:t>
            </a:r>
            <a:r>
              <a:rPr lang="en-US" altLang="ko-KR" sz="1202" b="1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(WIDTH: 100%, HEIGHT: 83%)</a:t>
            </a:r>
            <a:endParaRPr lang="ko-KR" altLang="en-US" sz="1202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2" name="TextBox 33"/>
          <p:cNvSpPr txBox="1"/>
          <p:nvPr/>
        </p:nvSpPr>
        <p:spPr>
          <a:xfrm>
            <a:off x="1051738" y="736225"/>
            <a:ext cx="4702000" cy="30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6460">
              <a:spcBef>
                <a:spcPct val="0"/>
              </a:spcBef>
              <a:defRPr/>
            </a:pPr>
            <a:r>
              <a:rPr lang="en-US" altLang="ko-KR" sz="1351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DIV:</a:t>
            </a:r>
            <a:r>
              <a:rPr lang="en-US" altLang="ko-KR" sz="1351" b="1">
                <a:solidFill>
                  <a:srgbClr val="00B050"/>
                </a:solidFill>
                <a:latin typeface="Calibri"/>
                <a:ea typeface="맑은 고딕"/>
                <a:cs typeface="Calibri"/>
              </a:rPr>
              <a:t>WRAPPER</a:t>
            </a:r>
            <a:r>
              <a:rPr lang="en-US" altLang="ko-KR" sz="1351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(WIDTH:100%, MIN-HEIGHT: 900PX)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1614013" y="918033"/>
            <a:ext cx="3459608" cy="299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6460">
              <a:spcBef>
                <a:spcPct val="0"/>
              </a:spcBef>
              <a:defRPr/>
            </a:pPr>
            <a:r>
              <a:rPr lang="en-US" altLang="ko-KR" sz="1351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HEADER(WIDTH: 100%, HEIGHT: 6%)</a:t>
            </a:r>
            <a:endParaRPr lang="ko-KR" altLang="en-US" sz="1351" b="1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4" name="Google Shape;96;p2"/>
          <p:cNvSpPr/>
          <p:nvPr/>
        </p:nvSpPr>
        <p:spPr>
          <a:xfrm>
            <a:off x="3778532" y="131807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67" name="Google Shape;96;p2"/>
          <p:cNvSpPr/>
          <p:nvPr/>
        </p:nvSpPr>
        <p:spPr>
          <a:xfrm>
            <a:off x="4354597" y="131807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>
                <a:solidFill>
                  <a:srgbClr val="000000"/>
                </a:solidFill>
                <a:latin typeface="Calibri"/>
              </a:rPr>
              <a:t>5</a:t>
            </a:r>
          </a:p>
        </p:txBody>
      </p:sp>
      <p:sp>
        <p:nvSpPr>
          <p:cNvPr id="68" name="Google Shape;96;p2"/>
          <p:cNvSpPr/>
          <p:nvPr/>
        </p:nvSpPr>
        <p:spPr>
          <a:xfrm>
            <a:off x="4788024" y="1318075"/>
            <a:ext cx="217403" cy="175936"/>
          </a:xfrm>
          <a:prstGeom prst="ellipse">
            <a:avLst/>
          </a:prstGeom>
          <a:solidFill>
            <a:srgbClr val="FF6600">
              <a:alpha val="100000"/>
            </a:srgbClr>
          </a:solidFill>
          <a:ln w="25400" cap="flat" cmpd="sng">
            <a:noFill/>
            <a:prstDash val="solid"/>
            <a:round/>
          </a:ln>
        </p:spPr>
        <p:txBody>
          <a:bodyPr wrap="square" lIns="68631" tIns="34306" rIns="68631" bIns="34306" anchor="ctr" anchorCtr="0">
            <a:noAutofit/>
          </a:bodyPr>
          <a:lstStyle/>
          <a:p>
            <a:pPr algn="ctr" defTabSz="686460">
              <a:defRPr/>
            </a:pPr>
            <a:r>
              <a:rPr lang="en-US" altLang="ko-KR" sz="1052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graphicFrame>
        <p:nvGraphicFramePr>
          <p:cNvPr id="17" name="Google Shape;608;p19"/>
          <p:cNvGraphicFramePr/>
          <p:nvPr>
            <p:extLst>
              <p:ext uri="{D42A27DB-BD31-4B8C-83A1-F6EECF244321}">
                <p14:modId xmlns:p14="http://schemas.microsoft.com/office/powerpoint/2010/main" val="2560038335"/>
              </p:ext>
            </p:extLst>
          </p:nvPr>
        </p:nvGraphicFramePr>
        <p:xfrm>
          <a:off x="2013547" y="2467422"/>
          <a:ext cx="3729865" cy="166915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8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46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예약</a:t>
                      </a:r>
                      <a:r>
                        <a:rPr lang="ko-KR" sz="900" b="1" u="none" strike="noStrike" cap="none" dirty="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번호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u="none" strike="noStrike" cap="none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rPr>
                        <a:t>승인여부</a:t>
                      </a:r>
                      <a:endParaRPr sz="900" b="1" u="none" strike="noStrike" cap="none">
                        <a:solidFill>
                          <a:schemeClr val="tx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가격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</a:rPr>
                        <a:t>신청날짜</a:t>
                      </a:r>
                      <a:endParaRPr sz="900" b="1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실제 예약날짜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케이지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34326" marB="34326" anchor="ctr"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5201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/>
                        <a:t>60000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2021/12/03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/>
                        <a:t>Solarplant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/>
                        <a:t>3</a:t>
                      </a:r>
                      <a:endParaRPr sz="700"/>
                    </a:p>
                  </a:txBody>
                  <a:tcPr marL="68651" marR="68651" marT="34326" marB="343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5200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Arial"/>
                          <a:cs typeface="Arial"/>
                          <a:sym typeface="Arial"/>
                        </a:rPr>
                        <a:t>40000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2021/12/02</a:t>
                      </a: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Kjy97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5199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Arial"/>
                          <a:cs typeface="Arial"/>
                          <a:sym typeface="Arial"/>
                        </a:rPr>
                        <a:t>50000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kkkkddd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2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5198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0" u="none" strike="noStrike" cap="none">
                          <a:latin typeface="Arial"/>
                          <a:cs typeface="Arial"/>
                          <a:sym typeface="Arial"/>
                        </a:rPr>
                        <a:t>대기중</a:t>
                      </a:r>
                      <a:endParaRPr sz="700" b="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>
                          <a:latin typeface="Arial"/>
                          <a:cs typeface="Arial"/>
                          <a:sym typeface="Arial"/>
                        </a:rPr>
                        <a:t>60000</a:t>
                      </a:r>
                      <a:endParaRPr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2021/11/28</a:t>
                      </a: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700" b="0" u="none" strike="noStrike" cap="none" dirty="0">
                          <a:latin typeface="Arial"/>
                          <a:cs typeface="Arial"/>
                          <a:sym typeface="Arial"/>
                        </a:rPr>
                        <a:t>2021/12/25</a:t>
                      </a:r>
                      <a:endParaRPr sz="700" b="0" u="none" strike="noStrike" cap="none" dirty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/>
                        <a:t>dsfsdf</a:t>
                      </a:r>
                      <a:endParaRPr lang="ko-KR" altLang="en-US" sz="700"/>
                    </a:p>
                  </a:txBody>
                  <a:tcPr marL="68651" marR="68651" marT="34326" marB="3432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68651" marR="68651" marT="34326" marB="343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165675" y="2192362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당일 방문 예약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7910" y="4208586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당일 가입자 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2743" y="448782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 </a:t>
            </a:r>
            <a:r>
              <a:rPr lang="ko-KR" altLang="en-US" sz="1200" dirty="0"/>
              <a:t>명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87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977" y="2898467"/>
            <a:ext cx="3729864" cy="540560"/>
          </a:xfrm>
          <a:prstGeom prst="rect">
            <a:avLst/>
          </a:prstGeom>
          <a:solidFill>
            <a:srgbClr val="623A21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defTabSz="686460">
              <a:spcBef>
                <a:spcPct val="0"/>
              </a:spcBef>
              <a:defRPr/>
            </a:pPr>
            <a:endParaRPr lang="ko-KR" altLang="en-US" sz="2552">
              <a:solidFill>
                <a:schemeClr val="dk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1854" y="2619307"/>
            <a:ext cx="5887282" cy="114405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627">
                <a:solidFill>
                  <a:schemeClr val="lt1"/>
                </a:solidFill>
              </a:rPr>
              <a:t>통계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0" t="14770" r="1580"/>
          <a:stretch>
            <a:fillRect/>
          </a:stretch>
        </p:blipFill>
        <p:spPr>
          <a:xfrm>
            <a:off x="2870933" y="736228"/>
            <a:ext cx="3543795" cy="2054128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/>
        </p:nvGraphicFramePr>
        <p:xfrm>
          <a:off x="6588224" y="446291"/>
          <a:ext cx="2552562" cy="25598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60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2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6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통계를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6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사이트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 방문자 통계 메뉴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37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일별 사이트 방문자 통계를 날짜를 기준으로 내림차순으로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상단 이름 포함 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개씩 표로 보여준다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날짜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30%, HEIGHT: 12%)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사이트 방문자 수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50%, HEIGHT: 12%)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Google Shape;284;p9"/>
          <p:cNvSpPr txBox="1"/>
          <p:nvPr/>
        </p:nvSpPr>
        <p:spPr>
          <a:xfrm>
            <a:off x="1139827" y="0"/>
            <a:ext cx="1346807" cy="196389"/>
          </a:xfrm>
          <a:prstGeom prst="rect">
            <a:avLst/>
          </a:prstGeom>
          <a:noFill/>
          <a:ln>
            <a:noFill/>
          </a:ln>
        </p:spPr>
        <p:txBody>
          <a:bodyPr wrap="square" lIns="68631" tIns="34306" rIns="68631" bIns="34306" anchor="t" anchorCtr="0">
            <a:noAutofit/>
          </a:bodyPr>
          <a:lstStyle/>
          <a:p>
            <a:pPr defTabSz="686460">
              <a:buClr>
                <a:srgbClr val="000000"/>
              </a:buClr>
              <a:buSzPct val="25000"/>
              <a:defRPr/>
            </a:pP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공간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오피스</a:t>
            </a:r>
            <a:r>
              <a:rPr lang="en-US" altLang="ko-KR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) </a:t>
            </a:r>
            <a:r>
              <a:rPr lang="ko-KR" altLang="en-US" sz="750" b="1">
                <a:solidFill>
                  <a:srgbClr val="FFFFFF"/>
                </a:solidFill>
                <a:latin typeface="Arial"/>
                <a:cs typeface="Arial"/>
                <a:sym typeface="Arial"/>
              </a:rPr>
              <a:t>대여 시스템</a:t>
            </a:r>
            <a:endParaRPr sz="75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>
          <a:xfrm>
            <a:off x="323528" y="629915"/>
            <a:ext cx="5593556" cy="4033980"/>
            <a:chOff x="1266149" y="378058"/>
            <a:chExt cx="4873476" cy="4033980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33" name="Google Shape;293;p9"/>
            <p:cNvSpPr/>
            <p:nvPr/>
          </p:nvSpPr>
          <p:spPr>
            <a:xfrm>
              <a:off x="1871411" y="867922"/>
              <a:ext cx="4268213" cy="35441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877577" y="1003960"/>
              <a:ext cx="694353" cy="3408078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사이트</a:t>
              </a:r>
            </a:p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방문자 통계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월별 매출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통계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룸별 예약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통계</a:t>
              </a:r>
            </a:p>
          </p:txBody>
        </p:sp>
        <p:sp>
          <p:nvSpPr>
            <p:cNvPr id="37" name="Google Shape;289;p9"/>
            <p:cNvSpPr/>
            <p:nvPr/>
          </p:nvSpPr>
          <p:spPr>
            <a:xfrm>
              <a:off x="2565907" y="392709"/>
              <a:ext cx="3573718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2685881" y="628115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6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2520065172"/>
                </p:ext>
              </p:extLst>
            </p:nvPr>
          </p:nvGraphicFramePr>
          <p:xfrm>
            <a:off x="2847629" y="1837699"/>
            <a:ext cx="2872927" cy="1780719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2640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340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16304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날짜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사이트 방문자 수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6832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2021-12-02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 목요일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150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2021-12-01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 수요일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100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2021-11-30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 화요일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153</a:t>
                        </a:r>
                        <a:r>
                          <a:rPr kumimoji="0" lang="ko-KR" altLang="en-US" sz="700" b="0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2021-11-29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 월요일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7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420</a:t>
                        </a:r>
                        <a:r>
                          <a:rPr kumimoji="0" lang="ko-KR" altLang="en-US" sz="700" b="0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명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53" name="Google Shape;96;p2"/>
            <p:cNvSpPr/>
            <p:nvPr/>
          </p:nvSpPr>
          <p:spPr>
            <a:xfrm>
              <a:off x="1977313" y="1979517"/>
              <a:ext cx="175260" cy="156929"/>
            </a:xfrm>
            <a:prstGeom prst="ellipse">
              <a:avLst/>
            </a:prstGeom>
            <a:solidFill>
              <a:srgbClr val="EB58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784818" y="1733297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" name="표 14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통계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통계페이지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통계페이지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87824" y="1566019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사이트 방문자 통계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oogle Shape;59;p3"/>
          <p:cNvGraphicFramePr/>
          <p:nvPr/>
        </p:nvGraphicFramePr>
        <p:xfrm>
          <a:off x="6450872" y="442000"/>
          <a:ext cx="2689914" cy="28399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85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4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47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800" b="1" u="none" strike="noStrike" cap="none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8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68651" marR="68651" marT="25749" marB="25749" anchor="ctr"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5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700" u="none" strike="noStrike" cap="none"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>
                          <a:latin typeface="Arial"/>
                          <a:cs typeface="Arial"/>
                          <a:sym typeface="Arial"/>
                        </a:rPr>
                        <a:t>통계를 누르면 사이드 메뉴 공간에 해당하는 메뉴를 보여줌</a:t>
                      </a:r>
                      <a:endParaRPr sz="700" b="1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/>
                          </a:solidFill>
                        </a:rPr>
                        <a:t>월별 매출 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15%, HEIGHT: 20%)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를 클릭하면 콘텐츠 영역에 해당 내용을 보여줌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81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700" u="none" strike="noStrike" cap="none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월별 매출 통계를 날짜를 기준으로 내림차순으로 상단 이름 포함 </a:t>
                      </a:r>
                      <a:r>
                        <a:rPr lang="en-US" altLang="ko-KR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개씩 표로 보여줌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80%, HEIGHT: 96%)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날짜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20%, HEIGHT: 12%)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1" u="none" strike="noStrike" cap="none" baseline="0">
                          <a:latin typeface="Arial"/>
                          <a:cs typeface="Arial"/>
                          <a:sym typeface="Arial"/>
                        </a:rPr>
                        <a:t>월별 매출 통계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</a:rPr>
                        <a:t>(WIDTH: 60%, HEIGHT: 12%)</a:t>
                      </a:r>
                      <a:endParaRPr lang="en-US" altLang="ko-KR" sz="700" b="1" u="none" strike="noStrike" cap="none" baseline="0"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8651" marR="68651" marT="25749" marB="25749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>
            <a:grpSpLocks/>
          </p:cNvGrpSpPr>
          <p:nvPr/>
        </p:nvGrpSpPr>
        <p:grpSpPr>
          <a:xfrm>
            <a:off x="-212607" y="240546"/>
            <a:ext cx="5863894" cy="4277801"/>
            <a:chOff x="1139827" y="0"/>
            <a:chExt cx="4999798" cy="3979590"/>
          </a:xfrm>
        </p:grpSpPr>
        <p:sp>
          <p:nvSpPr>
            <p:cNvPr id="20" name="AutoShape 2" descr="강아지 헥헥거리는 이유 6가지 - 위험한 상황은? – 비마이펫 라이프"/>
            <p:cNvSpPr>
              <a:spLocks noChangeAspect="1" noChangeArrowheads="1"/>
            </p:cNvSpPr>
            <p:nvPr/>
          </p:nvSpPr>
          <p:spPr>
            <a:xfrm>
              <a:off x="1266149" y="378058"/>
              <a:ext cx="225668" cy="225668"/>
            </a:xfrm>
            <a:prstGeom prst="rect">
              <a:avLst/>
            </a:prstGeom>
            <a:noFill/>
          </p:spPr>
          <p:txBody>
            <a:bodyPr vert="horz" wrap="square" lIns="68644" tIns="34322" rIns="68644" bIns="34322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1200"/>
            </a:p>
          </p:txBody>
        </p:sp>
        <p:sp>
          <p:nvSpPr>
            <p:cNvPr id="31" name="Google Shape;284;p9"/>
            <p:cNvSpPr txBox="1"/>
            <p:nvPr/>
          </p:nvSpPr>
          <p:spPr>
            <a:xfrm>
              <a:off x="1139827" y="0"/>
              <a:ext cx="1346807" cy="196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631" tIns="34306" rIns="68631" bIns="34306" anchor="t" anchorCtr="0">
              <a:noAutofit/>
            </a:bodyPr>
            <a:lstStyle/>
            <a:p>
              <a:pPr defTabSz="686460">
                <a:buClr>
                  <a:srgbClr val="000000"/>
                </a:buClr>
                <a:buSzPct val="25000"/>
                <a:defRPr/>
              </a:pP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공간</a:t>
              </a:r>
              <a:r>
                <a:rPr lang="en-US" altLang="ko-KR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(</a:t>
              </a: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오피스</a:t>
              </a:r>
              <a:r>
                <a:rPr lang="en-US" altLang="ko-KR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) </a:t>
              </a:r>
              <a:r>
                <a:rPr lang="ko-KR" altLang="en-US" sz="750" b="1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대여 시스템</a:t>
              </a:r>
              <a:endParaRPr sz="75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93;p9"/>
            <p:cNvSpPr/>
            <p:nvPr/>
          </p:nvSpPr>
          <p:spPr>
            <a:xfrm>
              <a:off x="1871411" y="867922"/>
              <a:ext cx="4268213" cy="31116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endParaRPr sz="1052" kern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294;p9"/>
            <p:cNvSpPr/>
            <p:nvPr/>
          </p:nvSpPr>
          <p:spPr>
            <a:xfrm>
              <a:off x="1877577" y="1003960"/>
              <a:ext cx="694353" cy="2975630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chemeClr val="dk1"/>
                  </a:solidFill>
                </a:rPr>
                <a:t>사이트</a:t>
              </a:r>
            </a:p>
            <a:p>
              <a:pPr marL="128711" indent="-78657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chemeClr val="dk1"/>
                  </a:solidFill>
                </a:rPr>
                <a:t>방문자 통계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월별 매출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u="sng" kern="0">
                  <a:solidFill>
                    <a:srgbClr val="FF0000"/>
                  </a:solidFill>
                </a:rPr>
                <a:t>통계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endParaRPr lang="ko-KR" altLang="en-US" sz="676" b="1" kern="0">
                <a:solidFill>
                  <a:srgbClr val="000000"/>
                </a:solidFill>
              </a:endParaRP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룸별 예약</a:t>
              </a:r>
            </a:p>
            <a:p>
              <a:pPr marL="128711" indent="-78657" algn="just" defTabSz="686460" latinLnBrk="0">
                <a:buClr>
                  <a:srgbClr val="000000"/>
                </a:buClr>
                <a:buSzPct val="25000"/>
                <a:defRPr/>
              </a:pPr>
              <a:r>
                <a:rPr lang="ko-KR" altLang="en-US" sz="676" b="1" kern="0">
                  <a:solidFill>
                    <a:srgbClr val="000000"/>
                  </a:solidFill>
                </a:rPr>
                <a:t>통계</a:t>
              </a:r>
            </a:p>
          </p:txBody>
        </p:sp>
        <p:sp>
          <p:nvSpPr>
            <p:cNvPr id="37" name="Google Shape;289;p9"/>
            <p:cNvSpPr/>
            <p:nvPr/>
          </p:nvSpPr>
          <p:spPr>
            <a:xfrm>
              <a:off x="2565907" y="392709"/>
              <a:ext cx="3573718" cy="667855"/>
            </a:xfrm>
            <a:prstGeom prst="rect">
              <a:avLst/>
            </a:prstGeom>
            <a:solidFill>
              <a:srgbClr val="FFB689">
                <a:alpha val="100000"/>
              </a:srgbClr>
            </a:solidFill>
            <a:ln w="25400" cap="flat" cmpd="sng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spcBef>
                  <a:spcPct val="0"/>
                </a:spcBef>
                <a:defRPr/>
              </a:pP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통계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애견공간관리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예약관리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회원관리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게시판관리</a:t>
              </a:r>
              <a:r>
                <a:rPr lang="en-US" altLang="ko-KR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| </a:t>
              </a:r>
              <a:r>
                <a:rPr lang="ko-KR" altLang="en-US" sz="788" b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로그아웃</a:t>
              </a:r>
              <a:endParaRPr lang="ko-KR" altLang="en-US" sz="788" b="1" kern="0">
                <a:solidFill>
                  <a:srgbClr val="000000"/>
                </a:solidFill>
              </a:endParaRPr>
            </a:p>
          </p:txBody>
        </p:sp>
        <p:sp>
          <p:nvSpPr>
            <p:cNvPr id="38" name="Google Shape;288;p9"/>
            <p:cNvSpPr/>
            <p:nvPr/>
          </p:nvSpPr>
          <p:spPr>
            <a:xfrm>
              <a:off x="1866530" y="399353"/>
              <a:ext cx="699761" cy="667926"/>
            </a:xfrm>
            <a:prstGeom prst="rect">
              <a:avLst/>
            </a:prstGeom>
            <a:solidFill>
              <a:srgbClr val="FFE7D8">
                <a:alpha val="100000"/>
              </a:srgbClr>
            </a:solidFill>
            <a:ln w="25400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ko-KR" altLang="en-US" sz="750" kern="0">
                  <a:solidFill>
                    <a:srgbClr val="000000"/>
                  </a:solidFill>
                </a:rPr>
                <a:t>로고</a:t>
              </a:r>
              <a:r>
                <a:rPr lang="en-US" altLang="ko-KR" sz="750" kern="0">
                  <a:solidFill>
                    <a:srgbClr val="000000"/>
                  </a:solidFill>
                </a:rPr>
                <a:t>) 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puppy</a:t>
              </a:r>
            </a:p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750" kern="0">
                  <a:solidFill>
                    <a:srgbClr val="000000"/>
                  </a:solidFill>
                </a:rPr>
                <a:t>playtime</a:t>
              </a:r>
            </a:p>
          </p:txBody>
        </p:sp>
        <p:sp>
          <p:nvSpPr>
            <p:cNvPr id="42" name="Google Shape;888;p31"/>
            <p:cNvSpPr/>
            <p:nvPr/>
          </p:nvSpPr>
          <p:spPr>
            <a:xfrm>
              <a:off x="2685881" y="628115"/>
              <a:ext cx="210384" cy="162168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>
              <a:noFill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 latinLnBrk="0">
                <a:buClr>
                  <a:srgbClr val="000000"/>
                </a:buClr>
                <a:defRPr/>
              </a:pPr>
              <a:r>
                <a:rPr lang="en-US" altLang="ko-KR" sz="1052" b="1" kern="0">
                  <a:solidFill>
                    <a:srgbClr val="000000"/>
                  </a:solidFill>
                </a:rPr>
                <a:t>1</a:t>
              </a:r>
              <a:endParaRPr sz="1052" b="1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46" name="Google Shape;608;p19"/>
            <p:cNvGraphicFramePr/>
            <p:nvPr>
              <p:extLst>
                <p:ext uri="{D42A27DB-BD31-4B8C-83A1-F6EECF244321}">
                  <p14:modId xmlns:p14="http://schemas.microsoft.com/office/powerpoint/2010/main" val="3660169081"/>
                </p:ext>
              </p:extLst>
            </p:nvPr>
          </p:nvGraphicFramePr>
          <p:xfrm>
            <a:off x="2947010" y="1787822"/>
            <a:ext cx="2811513" cy="151913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2640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340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6855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날짜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ko-KR" altLang="en-US" sz="1100" b="1" i="0" u="none" strike="noStrike" kern="1200" cap="none" normalizeH="0" baseline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월별 매출 통계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  <a:solidFill>
                        <a:srgbClr val="FFE7D8">
                          <a:alpha val="10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6832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2021-12</a:t>
                        </a:r>
                        <a:endParaRPr lang="ko-KR" altLang="en-US" sz="700" b="1" u="none" strike="noStrike" cap="none"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42000000 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원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2021-11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32300000 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원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2021-10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40500000 </a:t>
                        </a:r>
                        <a:r>
                          <a:rPr lang="ko-KR" altLang="en-US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원</a:t>
                        </a:r>
                        <a:endParaRPr kumimoji="0" lang="ko-KR" altLang="en-US" sz="700" b="0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35861">
                  <a:tc>
                    <a:txBody>
                      <a:bodyPr/>
                      <a:lstStyle/>
                      <a:p>
                        <a:pPr marL="0" marR="0" lv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FontTx/>
                          <a:buNone/>
                          <a:defRPr/>
                        </a:pPr>
                        <a:r>
                          <a:rPr lang="en-US" altLang="ko-KR" sz="700" b="1" u="none" strike="noStrike" cap="none">
                            <a:latin typeface="Arial"/>
                            <a:cs typeface="Arial"/>
                            <a:sym typeface="Arial"/>
                          </a:rPr>
                          <a:t>2021-09</a:t>
                        </a: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en-US" altLang="ko-KR" sz="700" b="1" u="none" strike="noStrike" cap="none" dirty="0">
                            <a:latin typeface="Arial"/>
                            <a:cs typeface="Arial"/>
                            <a:sym typeface="Arial"/>
                          </a:rPr>
                          <a:t>38020000 </a:t>
                        </a:r>
                        <a:r>
                          <a:rPr lang="ko-KR" altLang="en-US" sz="700" b="1" u="none" strike="noStrike" cap="none" dirty="0">
                            <a:latin typeface="Arial"/>
                            <a:cs typeface="Arial"/>
                            <a:sym typeface="Arial"/>
                          </a:rPr>
                          <a:t>원</a:t>
                        </a:r>
                        <a:endParaRPr kumimoji="0" lang="ko-KR" altLang="en-US" sz="7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68651" marR="68651" marT="34326" marB="34326" anchor="ctr">
                      <a:lnL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L>
                      <a:lnR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R>
                      <a:lnT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T>
                      <a:lnB w="9525" cap="flat" cmpd="sng" algn="ctr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53" name="Google Shape;96;p2"/>
            <p:cNvSpPr/>
            <p:nvPr/>
          </p:nvSpPr>
          <p:spPr>
            <a:xfrm>
              <a:off x="1761088" y="2417204"/>
              <a:ext cx="175260" cy="156929"/>
            </a:xfrm>
            <a:prstGeom prst="ellipse">
              <a:avLst/>
            </a:prstGeom>
            <a:solidFill>
              <a:srgbClr val="EB58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2</a:t>
              </a:r>
              <a:endParaRPr sz="1052">
                <a:solidFill>
                  <a:srgbClr val="000000"/>
                </a:solidFill>
              </a:endParaRPr>
            </a:p>
          </p:txBody>
        </p:sp>
        <p:sp>
          <p:nvSpPr>
            <p:cNvPr id="54" name="Google Shape;96;p2"/>
            <p:cNvSpPr/>
            <p:nvPr/>
          </p:nvSpPr>
          <p:spPr>
            <a:xfrm>
              <a:off x="2680041" y="1606365"/>
              <a:ext cx="175260" cy="156929"/>
            </a:xfrm>
            <a:prstGeom prst="ellipse">
              <a:avLst/>
            </a:prstGeom>
            <a:solidFill>
              <a:srgbClr val="FF6600">
                <a:alpha val="100000"/>
              </a:srgbClr>
            </a:solidFill>
            <a:ln w="25400" cap="flat" cmpd="sng">
              <a:noFill/>
              <a:prstDash val="solid"/>
              <a:round/>
            </a:ln>
          </p:spPr>
          <p:txBody>
            <a:bodyPr wrap="square" lIns="68631" tIns="34306" rIns="68631" bIns="34306" anchor="ctr" anchorCtr="0">
              <a:noAutofit/>
            </a:bodyPr>
            <a:lstStyle/>
            <a:p>
              <a:pPr algn="ctr" defTabSz="686460">
                <a:defRPr/>
              </a:pPr>
              <a:r>
                <a:rPr lang="en-US" sz="1052">
                  <a:solidFill>
                    <a:srgbClr val="000000"/>
                  </a:solidFill>
                </a:rPr>
                <a:t>3</a:t>
              </a:r>
              <a:endParaRPr sz="1052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" name="표 14"/>
          <p:cNvGraphicFramePr/>
          <p:nvPr/>
        </p:nvGraphicFramePr>
        <p:xfrm>
          <a:off x="0" y="0"/>
          <a:ext cx="9140786" cy="442000"/>
        </p:xfrm>
        <a:graphic>
          <a:graphicData uri="http://schemas.openxmlformats.org/drawingml/2006/table">
            <a:tbl>
              <a:tblPr firstRow="1" bandRow="1"/>
              <a:tblGrid>
                <a:gridCol w="5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65">
                <a:tc gridSpan="2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Puppy Playtime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페이지명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통계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페이지 넘버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통계페이지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kumimoji="1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박 찬 영</a:t>
                      </a:r>
                    </a:p>
                  </a:txBody>
                  <a:tcPr marL="77950" marR="77950" marT="34300" marB="34300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27">
                <a:tc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  <a:endParaRPr kumimoji="0" lang="ko-KR" altLang="en-US" sz="1000" b="1" i="0">
                        <a:solidFill>
                          <a:srgbClr val="0C0C0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메인 페이지 </a:t>
                      </a:r>
                      <a:r>
                        <a:rPr kumimoji="0" lang="en-US" altLang="ko-KR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&gt; </a:t>
                      </a:r>
                      <a:r>
                        <a:rPr kumimoji="0" lang="ko-KR" altLang="en-US" sz="1000" b="1" i="0" baseline="0">
                          <a:solidFill>
                            <a:srgbClr val="0C0C0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  <a:sym typeface="Arial"/>
                        </a:rPr>
                        <a:t>통계페이지</a:t>
                      </a:r>
                    </a:p>
                  </a:txBody>
                  <a:tcPr marL="77950" marR="77950" marT="34300" marB="3430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58846888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김 주 영</a:t>
                      </a:r>
                      <a:endParaRPr kumimoji="0" lang="ko-KR" altLang="en-US" sz="1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7950" marR="77950" marT="34300" marB="34300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84595" y="1697026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월별 매출 통계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3757</Words>
  <Application>Microsoft Office PowerPoint</Application>
  <PresentationFormat>사용자 지정</PresentationFormat>
  <Paragraphs>1559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Noto Sans Symbols</vt:lpstr>
      <vt:lpstr>돋움</vt:lpstr>
      <vt:lpstr>맑은 고딕</vt:lpstr>
      <vt:lpstr>Arial</vt:lpstr>
      <vt:lpstr>Calibri</vt:lpstr>
      <vt:lpstr>Times New Roman</vt:lpstr>
      <vt:lpstr>한컴오피스</vt:lpstr>
      <vt:lpstr>Puppy Playtime  관리자  스토리보드</vt:lpstr>
      <vt:lpstr> 관리자  로그인</vt:lpstr>
      <vt:lpstr>PowerPoint 프레젠테이션</vt:lpstr>
      <vt:lpstr>메인 페이지</vt:lpstr>
      <vt:lpstr>PowerPoint 프레젠테이션</vt:lpstr>
      <vt:lpstr>PowerPoint 프레젠테이션</vt:lpstr>
      <vt:lpstr>통계</vt:lpstr>
      <vt:lpstr>PowerPoint 프레젠테이션</vt:lpstr>
      <vt:lpstr>PowerPoint 프레젠테이션</vt:lpstr>
      <vt:lpstr>PowerPoint 프레젠테이션</vt:lpstr>
      <vt:lpstr>애견 공간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예약 관리</vt:lpstr>
      <vt:lpstr>PowerPoint 프레젠테이션</vt:lpstr>
      <vt:lpstr>PowerPoint 프레젠테이션</vt:lpstr>
      <vt:lpstr>PowerPoint 프레젠테이션</vt:lpstr>
      <vt:lpstr>PowerPoint 프레젠테이션</vt:lpstr>
      <vt:lpstr>회원 관리</vt:lpstr>
      <vt:lpstr>PowerPoint 프레젠테이션</vt:lpstr>
      <vt:lpstr>PowerPoint 프레젠테이션</vt:lpstr>
      <vt:lpstr>게시판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Puppy Playtime  관리자  스토리보드</dc:title>
  <dc:creator>solarplant97@naver.com</dc:creator>
  <cp:lastModifiedBy>박찬영</cp:lastModifiedBy>
  <cp:revision>327</cp:revision>
  <dcterms:created xsi:type="dcterms:W3CDTF">2021-12-02T05:17:50Z</dcterms:created>
  <dcterms:modified xsi:type="dcterms:W3CDTF">2021-12-06T14:40:19Z</dcterms:modified>
  <cp:version>1000.0000.01</cp:version>
</cp:coreProperties>
</file>