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73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9140733" cy="5140961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1616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presProps" Target="presProps.xml"  /><Relationship Id="rId47" Type="http://schemas.openxmlformats.org/officeDocument/2006/relationships/viewProps" Target="viewProps.xml"  /><Relationship Id="rId48" Type="http://schemas.openxmlformats.org/officeDocument/2006/relationships/theme" Target="theme/theme1.xml"  /><Relationship Id="rId49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0584" y="685800"/>
            <a:ext cx="609683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7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8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39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4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42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35" y="1199557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38" y="1199557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64" y="2986690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367" y="2986690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4764807"/>
            <a:ext cx="2133234" cy="27456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2021-12-04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4764807"/>
            <a:ext cx="2895087" cy="27456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0409" y="4764807"/>
            <a:ext cx="2133234" cy="27456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B36AB70A-5105-47AD-98CE-78C9EA4AA744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rPr>
              <a:pPr marL="0" lvl="0" indent="0" algn="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?#?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035" y="205876"/>
            <a:ext cx="8226658" cy="85682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35" y="1199557"/>
            <a:ext cx="8226658" cy="339279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4764807"/>
            <a:ext cx="2133234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2021-12-04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4764807"/>
            <a:ext cx="2895087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0409" y="4764807"/>
            <a:ext cx="2133234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E767581C-0D3A-4D4D-A175-072630ECF84D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?#?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5.png"  /><Relationship Id="rId4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9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0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1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6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1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ffe7d8">
                <a:alpha val="100000"/>
              </a:srgbClr>
            </a:gs>
            <a:gs pos="100000">
              <a:schemeClr val="bg1">
                <a:alpha val="100000"/>
              </a:schemeClr>
            </a:gs>
          </a:gsLst>
          <a:path path="circle">
            <a:fillToRect l="100000" b="100000"/>
          </a:path>
          <a:tileRect t="-100000" r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752935" y="0"/>
            <a:ext cx="8387797" cy="2354399"/>
          </a:xfrm>
          <a:prstGeom prst="rect">
            <a:avLst/>
          </a:prstGeom>
          <a:solidFill>
            <a:srgbClr val="ffb689"/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0908" y="2714534"/>
            <a:ext cx="7091311" cy="1142435"/>
          </a:xfrm>
        </p:spPr>
        <p:txBody>
          <a:bodyPr>
            <a:normAutofit fontScale="90000"/>
          </a:bodyPr>
          <a:lstStyle/>
          <a:p>
            <a:pPr lvl="0" algn="l">
              <a:defRPr/>
            </a:pPr>
            <a:r>
              <a:rPr lang="en-US" altLang="ko-KR" sz="7000"/>
              <a:t>Puppy Playtime</a:t>
            </a:r>
            <a:endParaRPr lang="en-US" altLang="ko-KR" sz="7000"/>
          </a:p>
          <a:p>
            <a:pPr lvl="0" algn="l">
              <a:defRPr/>
            </a:pPr>
            <a:r>
              <a:rPr lang="ko-KR" altLang="en-US" sz="7000"/>
              <a:t>사용자 스토리보드</a:t>
            </a:r>
            <a:endParaRPr lang="ko-KR" altLang="en-US" sz="7000"/>
          </a:p>
        </p:txBody>
      </p:sp>
      <p:cxnSp>
        <p:nvCxnSpPr>
          <p:cNvPr id="4" name=""/>
          <p:cNvCxnSpPr/>
          <p:nvPr/>
        </p:nvCxnSpPr>
        <p:spPr>
          <a:xfrm>
            <a:off x="752935" y="4299128"/>
            <a:ext cx="8387797" cy="0"/>
          </a:xfrm>
          <a:prstGeom prst="line">
            <a:avLst/>
          </a:prstGeom>
          <a:ln>
            <a:solidFill>
              <a:srgbClr val="eb5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/>
        </p:nvSpPr>
        <p:spPr>
          <a:xfrm>
            <a:off x="3675027" y="4443182"/>
            <a:ext cx="5465705" cy="423816"/>
          </a:xfrm>
          <a:prstGeom prst="rect">
            <a:avLst/>
          </a:prstGeom>
        </p:spPr>
        <p:txBody>
          <a:bodyPr vert="horz" lIns="91440" tIns="45720" rIns="91440" bIns="45720" anchor="ctr">
            <a:normAutofit fontScale="25000" lnSpcReduction="20000"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작성자 </a:t>
            </a:r>
            <a:r>
              <a:rPr xmlns:mc="http://schemas.openxmlformats.org/markup-compatibility/2006" xmlns:hp="http://schemas.haansoft.com/office/presentation/8.0" kumimoji="0" lang="en-US" altLang="ko-KR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김주영</a:t>
            </a:r>
            <a:r>
              <a:rPr xmlns:mc="http://schemas.openxmlformats.org/markup-compatibility/2006" xmlns:hp="http://schemas.haansoft.com/office/presentation/8.0" kumimoji="0" lang="en-US" altLang="ko-KR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팀장</a:t>
            </a:r>
            <a:r>
              <a:rPr xmlns:mc="http://schemas.openxmlformats.org/markup-compatibility/2006" xmlns:hp="http://schemas.haansoft.com/office/presentation/8.0" kumimoji="0" lang="en-US" altLang="ko-KR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김주현</a:t>
            </a:r>
            <a:r>
              <a:rPr xmlns:mc="http://schemas.openxmlformats.org/markup-compatibility/2006" xmlns:hp="http://schemas.haansoft.com/office/presentation/8.0" kumimoji="0" lang="en-US" altLang="ko-KR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조민의</a:t>
            </a:r>
            <a:r>
              <a:rPr xmlns:mc="http://schemas.openxmlformats.org/markup-compatibility/2006" xmlns:hp="http://schemas.haansoft.com/office/presentation/8.0" kumimoji="0" lang="en-US" altLang="ko-KR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최성호</a:t>
            </a:r>
            <a:r>
              <a:rPr xmlns:mc="http://schemas.openxmlformats.org/markup-compatibility/2006" xmlns:hp="http://schemas.haansoft.com/office/presentation/8.0" kumimoji="0" lang="en-US" altLang="ko-KR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허성경</a:t>
            </a:r>
            <a:endPara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385719" y="757082"/>
            <a:ext cx="5333453" cy="713925"/>
            <a:chOff x="931956" y="1458633"/>
            <a:chExt cx="6910294" cy="952500"/>
          </a:xfrm>
          <a:solidFill>
            <a:srgbClr val="ffb689"/>
          </a:solidFill>
        </p:grpSpPr>
        <p:grpSp>
          <p:nvGrpSpPr>
            <p:cNvPr id="11" name="그룹 10"/>
            <p:cNvGrpSpPr/>
            <p:nvPr/>
          </p:nvGrpSpPr>
          <p:grpSpPr>
            <a:xfrm rot="0">
              <a:off x="931956" y="1458633"/>
              <a:ext cx="6910294" cy="952500"/>
              <a:chOff x="483720" y="1309221"/>
              <a:chExt cx="6910294" cy="952500"/>
            </a:xfrm>
            <a:grpFill/>
          </p:grpSpPr>
          <p:sp>
            <p:nvSpPr>
              <p:cNvPr id="12" name="직사각형 11"/>
              <p:cNvSpPr/>
              <p:nvPr/>
            </p:nvSpPr>
            <p:spPr>
              <a:xfrm>
                <a:off x="483720" y="1309221"/>
                <a:ext cx="1400735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884455" y="1309221"/>
                <a:ext cx="5509559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970052" y="1502147"/>
              <a:ext cx="1157940" cy="86179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199">
                  <a:solidFill>
                    <a:schemeClr val="dk1"/>
                  </a:solidFill>
                  <a:latin typeface="맑은고딕"/>
                  <a:ea typeface="맑은 고딕"/>
                  <a:cs typeface="맑은 고딕"/>
                </a:rPr>
                <a:t>로고 </a:t>
              </a: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)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  <a:p>
              <a:pPr algn="ctr" defTabSz="685343">
                <a:spcBef>
                  <a:spcPct val="0"/>
                </a:spcBef>
                <a:defRPr/>
              </a:pP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Puppy Play Time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62246" y="1701424"/>
              <a:ext cx="4482354" cy="447898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649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메인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페이지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 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로그인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비밀번호 찾기</a:t>
              </a:r>
              <a:endParaRPr lang="ko-KR" altLang="en-US" sz="1574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85719" y="1504295"/>
            <a:ext cx="5333453" cy="3002725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6108" y="1547130"/>
            <a:ext cx="3569634" cy="365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343">
              <a:spcBef>
                <a:spcPct val="0"/>
              </a:spcBef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 찾기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Google Shape;1281;p48"/>
          <p:cNvSpPr txBox="1"/>
          <p:nvPr/>
        </p:nvSpPr>
        <p:spPr>
          <a:xfrm>
            <a:off x="970143" y="1819429"/>
            <a:ext cx="1263650" cy="196348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아이디</a:t>
            </a:r>
            <a:endParaRPr sz="899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280;p48"/>
          <p:cNvSpPr/>
          <p:nvPr/>
        </p:nvSpPr>
        <p:spPr>
          <a:xfrm>
            <a:off x="1027257" y="2019313"/>
            <a:ext cx="2413072" cy="257013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아이디를 입력해주세요</a:t>
            </a:r>
            <a:r>
              <a:rPr lang="en-US" altLang="ko-KR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24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285;p48"/>
          <p:cNvSpPr/>
          <p:nvPr/>
        </p:nvSpPr>
        <p:spPr>
          <a:xfrm>
            <a:off x="1027257" y="2584758"/>
            <a:ext cx="2413072" cy="257013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이메일을 입력해주세요</a:t>
            </a:r>
            <a:r>
              <a:rPr lang="en-US" altLang="ko-KR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24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284;p48"/>
          <p:cNvSpPr txBox="1"/>
          <p:nvPr/>
        </p:nvSpPr>
        <p:spPr>
          <a:xfrm>
            <a:off x="1027257" y="2389929"/>
            <a:ext cx="1263649" cy="19734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이메일</a:t>
            </a:r>
            <a:endParaRPr sz="899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235;p47"/>
          <p:cNvSpPr/>
          <p:nvPr/>
        </p:nvSpPr>
        <p:spPr>
          <a:xfrm>
            <a:off x="3641179" y="2019314"/>
            <a:ext cx="1143363" cy="7799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395e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1574" b="1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찾기</a:t>
            </a:r>
            <a:endParaRPr lang="ko-KR" altLang="en-US" sz="1574" b="1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293;p48"/>
          <p:cNvSpPr/>
          <p:nvPr/>
        </p:nvSpPr>
        <p:spPr>
          <a:xfrm>
            <a:off x="797259" y="3366425"/>
            <a:ext cx="2255186" cy="817620"/>
          </a:xfrm>
          <a:prstGeom prst="rect">
            <a:avLst/>
          </a:prstGeom>
          <a:solidFill>
            <a:srgbClr val="dae5f1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이메일로 임시 비밀번호를 발송하였습니다</a:t>
            </a:r>
            <a:r>
              <a:rPr lang="en-US" altLang="ko-KR" sz="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276;p48"/>
          <p:cNvSpPr/>
          <p:nvPr/>
        </p:nvSpPr>
        <p:spPr>
          <a:xfrm>
            <a:off x="3460950" y="3366425"/>
            <a:ext cx="2647185" cy="624696"/>
          </a:xfrm>
          <a:prstGeom prst="rect">
            <a:avLst/>
          </a:prstGeom>
          <a:solidFill>
            <a:srgbClr val="dae5f1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marL="666306" lvl="7" algn="just">
              <a:lnSpc>
                <a:spcPct val="160000"/>
              </a:lnSpc>
              <a:defRPr/>
            </a:pPr>
            <a:r>
              <a:rPr sz="899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일치하는 회원이 없습니다</a:t>
            </a:r>
            <a:endParaRPr sz="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그룹 28"/>
          <p:cNvGrpSpPr/>
          <p:nvPr/>
        </p:nvGrpSpPr>
        <p:grpSpPr>
          <a:xfrm rot="0">
            <a:off x="402303" y="4542719"/>
            <a:ext cx="5333454" cy="286379"/>
            <a:chOff x="782546" y="6205819"/>
            <a:chExt cx="7115736" cy="382079"/>
          </a:xfrm>
          <a:solidFill>
            <a:srgbClr val="ffb689">
              <a:alpha val="100000"/>
            </a:srgbClr>
          </a:solidFill>
        </p:grpSpPr>
        <p:sp>
          <p:nvSpPr>
            <p:cNvPr id="30" name="직사각형 29"/>
            <p:cNvSpPr/>
            <p:nvPr/>
          </p:nvSpPr>
          <p:spPr>
            <a:xfrm>
              <a:off x="782546" y="6205819"/>
              <a:ext cx="7115736" cy="382079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 algn="ctr">
              <a:solidFill>
                <a:schemeClr val="dk1"/>
              </a:solidFill>
              <a:prstDash val="solid"/>
              <a:round/>
            </a:ln>
          </p:spPr>
          <p:txBody>
            <a:bodyPr anchor="ctr"/>
            <a:lstStyle/>
            <a:p>
              <a:pPr algn="ctr" defTabSz="685343">
                <a:spcBef>
                  <a:spcPct val="0"/>
                </a:spcBef>
                <a:defRPr/>
              </a:pPr>
              <a:endParaRPr lang="ko-KR" altLang="en-US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69990" y="6243152"/>
              <a:ext cx="5929781" cy="328497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 algn="ctr">
              <a:noFill/>
              <a:prstDash val="solid"/>
              <a:round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00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회사소개 </a:t>
              </a:r>
              <a:r>
                <a:rPr lang="en-US" altLang="ko-KR" sz="100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개인정보취급방침 </a:t>
              </a:r>
              <a:r>
                <a:rPr lang="en-US" altLang="ko-KR" sz="100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이용 약관</a:t>
              </a:r>
              <a:endParaRPr lang="ko-KR" altLang="en-US" sz="100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32" name="Google Shape;1294;p48"/>
          <p:cNvSpPr/>
          <p:nvPr/>
        </p:nvSpPr>
        <p:spPr>
          <a:xfrm>
            <a:off x="1601969" y="3900126"/>
            <a:ext cx="519163" cy="181994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294;p48"/>
          <p:cNvSpPr/>
          <p:nvPr/>
        </p:nvSpPr>
        <p:spPr>
          <a:xfrm>
            <a:off x="4498702" y="3705062"/>
            <a:ext cx="420461" cy="195062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289;p48"/>
          <p:cNvSpPr txBox="1"/>
          <p:nvPr/>
        </p:nvSpPr>
        <p:spPr>
          <a:xfrm>
            <a:off x="1027257" y="3005659"/>
            <a:ext cx="1208676" cy="20754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돌아가기</a:t>
            </a:r>
            <a:endParaRPr>
              <a:solidFill>
                <a:srgbClr val="000000"/>
              </a:solidFill>
              <a:latin typeface="맑은고딕"/>
              <a:ea typeface="맑은 고딕"/>
              <a:cs typeface="맑은 고딕"/>
            </a:endParaRPr>
          </a:p>
        </p:txBody>
      </p:sp>
      <p:sp>
        <p:nvSpPr>
          <p:cNvPr id="38" name="Google Shape;1290;p48"/>
          <p:cNvSpPr txBox="1"/>
          <p:nvPr/>
        </p:nvSpPr>
        <p:spPr>
          <a:xfrm>
            <a:off x="2400925" y="3005659"/>
            <a:ext cx="1208676" cy="20754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다시입력</a:t>
            </a:r>
            <a:endParaRPr sz="899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97369" y="3004027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69693" y="81182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41230" y="1604772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466302" y="185724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graphicFrame>
        <p:nvGraphicFramePr>
          <p:cNvPr id="49" name="표 48"/>
          <p:cNvGraphicFramePr/>
          <p:nvPr/>
        </p:nvGraphicFramePr>
        <p:xfrm>
          <a:off x="6360710" y="468250"/>
          <a:ext cx="2775115" cy="3137679"/>
        </p:xfrm>
        <a:graphic>
          <a:graphicData uri="http://schemas.openxmlformats.org/drawingml/2006/table">
            <a:tbl>
              <a:tblPr firstRow="1" bandRow="1"/>
              <a:tblGrid>
                <a:gridCol w="299089"/>
                <a:gridCol w="2476026"/>
              </a:tblGrid>
              <a:tr h="301208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525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Header와 footer는 고정.Content만 변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경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89861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Main content 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Width : 100% height :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80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590628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테스트박스에 입력한 정보로 검색을 해 일치하는 정보이면 이메일로 임시 비밀번호 발송함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찾기 실패 시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맑은 고딕"/>
                          <a:cs typeface="맑은 고딕"/>
                        </a:rPr>
                        <a:t>일치하는 회원이 없습니다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찾기 성공 시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이메일로 임시 비밀번호를 발송하였습니다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확인 누르면 로그인 페이지로 이동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0726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돌아가기 버튼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클릭 시 이전 페이지로 이동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2730664">
            <a:off x="4071566" y="3000861"/>
            <a:ext cx="654579" cy="2022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 rot="7166572">
            <a:off x="2875788" y="2923799"/>
            <a:ext cx="887491" cy="2741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2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비밀번호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비밀번호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ffe7d8">
                <a:alpha val="100000"/>
              </a:srgbClr>
            </a:gs>
            <a:gs pos="100000">
              <a:schemeClr val="bg1">
                <a:alpha val="100000"/>
              </a:schemeClr>
            </a:gs>
          </a:gsLst>
          <a:path path="circle">
            <a:fillToRect l="100000" b="100000"/>
          </a:path>
          <a:tileRect t="-100000" r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752935" y="0"/>
            <a:ext cx="8387797" cy="2354399"/>
          </a:xfrm>
          <a:prstGeom prst="rect">
            <a:avLst/>
          </a:prstGeom>
          <a:solidFill>
            <a:srgbClr val="ffb689"/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4" name=""/>
          <p:cNvCxnSpPr/>
          <p:nvPr/>
        </p:nvCxnSpPr>
        <p:spPr>
          <a:xfrm>
            <a:off x="752935" y="4299128"/>
            <a:ext cx="8387797" cy="0"/>
          </a:xfrm>
          <a:prstGeom prst="line">
            <a:avLst/>
          </a:prstGeom>
          <a:ln>
            <a:solidFill>
              <a:srgbClr val="ffb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/>
        </p:nvSpPr>
        <p:spPr>
          <a:xfrm>
            <a:off x="680908" y="2714534"/>
            <a:ext cx="7091311" cy="114243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회원가입 페이지</a:t>
            </a:r>
            <a:endPara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485;p18"/>
          <p:cNvSpPr/>
          <p:nvPr/>
        </p:nvSpPr>
        <p:spPr>
          <a:xfrm>
            <a:off x="153538" y="577716"/>
            <a:ext cx="5635263" cy="4438084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487;p18"/>
          <p:cNvGrpSpPr/>
          <p:nvPr/>
        </p:nvGrpSpPr>
        <p:grpSpPr>
          <a:xfrm rot="0">
            <a:off x="2028866" y="1131953"/>
            <a:ext cx="2541500" cy="1621969"/>
            <a:chOff x="2165622" y="1063152"/>
            <a:chExt cx="2100570" cy="1509044"/>
          </a:xfrm>
        </p:grpSpPr>
        <p:sp>
          <p:nvSpPr>
            <p:cNvPr id="79" name="Google Shape;490;p18"/>
            <p:cNvSpPr/>
            <p:nvPr/>
          </p:nvSpPr>
          <p:spPr>
            <a:xfrm>
              <a:off x="2166651" y="106315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0" name="Google Shape;491;p18"/>
            <p:cNvSpPr/>
            <p:nvPr/>
          </p:nvSpPr>
          <p:spPr>
            <a:xfrm>
              <a:off x="2165622" y="1609607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입력한 비밀번호와 일치해야함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2" name="Google Shape;493;p18"/>
            <p:cNvSpPr/>
            <p:nvPr/>
          </p:nvSpPr>
          <p:spPr>
            <a:xfrm>
              <a:off x="2168331" y="2124979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(-)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제외 숫자로만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11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3" name="Google Shape;494;p18"/>
            <p:cNvSpPr/>
            <p:nvPr/>
          </p:nvSpPr>
          <p:spPr>
            <a:xfrm>
              <a:off x="2170692" y="237217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우편번호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4" name="Google Shape;497;p18"/>
            <p:cNvSpPr/>
            <p:nvPr/>
          </p:nvSpPr>
          <p:spPr>
            <a:xfrm>
              <a:off x="2170689" y="1333970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86" name="Google Shape;501;p18"/>
          <p:cNvSpPr txBox="1"/>
          <p:nvPr/>
        </p:nvSpPr>
        <p:spPr>
          <a:xfrm>
            <a:off x="1951687" y="700571"/>
            <a:ext cx="193210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110852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중복체크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33094" y="4675855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491;p18"/>
          <p:cNvSpPr/>
          <p:nvPr/>
        </p:nvSpPr>
        <p:spPr>
          <a:xfrm>
            <a:off x="2035083" y="2003558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0" name="Google Shape;494;p18"/>
          <p:cNvSpPr/>
          <p:nvPr/>
        </p:nvSpPr>
        <p:spPr>
          <a:xfrm>
            <a:off x="2035082" y="2806070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상세 주소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1" name="Google Shape;494;p18"/>
          <p:cNvSpPr/>
          <p:nvPr/>
        </p:nvSpPr>
        <p:spPr>
          <a:xfrm>
            <a:off x="2097976" y="4119633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이메일은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gmail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만 입력 가능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50681" y="1051414"/>
            <a:ext cx="3070716" cy="4193305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11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23" name="표 22"/>
          <p:cNvGraphicFramePr/>
          <p:nvPr/>
        </p:nvGraphicFramePr>
        <p:xfrm>
          <a:off x="6489898" y="479122"/>
          <a:ext cx="2649597" cy="2482835"/>
        </p:xfrm>
        <a:graphic>
          <a:graphicData uri="http://schemas.openxmlformats.org/drawingml/2006/table">
            <a:tbl>
              <a:tblPr firstRow="1" bandRow="1"/>
              <a:tblGrid>
                <a:gridCol w="285562"/>
                <a:gridCol w="2364035"/>
              </a:tblGrid>
              <a:tr h="295177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42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맑은 고딕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14633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 입력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알파벳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숫자 조합으로 최소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~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최대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첫 글자 알파벳만 가능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12960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중복 체크 버튼 클릭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아이디가 중복되지 않았을 경우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맑은 고딕"/>
                          <a:cs typeface="맑은 고딕"/>
                        </a:rPr>
                        <a:t>사용 가능한 아이디입니다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맑은 고딕"/>
                          <a:cs typeface="맑은 고딕"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latin typeface="맑은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아이디가 중복되는 경우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사용할 수 없는 아이디입니다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14633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비밀번호 입력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알파벳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숫자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특수문자 조합 최소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~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최대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첫 글자 알파벳만 가능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2345653" y="760146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748787" y="1157463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58415" y="113195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748786" y="1468818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8" name="Google Shape;502;p18"/>
          <p:cNvSpPr/>
          <p:nvPr/>
        </p:nvSpPr>
        <p:spPr>
          <a:xfrm>
            <a:off x="4878457" y="2515573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찾기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7" name="그룹 6"/>
          <p:cNvGrpSpPr/>
          <p:nvPr/>
        </p:nvGrpSpPr>
        <p:grpSpPr>
          <a:xfrm rot="0">
            <a:off x="4976563" y="3631678"/>
            <a:ext cx="1268315" cy="601092"/>
            <a:chOff x="6637937" y="4844818"/>
            <a:chExt cx="1692148" cy="801961"/>
          </a:xfrm>
        </p:grpSpPr>
        <p:sp>
          <p:nvSpPr>
            <p:cNvPr id="32" name="Google Shape;471;p17"/>
            <p:cNvSpPr/>
            <p:nvPr/>
          </p:nvSpPr>
          <p:spPr>
            <a:xfrm>
              <a:off x="6637937" y="4844818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사용 가능한 </a:t>
              </a:r>
              <a:endParaRPr lang="ko-KR" altLang="en-US" sz="750">
                <a:solidFill>
                  <a:srgbClr val="000000"/>
                </a:solidFill>
                <a:latin typeface="맑은고딕"/>
                <a:ea typeface="맑은 고딕"/>
                <a:cs typeface="맑은 고딕"/>
              </a:endParaRPr>
            </a:p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아이디입니다</a:t>
              </a:r>
              <a:r>
                <a:rPr lang="en-US" altLang="ko-KR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.</a:t>
              </a:r>
              <a:endParaRPr lang="en-US" altLang="ko-KR" sz="750">
                <a:solidFill>
                  <a:srgbClr val="000000"/>
                </a:solidFill>
                <a:latin typeface="맑은고딕"/>
                <a:ea typeface="맑은 고딕"/>
                <a:cs typeface="맑은 고딕"/>
              </a:endParaRPr>
            </a:p>
            <a:p>
              <a:pPr algn="ctr">
                <a:lnSpc>
                  <a:spcPct val="150000"/>
                </a:lnSpc>
                <a:buClr>
                  <a:srgbClr val="000000"/>
                </a:buClr>
                <a:buSzPct val="25000"/>
                <a:defRPr/>
              </a:pP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472;p17"/>
            <p:cNvSpPr/>
            <p:nvPr/>
          </p:nvSpPr>
          <p:spPr>
            <a:xfrm>
              <a:off x="7196499" y="5362930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470;p17"/>
          <p:cNvGrpSpPr/>
          <p:nvPr/>
        </p:nvGrpSpPr>
        <p:grpSpPr>
          <a:xfrm rot="0">
            <a:off x="6828467" y="3622557"/>
            <a:ext cx="1268315" cy="601092"/>
            <a:chOff x="5467195" y="5638822"/>
            <a:chExt cx="1483314" cy="866770"/>
          </a:xfrm>
        </p:grpSpPr>
        <p:sp>
          <p:nvSpPr>
            <p:cNvPr id="35" name="Google Shape;471;p17"/>
            <p:cNvSpPr/>
            <p:nvPr/>
          </p:nvSpPr>
          <p:spPr>
            <a:xfrm>
              <a:off x="5467195" y="5638822"/>
              <a:ext cx="1483314" cy="8667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lnSpc>
                  <a:spcPct val="15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latin typeface="맑은 고딕"/>
                  <a:ea typeface="맑은 고딕"/>
                  <a:cs typeface="돋움"/>
                  <a:sym typeface="돋움"/>
                </a:rPr>
                <a:t>사용할 수 없는 아이디입니다</a:t>
              </a:r>
              <a:r>
                <a:rPr lang="en-US" altLang="ko-KR" sz="750">
                  <a:latin typeface="맑은고딕"/>
                  <a:ea typeface="돋움"/>
                  <a:cs typeface="돋움"/>
                  <a:sym typeface="돋움"/>
                </a:rPr>
                <a:t>.</a:t>
              </a: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472;p17"/>
            <p:cNvSpPr/>
            <p:nvPr/>
          </p:nvSpPr>
          <p:spPr>
            <a:xfrm>
              <a:off x="5956823" y="6198806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" name="직선 화살표 연결선 3"/>
          <p:cNvCxnSpPr>
            <a:stCxn id="87" idx="2"/>
            <a:endCxn id="32" idx="0"/>
          </p:cNvCxnSpPr>
          <p:nvPr/>
        </p:nvCxnSpPr>
        <p:spPr>
          <a:xfrm>
            <a:off x="5249708" y="1316563"/>
            <a:ext cx="361012" cy="231511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87" idx="2"/>
            <a:endCxn id="35" idx="0"/>
          </p:cNvCxnSpPr>
          <p:nvPr/>
        </p:nvCxnSpPr>
        <p:spPr>
          <a:xfrm>
            <a:off x="5249708" y="1316563"/>
            <a:ext cx="2212916" cy="230599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485;p18"/>
          <p:cNvSpPr/>
          <p:nvPr/>
        </p:nvSpPr>
        <p:spPr>
          <a:xfrm>
            <a:off x="153538" y="577716"/>
            <a:ext cx="5635263" cy="4438084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487;p18"/>
          <p:cNvGrpSpPr/>
          <p:nvPr/>
        </p:nvGrpSpPr>
        <p:grpSpPr>
          <a:xfrm rot="0">
            <a:off x="2028949" y="1131953"/>
            <a:ext cx="2541416" cy="1569474"/>
            <a:chOff x="2165622" y="1063152"/>
            <a:chExt cx="2100570" cy="1509044"/>
          </a:xfrm>
        </p:grpSpPr>
        <p:sp>
          <p:nvSpPr>
            <p:cNvPr id="79" name="Google Shape;490;p18"/>
            <p:cNvSpPr/>
            <p:nvPr/>
          </p:nvSpPr>
          <p:spPr>
            <a:xfrm>
              <a:off x="2166651" y="106315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0" name="Google Shape;491;p18"/>
            <p:cNvSpPr/>
            <p:nvPr/>
          </p:nvSpPr>
          <p:spPr>
            <a:xfrm>
              <a:off x="2165622" y="1609607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입력한 비밀번호와 일치해야함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2" name="Google Shape;493;p18"/>
            <p:cNvSpPr/>
            <p:nvPr/>
          </p:nvSpPr>
          <p:spPr>
            <a:xfrm>
              <a:off x="2168331" y="2124979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(-)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제외 숫자로만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11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3" name="Google Shape;494;p18"/>
            <p:cNvSpPr/>
            <p:nvPr/>
          </p:nvSpPr>
          <p:spPr>
            <a:xfrm>
              <a:off x="2170692" y="237217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우편번호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4" name="Google Shape;497;p18"/>
            <p:cNvSpPr/>
            <p:nvPr/>
          </p:nvSpPr>
          <p:spPr>
            <a:xfrm>
              <a:off x="2170689" y="1333970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86" name="Google Shape;501;p18"/>
          <p:cNvSpPr txBox="1"/>
          <p:nvPr/>
        </p:nvSpPr>
        <p:spPr>
          <a:xfrm>
            <a:off x="1951687" y="700571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110852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중복확인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33094" y="4675855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491;p18"/>
          <p:cNvSpPr/>
          <p:nvPr/>
        </p:nvSpPr>
        <p:spPr>
          <a:xfrm>
            <a:off x="2035083" y="1966310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0" name="Google Shape;494;p18"/>
          <p:cNvSpPr/>
          <p:nvPr/>
        </p:nvSpPr>
        <p:spPr>
          <a:xfrm>
            <a:off x="2035082" y="2753922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상세 주소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1" name="Google Shape;494;p18"/>
          <p:cNvSpPr/>
          <p:nvPr/>
        </p:nvSpPr>
        <p:spPr>
          <a:xfrm>
            <a:off x="2097976" y="4119633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이메일 입력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예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ghld@gmail.com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형식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)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50681" y="1051414"/>
            <a:ext cx="3115651" cy="4193305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11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23" name="표 22"/>
          <p:cNvGraphicFramePr/>
          <p:nvPr/>
        </p:nvGraphicFramePr>
        <p:xfrm>
          <a:off x="6519696" y="482509"/>
          <a:ext cx="2619798" cy="2698843"/>
        </p:xfrm>
        <a:graphic>
          <a:graphicData uri="http://schemas.openxmlformats.org/drawingml/2006/table">
            <a:tbl>
              <a:tblPr firstRow="1" bandRow="1"/>
              <a:tblGrid>
                <a:gridCol w="282350"/>
                <a:gridCol w="2337448"/>
              </a:tblGrid>
              <a:tr h="285801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596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맑은고딕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931560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비밀번호 확인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알파벳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숫자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특수문자 조합 최소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8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자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~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최대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자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첫글자 알파벳만 가능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비밀번호와 값이 다르거나 양식에 맞지 않은 경우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비밀번호가 잘못 되었습니다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.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53860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생년월일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YYYY-MM-DD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형식으로 입력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7373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7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전화번호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(-)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제외 숫자로만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11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자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98285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8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주소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우편번호 입력 팝업창에 따라 입력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1770022" y="1727893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5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765276" y="197440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6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765156" y="2236302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7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765035" y="2539035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8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8" name="Google Shape;502;p18"/>
          <p:cNvSpPr/>
          <p:nvPr/>
        </p:nvSpPr>
        <p:spPr>
          <a:xfrm>
            <a:off x="4883576" y="2493394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찾기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2" name="Google Shape;471;p17"/>
          <p:cNvSpPr/>
          <p:nvPr/>
        </p:nvSpPr>
        <p:spPr>
          <a:xfrm>
            <a:off x="5017630" y="1584359"/>
            <a:ext cx="1268315" cy="601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defRPr/>
            </a:pPr>
            <a:r>
              <a:rPr lang="ko-KR" altLang="en-US" sz="75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비밀번호가 잘못 되었습니다</a:t>
            </a:r>
            <a:r>
              <a:rPr lang="en-US" altLang="ko-KR" sz="75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472;p17"/>
          <p:cNvSpPr/>
          <p:nvPr/>
        </p:nvSpPr>
        <p:spPr>
          <a:xfrm>
            <a:off x="5436288" y="1948676"/>
            <a:ext cx="430995" cy="14980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직선 화살표 연결선 4"/>
          <p:cNvCxnSpPr>
            <a:endCxn id="32" idx="1"/>
          </p:cNvCxnSpPr>
          <p:nvPr/>
        </p:nvCxnSpPr>
        <p:spPr>
          <a:xfrm>
            <a:off x="4564231" y="1806398"/>
            <a:ext cx="453398" cy="7850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852384" y="3448285"/>
            <a:ext cx="1814560" cy="969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sp>
        <p:nvSpPr>
          <p:cNvPr id="8" name="TextBox 7"/>
          <p:cNvSpPr txBox="1"/>
          <p:nvPr/>
        </p:nvSpPr>
        <p:spPr>
          <a:xfrm>
            <a:off x="5852384" y="3568844"/>
            <a:ext cx="1869868" cy="24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10"/>
              <a:t>우편번호 입력</a:t>
            </a:r>
            <a:endParaRPr lang="ko-KR" altLang="en-US" sz="1010"/>
          </a:p>
        </p:txBody>
      </p:sp>
      <p:sp>
        <p:nvSpPr>
          <p:cNvPr id="39" name="Google Shape;544;p19"/>
          <p:cNvSpPr/>
          <p:nvPr/>
        </p:nvSpPr>
        <p:spPr>
          <a:xfrm>
            <a:off x="6608586" y="4118869"/>
            <a:ext cx="353099" cy="211023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15401" y="3845669"/>
            <a:ext cx="767316" cy="211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cxnSp>
        <p:nvCxnSpPr>
          <p:cNvPr id="12" name="직선 화살표 연결선 11"/>
          <p:cNvCxnSpPr>
            <a:stCxn id="28" idx="2"/>
          </p:cNvCxnSpPr>
          <p:nvPr/>
        </p:nvCxnSpPr>
        <p:spPr>
          <a:xfrm>
            <a:off x="5249708" y="2701428"/>
            <a:ext cx="1358877" cy="746857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502;p18"/>
          <p:cNvSpPr/>
          <p:nvPr/>
        </p:nvSpPr>
        <p:spPr>
          <a:xfrm>
            <a:off x="4869241" y="4442412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인증하기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5" name="Google Shape;485;p18"/>
          <p:cNvSpPr/>
          <p:nvPr/>
        </p:nvSpPr>
        <p:spPr>
          <a:xfrm>
            <a:off x="153538" y="577716"/>
            <a:ext cx="5635263" cy="4438084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487;p18"/>
          <p:cNvGrpSpPr/>
          <p:nvPr/>
        </p:nvGrpSpPr>
        <p:grpSpPr>
          <a:xfrm rot="0">
            <a:off x="2028949" y="1131953"/>
            <a:ext cx="2541416" cy="1569474"/>
            <a:chOff x="2165622" y="1063152"/>
            <a:chExt cx="2100570" cy="1509044"/>
          </a:xfrm>
        </p:grpSpPr>
        <p:sp>
          <p:nvSpPr>
            <p:cNvPr id="79" name="Google Shape;490;p18"/>
            <p:cNvSpPr/>
            <p:nvPr/>
          </p:nvSpPr>
          <p:spPr>
            <a:xfrm>
              <a:off x="2166651" y="106315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0" name="Google Shape;491;p18"/>
            <p:cNvSpPr/>
            <p:nvPr/>
          </p:nvSpPr>
          <p:spPr>
            <a:xfrm>
              <a:off x="2165622" y="1609607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입력한 비밀번호와 일치해야함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2" name="Google Shape;493;p18"/>
            <p:cNvSpPr/>
            <p:nvPr/>
          </p:nvSpPr>
          <p:spPr>
            <a:xfrm>
              <a:off x="2168331" y="2124979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(-)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제외 숫자로만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11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3" name="Google Shape;494;p18"/>
            <p:cNvSpPr/>
            <p:nvPr/>
          </p:nvSpPr>
          <p:spPr>
            <a:xfrm>
              <a:off x="2170692" y="237217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우편번호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4" name="Google Shape;497;p18"/>
            <p:cNvSpPr/>
            <p:nvPr/>
          </p:nvSpPr>
          <p:spPr>
            <a:xfrm>
              <a:off x="2170689" y="1333970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86" name="Google Shape;501;p18"/>
          <p:cNvSpPr txBox="1"/>
          <p:nvPr/>
        </p:nvSpPr>
        <p:spPr>
          <a:xfrm>
            <a:off x="1951687" y="700571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110852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중복확인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33094" y="4675855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491;p18"/>
          <p:cNvSpPr/>
          <p:nvPr/>
        </p:nvSpPr>
        <p:spPr>
          <a:xfrm>
            <a:off x="2035083" y="1966310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0" name="Google Shape;494;p18"/>
          <p:cNvSpPr/>
          <p:nvPr/>
        </p:nvSpPr>
        <p:spPr>
          <a:xfrm>
            <a:off x="2035082" y="2753922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상세 주소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1" name="Google Shape;494;p18"/>
          <p:cNvSpPr/>
          <p:nvPr/>
        </p:nvSpPr>
        <p:spPr>
          <a:xfrm>
            <a:off x="2097976" y="4119633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이메일 입력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예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ghld@gmail.com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형식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)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50681" y="1051414"/>
            <a:ext cx="3038139" cy="4193305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11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00" name="표 99"/>
          <p:cNvGraphicFramePr/>
          <p:nvPr/>
        </p:nvGraphicFramePr>
        <p:xfrm>
          <a:off x="6307283" y="438381"/>
          <a:ext cx="2832214" cy="2334197"/>
        </p:xfrm>
        <a:graphic>
          <a:graphicData uri="http://schemas.openxmlformats.org/drawingml/2006/table">
            <a:tbl>
              <a:tblPr firstRow="1" bandRow="1">
                <a:tableStyleId>{31F087B1-BC9C-41AD-8D9A-3B9523BF569C}</a:tableStyleId>
              </a:tblPr>
              <a:tblGrid>
                <a:gridCol w="303470"/>
                <a:gridCol w="2528743"/>
              </a:tblGrid>
              <a:tr h="322253">
                <a:tc gridSpan="2"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966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맑은고딕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1157338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9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필수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약관 동의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체크박스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)</a:t>
                      </a:r>
                      <a:endParaRPr lang="en-US" altLang="ko-KR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약관 동의 비 체크 시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: </a:t>
                      </a:r>
                      <a:endParaRPr lang="en-US" altLang="ko-KR" sz="700" b="0" u="none" strike="noStrike" cap="none"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“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필수동의 사항에 동의하지 않았습니다”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필수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개인 정보 수집 및 이용 동의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체크박스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비 체크 시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회원가입 </a:t>
                      </a: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불가</a:t>
                      </a:r>
                      <a:endParaRPr lang="ko-KR" sz="700" b="0" u="none" strike="noStrike" cap="none"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- 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개인 정보 수집 및 이용 동의</a:t>
                      </a: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비 체크 시 : </a:t>
                      </a:r>
                      <a:endParaRPr lang="ko-KR" sz="700" b="0" u="none" strike="noStrike" cap="none"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alert “</a:t>
                      </a:r>
                      <a:r>
                        <a:rPr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필수동의 사항에 동의하지 않았습니다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”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493639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10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선택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광고성 정보 수신 동의 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이메일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체크박스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502;p18"/>
          <p:cNvSpPr/>
          <p:nvPr/>
        </p:nvSpPr>
        <p:spPr>
          <a:xfrm>
            <a:off x="4883576" y="4119635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인증하기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06530" y="309608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9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06530" y="3625787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0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30" name="Google Shape;502;p18"/>
          <p:cNvSpPr/>
          <p:nvPr/>
        </p:nvSpPr>
        <p:spPr>
          <a:xfrm>
            <a:off x="4857767" y="2510064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찾기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7610665" y="3281985"/>
            <a:ext cx="1268315" cy="601092"/>
            <a:chOff x="10364158" y="5188090"/>
            <a:chExt cx="1692148" cy="801961"/>
          </a:xfrm>
        </p:grpSpPr>
        <p:sp>
          <p:nvSpPr>
            <p:cNvPr id="33" name="Google Shape;471;p17"/>
            <p:cNvSpPr/>
            <p:nvPr/>
          </p:nvSpPr>
          <p:spPr>
            <a:xfrm>
              <a:off x="10364158" y="5188090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필수동의 사항에 동의하지 않았습니다</a:t>
              </a:r>
              <a:r>
                <a:rPr lang="en-US" altLang="ko-KR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.</a:t>
              </a:r>
              <a:endParaRPr lang="en-US" altLang="ko-KR" sz="750">
                <a:solidFill>
                  <a:srgbClr val="000000"/>
                </a:solidFill>
                <a:latin typeface="맑은고딕"/>
                <a:ea typeface="맑은 고딕"/>
                <a:cs typeface="맑은 고딕"/>
              </a:endParaRPr>
            </a:p>
            <a:p>
              <a:pPr algn="ctr">
                <a:lnSpc>
                  <a:spcPct val="150000"/>
                </a:lnSpc>
                <a:buClr>
                  <a:srgbClr val="000000"/>
                </a:buClr>
                <a:buSzPct val="25000"/>
                <a:defRPr/>
              </a:pP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472;p17"/>
            <p:cNvSpPr/>
            <p:nvPr/>
          </p:nvSpPr>
          <p:spPr>
            <a:xfrm>
              <a:off x="10919849" y="5597910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" name="직선 화살표 연결선 3"/>
          <p:cNvCxnSpPr/>
          <p:nvPr/>
        </p:nvCxnSpPr>
        <p:spPr>
          <a:xfrm>
            <a:off x="2720364" y="3174587"/>
            <a:ext cx="2011410" cy="14085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3604988" y="3487461"/>
            <a:ext cx="1126786" cy="35320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9783" y="3850233"/>
            <a:ext cx="2471633" cy="806532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 rot="0">
            <a:off x="4857767" y="2862883"/>
            <a:ext cx="2395663" cy="822091"/>
            <a:chOff x="6371585" y="2961642"/>
            <a:chExt cx="2395688" cy="8221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371585" y="2961642"/>
              <a:ext cx="2395688" cy="82210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6604000" y="3095769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505237" y="3412725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702763" y="3499758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569429" y="3499758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569429" y="3586226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917804" y="3586226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6756331" y="3248479"/>
            <a:ext cx="197524" cy="78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7220653" y="3053520"/>
            <a:ext cx="363953" cy="29969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7317475" y="3880414"/>
            <a:ext cx="331174" cy="21473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494;p18"/>
          <p:cNvSpPr/>
          <p:nvPr/>
        </p:nvSpPr>
        <p:spPr>
          <a:xfrm>
            <a:off x="2090776" y="4379821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인증번호 입력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03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94;p18"/>
          <p:cNvSpPr/>
          <p:nvPr/>
        </p:nvSpPr>
        <p:spPr>
          <a:xfrm>
            <a:off x="2090776" y="4379821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인증번호 입력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5" name="Google Shape;485;p18"/>
          <p:cNvSpPr/>
          <p:nvPr/>
        </p:nvSpPr>
        <p:spPr>
          <a:xfrm>
            <a:off x="153538" y="577716"/>
            <a:ext cx="5635263" cy="4438084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487;p18"/>
          <p:cNvGrpSpPr/>
          <p:nvPr/>
        </p:nvGrpSpPr>
        <p:grpSpPr>
          <a:xfrm rot="0">
            <a:off x="2028949" y="1131953"/>
            <a:ext cx="2541416" cy="1569474"/>
            <a:chOff x="2165622" y="1063152"/>
            <a:chExt cx="2100570" cy="1509044"/>
          </a:xfrm>
        </p:grpSpPr>
        <p:sp>
          <p:nvSpPr>
            <p:cNvPr id="79" name="Google Shape;490;p18"/>
            <p:cNvSpPr/>
            <p:nvPr/>
          </p:nvSpPr>
          <p:spPr>
            <a:xfrm>
              <a:off x="2166651" y="106315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0" name="Google Shape;491;p18"/>
            <p:cNvSpPr/>
            <p:nvPr/>
          </p:nvSpPr>
          <p:spPr>
            <a:xfrm>
              <a:off x="2165622" y="1609607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입력한 비밀번호와 일치해야함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2" name="Google Shape;493;p18"/>
            <p:cNvSpPr/>
            <p:nvPr/>
          </p:nvSpPr>
          <p:spPr>
            <a:xfrm>
              <a:off x="2168331" y="2124979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(-)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제외 숫자로만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11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3" name="Google Shape;494;p18"/>
            <p:cNvSpPr/>
            <p:nvPr/>
          </p:nvSpPr>
          <p:spPr>
            <a:xfrm>
              <a:off x="2170692" y="237217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우편번호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4" name="Google Shape;497;p18"/>
            <p:cNvSpPr/>
            <p:nvPr/>
          </p:nvSpPr>
          <p:spPr>
            <a:xfrm>
              <a:off x="2170689" y="1333970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86" name="Google Shape;501;p18"/>
          <p:cNvSpPr txBox="1"/>
          <p:nvPr/>
        </p:nvSpPr>
        <p:spPr>
          <a:xfrm>
            <a:off x="1951687" y="700571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110852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중복확인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33094" y="4675855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491;p18"/>
          <p:cNvSpPr/>
          <p:nvPr/>
        </p:nvSpPr>
        <p:spPr>
          <a:xfrm>
            <a:off x="2035083" y="1966310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0" name="Google Shape;494;p18"/>
          <p:cNvSpPr/>
          <p:nvPr/>
        </p:nvSpPr>
        <p:spPr>
          <a:xfrm>
            <a:off x="2035082" y="2753922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상세 주소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1" name="Google Shape;494;p18"/>
          <p:cNvSpPr/>
          <p:nvPr/>
        </p:nvSpPr>
        <p:spPr>
          <a:xfrm>
            <a:off x="2097976" y="4119633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이메일 입력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예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ghld@gmail.com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형식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)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50681" y="1051413"/>
            <a:ext cx="3038139" cy="4193306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11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00" name="표 99"/>
          <p:cNvGraphicFramePr/>
          <p:nvPr/>
        </p:nvGraphicFramePr>
        <p:xfrm>
          <a:off x="6307283" y="438381"/>
          <a:ext cx="2832214" cy="3055049"/>
        </p:xfrm>
        <a:graphic>
          <a:graphicData uri="http://schemas.openxmlformats.org/drawingml/2006/table">
            <a:tbl>
              <a:tblPr firstRow="1" bandRow="1">
                <a:tableStyleId>{31F087B1-BC9C-41AD-8D9A-3B9523BF569C}</a:tableStyleId>
              </a:tblPr>
              <a:tblGrid>
                <a:gridCol w="303470"/>
                <a:gridCol w="2528743"/>
              </a:tblGrid>
              <a:tr h="322253">
                <a:tc gridSpan="2"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966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맑은고딕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412326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11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이메일 입력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이메일은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gmail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만 입력 가능</a:t>
                      </a:r>
                      <a:endParaRPr kumimoji="0" lang="en-US" altLang="ko-KR" sz="700" b="0" i="0" u="none" strike="noStrike" kern="1200" cap="none" spc="0" normalizeH="0" baseline="0">
                        <a:solidFill>
                          <a:srgbClr val="3f3f3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1442053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12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인증하기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팝업창</a:t>
                      </a:r>
                      <a:r>
                        <a:rPr lang="ko-KR" sz="700" u="none" strike="noStrike" cap="none"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인증번호 입력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성공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성공하였습니다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 실패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실패하였습니다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6853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인증번호 입력 후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인증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팝업창</a:t>
                      </a:r>
                      <a:r>
                        <a:rPr lang="ko-KR" altLang="ko-KR" sz="700" u="none" strike="noStrike" cap="none"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인증번호 입력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성공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성공하였습니다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 실패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실패하였습니다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517448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13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회원가입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클릭시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양식에 맞게 입력 하였을 경우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가입에 성공하였습니다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502;p18"/>
          <p:cNvSpPr/>
          <p:nvPr/>
        </p:nvSpPr>
        <p:spPr>
          <a:xfrm>
            <a:off x="4883576" y="4119635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인증하기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82960" y="3998986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5014" y="4167241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152348" y="4643104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30" name="Google Shape;502;p18"/>
          <p:cNvSpPr/>
          <p:nvPr/>
        </p:nvSpPr>
        <p:spPr>
          <a:xfrm>
            <a:off x="4857767" y="2510064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찾기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3079716" y="3140761"/>
            <a:ext cx="1268315" cy="601092"/>
            <a:chOff x="5579984" y="4274374"/>
            <a:chExt cx="1692148" cy="801961"/>
          </a:xfrm>
        </p:grpSpPr>
        <p:sp>
          <p:nvSpPr>
            <p:cNvPr id="32" name="Google Shape;471;p17"/>
            <p:cNvSpPr/>
            <p:nvPr/>
          </p:nvSpPr>
          <p:spPr>
            <a:xfrm>
              <a:off x="5579984" y="4274374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824">
                  <a:latin typeface="맑은 고딕"/>
                  <a:ea typeface="맑은 고딕"/>
                </a:rPr>
                <a:t>인증에 성공하였습니다</a:t>
              </a:r>
              <a:r>
                <a:rPr lang="en-US" altLang="ko-KR" sz="824">
                  <a:latin typeface="맑은 고딕"/>
                  <a:ea typeface="맑은 고딕"/>
                </a:rPr>
                <a:t>.</a:t>
              </a:r>
              <a:endParaRPr sz="82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472;p17"/>
            <p:cNvSpPr/>
            <p:nvPr/>
          </p:nvSpPr>
          <p:spPr>
            <a:xfrm>
              <a:off x="6141706" y="4655782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4615551" y="3140761"/>
            <a:ext cx="1268315" cy="601092"/>
            <a:chOff x="5579984" y="4274374"/>
            <a:chExt cx="1692148" cy="801961"/>
          </a:xfrm>
        </p:grpSpPr>
        <p:sp>
          <p:nvSpPr>
            <p:cNvPr id="35" name="Google Shape;471;p17"/>
            <p:cNvSpPr/>
            <p:nvPr/>
          </p:nvSpPr>
          <p:spPr>
            <a:xfrm>
              <a:off x="5579984" y="4274374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824">
                  <a:latin typeface="맑은 고딕"/>
                  <a:ea typeface="맑은 고딕"/>
                </a:rPr>
                <a:t>인증에 실패하였습니다</a:t>
              </a:r>
              <a:r>
                <a:rPr lang="en-US" altLang="ko-KR" sz="750">
                  <a:latin typeface="맑은 고딕"/>
                  <a:ea typeface="맑은 고딕"/>
                </a:rPr>
                <a:t>.</a:t>
              </a: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472;p17"/>
            <p:cNvSpPr/>
            <p:nvPr/>
          </p:nvSpPr>
          <p:spPr>
            <a:xfrm>
              <a:off x="6141706" y="4655782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" name="직선 화살표 연결선 5"/>
          <p:cNvCxnSpPr>
            <a:stCxn id="102" idx="0"/>
          </p:cNvCxnSpPr>
          <p:nvPr/>
        </p:nvCxnSpPr>
        <p:spPr>
          <a:xfrm flipH="1" flipV="1">
            <a:off x="4229402" y="3761080"/>
            <a:ext cx="1020306" cy="35855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02" idx="0"/>
            <a:endCxn id="35" idx="2"/>
          </p:cNvCxnSpPr>
          <p:nvPr/>
        </p:nvCxnSpPr>
        <p:spPr>
          <a:xfrm flipV="1">
            <a:off x="5249708" y="3741854"/>
            <a:ext cx="0" cy="37778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 rot="0">
            <a:off x="5670332" y="4470024"/>
            <a:ext cx="1268315" cy="575486"/>
            <a:chOff x="5579984" y="4274374"/>
            <a:chExt cx="1692148" cy="801961"/>
          </a:xfrm>
        </p:grpSpPr>
        <p:sp>
          <p:nvSpPr>
            <p:cNvPr id="40" name="Google Shape;471;p17"/>
            <p:cNvSpPr/>
            <p:nvPr/>
          </p:nvSpPr>
          <p:spPr>
            <a:xfrm>
              <a:off x="5579984" y="4274374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824">
                  <a:latin typeface="맑은 고딕"/>
                  <a:ea typeface="맑은 고딕"/>
                </a:rPr>
                <a:t>가입에 성공하였습니다</a:t>
              </a:r>
              <a:r>
                <a:rPr lang="en-US" altLang="ko-KR" sz="824">
                  <a:latin typeface="맑은 고딕"/>
                  <a:ea typeface="맑은 고딕"/>
                </a:rPr>
                <a:t>.</a:t>
              </a:r>
              <a:endParaRPr sz="82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72;p17"/>
            <p:cNvSpPr/>
            <p:nvPr/>
          </p:nvSpPr>
          <p:spPr>
            <a:xfrm>
              <a:off x="6135147" y="4675355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" name="직선 화살표 연결선 11"/>
          <p:cNvCxnSpPr>
            <a:stCxn id="88" idx="3"/>
            <a:endCxn id="40" idx="1"/>
          </p:cNvCxnSpPr>
          <p:nvPr/>
        </p:nvCxnSpPr>
        <p:spPr>
          <a:xfrm flipV="1">
            <a:off x="3766333" y="4757767"/>
            <a:ext cx="1903998" cy="4448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 rot="0">
            <a:off x="7236096" y="3636580"/>
            <a:ext cx="1645435" cy="999365"/>
            <a:chOff x="8437748" y="5273256"/>
            <a:chExt cx="2195291" cy="1333324"/>
          </a:xfrm>
        </p:grpSpPr>
        <p:grpSp>
          <p:nvGrpSpPr>
            <p:cNvPr id="38" name="그룹 37"/>
            <p:cNvGrpSpPr/>
            <p:nvPr/>
          </p:nvGrpSpPr>
          <p:grpSpPr>
            <a:xfrm rot="0">
              <a:off x="8437748" y="5273256"/>
              <a:ext cx="2195291" cy="1333324"/>
              <a:chOff x="3892525" y="2491756"/>
              <a:chExt cx="2195291" cy="133332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3892525" y="2491756"/>
                <a:ext cx="2195291" cy="13333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/>
              </a:p>
            </p:txBody>
          </p:sp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954058" y="2551153"/>
                <a:ext cx="2074795" cy="1195439"/>
              </a:xfrm>
              <a:prstGeom prst="rect">
                <a:avLst/>
              </a:prstGeom>
            </p:spPr>
          </p:pic>
        </p:grpSp>
        <p:sp>
          <p:nvSpPr>
            <p:cNvPr id="42" name="직사각형 41"/>
            <p:cNvSpPr/>
            <p:nvPr/>
          </p:nvSpPr>
          <p:spPr>
            <a:xfrm>
              <a:off x="8499281" y="5634611"/>
              <a:ext cx="281381" cy="8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499281" y="6091963"/>
              <a:ext cx="384327" cy="8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</p:grpSp>
      <p:cxnSp>
        <p:nvCxnSpPr>
          <p:cNvPr id="46" name="직선 화살표 연결선 45"/>
          <p:cNvCxnSpPr>
            <a:stCxn id="102" idx="3"/>
            <a:endCxn id="37" idx="1"/>
          </p:cNvCxnSpPr>
          <p:nvPr/>
        </p:nvCxnSpPr>
        <p:spPr>
          <a:xfrm flipV="1">
            <a:off x="5615840" y="4136264"/>
            <a:ext cx="1620256" cy="8738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502;p18"/>
          <p:cNvSpPr/>
          <p:nvPr/>
        </p:nvSpPr>
        <p:spPr>
          <a:xfrm>
            <a:off x="4889542" y="4365100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인증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H="1" flipV="1">
            <a:off x="5520776" y="3761080"/>
            <a:ext cx="8767" cy="60401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7" idx="1"/>
          </p:cNvCxnSpPr>
          <p:nvPr/>
        </p:nvCxnSpPr>
        <p:spPr>
          <a:xfrm flipH="1" flipV="1">
            <a:off x="4024759" y="3761080"/>
            <a:ext cx="864782" cy="70803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ffe7d8">
                <a:alpha val="100000"/>
              </a:srgbClr>
            </a:gs>
            <a:gs pos="100000">
              <a:schemeClr val="bg1">
                <a:alpha val="100000"/>
              </a:schemeClr>
            </a:gs>
          </a:gsLst>
          <a:path path="circle">
            <a:fillToRect l="100000" b="100000"/>
          </a:path>
          <a:tileRect t="-100000" r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752935" y="0"/>
            <a:ext cx="8387797" cy="2354399"/>
          </a:xfrm>
          <a:prstGeom prst="rect">
            <a:avLst/>
          </a:prstGeom>
          <a:solidFill>
            <a:srgbClr val="ffb689"/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4" name=""/>
          <p:cNvCxnSpPr/>
          <p:nvPr/>
        </p:nvCxnSpPr>
        <p:spPr>
          <a:xfrm>
            <a:off x="752935" y="4299128"/>
            <a:ext cx="8387797" cy="0"/>
          </a:xfrm>
          <a:prstGeom prst="line">
            <a:avLst/>
          </a:prstGeom>
          <a:ln>
            <a:solidFill>
              <a:srgbClr val="ffb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/>
        </p:nvSpPr>
        <p:spPr>
          <a:xfrm>
            <a:off x="680908" y="2714534"/>
            <a:ext cx="7091311" cy="114243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마이페이지</a:t>
            </a:r>
            <a:endPara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7" cy="34977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5372"/>
            <a:ext cx="934965" cy="2246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신청한 예약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6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aphicFrame>
        <p:nvGraphicFramePr>
          <p:cNvPr id="320" name="Google Shape;784;p28"/>
          <p:cNvGraphicFramePr/>
          <p:nvPr/>
        </p:nvGraphicFramePr>
        <p:xfrm>
          <a:off x="1970664" y="2477469"/>
          <a:ext cx="3540271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73306"/>
                <a:gridCol w="587016"/>
                <a:gridCol w="1025011"/>
                <a:gridCol w="854937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3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u="sng" spc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예약취소</a:t>
                      </a:r>
                      <a:endParaRPr lang="ko-KR" altLang="en-US" sz="7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16" name="Google Shape;686;p25"/>
          <p:cNvSpPr/>
          <p:nvPr/>
        </p:nvSpPr>
        <p:spPr>
          <a:xfrm>
            <a:off x="5230356" y="278053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31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298" y="15739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2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7" cy="34977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취소시 수수료가 부과될 수 있습니다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5372"/>
            <a:ext cx="934965" cy="2246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 완료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6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31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90925" y="1611105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2" name="Google Shape;784;p28"/>
          <p:cNvGraphicFramePr/>
          <p:nvPr/>
        </p:nvGraphicFramePr>
        <p:xfrm>
          <a:off x="1969078" y="2497764"/>
          <a:ext cx="3551377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9748"/>
                <a:gridCol w="602784"/>
                <a:gridCol w="1019714"/>
                <a:gridCol w="859129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3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u="sng" spc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예약취소</a:t>
                      </a:r>
                      <a:endParaRPr lang="ko-KR" altLang="en-US" sz="7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16" name="Google Shape;686;p25"/>
          <p:cNvSpPr/>
          <p:nvPr/>
        </p:nvSpPr>
        <p:spPr>
          <a:xfrm>
            <a:off x="5445154" y="2690094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3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7" cy="2969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9034"/>
            <a:ext cx="1143221" cy="22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승인 거부된 예약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6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16" name="Google Shape;686;p25"/>
          <p:cNvSpPr/>
          <p:nvPr/>
        </p:nvSpPr>
        <p:spPr>
          <a:xfrm>
            <a:off x="5192275" y="280909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31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298" y="15739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2" name="Google Shape;784;p28"/>
          <p:cNvGraphicFramePr/>
          <p:nvPr/>
        </p:nvGraphicFramePr>
        <p:xfrm>
          <a:off x="1965444" y="2513676"/>
          <a:ext cx="3531133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7366"/>
                <a:gridCol w="602744"/>
                <a:gridCol w="1861022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거부사유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기본접종 미접종시 이용불가</a:t>
                      </a:r>
                      <a:endParaRPr lang="ko-KR" altLang="en-US" sz="700" i="0" u="none" strike="noStrike" cap="none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3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ffe7d8">
                <a:alpha val="100000"/>
              </a:srgbClr>
            </a:gs>
            <a:gs pos="100000">
              <a:schemeClr val="bg1">
                <a:alpha val="100000"/>
              </a:schemeClr>
            </a:gs>
          </a:gsLst>
          <a:path path="circle">
            <a:fillToRect l="100000" b="100000"/>
          </a:path>
          <a:tileRect t="-100000" r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752935" y="0"/>
            <a:ext cx="8387797" cy="2354399"/>
          </a:xfrm>
          <a:prstGeom prst="rect">
            <a:avLst/>
          </a:prstGeom>
          <a:solidFill>
            <a:srgbClr val="ffb689"/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4" name=""/>
          <p:cNvCxnSpPr/>
          <p:nvPr/>
        </p:nvCxnSpPr>
        <p:spPr>
          <a:xfrm>
            <a:off x="752935" y="4299128"/>
            <a:ext cx="8387797" cy="0"/>
          </a:xfrm>
          <a:prstGeom prst="line">
            <a:avLst/>
          </a:prstGeom>
          <a:ln>
            <a:solidFill>
              <a:srgbClr val="ffb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/>
        </p:nvSpPr>
        <p:spPr>
          <a:xfrm>
            <a:off x="680908" y="2714534"/>
            <a:ext cx="7091311" cy="114243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메인 페이지</a:t>
            </a:r>
            <a:endPara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7" cy="380024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30591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환불완료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되었을 경우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환불완료 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환불 진행중 일 경우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환불 진행중 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화면에 나타납니다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9034"/>
            <a:ext cx="1143221" cy="22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 취소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6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31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298" y="15739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4" name="Google Shape;784;p28"/>
          <p:cNvGraphicFramePr/>
          <p:nvPr/>
        </p:nvGraphicFramePr>
        <p:xfrm>
          <a:off x="1978101" y="2542237"/>
          <a:ext cx="3540271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73306"/>
                <a:gridCol w="587016"/>
                <a:gridCol w="1025011"/>
                <a:gridCol w="854937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spc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환불여부</a:t>
                      </a:r>
                      <a:endParaRPr lang="ko-KR" altLang="en-US" sz="700" b="0" i="0" spc="0">
                        <a:solidFill>
                          <a:schemeClr val="dk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2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u="sng" spc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환불완료</a:t>
                      </a:r>
                      <a:endParaRPr lang="ko-KR" altLang="en-US" sz="7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3" name="Google Shape;686;p25"/>
          <p:cNvSpPr/>
          <p:nvPr/>
        </p:nvSpPr>
        <p:spPr>
          <a:xfrm>
            <a:off x="4709415" y="2741873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7" cy="2969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9034"/>
            <a:ext cx="1143221" cy="22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이용 완료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5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31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298" y="15739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5" name="Google Shape;784;p28"/>
          <p:cNvGraphicFramePr/>
          <p:nvPr/>
        </p:nvGraphicFramePr>
        <p:xfrm>
          <a:off x="1980307" y="2513676"/>
          <a:ext cx="2685211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70513"/>
                <a:gridCol w="569319"/>
                <a:gridCol w="1045378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6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43223" y="1506932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7" cy="308086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98299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비밀번호 수정버튼 클릭 시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비밀번호 수정 팝업창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비밀번호 양식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알파벳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+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숫자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+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특수 문자 조합으로 최소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8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자 최대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15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자 첫글자 알파벳만</a:t>
                      </a:r>
                      <a:endParaRPr lang="ko-KR" altLang="en-US" sz="1000" kern="12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입력 후 확인버튼 클릭</a:t>
                      </a:r>
                      <a:endParaRPr lang="ko-KR" altLang="en-US" sz="1000" kern="12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819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생년월일 수정버튼 클릭 시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생년월일 수정 팝업창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YYYY-MM-DD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형식으로 입력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입력 후 확인버튼 클릭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4295224" y="25641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5" name="Google Shape;701;p26"/>
          <p:cNvSpPr txBox="1"/>
          <p:nvPr/>
        </p:nvSpPr>
        <p:spPr>
          <a:xfrm>
            <a:off x="3132051" y="1548412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내 정보</a:t>
            </a:r>
            <a:endParaRPr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76" name="Google Shape;702;p26"/>
          <p:cNvSpPr/>
          <p:nvPr/>
        </p:nvSpPr>
        <p:spPr>
          <a:xfrm>
            <a:off x="3329272" y="3858299"/>
            <a:ext cx="753152" cy="230715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수정하기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8" name="Google Shape;704;p26"/>
          <p:cNvSpPr txBox="1"/>
          <p:nvPr/>
        </p:nvSpPr>
        <p:spPr>
          <a:xfrm>
            <a:off x="1875254" y="1906790"/>
            <a:ext cx="638494" cy="19559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아이디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9" name="Google Shape;705;p26"/>
          <p:cNvSpPr txBox="1"/>
          <p:nvPr/>
        </p:nvSpPr>
        <p:spPr>
          <a:xfrm>
            <a:off x="1847118" y="2147517"/>
            <a:ext cx="646006" cy="19402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비밀번호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0" name="Google Shape;706;p26"/>
          <p:cNvSpPr txBox="1"/>
          <p:nvPr/>
        </p:nvSpPr>
        <p:spPr>
          <a:xfrm>
            <a:off x="1903815" y="2364352"/>
            <a:ext cx="878925" cy="19594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1" name="Google Shape;707;p26"/>
          <p:cNvSpPr txBox="1"/>
          <p:nvPr/>
        </p:nvSpPr>
        <p:spPr>
          <a:xfrm>
            <a:off x="1838502" y="2593572"/>
            <a:ext cx="1128490" cy="19564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생년월일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2" name="Google Shape;708;p26"/>
          <p:cNvSpPr txBox="1"/>
          <p:nvPr/>
        </p:nvSpPr>
        <p:spPr>
          <a:xfrm>
            <a:off x="1837598" y="2846362"/>
            <a:ext cx="885381" cy="190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이메일 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3" name="Google Shape;709;p26"/>
          <p:cNvSpPr txBox="1"/>
          <p:nvPr/>
        </p:nvSpPr>
        <p:spPr>
          <a:xfrm>
            <a:off x="1838501" y="3090449"/>
            <a:ext cx="793053" cy="19406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전화번호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4" name="Google Shape;710;p26"/>
          <p:cNvSpPr txBox="1"/>
          <p:nvPr/>
        </p:nvSpPr>
        <p:spPr>
          <a:xfrm>
            <a:off x="1898952" y="3326762"/>
            <a:ext cx="1215630" cy="19587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5" name="Google Shape;713;p26"/>
          <p:cNvSpPr txBox="1"/>
          <p:nvPr/>
        </p:nvSpPr>
        <p:spPr>
          <a:xfrm>
            <a:off x="2804966" y="2134838"/>
            <a:ext cx="1192799" cy="196030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***********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6" name="Google Shape;714;p26"/>
          <p:cNvSpPr txBox="1"/>
          <p:nvPr/>
        </p:nvSpPr>
        <p:spPr>
          <a:xfrm>
            <a:off x="2803347" y="2367780"/>
            <a:ext cx="1538012" cy="192837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홍길동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7" name="Google Shape;715;p26"/>
          <p:cNvSpPr txBox="1"/>
          <p:nvPr/>
        </p:nvSpPr>
        <p:spPr>
          <a:xfrm>
            <a:off x="2803347" y="2603093"/>
            <a:ext cx="1192799" cy="195647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1987.09.24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8" name="Google Shape;717;p26"/>
          <p:cNvSpPr txBox="1"/>
          <p:nvPr/>
        </p:nvSpPr>
        <p:spPr>
          <a:xfrm>
            <a:off x="2803347" y="3067954"/>
            <a:ext cx="1192799" cy="195893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010-12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-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****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9" name="Google Shape;718;p26"/>
          <p:cNvSpPr txBox="1"/>
          <p:nvPr/>
        </p:nvSpPr>
        <p:spPr>
          <a:xfrm>
            <a:off x="2803822" y="3330994"/>
            <a:ext cx="1422396" cy="191639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서울시 성동구 행당동 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0" name="Google Shape;719;p26"/>
          <p:cNvSpPr txBox="1"/>
          <p:nvPr/>
        </p:nvSpPr>
        <p:spPr>
          <a:xfrm>
            <a:off x="2803820" y="2841267"/>
            <a:ext cx="1538015" cy="200012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hong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@g</a:t>
            </a:r>
            <a:r>
              <a:rPr lang="en-US" altLang="ko-KR" sz="70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mail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.com</a:t>
            </a:r>
            <a:endParaRPr 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2" name="Google Shape;718;p26"/>
          <p:cNvSpPr txBox="1"/>
          <p:nvPr/>
        </p:nvSpPr>
        <p:spPr>
          <a:xfrm>
            <a:off x="2806541" y="3585319"/>
            <a:ext cx="2347216" cy="194486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상세주소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3" name="Google Shape;746;p27"/>
          <p:cNvSpPr txBox="1"/>
          <p:nvPr/>
        </p:nvSpPr>
        <p:spPr>
          <a:xfrm>
            <a:off x="2812868" y="1898546"/>
            <a:ext cx="1194417" cy="195351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puppy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12345</a:t>
            </a:r>
            <a:endParaRPr 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4" name="Google Shape;686;p25"/>
          <p:cNvSpPr/>
          <p:nvPr/>
        </p:nvSpPr>
        <p:spPr>
          <a:xfrm>
            <a:off x="4264438" y="2079015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" name="Google Shape;702;p26"/>
          <p:cNvSpPr/>
          <p:nvPr/>
        </p:nvSpPr>
        <p:spPr>
          <a:xfrm>
            <a:off x="4554055" y="2133345"/>
            <a:ext cx="432157" cy="231007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6" name="Google Shape;702;p26"/>
          <p:cNvSpPr/>
          <p:nvPr/>
        </p:nvSpPr>
        <p:spPr>
          <a:xfrm>
            <a:off x="4569592" y="2562653"/>
            <a:ext cx="432157" cy="231007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7" name="Google Shape;702;p26"/>
          <p:cNvSpPr/>
          <p:nvPr/>
        </p:nvSpPr>
        <p:spPr>
          <a:xfrm>
            <a:off x="4569592" y="3328654"/>
            <a:ext cx="432157" cy="231007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8" name="Google Shape;702;p26"/>
          <p:cNvSpPr/>
          <p:nvPr/>
        </p:nvSpPr>
        <p:spPr>
          <a:xfrm>
            <a:off x="4577589" y="2821171"/>
            <a:ext cx="432157" cy="231007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9" name="Google Shape;702;p26"/>
          <p:cNvSpPr/>
          <p:nvPr/>
        </p:nvSpPr>
        <p:spPr>
          <a:xfrm>
            <a:off x="4572675" y="3075459"/>
            <a:ext cx="432157" cy="231007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추가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11" name="직선 화살표 연결선 10"/>
          <p:cNvCxnSpPr>
            <a:stCxn id="38" idx="3"/>
          </p:cNvCxnSpPr>
          <p:nvPr/>
        </p:nvCxnSpPr>
        <p:spPr>
          <a:xfrm>
            <a:off x="4986213" y="2248848"/>
            <a:ext cx="2232928" cy="1576560"/>
          </a:xfrm>
          <a:prstGeom prst="straightConnector1">
            <a:avLst/>
          </a:prstGeom>
          <a:ln>
            <a:solidFill>
              <a:srgbClr val="ffb6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5001750" y="2655671"/>
            <a:ext cx="552699" cy="1096971"/>
          </a:xfrm>
          <a:prstGeom prst="straightConnector1">
            <a:avLst/>
          </a:prstGeom>
          <a:ln>
            <a:solidFill>
              <a:srgbClr val="ffb6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 rot="0">
            <a:off x="5174771" y="3782135"/>
            <a:ext cx="1830228" cy="1123373"/>
            <a:chOff x="4638855" y="3986133"/>
            <a:chExt cx="1830247" cy="1123385"/>
          </a:xfrm>
        </p:grpSpPr>
        <p:sp>
          <p:nvSpPr>
            <p:cNvPr id="60" name="직사각형 59"/>
            <p:cNvSpPr/>
            <p:nvPr/>
          </p:nvSpPr>
          <p:spPr>
            <a:xfrm>
              <a:off x="4638855" y="3986133"/>
              <a:ext cx="1830247" cy="11233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939540" y="4147716"/>
              <a:ext cx="1342460" cy="3885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latin typeface="맑은 고딕"/>
                  <a:ea typeface="맑은 고딕"/>
                </a:rPr>
                <a:t>수정할 생년월일을 입력해 주세요</a:t>
              </a:r>
              <a:r>
                <a:rPr lang="en-US" altLang="ko-KR" sz="1000">
                  <a:latin typeface="맑은 고딕"/>
                  <a:ea typeface="맑은 고딕"/>
                </a:rPr>
                <a:t>.</a:t>
              </a:r>
              <a:endParaRPr lang="ko-KR" altLang="en-US" sz="1000">
                <a:latin typeface="맑은 고딕"/>
                <a:ea typeface="맑은 고딕"/>
              </a:endParaRPr>
            </a:p>
          </p:txBody>
        </p:sp>
        <p:sp>
          <p:nvSpPr>
            <p:cNvPr id="63" name="사각형: 둥근 모서리 62"/>
            <p:cNvSpPr/>
            <p:nvPr/>
          </p:nvSpPr>
          <p:spPr>
            <a:xfrm>
              <a:off x="5234163" y="4531828"/>
              <a:ext cx="713755" cy="17758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ffe7d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" name="Google Shape;702;p26"/>
            <p:cNvSpPr/>
            <p:nvPr/>
          </p:nvSpPr>
          <p:spPr>
            <a:xfrm>
              <a:off x="5374959" y="4782331"/>
              <a:ext cx="432162" cy="231010"/>
            </a:xfrm>
            <a:prstGeom prst="roundRect">
              <a:avLst>
                <a:gd name="adj" fmla="val 16667"/>
              </a:avLst>
            </a:prstGeom>
            <a:solidFill>
              <a:srgbClr val="ffb689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800"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7206189" y="3787267"/>
            <a:ext cx="1830228" cy="1123373"/>
            <a:chOff x="6689601" y="3930085"/>
            <a:chExt cx="1830247" cy="1123385"/>
          </a:xfrm>
        </p:grpSpPr>
        <p:sp>
          <p:nvSpPr>
            <p:cNvPr id="5" name="직사각형 4"/>
            <p:cNvSpPr/>
            <p:nvPr/>
          </p:nvSpPr>
          <p:spPr>
            <a:xfrm>
              <a:off x="6689601" y="3930085"/>
              <a:ext cx="1830247" cy="11233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90286" y="4091667"/>
              <a:ext cx="13424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latin typeface="맑은 고딕"/>
                  <a:ea typeface="맑은 고딕"/>
                </a:rPr>
                <a:t>수정할 비밀번호를 입력해 주세요</a:t>
              </a:r>
              <a:r>
                <a:rPr lang="en-US" altLang="ko-KR" sz="1000">
                  <a:latin typeface="맑은 고딕"/>
                  <a:ea typeface="맑은 고딕"/>
                </a:rPr>
                <a:t>.</a:t>
              </a:r>
              <a:endParaRPr lang="ko-KR" altLang="en-US" sz="1000">
                <a:latin typeface="맑은 고딕"/>
                <a:ea typeface="맑은 고딕"/>
              </a:endParaRPr>
            </a:p>
          </p:txBody>
        </p:sp>
        <p:sp>
          <p:nvSpPr>
            <p:cNvPr id="8" name="사각형: 둥근 모서리 7"/>
            <p:cNvSpPr/>
            <p:nvPr/>
          </p:nvSpPr>
          <p:spPr>
            <a:xfrm>
              <a:off x="7284909" y="4475780"/>
              <a:ext cx="713755" cy="17758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ffe7d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Google Shape;702;p26"/>
            <p:cNvSpPr/>
            <p:nvPr/>
          </p:nvSpPr>
          <p:spPr>
            <a:xfrm>
              <a:off x="7445435" y="4737910"/>
              <a:ext cx="432162" cy="231010"/>
            </a:xfrm>
            <a:prstGeom prst="roundRect">
              <a:avLst>
                <a:gd name="adj" fmla="val 16667"/>
              </a:avLst>
            </a:prstGeom>
            <a:solidFill>
              <a:srgbClr val="ffb689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800"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graphicFrame>
        <p:nvGraphicFramePr>
          <p:cNvPr id="41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 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내 정보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43623" y="150571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7" cy="29578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830591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이메일 주소 수정버튼 클릭 시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 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이메일 주소 수정 팝업 창 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수정한 이메일 작성 후 확인 버튼 클릭 시 인증번호가 메일로 보냄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인증번호 입력 후 인증 버튼 클릭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79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전화번호 추가 버튼 클릭 시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(-)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제외 숫자로만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11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자 입력 후 확인 버튼 클릭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819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7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주소 수정버튼 클릭 시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주소 수정 팝업 창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우편번호 입력 후 검색 클릭</a:t>
                      </a:r>
                      <a:endParaRPr lang="ko-KR" altLang="en-US" sz="1000" kern="12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상세주소 입력 후 확인버튼 클릭</a:t>
                      </a:r>
                      <a:endParaRPr lang="ko-KR" altLang="en-US" sz="1000" kern="12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8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수정하기 버튼 클릭시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전체 수정하기로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2527003" y="2846664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2527003" y="308833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3025500" y="387002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8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5" name="Google Shape;701;p26"/>
          <p:cNvSpPr txBox="1"/>
          <p:nvPr/>
        </p:nvSpPr>
        <p:spPr>
          <a:xfrm>
            <a:off x="3132051" y="1548412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내 정보</a:t>
            </a:r>
            <a:endParaRPr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76" name="Google Shape;702;p26"/>
          <p:cNvSpPr/>
          <p:nvPr/>
        </p:nvSpPr>
        <p:spPr>
          <a:xfrm>
            <a:off x="3329272" y="3858299"/>
            <a:ext cx="753152" cy="230715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수정하기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8" name="Google Shape;704;p26"/>
          <p:cNvSpPr txBox="1"/>
          <p:nvPr/>
        </p:nvSpPr>
        <p:spPr>
          <a:xfrm>
            <a:off x="1875254" y="1906790"/>
            <a:ext cx="638494" cy="19559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아이디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9" name="Google Shape;705;p26"/>
          <p:cNvSpPr txBox="1"/>
          <p:nvPr/>
        </p:nvSpPr>
        <p:spPr>
          <a:xfrm>
            <a:off x="1847118" y="2147517"/>
            <a:ext cx="646006" cy="19402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비밀번호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0" name="Google Shape;706;p26"/>
          <p:cNvSpPr txBox="1"/>
          <p:nvPr/>
        </p:nvSpPr>
        <p:spPr>
          <a:xfrm>
            <a:off x="1903815" y="2364352"/>
            <a:ext cx="878925" cy="19594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1" name="Google Shape;707;p26"/>
          <p:cNvSpPr txBox="1"/>
          <p:nvPr/>
        </p:nvSpPr>
        <p:spPr>
          <a:xfrm>
            <a:off x="1838502" y="2593572"/>
            <a:ext cx="1128490" cy="19564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생년월일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2" name="Google Shape;708;p26"/>
          <p:cNvSpPr txBox="1"/>
          <p:nvPr/>
        </p:nvSpPr>
        <p:spPr>
          <a:xfrm>
            <a:off x="1837598" y="2846361"/>
            <a:ext cx="730467" cy="19018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이메일 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3" name="Google Shape;709;p26"/>
          <p:cNvSpPr txBox="1"/>
          <p:nvPr/>
        </p:nvSpPr>
        <p:spPr>
          <a:xfrm>
            <a:off x="1838501" y="3090449"/>
            <a:ext cx="793053" cy="19406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전화번호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4" name="Google Shape;710;p26"/>
          <p:cNvSpPr txBox="1"/>
          <p:nvPr/>
        </p:nvSpPr>
        <p:spPr>
          <a:xfrm>
            <a:off x="1898952" y="3326762"/>
            <a:ext cx="1215630" cy="19587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5" name="Google Shape;713;p26"/>
          <p:cNvSpPr txBox="1"/>
          <p:nvPr/>
        </p:nvSpPr>
        <p:spPr>
          <a:xfrm>
            <a:off x="2804966" y="2134838"/>
            <a:ext cx="1192799" cy="196030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***********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6" name="Google Shape;714;p26"/>
          <p:cNvSpPr txBox="1"/>
          <p:nvPr/>
        </p:nvSpPr>
        <p:spPr>
          <a:xfrm>
            <a:off x="2803347" y="2367780"/>
            <a:ext cx="1538012" cy="192837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홍길동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7" name="Google Shape;715;p26"/>
          <p:cNvSpPr txBox="1"/>
          <p:nvPr/>
        </p:nvSpPr>
        <p:spPr>
          <a:xfrm>
            <a:off x="2803347" y="2603093"/>
            <a:ext cx="1192799" cy="195647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1987.09.24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8" name="Google Shape;717;p26"/>
          <p:cNvSpPr txBox="1"/>
          <p:nvPr/>
        </p:nvSpPr>
        <p:spPr>
          <a:xfrm>
            <a:off x="2803347" y="3067954"/>
            <a:ext cx="1192799" cy="195893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010-12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-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****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9" name="Google Shape;718;p26"/>
          <p:cNvSpPr txBox="1"/>
          <p:nvPr/>
        </p:nvSpPr>
        <p:spPr>
          <a:xfrm>
            <a:off x="2803822" y="3330994"/>
            <a:ext cx="1422396" cy="191639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서울시 성동구 행당동 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0" name="Google Shape;719;p26"/>
          <p:cNvSpPr txBox="1"/>
          <p:nvPr/>
        </p:nvSpPr>
        <p:spPr>
          <a:xfrm>
            <a:off x="2803820" y="2841267"/>
            <a:ext cx="1538015" cy="200012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hong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@g</a:t>
            </a:r>
            <a:r>
              <a:rPr lang="en-US" altLang="ko-KR" sz="70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mail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.com</a:t>
            </a:r>
            <a:endParaRPr 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2" name="Google Shape;718;p26"/>
          <p:cNvSpPr txBox="1"/>
          <p:nvPr/>
        </p:nvSpPr>
        <p:spPr>
          <a:xfrm>
            <a:off x="2806541" y="3585319"/>
            <a:ext cx="2347216" cy="194486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상세주소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3" name="Google Shape;746;p27"/>
          <p:cNvSpPr txBox="1"/>
          <p:nvPr/>
        </p:nvSpPr>
        <p:spPr>
          <a:xfrm>
            <a:off x="2812868" y="1898546"/>
            <a:ext cx="1194417" cy="195351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puppy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12345</a:t>
            </a:r>
            <a:endParaRPr 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4" name="Google Shape;686;p25"/>
          <p:cNvSpPr/>
          <p:nvPr/>
        </p:nvSpPr>
        <p:spPr>
          <a:xfrm>
            <a:off x="2518971" y="332999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7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" name="Google Shape;702;p26"/>
          <p:cNvSpPr/>
          <p:nvPr/>
        </p:nvSpPr>
        <p:spPr>
          <a:xfrm>
            <a:off x="4554055" y="2133345"/>
            <a:ext cx="432157" cy="231007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6" name="Google Shape;702;p26"/>
          <p:cNvSpPr/>
          <p:nvPr/>
        </p:nvSpPr>
        <p:spPr>
          <a:xfrm>
            <a:off x="4569592" y="2562653"/>
            <a:ext cx="432157" cy="231007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7" name="Google Shape;702;p26"/>
          <p:cNvSpPr/>
          <p:nvPr/>
        </p:nvSpPr>
        <p:spPr>
          <a:xfrm>
            <a:off x="4569592" y="3328654"/>
            <a:ext cx="432157" cy="231007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8" name="Google Shape;702;p26"/>
          <p:cNvSpPr/>
          <p:nvPr/>
        </p:nvSpPr>
        <p:spPr>
          <a:xfrm>
            <a:off x="4577589" y="2821171"/>
            <a:ext cx="432157" cy="231007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9" name="Google Shape;702;p26"/>
          <p:cNvSpPr/>
          <p:nvPr/>
        </p:nvSpPr>
        <p:spPr>
          <a:xfrm>
            <a:off x="4572675" y="3075459"/>
            <a:ext cx="432157" cy="231007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추가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11" name="직선 화살표 연결선 10"/>
          <p:cNvCxnSpPr>
            <a:stCxn id="48" idx="3"/>
          </p:cNvCxnSpPr>
          <p:nvPr/>
        </p:nvCxnSpPr>
        <p:spPr>
          <a:xfrm flipV="1">
            <a:off x="5009747" y="1746887"/>
            <a:ext cx="309239" cy="1189788"/>
          </a:xfrm>
          <a:prstGeom prst="straightConnector1">
            <a:avLst/>
          </a:prstGeom>
          <a:ln>
            <a:solidFill>
              <a:srgbClr val="ffb6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5009747" y="3153488"/>
            <a:ext cx="2192095" cy="886804"/>
          </a:xfrm>
          <a:prstGeom prst="straightConnector1">
            <a:avLst/>
          </a:prstGeom>
          <a:ln>
            <a:solidFill>
              <a:srgbClr val="ffb6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 rot="0">
            <a:off x="7203502" y="3970793"/>
            <a:ext cx="1830228" cy="1123373"/>
            <a:chOff x="7203575" y="3970490"/>
            <a:chExt cx="1830247" cy="1123385"/>
          </a:xfrm>
        </p:grpSpPr>
        <p:sp>
          <p:nvSpPr>
            <p:cNvPr id="60" name="직사각형 59"/>
            <p:cNvSpPr/>
            <p:nvPr/>
          </p:nvSpPr>
          <p:spPr>
            <a:xfrm>
              <a:off x="7203575" y="3970490"/>
              <a:ext cx="1830247" cy="11233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504260" y="4132073"/>
              <a:ext cx="1342461" cy="3903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latin typeface="맑은 고딕"/>
                  <a:ea typeface="맑은 고딕"/>
                </a:rPr>
                <a:t>추가할 전화번호를 입력해 주세요</a:t>
              </a:r>
              <a:r>
                <a:rPr lang="en-US" altLang="ko-KR" sz="1000">
                  <a:latin typeface="맑은 고딕"/>
                  <a:ea typeface="맑은 고딕"/>
                </a:rPr>
                <a:t>.</a:t>
              </a:r>
              <a:endParaRPr lang="ko-KR" altLang="en-US" sz="1000">
                <a:latin typeface="맑은 고딕"/>
                <a:ea typeface="맑은 고딕"/>
              </a:endParaRPr>
            </a:p>
          </p:txBody>
        </p:sp>
        <p:sp>
          <p:nvSpPr>
            <p:cNvPr id="63" name="사각형: 둥근 모서리 62"/>
            <p:cNvSpPr/>
            <p:nvPr/>
          </p:nvSpPr>
          <p:spPr>
            <a:xfrm>
              <a:off x="7798883" y="4516185"/>
              <a:ext cx="713755" cy="17758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ffe7d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" name="Google Shape;702;p26"/>
            <p:cNvSpPr/>
            <p:nvPr/>
          </p:nvSpPr>
          <p:spPr>
            <a:xfrm>
              <a:off x="7955681" y="4768351"/>
              <a:ext cx="432162" cy="231010"/>
            </a:xfrm>
            <a:prstGeom prst="roundRect">
              <a:avLst>
                <a:gd name="adj" fmla="val 16667"/>
              </a:avLst>
            </a:prstGeom>
            <a:solidFill>
              <a:srgbClr val="ffb689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800"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4403873" y="580983"/>
            <a:ext cx="1830228" cy="1123373"/>
            <a:chOff x="7250023" y="3781830"/>
            <a:chExt cx="1830247" cy="1123385"/>
          </a:xfrm>
        </p:grpSpPr>
        <p:sp>
          <p:nvSpPr>
            <p:cNvPr id="5" name="직사각형 4"/>
            <p:cNvSpPr/>
            <p:nvPr/>
          </p:nvSpPr>
          <p:spPr>
            <a:xfrm>
              <a:off x="7250023" y="3781830"/>
              <a:ext cx="1830247" cy="11233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25961" y="3878603"/>
              <a:ext cx="1342460" cy="387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latin typeface="맑은 고딕"/>
                  <a:ea typeface="맑은 고딕"/>
                </a:rPr>
                <a:t>수정할 이메일 주소를 입력해 주세요</a:t>
              </a:r>
              <a:r>
                <a:rPr lang="en-US" altLang="ko-KR" sz="1000">
                  <a:latin typeface="맑은 고딕"/>
                  <a:ea typeface="맑은 고딕"/>
                </a:rPr>
                <a:t>.</a:t>
              </a:r>
              <a:endParaRPr lang="ko-KR" altLang="en-US" sz="1000">
                <a:latin typeface="맑은 고딕"/>
                <a:ea typeface="맑은 고딕"/>
              </a:endParaRPr>
            </a:p>
          </p:txBody>
        </p:sp>
        <p:sp>
          <p:nvSpPr>
            <p:cNvPr id="8" name="사각형: 둥근 모서리 7"/>
            <p:cNvSpPr/>
            <p:nvPr/>
          </p:nvSpPr>
          <p:spPr>
            <a:xfrm>
              <a:off x="7525961" y="4278714"/>
              <a:ext cx="713755" cy="17758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ffe7d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Google Shape;702;p26"/>
            <p:cNvSpPr/>
            <p:nvPr/>
          </p:nvSpPr>
          <p:spPr>
            <a:xfrm>
              <a:off x="8436260" y="4249938"/>
              <a:ext cx="432162" cy="231010"/>
            </a:xfrm>
            <a:prstGeom prst="roundRect">
              <a:avLst>
                <a:gd name="adj" fmla="val 16667"/>
              </a:avLst>
            </a:prstGeom>
            <a:solidFill>
              <a:srgbClr val="ffb689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800"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55" name="사각형: 둥근 모서리 54"/>
            <p:cNvSpPr/>
            <p:nvPr/>
          </p:nvSpPr>
          <p:spPr>
            <a:xfrm>
              <a:off x="7525961" y="4591964"/>
              <a:ext cx="713755" cy="17758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ffe7d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95544" y="4578027"/>
              <a:ext cx="71375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800">
                  <a:latin typeface="맑은 고딕"/>
                  <a:ea typeface="맑은 고딕"/>
                </a:rPr>
                <a:t>인증번호</a:t>
              </a:r>
              <a:endParaRPr lang="ko-KR" altLang="en-US" sz="800">
                <a:latin typeface="맑은 고딕"/>
                <a:ea typeface="맑은 고딕"/>
              </a:endParaRPr>
            </a:p>
          </p:txBody>
        </p:sp>
        <p:sp>
          <p:nvSpPr>
            <p:cNvPr id="57" name="Google Shape;702;p26"/>
            <p:cNvSpPr/>
            <p:nvPr/>
          </p:nvSpPr>
          <p:spPr>
            <a:xfrm>
              <a:off x="8437443" y="4565249"/>
              <a:ext cx="432162" cy="231010"/>
            </a:xfrm>
            <a:prstGeom prst="roundRect">
              <a:avLst>
                <a:gd name="adj" fmla="val 16667"/>
              </a:avLst>
            </a:prstGeom>
            <a:solidFill>
              <a:srgbClr val="ffb689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800" b="0" i="0" u="none" strike="noStrike" cap="none">
                  <a:solidFill>
                    <a:schemeClr val="tx1"/>
                  </a:solidFill>
                  <a:latin typeface="맑은 고딕"/>
                  <a:ea typeface="맑은 고딕"/>
                  <a:cs typeface="Arial"/>
                  <a:sym typeface="Arial"/>
                </a:rPr>
                <a:t>인증</a:t>
              </a:r>
              <a:endParaRPr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cxnSp>
        <p:nvCxnSpPr>
          <p:cNvPr id="69" name="직선 화살표 연결선 68"/>
          <p:cNvCxnSpPr/>
          <p:nvPr/>
        </p:nvCxnSpPr>
        <p:spPr>
          <a:xfrm>
            <a:off x="5069955" y="3406086"/>
            <a:ext cx="897524" cy="541928"/>
          </a:xfrm>
          <a:prstGeom prst="straightConnector1">
            <a:avLst/>
          </a:prstGeom>
          <a:ln>
            <a:solidFill>
              <a:srgbClr val="ffb6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 rot="0">
            <a:off x="5052365" y="3977995"/>
            <a:ext cx="1830228" cy="1123373"/>
            <a:chOff x="5008138" y="4046181"/>
            <a:chExt cx="1830247" cy="1123385"/>
          </a:xfrm>
        </p:grpSpPr>
        <p:grpSp>
          <p:nvGrpSpPr>
            <p:cNvPr id="17" name="그룹 16"/>
            <p:cNvGrpSpPr/>
            <p:nvPr/>
          </p:nvGrpSpPr>
          <p:grpSpPr>
            <a:xfrm rot="0">
              <a:off x="5008138" y="4046181"/>
              <a:ext cx="1830247" cy="1123385"/>
              <a:chOff x="4998808" y="3977692"/>
              <a:chExt cx="1830247" cy="1123385"/>
            </a:xfrm>
          </p:grpSpPr>
          <p:grpSp>
            <p:nvGrpSpPr>
              <p:cNvPr id="61" name="그룹 60"/>
              <p:cNvGrpSpPr/>
              <p:nvPr/>
            </p:nvGrpSpPr>
            <p:grpSpPr>
              <a:xfrm rot="0">
                <a:off x="4998808" y="3977692"/>
                <a:ext cx="1830247" cy="1123385"/>
                <a:chOff x="4645455" y="3965839"/>
                <a:chExt cx="1830247" cy="1123385"/>
              </a:xfrm>
            </p:grpSpPr>
            <p:sp>
              <p:nvSpPr>
                <p:cNvPr id="65" name="직사각형 64"/>
                <p:cNvSpPr/>
                <p:nvPr/>
              </p:nvSpPr>
              <p:spPr>
                <a:xfrm>
                  <a:off x="4645455" y="3965839"/>
                  <a:ext cx="1830247" cy="112338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4834613" y="4034195"/>
                  <a:ext cx="1342460" cy="3903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1000">
                      <a:latin typeface="맑은 고딕"/>
                      <a:ea typeface="맑은 고딕"/>
                    </a:rPr>
                    <a:t>우편번호를 검색해 주세요</a:t>
                  </a:r>
                  <a:r>
                    <a:rPr lang="en-US" altLang="ko-KR" sz="1000">
                      <a:latin typeface="맑은 고딕"/>
                      <a:ea typeface="맑은 고딕"/>
                    </a:rPr>
                    <a:t>.</a:t>
                  </a:r>
                  <a:endParaRPr lang="ko-KR" altLang="en-US" sz="1000"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67" name="사각형: 둥근 모서리 66"/>
                <p:cNvSpPr/>
                <p:nvPr/>
              </p:nvSpPr>
              <p:spPr>
                <a:xfrm>
                  <a:off x="4863236" y="4469516"/>
                  <a:ext cx="713755" cy="17758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e7d8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68" name="Google Shape;702;p26"/>
                <p:cNvSpPr/>
                <p:nvPr/>
              </p:nvSpPr>
              <p:spPr>
                <a:xfrm>
                  <a:off x="5735430" y="4443175"/>
                  <a:ext cx="432162" cy="23101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b68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</a:ln>
              </p:spPr>
              <p:txBody>
                <a:bodyPr wrap="square" lIns="36000" tIns="45700" rIns="36000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lang="ko-KR" altLang="en-US" sz="800" b="0" i="0" u="none" strike="noStrike" cap="none">
                      <a:solidFill>
                        <a:schemeClr val="tx1"/>
                      </a:solidFill>
                      <a:latin typeface="맑은 고딕"/>
                      <a:ea typeface="맑은 고딕"/>
                      <a:cs typeface="Arial"/>
                      <a:sym typeface="Arial"/>
                    </a:rPr>
                    <a:t>검색</a:t>
                  </a:r>
                  <a:endParaRPr sz="800" b="0" i="0" u="none" strike="noStrike" cap="none">
                    <a:solidFill>
                      <a:schemeClr val="tx1"/>
                    </a:solidFill>
                    <a:latin typeface="맑은 고딕"/>
                    <a:ea typeface="맑은 고딕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0" name="사각형: 둥근 모서리 69"/>
              <p:cNvSpPr/>
              <p:nvPr/>
            </p:nvSpPr>
            <p:spPr>
              <a:xfrm>
                <a:off x="5233277" y="4768351"/>
                <a:ext cx="713755" cy="17758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solidFill>
                  <a:srgbClr val="ffe7d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1" name="Google Shape;702;p26"/>
              <p:cNvSpPr/>
              <p:nvPr/>
            </p:nvSpPr>
            <p:spPr>
              <a:xfrm>
                <a:off x="6069131" y="4749000"/>
                <a:ext cx="432162" cy="231010"/>
              </a:xfrm>
              <a:prstGeom prst="roundRect">
                <a:avLst>
                  <a:gd name="adj" fmla="val 16667"/>
                </a:avLst>
              </a:prstGeom>
              <a:solidFill>
                <a:srgbClr val="ffb689"/>
              </a:solidFill>
              <a:ln w="12700" cap="flat" cmpd="sng">
                <a:solidFill>
                  <a:schemeClr val="dk1"/>
                </a:solidFill>
                <a:prstDash val="solid"/>
                <a:round/>
              </a:ln>
            </p:spPr>
            <p:txBody>
              <a:bodyPr wrap="square" lIns="36000" tIns="45700" rIns="3600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altLang="en-US" sz="800">
                    <a:latin typeface="맑은 고딕"/>
                    <a:ea typeface="맑은 고딕"/>
                    <a:cs typeface="Arial"/>
                    <a:sym typeface="Arial"/>
                  </a:rPr>
                  <a:t>확인</a:t>
                </a:r>
                <a:endParaRPr sz="800" b="0" i="0" u="none" strike="noStrike" cap="none">
                  <a:solidFill>
                    <a:schemeClr val="tx1"/>
                  </a:solidFill>
                  <a:latin typeface="맑은 고딕"/>
                  <a:ea typeface="맑은 고딕"/>
                  <a:cs typeface="Arial"/>
                  <a:sym typeface="Arial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5282872" y="4531107"/>
              <a:ext cx="71375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800">
                  <a:latin typeface="맑은 고딕"/>
                  <a:ea typeface="맑은 고딕"/>
                </a:rPr>
                <a:t>우편번호</a:t>
              </a:r>
              <a:endParaRPr lang="ko-KR" altLang="en-US" sz="800">
                <a:latin typeface="맑은 고딕"/>
                <a:ea typeface="맑은 고딕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08562" y="4824785"/>
              <a:ext cx="71375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800">
                  <a:latin typeface="맑은 고딕"/>
                  <a:ea typeface="맑은 고딕"/>
                </a:rPr>
                <a:t>상세주소</a:t>
              </a:r>
              <a:endParaRPr lang="ko-KR" altLang="en-US" sz="800"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41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 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02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내 정보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81" y="859362"/>
            <a:ext cx="4803321" cy="3632416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31" y="859362"/>
            <a:ext cx="4803258" cy="562154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59" y="1504206"/>
            <a:ext cx="4805031" cy="267183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74" y="1483875"/>
            <a:ext cx="4803257" cy="2724307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74" y="1484440"/>
            <a:ext cx="835546" cy="272908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817" cy="2858304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574"/>
                <a:gridCol w="2496243"/>
              </a:tblGrid>
              <a:tr h="3854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2554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4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4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아이디를 제외하고 모두 수정가능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-아이디는 수정이 안되기 때문에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비활성화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481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 반영하기 클릭 시: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Alert:내 정보 수정이 완료 되었습니다.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481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정보수정이 완료되면 내 정보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75" y="1488036"/>
            <a:ext cx="836757" cy="58825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69" y="613625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4116351" y="3791289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21" y="2078694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5" name="Google Shape;701;p26"/>
          <p:cNvSpPr txBox="1"/>
          <p:nvPr/>
        </p:nvSpPr>
        <p:spPr>
          <a:xfrm>
            <a:off x="3132083" y="1548085"/>
            <a:ext cx="1274135" cy="25379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내 정보</a:t>
            </a:r>
            <a:endParaRPr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76" name="Google Shape;702;p26"/>
          <p:cNvSpPr/>
          <p:nvPr/>
        </p:nvSpPr>
        <p:spPr>
          <a:xfrm>
            <a:off x="3329306" y="3857995"/>
            <a:ext cx="753160" cy="23071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수정하기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8" name="Google Shape;704;p26"/>
          <p:cNvSpPr txBox="1"/>
          <p:nvPr/>
        </p:nvSpPr>
        <p:spPr>
          <a:xfrm>
            <a:off x="1875275" y="1906466"/>
            <a:ext cx="638500" cy="19559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아이디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9" name="Google Shape;705;p26"/>
          <p:cNvSpPr txBox="1"/>
          <p:nvPr/>
        </p:nvSpPr>
        <p:spPr>
          <a:xfrm>
            <a:off x="1847138" y="2147196"/>
            <a:ext cx="646012" cy="19402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비밀번호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0" name="Google Shape;706;p26"/>
          <p:cNvSpPr txBox="1"/>
          <p:nvPr/>
        </p:nvSpPr>
        <p:spPr>
          <a:xfrm>
            <a:off x="1903836" y="2364033"/>
            <a:ext cx="878934" cy="1950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1" name="Google Shape;707;p26"/>
          <p:cNvSpPr txBox="1"/>
          <p:nvPr/>
        </p:nvSpPr>
        <p:spPr>
          <a:xfrm>
            <a:off x="1838521" y="2593255"/>
            <a:ext cx="1128502" cy="19564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생년월일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2" name="Google Shape;708;p26"/>
          <p:cNvSpPr txBox="1"/>
          <p:nvPr/>
        </p:nvSpPr>
        <p:spPr>
          <a:xfrm>
            <a:off x="1837617" y="2846048"/>
            <a:ext cx="885390" cy="19050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이메일 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3" name="Google Shape;709;p26"/>
          <p:cNvSpPr txBox="1"/>
          <p:nvPr/>
        </p:nvSpPr>
        <p:spPr>
          <a:xfrm>
            <a:off x="1838520" y="3090137"/>
            <a:ext cx="793061" cy="1940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전화번호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4" name="Google Shape;710;p26"/>
          <p:cNvSpPr txBox="1"/>
          <p:nvPr/>
        </p:nvSpPr>
        <p:spPr>
          <a:xfrm>
            <a:off x="1898972" y="3326452"/>
            <a:ext cx="1215642" cy="19587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5" name="Google Shape;713;p26"/>
          <p:cNvSpPr txBox="1"/>
          <p:nvPr/>
        </p:nvSpPr>
        <p:spPr>
          <a:xfrm>
            <a:off x="2804995" y="2134516"/>
            <a:ext cx="1192811" cy="196032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***********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6" name="Google Shape;714;p26"/>
          <p:cNvSpPr txBox="1"/>
          <p:nvPr/>
        </p:nvSpPr>
        <p:spPr>
          <a:xfrm>
            <a:off x="2803376" y="2367461"/>
            <a:ext cx="1538028" cy="192839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홍길동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7" name="Google Shape;715;p26"/>
          <p:cNvSpPr txBox="1"/>
          <p:nvPr/>
        </p:nvSpPr>
        <p:spPr>
          <a:xfrm>
            <a:off x="2803376" y="2602776"/>
            <a:ext cx="1192811" cy="195649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1987.09.24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8" name="Google Shape;717;p26"/>
          <p:cNvSpPr txBox="1"/>
          <p:nvPr/>
        </p:nvSpPr>
        <p:spPr>
          <a:xfrm>
            <a:off x="2803376" y="3067642"/>
            <a:ext cx="1192811" cy="195895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010-12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-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****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9" name="Google Shape;718;p26"/>
          <p:cNvSpPr txBox="1"/>
          <p:nvPr/>
        </p:nvSpPr>
        <p:spPr>
          <a:xfrm>
            <a:off x="2803851" y="3330684"/>
            <a:ext cx="1422410" cy="191641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서울시 성동구 행당동 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0" name="Google Shape;719;p26"/>
          <p:cNvSpPr txBox="1"/>
          <p:nvPr/>
        </p:nvSpPr>
        <p:spPr>
          <a:xfrm>
            <a:off x="2803849" y="2840952"/>
            <a:ext cx="1538030" cy="195598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hong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@gogle.com</a:t>
            </a:r>
            <a:endParaRPr 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2" name="Google Shape;718;p26"/>
          <p:cNvSpPr txBox="1"/>
          <p:nvPr/>
        </p:nvSpPr>
        <p:spPr>
          <a:xfrm>
            <a:off x="2806571" y="3585012"/>
            <a:ext cx="2347239" cy="194488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상세주소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3" name="Google Shape;746;p27"/>
          <p:cNvSpPr txBox="1"/>
          <p:nvPr/>
        </p:nvSpPr>
        <p:spPr>
          <a:xfrm>
            <a:off x="2812897" y="1898222"/>
            <a:ext cx="1194429" cy="195353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puppy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12345</a:t>
            </a:r>
            <a:endParaRPr 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394" name="Google Shape;754;p27"/>
          <p:cNvCxnSpPr/>
          <p:nvPr/>
        </p:nvCxnSpPr>
        <p:spPr>
          <a:xfrm flipV="1">
            <a:off x="4091178" y="1975460"/>
            <a:ext cx="555349" cy="15867"/>
          </a:xfrm>
          <a:prstGeom prst="straightConnector1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14" name="Google Shape;686;p25"/>
          <p:cNvSpPr/>
          <p:nvPr/>
        </p:nvSpPr>
        <p:spPr>
          <a:xfrm>
            <a:off x="5416614" y="1621070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3" name="Google Shape;755;p27"/>
          <p:cNvSpPr txBox="1"/>
          <p:nvPr/>
        </p:nvSpPr>
        <p:spPr>
          <a:xfrm>
            <a:off x="4684855" y="1858864"/>
            <a:ext cx="849556" cy="195595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비 활성화</a:t>
            </a:r>
            <a:endParaRPr sz="700">
              <a:latin typeface="맑은 고딕"/>
              <a:ea typeface="맑은 고딕"/>
            </a:endParaRPr>
          </a:p>
        </p:txBody>
      </p:sp>
      <p:grpSp>
        <p:nvGrpSpPr>
          <p:cNvPr id="444" name="Google Shape;756;p27"/>
          <p:cNvGrpSpPr/>
          <p:nvPr/>
        </p:nvGrpSpPr>
        <p:grpSpPr>
          <a:xfrm rot="0">
            <a:off x="4646528" y="2682274"/>
            <a:ext cx="994605" cy="677373"/>
            <a:chOff x="5050822" y="5221666"/>
            <a:chExt cx="2208860" cy="1152128"/>
          </a:xfrm>
        </p:grpSpPr>
        <p:sp>
          <p:nvSpPr>
            <p:cNvPr id="445" name="Google Shape;757;p27"/>
            <p:cNvSpPr/>
            <p:nvPr/>
          </p:nvSpPr>
          <p:spPr>
            <a:xfrm>
              <a:off x="5050822" y="5221666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7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내 정보 수정이 완료 되었습니다.</a:t>
              </a:r>
              <a:endParaRPr sz="700">
                <a:latin typeface="맑은 고딕"/>
                <a:ea typeface="맑은 고딕"/>
              </a:endParaRPr>
            </a:p>
          </p:txBody>
        </p:sp>
        <p:sp>
          <p:nvSpPr>
            <p:cNvPr id="446" name="Google Shape;758;p27"/>
            <p:cNvSpPr/>
            <p:nvPr/>
          </p:nvSpPr>
          <p:spPr>
            <a:xfrm>
              <a:off x="5803923" y="5998565"/>
              <a:ext cx="808373" cy="25972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700" b="1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cxnSp>
        <p:nvCxnSpPr>
          <p:cNvPr id="447" name="Google Shape;759;p27"/>
          <p:cNvCxnSpPr/>
          <p:nvPr/>
        </p:nvCxnSpPr>
        <p:spPr>
          <a:xfrm rot="10800000" flipV="1">
            <a:off x="4345089" y="3299046"/>
            <a:ext cx="1020223" cy="594133"/>
          </a:xfrm>
          <a:prstGeom prst="curvedConnector3">
            <a:avLst>
              <a:gd name="adj1" fmla="val 846"/>
            </a:avLst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pic>
        <p:nvPicPr>
          <p:cNvPr id="4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0231" y="3484429"/>
            <a:ext cx="2462847" cy="1656530"/>
          </a:xfrm>
          <a:prstGeom prst="rect">
            <a:avLst/>
          </a:prstGeom>
        </p:spPr>
      </p:pic>
      <p:cxnSp>
        <p:nvCxnSpPr>
          <p:cNvPr id="449" name="Google Shape;754;p27"/>
          <p:cNvCxnSpPr/>
          <p:nvPr/>
        </p:nvCxnSpPr>
        <p:spPr>
          <a:xfrm>
            <a:off x="4292691" y="4079447"/>
            <a:ext cx="1974404" cy="19569"/>
          </a:xfrm>
          <a:prstGeom prst="straightConnector1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51" name="Google Shape;686;p25"/>
          <p:cNvSpPr/>
          <p:nvPr/>
        </p:nvSpPr>
        <p:spPr>
          <a:xfrm>
            <a:off x="4088847" y="4007082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52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 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03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내 정보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4"/>
          <a:ext cx="2802437" cy="307857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358707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1704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1704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를 조회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1704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 시: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등록페이지로 이동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79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 버튼 클릭 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체크박스 체크한 항목 수정페이지로 이동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69532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삭제 버튼 클릭 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체크박스 체크한 항목 삭제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8692" y="1481771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정보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4127847" y="1957136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등록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8" name="Google Shape;702;p26"/>
          <p:cNvSpPr/>
          <p:nvPr/>
        </p:nvSpPr>
        <p:spPr>
          <a:xfrm>
            <a:off x="4680018" y="1957136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9" name="Google Shape;702;p26"/>
          <p:cNvSpPr/>
          <p:nvPr/>
        </p:nvSpPr>
        <p:spPr>
          <a:xfrm>
            <a:off x="5236141" y="1957136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삭제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2" name="Google Shape;686;p25"/>
          <p:cNvSpPr/>
          <p:nvPr/>
        </p:nvSpPr>
        <p:spPr>
          <a:xfrm>
            <a:off x="3223026" y="1557614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3" name="Google Shape;686;p25"/>
          <p:cNvSpPr/>
          <p:nvPr/>
        </p:nvSpPr>
        <p:spPr>
          <a:xfrm>
            <a:off x="4375576" y="168493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4" name="Google Shape;686;p25"/>
          <p:cNvSpPr/>
          <p:nvPr/>
        </p:nvSpPr>
        <p:spPr>
          <a:xfrm>
            <a:off x="4918228" y="1703978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5" name="Google Shape;686;p25"/>
          <p:cNvSpPr/>
          <p:nvPr/>
        </p:nvSpPr>
        <p:spPr>
          <a:xfrm>
            <a:off x="5489440" y="1742059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7" name="Google Shape;784;p28"/>
          <p:cNvGraphicFramePr/>
          <p:nvPr/>
        </p:nvGraphicFramePr>
        <p:xfrm>
          <a:off x="1887790" y="2216040"/>
          <a:ext cx="3762988" cy="5702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5447"/>
                <a:gridCol w="288365"/>
                <a:gridCol w="881587"/>
                <a:gridCol w="478995"/>
                <a:gridCol w="504739"/>
                <a:gridCol w="372920"/>
                <a:gridCol w="437668"/>
                <a:gridCol w="493264"/>
              </a:tblGrid>
              <a:tr h="197883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600" i="0" u="none" strike="noStrike" cap="none">
                          <a:latin typeface="맑은 고딕"/>
                          <a:ea typeface="맑은 고딕"/>
                        </a:rPr>
                        <a:t>No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사진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이름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견종  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성별</a:t>
                      </a:r>
                      <a:endParaRPr lang="en-US" altLang="ko-KR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600" b="0" i="0" spc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체중</a:t>
                      </a:r>
                      <a:endParaRPr lang="ko-KR" altLang="en-US" sz="600" b="0" i="0" spc="0">
                        <a:solidFill>
                          <a:schemeClr val="dk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600" b="0" i="0" spc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특이사항</a:t>
                      </a:r>
                      <a:endParaRPr lang="ko-KR" altLang="en-US" sz="600" b="0" i="0" spc="0">
                        <a:solidFill>
                          <a:schemeClr val="dk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2390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600" i="0" u="none" strike="noStrike" cap="none"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뽀삐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말티즈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수컷</a:t>
                      </a:r>
                      <a:endParaRPr lang="en-US" altLang="ko-KR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600" b="0" i="0" u="none" spc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중형</a:t>
                      </a:r>
                      <a:endParaRPr lang="ko-KR" altLang="en-US" sz="600" b="0" i="0" u="none" spc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endParaRPr lang="ko-KR" altLang="en-US" sz="6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977419" y="2263324"/>
            <a:ext cx="107998" cy="1079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977419" y="2536553"/>
            <a:ext cx="107998" cy="1079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58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마이펫정보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 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마이펫정보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7" cy="23391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343328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등록하기 버튼 클릭시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창 :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등록이 완료되었습니다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등록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이 완료되면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페이지로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취소 버튼 클릭시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8692" y="1481771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등록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3257869" y="3925734"/>
            <a:ext cx="596465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등록하기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8" name="Google Shape;704;p26"/>
          <p:cNvSpPr txBox="1"/>
          <p:nvPr/>
        </p:nvSpPr>
        <p:spPr>
          <a:xfrm>
            <a:off x="1966226" y="1861304"/>
            <a:ext cx="638494" cy="19449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9" name="Google Shape;705;p26"/>
          <p:cNvSpPr txBox="1"/>
          <p:nvPr/>
        </p:nvSpPr>
        <p:spPr>
          <a:xfrm>
            <a:off x="1975109" y="2114725"/>
            <a:ext cx="646006" cy="1887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견종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0" name="Google Shape;706;p26"/>
          <p:cNvSpPr txBox="1"/>
          <p:nvPr/>
        </p:nvSpPr>
        <p:spPr>
          <a:xfrm>
            <a:off x="1960936" y="2356755"/>
            <a:ext cx="878926" cy="19433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성별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1" name="Google Shape;707;p26"/>
          <p:cNvSpPr txBox="1"/>
          <p:nvPr/>
        </p:nvSpPr>
        <p:spPr>
          <a:xfrm>
            <a:off x="1971783" y="2584052"/>
            <a:ext cx="1128491" cy="1956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체중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2" name="Google Shape;710;p26"/>
          <p:cNvSpPr txBox="1"/>
          <p:nvPr/>
        </p:nvSpPr>
        <p:spPr>
          <a:xfrm>
            <a:off x="1934916" y="3364842"/>
            <a:ext cx="1215630" cy="1958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특이사항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3" name="Google Shape;712;p26"/>
          <p:cNvSpPr txBox="1"/>
          <p:nvPr/>
        </p:nvSpPr>
        <p:spPr>
          <a:xfrm>
            <a:off x="2860468" y="2119270"/>
            <a:ext cx="1194417" cy="194326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말티즈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4" name="Google Shape;713;p26"/>
          <p:cNvSpPr txBox="1"/>
          <p:nvPr/>
        </p:nvSpPr>
        <p:spPr>
          <a:xfrm>
            <a:off x="2862086" y="1868272"/>
            <a:ext cx="1192799" cy="196030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뽀삐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5" name="Google Shape;714;p26"/>
          <p:cNvSpPr txBox="1"/>
          <p:nvPr/>
        </p:nvSpPr>
        <p:spPr>
          <a:xfrm>
            <a:off x="2955670" y="2350663"/>
            <a:ext cx="633594" cy="19090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수컷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6" name="Google Shape;715;p26"/>
          <p:cNvSpPr txBox="1"/>
          <p:nvPr/>
        </p:nvSpPr>
        <p:spPr>
          <a:xfrm>
            <a:off x="2717666" y="2574532"/>
            <a:ext cx="2116259" cy="186108"/>
          </a:xfrm>
          <a:prstGeom prst="rect">
            <a:avLst/>
          </a:prstGeom>
          <a:noFill/>
          <a:ln w="28575" cap="flat" cmpd="sng">
            <a:noFill/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※정확히 표기하지 않으면 예약이 취소될 수 있습니다</a:t>
            </a:r>
            <a:endParaRPr lang="ko-KR" altLang="en-US" sz="6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7" name="Google Shape;718;p26"/>
          <p:cNvSpPr txBox="1"/>
          <p:nvPr/>
        </p:nvSpPr>
        <p:spPr>
          <a:xfrm>
            <a:off x="2847002" y="3299388"/>
            <a:ext cx="1323792" cy="518517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1" name="Google Shape;714;p26"/>
          <p:cNvSpPr txBox="1"/>
          <p:nvPr/>
        </p:nvSpPr>
        <p:spPr>
          <a:xfrm>
            <a:off x="3394789" y="2371628"/>
            <a:ext cx="633594" cy="189648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암컷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2" name="Google Shape;714;p26"/>
          <p:cNvSpPr txBox="1"/>
          <p:nvPr/>
        </p:nvSpPr>
        <p:spPr>
          <a:xfrm>
            <a:off x="3309612" y="2405861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3" name="Google Shape;714;p26"/>
          <p:cNvSpPr txBox="1"/>
          <p:nvPr/>
        </p:nvSpPr>
        <p:spPr>
          <a:xfrm>
            <a:off x="2992286" y="2731471"/>
            <a:ext cx="963138" cy="19109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소형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4" name="Google Shape;714;p26"/>
          <p:cNvSpPr txBox="1"/>
          <p:nvPr/>
        </p:nvSpPr>
        <p:spPr>
          <a:xfrm>
            <a:off x="2985770" y="2919494"/>
            <a:ext cx="1508388" cy="19356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중형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5" name="Google Shape;714;p26"/>
          <p:cNvSpPr txBox="1"/>
          <p:nvPr/>
        </p:nvSpPr>
        <p:spPr>
          <a:xfrm>
            <a:off x="2867392" y="2399803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6" name="Google Shape;714;p26"/>
          <p:cNvSpPr txBox="1"/>
          <p:nvPr/>
        </p:nvSpPr>
        <p:spPr>
          <a:xfrm>
            <a:off x="2871719" y="276849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7" name="Google Shape;714;p26"/>
          <p:cNvSpPr txBox="1"/>
          <p:nvPr/>
        </p:nvSpPr>
        <p:spPr>
          <a:xfrm>
            <a:off x="2863064" y="296928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8" name="Google Shape;714;p26"/>
          <p:cNvSpPr txBox="1"/>
          <p:nvPr/>
        </p:nvSpPr>
        <p:spPr>
          <a:xfrm>
            <a:off x="2863388" y="3139675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9" name="Google Shape;714;p26"/>
          <p:cNvSpPr txBox="1"/>
          <p:nvPr/>
        </p:nvSpPr>
        <p:spPr>
          <a:xfrm>
            <a:off x="2990555" y="3094753"/>
            <a:ext cx="1413186" cy="19051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대형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0" name="Google Shape;713;p26"/>
          <p:cNvSpPr txBox="1"/>
          <p:nvPr/>
        </p:nvSpPr>
        <p:spPr>
          <a:xfrm>
            <a:off x="4644767" y="1696862"/>
            <a:ext cx="917772" cy="1052894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 anchorCtr="1">
            <a:spAutoFit/>
          </a:bodyPr>
          <a:lstStyle/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6" name="Google Shape;686;p25"/>
          <p:cNvSpPr/>
          <p:nvPr/>
        </p:nvSpPr>
        <p:spPr>
          <a:xfrm>
            <a:off x="2974413" y="390001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0" name="Google Shape;702;p26"/>
          <p:cNvSpPr/>
          <p:nvPr/>
        </p:nvSpPr>
        <p:spPr>
          <a:xfrm>
            <a:off x="4865446" y="2793887"/>
            <a:ext cx="522418" cy="17914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사진첨부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1" name="자유형: 도형 450"/>
          <p:cNvSpPr/>
          <p:nvPr/>
        </p:nvSpPr>
        <p:spPr>
          <a:xfrm>
            <a:off x="2827251" y="2352628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52" name="자유형: 도형 451"/>
          <p:cNvSpPr/>
          <p:nvPr/>
        </p:nvSpPr>
        <p:spPr>
          <a:xfrm>
            <a:off x="2817730" y="2914321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454" name="Google Shape;756;p27"/>
          <p:cNvGrpSpPr/>
          <p:nvPr/>
        </p:nvGrpSpPr>
        <p:grpSpPr>
          <a:xfrm rot="0">
            <a:off x="1303620" y="3603735"/>
            <a:ext cx="966261" cy="517184"/>
            <a:chOff x="-1397835" y="6322905"/>
            <a:chExt cx="2208860" cy="1152128"/>
          </a:xfrm>
        </p:grpSpPr>
        <p:sp>
          <p:nvSpPr>
            <p:cNvPr id="455" name="Google Shape;757;p27"/>
            <p:cNvSpPr/>
            <p:nvPr/>
          </p:nvSpPr>
          <p:spPr>
            <a:xfrm>
              <a:off x="-1397835" y="6322905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마이펫 등록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이 완료 되었습니다.</a:t>
              </a:r>
              <a:endParaRPr lang="ko-KR" sz="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456" name="Google Shape;758;p27"/>
            <p:cNvSpPr/>
            <p:nvPr/>
          </p:nvSpPr>
          <p:spPr>
            <a:xfrm>
              <a:off x="-720735" y="7217508"/>
              <a:ext cx="803396" cy="25479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600" b="1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cxnSp>
        <p:nvCxnSpPr>
          <p:cNvPr id="457" name="Google Shape;759;p27"/>
          <p:cNvCxnSpPr>
            <a:stCxn id="446" idx="0"/>
            <a:endCxn id="455" idx="3"/>
          </p:cNvCxnSpPr>
          <p:nvPr/>
        </p:nvCxnSpPr>
        <p:spPr>
          <a:xfrm rot="5400000" flipH="1">
            <a:off x="2661639" y="3470570"/>
            <a:ext cx="37688" cy="821202"/>
          </a:xfrm>
          <a:prstGeom prst="curvedConnector2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pic>
        <p:nvPicPr>
          <p:cNvPr id="460" name="그림 45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72951" y="3026953"/>
            <a:ext cx="2408226" cy="1799423"/>
          </a:xfrm>
          <a:prstGeom prst="rect">
            <a:avLst/>
          </a:prstGeom>
        </p:spPr>
      </p:pic>
      <p:sp>
        <p:nvSpPr>
          <p:cNvPr id="461" name="Google Shape;686;p25"/>
          <p:cNvSpPr/>
          <p:nvPr/>
        </p:nvSpPr>
        <p:spPr>
          <a:xfrm>
            <a:off x="3589264" y="4066315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462" name="Google Shape;759;p27"/>
          <p:cNvCxnSpPr/>
          <p:nvPr/>
        </p:nvCxnSpPr>
        <p:spPr>
          <a:xfrm flipV="1">
            <a:off x="3854334" y="3933376"/>
            <a:ext cx="2387575" cy="21252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9" name="Google Shape;702;p26"/>
          <p:cNvSpPr/>
          <p:nvPr/>
        </p:nvSpPr>
        <p:spPr>
          <a:xfrm>
            <a:off x="3919691" y="3926399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취소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50" name="Google Shape;686;p25"/>
          <p:cNvSpPr/>
          <p:nvPr/>
        </p:nvSpPr>
        <p:spPr>
          <a:xfrm>
            <a:off x="4340845" y="359268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63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마이펫등록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</a:t>
                      </a: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</a:t>
                      </a: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마이펫등록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7" cy="21502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309776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16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016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수정하기 버튼 클릭시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창 :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수정이 완료되었습니다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등록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이 완료되면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페이지로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취소 버튼 클릭시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8692" y="1481771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수정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3257869" y="3925734"/>
            <a:ext cx="596465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수정하기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8" name="Google Shape;704;p26"/>
          <p:cNvSpPr txBox="1"/>
          <p:nvPr/>
        </p:nvSpPr>
        <p:spPr>
          <a:xfrm>
            <a:off x="1966226" y="1861304"/>
            <a:ext cx="638494" cy="19449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9" name="Google Shape;705;p26"/>
          <p:cNvSpPr txBox="1"/>
          <p:nvPr/>
        </p:nvSpPr>
        <p:spPr>
          <a:xfrm>
            <a:off x="1975109" y="2114725"/>
            <a:ext cx="646006" cy="1887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견종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0" name="Google Shape;706;p26"/>
          <p:cNvSpPr txBox="1"/>
          <p:nvPr/>
        </p:nvSpPr>
        <p:spPr>
          <a:xfrm>
            <a:off x="1960936" y="2356755"/>
            <a:ext cx="878926" cy="19433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성별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1" name="Google Shape;707;p26"/>
          <p:cNvSpPr txBox="1"/>
          <p:nvPr/>
        </p:nvSpPr>
        <p:spPr>
          <a:xfrm>
            <a:off x="1971783" y="2584052"/>
            <a:ext cx="1128491" cy="1956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체중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2" name="Google Shape;710;p26"/>
          <p:cNvSpPr txBox="1"/>
          <p:nvPr/>
        </p:nvSpPr>
        <p:spPr>
          <a:xfrm>
            <a:off x="1934916" y="3364842"/>
            <a:ext cx="1215630" cy="1958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특이사항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3" name="Google Shape;712;p26"/>
          <p:cNvSpPr txBox="1"/>
          <p:nvPr/>
        </p:nvSpPr>
        <p:spPr>
          <a:xfrm>
            <a:off x="2860468" y="2119270"/>
            <a:ext cx="1194417" cy="194326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말티즈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4" name="Google Shape;713;p26"/>
          <p:cNvSpPr txBox="1"/>
          <p:nvPr/>
        </p:nvSpPr>
        <p:spPr>
          <a:xfrm>
            <a:off x="2862086" y="1868272"/>
            <a:ext cx="1192799" cy="196030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뽀삐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5" name="Google Shape;714;p26"/>
          <p:cNvSpPr txBox="1"/>
          <p:nvPr/>
        </p:nvSpPr>
        <p:spPr>
          <a:xfrm>
            <a:off x="2955670" y="2350663"/>
            <a:ext cx="633594" cy="19090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수컷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6" name="Google Shape;715;p26"/>
          <p:cNvSpPr txBox="1"/>
          <p:nvPr/>
        </p:nvSpPr>
        <p:spPr>
          <a:xfrm>
            <a:off x="2717666" y="2574532"/>
            <a:ext cx="2116259" cy="186108"/>
          </a:xfrm>
          <a:prstGeom prst="rect">
            <a:avLst/>
          </a:prstGeom>
          <a:noFill/>
          <a:ln w="28575" cap="flat" cmpd="sng">
            <a:noFill/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※정확히 표기하지 않으면 예약이 취소될 수 있습니다</a:t>
            </a:r>
            <a:endParaRPr lang="ko-KR" altLang="en-US" sz="6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7" name="Google Shape;718;p26"/>
          <p:cNvSpPr txBox="1"/>
          <p:nvPr/>
        </p:nvSpPr>
        <p:spPr>
          <a:xfrm>
            <a:off x="2847002" y="3299388"/>
            <a:ext cx="1323792" cy="518517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1" name="Google Shape;714;p26"/>
          <p:cNvSpPr txBox="1"/>
          <p:nvPr/>
        </p:nvSpPr>
        <p:spPr>
          <a:xfrm>
            <a:off x="3394789" y="2371628"/>
            <a:ext cx="633594" cy="189648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암컷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2" name="Google Shape;714;p26"/>
          <p:cNvSpPr txBox="1"/>
          <p:nvPr/>
        </p:nvSpPr>
        <p:spPr>
          <a:xfrm>
            <a:off x="3309612" y="2405861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3" name="Google Shape;714;p26"/>
          <p:cNvSpPr txBox="1"/>
          <p:nvPr/>
        </p:nvSpPr>
        <p:spPr>
          <a:xfrm>
            <a:off x="2992286" y="2731471"/>
            <a:ext cx="963138" cy="19109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소형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4" name="Google Shape;714;p26"/>
          <p:cNvSpPr txBox="1"/>
          <p:nvPr/>
        </p:nvSpPr>
        <p:spPr>
          <a:xfrm>
            <a:off x="2985770" y="2919494"/>
            <a:ext cx="1508388" cy="19356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중형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5" name="Google Shape;714;p26"/>
          <p:cNvSpPr txBox="1"/>
          <p:nvPr/>
        </p:nvSpPr>
        <p:spPr>
          <a:xfrm>
            <a:off x="2867392" y="2399803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6" name="Google Shape;714;p26"/>
          <p:cNvSpPr txBox="1"/>
          <p:nvPr/>
        </p:nvSpPr>
        <p:spPr>
          <a:xfrm>
            <a:off x="2871719" y="276849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7" name="Google Shape;714;p26"/>
          <p:cNvSpPr txBox="1"/>
          <p:nvPr/>
        </p:nvSpPr>
        <p:spPr>
          <a:xfrm>
            <a:off x="2863064" y="296928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8" name="Google Shape;714;p26"/>
          <p:cNvSpPr txBox="1"/>
          <p:nvPr/>
        </p:nvSpPr>
        <p:spPr>
          <a:xfrm>
            <a:off x="2863388" y="3139675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9" name="Google Shape;714;p26"/>
          <p:cNvSpPr txBox="1"/>
          <p:nvPr/>
        </p:nvSpPr>
        <p:spPr>
          <a:xfrm>
            <a:off x="2990555" y="3094753"/>
            <a:ext cx="1413186" cy="19051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대형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0" name="Google Shape;713;p26"/>
          <p:cNvSpPr txBox="1"/>
          <p:nvPr/>
        </p:nvSpPr>
        <p:spPr>
          <a:xfrm>
            <a:off x="4644767" y="1696862"/>
            <a:ext cx="917772" cy="1052894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 anchorCtr="1">
            <a:spAutoFit/>
          </a:bodyPr>
          <a:lstStyle/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6" name="Google Shape;686;p25"/>
          <p:cNvSpPr/>
          <p:nvPr/>
        </p:nvSpPr>
        <p:spPr>
          <a:xfrm>
            <a:off x="2974413" y="390001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0" name="Google Shape;702;p26"/>
          <p:cNvSpPr/>
          <p:nvPr/>
        </p:nvSpPr>
        <p:spPr>
          <a:xfrm>
            <a:off x="4865446" y="2793887"/>
            <a:ext cx="522418" cy="17914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사진변경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1" name="자유형: 도형 450"/>
          <p:cNvSpPr/>
          <p:nvPr/>
        </p:nvSpPr>
        <p:spPr>
          <a:xfrm>
            <a:off x="3251331" y="2326664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52" name="자유형: 도형 451"/>
          <p:cNvSpPr/>
          <p:nvPr/>
        </p:nvSpPr>
        <p:spPr>
          <a:xfrm>
            <a:off x="2817730" y="2689297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454" name="Google Shape;756;p27"/>
          <p:cNvGrpSpPr/>
          <p:nvPr/>
        </p:nvGrpSpPr>
        <p:grpSpPr>
          <a:xfrm rot="0">
            <a:off x="1303620" y="3603735"/>
            <a:ext cx="966261" cy="517184"/>
            <a:chOff x="-1397835" y="6322905"/>
            <a:chExt cx="2208860" cy="1152128"/>
          </a:xfrm>
        </p:grpSpPr>
        <p:sp>
          <p:nvSpPr>
            <p:cNvPr id="455" name="Google Shape;757;p27"/>
            <p:cNvSpPr/>
            <p:nvPr/>
          </p:nvSpPr>
          <p:spPr>
            <a:xfrm>
              <a:off x="-1397835" y="6322905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마이펫 수정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이 완료 되었습니다.</a:t>
              </a:r>
              <a:endParaRPr lang="ko-KR" sz="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456" name="Google Shape;758;p27"/>
            <p:cNvSpPr/>
            <p:nvPr/>
          </p:nvSpPr>
          <p:spPr>
            <a:xfrm>
              <a:off x="-720735" y="7217508"/>
              <a:ext cx="803396" cy="25479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600" b="1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cxnSp>
        <p:nvCxnSpPr>
          <p:cNvPr id="457" name="Google Shape;759;p27"/>
          <p:cNvCxnSpPr>
            <a:stCxn id="446" idx="0"/>
            <a:endCxn id="455" idx="3"/>
          </p:cNvCxnSpPr>
          <p:nvPr/>
        </p:nvCxnSpPr>
        <p:spPr>
          <a:xfrm rot="5400000" flipH="1">
            <a:off x="2661639" y="3470570"/>
            <a:ext cx="37688" cy="821202"/>
          </a:xfrm>
          <a:prstGeom prst="curvedConnector2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61" name="Google Shape;686;p25"/>
          <p:cNvSpPr/>
          <p:nvPr/>
        </p:nvSpPr>
        <p:spPr>
          <a:xfrm>
            <a:off x="3647988" y="4092523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462" name="Google Shape;759;p27"/>
          <p:cNvCxnSpPr/>
          <p:nvPr/>
        </p:nvCxnSpPr>
        <p:spPr>
          <a:xfrm flipV="1">
            <a:off x="3898724" y="3933376"/>
            <a:ext cx="2343185" cy="2416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pic>
        <p:nvPicPr>
          <p:cNvPr id="464" name="그림 46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50580" y="3084887"/>
            <a:ext cx="2630824" cy="1839779"/>
          </a:xfrm>
          <a:prstGeom prst="rect">
            <a:avLst/>
          </a:prstGeom>
        </p:spPr>
      </p:pic>
      <p:sp>
        <p:nvSpPr>
          <p:cNvPr id="49" name="Google Shape;702;p26"/>
          <p:cNvSpPr/>
          <p:nvPr/>
        </p:nvSpPr>
        <p:spPr>
          <a:xfrm>
            <a:off x="3919691" y="3926399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취소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50" name="Google Shape;686;p25"/>
          <p:cNvSpPr/>
          <p:nvPr/>
        </p:nvSpPr>
        <p:spPr>
          <a:xfrm>
            <a:off x="4251268" y="373623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66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마이펫수정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마이펫수정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ffe7d8">
                <a:alpha val="100000"/>
              </a:srgbClr>
            </a:gs>
            <a:gs pos="100000">
              <a:schemeClr val="bg1">
                <a:alpha val="100000"/>
              </a:schemeClr>
            </a:gs>
          </a:gsLst>
          <a:path path="circle">
            <a:fillToRect l="100000" b="100000"/>
          </a:path>
          <a:tileRect t="-100000" r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752935" y="0"/>
            <a:ext cx="8387797" cy="2354399"/>
          </a:xfrm>
          <a:prstGeom prst="rect">
            <a:avLst/>
          </a:prstGeom>
          <a:solidFill>
            <a:srgbClr val="ffb689"/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4" name=""/>
          <p:cNvCxnSpPr/>
          <p:nvPr/>
        </p:nvCxnSpPr>
        <p:spPr>
          <a:xfrm>
            <a:off x="752935" y="4299128"/>
            <a:ext cx="8387797" cy="0"/>
          </a:xfrm>
          <a:prstGeom prst="line">
            <a:avLst/>
          </a:prstGeom>
          <a:ln>
            <a:solidFill>
              <a:srgbClr val="ffb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/>
        </p:nvSpPr>
        <p:spPr>
          <a:xfrm>
            <a:off x="680908" y="2714534"/>
            <a:ext cx="7091311" cy="114243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예약 페이지</a:t>
            </a:r>
            <a:endPara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"/>
          <p:cNvGraphicFramePr/>
          <p:nvPr/>
        </p:nvGraphicFramePr>
        <p:xfrm>
          <a:off x="6340926" y="439674"/>
          <a:ext cx="2798244" cy="1822163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36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종류를 클릭하면 룸 유형이 아래에서 나타난다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31717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유형을 클릭하면 룸 설명과 룸 사진이 나타난다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0950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156" name=""/>
          <p:cNvSpPr txBox="1"/>
          <p:nvPr/>
        </p:nvSpPr>
        <p:spPr>
          <a:xfrm>
            <a:off x="738075" y="579330"/>
            <a:ext cx="4766370" cy="43426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57" name=""/>
          <p:cNvSpPr txBox="1"/>
          <p:nvPr/>
        </p:nvSpPr>
        <p:spPr>
          <a:xfrm>
            <a:off x="2674440" y="723785"/>
            <a:ext cx="1895116" cy="3428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예약 하기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158" name=""/>
          <p:cNvSpPr txBox="1"/>
          <p:nvPr/>
        </p:nvSpPr>
        <p:spPr>
          <a:xfrm>
            <a:off x="855515" y="1144370"/>
            <a:ext cx="898327" cy="3476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소형</a:t>
            </a:r>
            <a:endParaRPr xmlns:mc="http://schemas.openxmlformats.org/markup-compatibility/2006" xmlns:hp="http://schemas.haansoft.com/office/presentation/8.0" kumimoji="1" lang="ko-KR" altLang="en-US" sz="17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159" name=""/>
          <p:cNvSpPr txBox="1"/>
          <p:nvPr/>
        </p:nvSpPr>
        <p:spPr>
          <a:xfrm>
            <a:off x="1885627" y="1155478"/>
            <a:ext cx="898327" cy="3476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중형</a:t>
            </a:r>
            <a:endParaRPr xmlns:mc="http://schemas.openxmlformats.org/markup-compatibility/2006" xmlns:hp="http://schemas.haansoft.com/office/presentation/8.0" kumimoji="1" lang="ko-KR" altLang="en-US" sz="17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160" name=""/>
          <p:cNvSpPr txBox="1"/>
          <p:nvPr/>
        </p:nvSpPr>
        <p:spPr>
          <a:xfrm>
            <a:off x="3026816" y="1166586"/>
            <a:ext cx="898327" cy="3476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대형</a:t>
            </a:r>
            <a:endParaRPr xmlns:mc="http://schemas.openxmlformats.org/markup-compatibility/2006" xmlns:hp="http://schemas.haansoft.com/office/presentation/8.0" kumimoji="1" lang="ko-KR" altLang="en-US" sz="17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164" name=""/>
          <p:cNvSpPr txBox="1"/>
          <p:nvPr/>
        </p:nvSpPr>
        <p:spPr>
          <a:xfrm>
            <a:off x="911053" y="2052242"/>
            <a:ext cx="2780773" cy="6221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설명</a:t>
            </a:r>
            <a:endParaRPr xmlns:mc="http://schemas.openxmlformats.org/markup-compatibility/2006" xmlns:hp="http://schemas.haansoft.com/office/presentation/8.0" kumimoji="1" lang="ko-KR" altLang="en-US" sz="13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소형 룸에 대한 설명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6165" name="Group 1"/>
          <p:cNvGrpSpPr/>
          <p:nvPr/>
        </p:nvGrpSpPr>
        <p:grpSpPr>
          <a:xfrm rot="0">
            <a:off x="2520496" y="4347347"/>
            <a:ext cx="1484020" cy="331723"/>
            <a:chOff x="2520496" y="4347347"/>
            <a:chExt cx="1484020" cy="331723"/>
          </a:xfrm>
        </p:grpSpPr>
        <p:sp>
          <p:nvSpPr>
            <p:cNvPr id="6166" name=""/>
            <p:cNvSpPr txBox="1"/>
            <p:nvPr/>
          </p:nvSpPr>
          <p:spPr>
            <a:xfrm>
              <a:off x="2520496" y="4347347"/>
              <a:ext cx="1233232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6167" name=""/>
            <p:cNvSpPr txBox="1"/>
            <p:nvPr/>
          </p:nvSpPr>
          <p:spPr>
            <a:xfrm>
              <a:off x="2615720" y="4391834"/>
              <a:ext cx="1388795" cy="2618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예약하러 가기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6168" name=""/>
          <p:cNvSpPr txBox="1"/>
          <p:nvPr/>
        </p:nvSpPr>
        <p:spPr>
          <a:xfrm>
            <a:off x="949176" y="2763358"/>
            <a:ext cx="4312406" cy="1372887"/>
          </a:xfrm>
          <a:prstGeom prst="rect">
            <a:avLst/>
          </a:prstGeom>
          <a:solidFill>
            <a:srgbClr val="ffb689"/>
          </a:solidFill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69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6170" name=""/>
          <p:cNvGraphicFramePr/>
          <p:nvPr/>
        </p:nvGraphicFramePr>
        <p:xfrm>
          <a:off x="0" y="0"/>
          <a:ext cx="9140788" cy="436493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예약 페이지01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6208" name=""/>
          <p:cNvSpPr txBox="1"/>
          <p:nvPr/>
        </p:nvSpPr>
        <p:spPr>
          <a:xfrm>
            <a:off x="2799862" y="3185506"/>
            <a:ext cx="898327" cy="4206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사진</a:t>
            </a:r>
            <a:endParaRPr xmlns:mc="http://schemas.openxmlformats.org/markup-compatibility/2006" xmlns:hp="http://schemas.haansoft.com/office/presentation/8.0" kumimoji="1" lang="ko-KR" altLang="en-US" sz="22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12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3480000">
            <a:off x="818173" y="1330912"/>
            <a:ext cx="204794" cy="27294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213" name=""/>
          <p:cNvSpPr txBox="1"/>
          <p:nvPr/>
        </p:nvSpPr>
        <p:spPr>
          <a:xfrm>
            <a:off x="907872" y="1660236"/>
            <a:ext cx="2779210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일반   VIP 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cxnSp>
        <p:nvCxnSpPr>
          <p:cNvPr id="6214" name=""/>
          <p:cNvCxnSpPr/>
          <p:nvPr/>
        </p:nvCxnSpPr>
        <p:spPr>
          <a:xfrm>
            <a:off x="958665" y="1620550"/>
            <a:ext cx="4306098" cy="0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6215" name=""/>
          <p:cNvCxnSpPr/>
          <p:nvPr/>
        </p:nvCxnSpPr>
        <p:spPr>
          <a:xfrm>
            <a:off x="947558" y="1980852"/>
            <a:ext cx="4306098" cy="0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sp>
        <p:nvSpPr>
          <p:cNvPr id="6216" name=""/>
          <p:cNvSpPr/>
          <p:nvPr/>
        </p:nvSpPr>
        <p:spPr>
          <a:xfrm>
            <a:off x="777705" y="1041220"/>
            <a:ext cx="233373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17" name=""/>
          <p:cNvSpPr/>
          <p:nvPr/>
        </p:nvSpPr>
        <p:spPr>
          <a:xfrm>
            <a:off x="755490" y="1674525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18" name=""/>
          <p:cNvSpPr/>
          <p:nvPr/>
        </p:nvSpPr>
        <p:spPr>
          <a:xfrm>
            <a:off x="2361751" y="4233089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"/>
          <p:cNvGraphicFramePr/>
          <p:nvPr/>
        </p:nvGraphicFramePr>
        <p:xfrm>
          <a:off x="6340926" y="439674"/>
          <a:ext cx="2798244" cy="4171128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Footer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width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100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%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height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11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972"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Header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4591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Logo : 로고 클릭 시 메인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15%, height : 100%)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3011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Header Menu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70%, height : 100%)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메뉴 목록 : 로그인 / 마이페이지 / 이용안내 / 예약하기 / 고객센터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※ 메뉴 버튼 형태로 구현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2972"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content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68%)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297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Banner : 배너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(width: 100% height : 40%)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67773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Info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47%)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메뉴 목록 : 룸정보 / 시설안내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※ 메뉴 버튼 형태로 구현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34874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Menu : 메인메뉴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13%)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33311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Footer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11%)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097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3098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 메인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136" name=""/>
          <p:cNvSpPr txBox="1"/>
          <p:nvPr/>
        </p:nvSpPr>
        <p:spPr>
          <a:xfrm>
            <a:off x="6778982" y="4866394"/>
            <a:ext cx="2133178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en-US" altLang="en-US" sz="12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3140" name=""/>
          <p:cNvSpPr/>
          <p:nvPr/>
        </p:nvSpPr>
        <p:spPr>
          <a:xfrm>
            <a:off x="863441" y="714241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3141" name=""/>
          <p:cNvSpPr/>
          <p:nvPr/>
        </p:nvSpPr>
        <p:spPr>
          <a:xfrm>
            <a:off x="871367" y="1268174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3142" name=""/>
          <p:cNvSpPr/>
          <p:nvPr/>
        </p:nvSpPr>
        <p:spPr>
          <a:xfrm>
            <a:off x="855515" y="2464957"/>
            <a:ext cx="233317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3143" name=""/>
          <p:cNvSpPr txBox="1"/>
          <p:nvPr/>
        </p:nvSpPr>
        <p:spPr>
          <a:xfrm>
            <a:off x="738075" y="647594"/>
            <a:ext cx="3680718" cy="4340984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44" name=""/>
          <p:cNvSpPr txBox="1"/>
          <p:nvPr/>
        </p:nvSpPr>
        <p:spPr>
          <a:xfrm>
            <a:off x="739638" y="649157"/>
            <a:ext cx="799976" cy="53964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45" name=""/>
          <p:cNvSpPr txBox="1"/>
          <p:nvPr/>
        </p:nvSpPr>
        <p:spPr>
          <a:xfrm>
            <a:off x="1685633" y="793613"/>
            <a:ext cx="2728416" cy="39680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146" name=""/>
          <p:cNvSpPr txBox="1"/>
          <p:nvPr/>
        </p:nvSpPr>
        <p:spPr>
          <a:xfrm>
            <a:off x="741200" y="3910910"/>
            <a:ext cx="3672848" cy="334849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47" name=""/>
          <p:cNvSpPr txBox="1"/>
          <p:nvPr/>
        </p:nvSpPr>
        <p:spPr>
          <a:xfrm>
            <a:off x="742819" y="1191983"/>
            <a:ext cx="3672792" cy="1158660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48" name=""/>
          <p:cNvSpPr txBox="1"/>
          <p:nvPr/>
        </p:nvSpPr>
        <p:spPr>
          <a:xfrm>
            <a:off x="744382" y="2350643"/>
            <a:ext cx="3672848" cy="156501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49" name=""/>
          <p:cNvSpPr/>
          <p:nvPr/>
        </p:nvSpPr>
        <p:spPr>
          <a:xfrm>
            <a:off x="1744353" y="849151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3150" name=""/>
          <p:cNvSpPr txBox="1"/>
          <p:nvPr/>
        </p:nvSpPr>
        <p:spPr>
          <a:xfrm>
            <a:off x="1142807" y="2439560"/>
            <a:ext cx="658702" cy="2618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룸 정보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151" name=""/>
          <p:cNvSpPr txBox="1"/>
          <p:nvPr/>
        </p:nvSpPr>
        <p:spPr>
          <a:xfrm>
            <a:off x="1128518" y="3202976"/>
            <a:ext cx="801539" cy="2618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시설 안내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152" name=""/>
          <p:cNvSpPr/>
          <p:nvPr/>
        </p:nvSpPr>
        <p:spPr>
          <a:xfrm>
            <a:off x="839607" y="3972812"/>
            <a:ext cx="233373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5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3156" name=""/>
          <p:cNvSpPr txBox="1"/>
          <p:nvPr/>
        </p:nvSpPr>
        <p:spPr>
          <a:xfrm>
            <a:off x="1844322" y="977699"/>
            <a:ext cx="2685548" cy="2206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로그인/마이페이지/이용안내/예약하기/고객센터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157" name=""/>
          <p:cNvSpPr txBox="1"/>
          <p:nvPr/>
        </p:nvSpPr>
        <p:spPr>
          <a:xfrm>
            <a:off x="1012641" y="4447372"/>
            <a:ext cx="3304564" cy="419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주소/전화번호/FAX/사업자등록번호/대표자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저작권표시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158" name=""/>
          <p:cNvSpPr/>
          <p:nvPr/>
        </p:nvSpPr>
        <p:spPr>
          <a:xfrm>
            <a:off x="825373" y="4331495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6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3159" name=""/>
          <p:cNvSpPr txBox="1"/>
          <p:nvPr/>
        </p:nvSpPr>
        <p:spPr>
          <a:xfrm>
            <a:off x="1290389" y="3964830"/>
            <a:ext cx="3361721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문의게시판/이용요금/예약하기/찾아오시는 길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ffe7d8">
                <a:alpha val="100000"/>
              </a:srgbClr>
            </a:gs>
            <a:gs pos="100000">
              <a:schemeClr val="bg1">
                <a:alpha val="100000"/>
              </a:schemeClr>
            </a:gs>
          </a:gsLst>
          <a:path path="circle">
            <a:fillToRect l="100000" b="100000"/>
          </a:path>
          <a:tileRect t="-100000" r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752935" y="0"/>
            <a:ext cx="8387797" cy="2354399"/>
          </a:xfrm>
          <a:prstGeom prst="rect">
            <a:avLst/>
          </a:prstGeom>
          <a:solidFill>
            <a:srgbClr val="ffb689"/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4" name=""/>
          <p:cNvCxnSpPr/>
          <p:nvPr/>
        </p:nvCxnSpPr>
        <p:spPr>
          <a:xfrm>
            <a:off x="752935" y="4299128"/>
            <a:ext cx="8387797" cy="0"/>
          </a:xfrm>
          <a:prstGeom prst="line">
            <a:avLst/>
          </a:prstGeom>
          <a:ln>
            <a:solidFill>
              <a:srgbClr val="ffb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/>
        </p:nvSpPr>
        <p:spPr>
          <a:xfrm>
            <a:off x="680908" y="2714534"/>
            <a:ext cx="7091311" cy="114243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상세예약 페이지</a:t>
            </a:r>
            <a:endPara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2" name=""/>
          <p:cNvGraphicFramePr/>
          <p:nvPr/>
        </p:nvGraphicFramePr>
        <p:xfrm>
          <a:off x="6340926" y="439674"/>
          <a:ext cx="2799057" cy="4539318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7475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3007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정보 불러오기를 눌를 경우 자신이 등록해준 강아지를 선택할 수 있게 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등록한 강아지가 없는 경우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“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마이페이지에서 강아지를 등록해주세요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”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라는 메세지를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강아지를 선택했을 경우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펫 정보를 불러온다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4285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종류를 셀렉트 박스로 띄워주고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종류 결정됐을 경우 룸 유형을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2856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유형을 셀렉트 박스로 띄워주고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유형 결정됐을 경우 부가서비스를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2856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부가서비스 체크박스까지 클릭하게 되면 총 가격이 가격칸에 쓰여지게 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57089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펫사진을 컴퓨터에서 불러와 첨부할 수 있게한다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629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펫 정보가 입력 되면 룸 종류가 선택될 수 있게 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3655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7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해당 예약 정보를 저장한 후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결제 페이지로 이동한다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3655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8</a:t>
                      </a:r>
                      <a:endParaRPr xmlns:mc="http://schemas.openxmlformats.org/markup-compatibility/2006" xmlns:hp="http://schemas.haansoft.com/office/presentation/8.0" kumimoji="0" lang="en-US" altLang="ko-KR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191" name=""/>
          <p:cNvSpPr txBox="1"/>
          <p:nvPr/>
        </p:nvSpPr>
        <p:spPr>
          <a:xfrm>
            <a:off x="738075" y="579330"/>
            <a:ext cx="4766370" cy="43426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192" name=""/>
          <p:cNvSpPr txBox="1"/>
          <p:nvPr/>
        </p:nvSpPr>
        <p:spPr>
          <a:xfrm>
            <a:off x="2458594" y="709496"/>
            <a:ext cx="1895116" cy="3443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상세 예약내용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7193" name="Group 1"/>
          <p:cNvGrpSpPr/>
          <p:nvPr/>
        </p:nvGrpSpPr>
        <p:grpSpPr>
          <a:xfrm rot="0">
            <a:off x="1864975" y="4399760"/>
            <a:ext cx="1388795" cy="331723"/>
            <a:chOff x="1864975" y="4399760"/>
            <a:chExt cx="1388795" cy="331723"/>
          </a:xfrm>
        </p:grpSpPr>
        <p:sp>
          <p:nvSpPr>
            <p:cNvPr id="7194" name=""/>
            <p:cNvSpPr txBox="1"/>
            <p:nvPr/>
          </p:nvSpPr>
          <p:spPr>
            <a:xfrm>
              <a:off x="1864975" y="4399760"/>
              <a:ext cx="931706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195" name=""/>
            <p:cNvSpPr txBox="1"/>
            <p:nvPr/>
          </p:nvSpPr>
          <p:spPr>
            <a:xfrm>
              <a:off x="1955455" y="4442628"/>
              <a:ext cx="129831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결제하기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196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7197" name=""/>
          <p:cNvGraphicFramePr/>
          <p:nvPr/>
        </p:nvGraphicFramePr>
        <p:xfrm>
          <a:off x="0" y="0"/>
          <a:ext cx="9140788" cy="436493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페이지01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 &gt; 상세 예약내용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7238" name=""/>
          <p:cNvSpPr txBox="1"/>
          <p:nvPr/>
        </p:nvSpPr>
        <p:spPr>
          <a:xfrm>
            <a:off x="855515" y="1144370"/>
            <a:ext cx="4558449" cy="299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마이펫 </a:t>
            </a: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 </a:t>
            </a: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          예약내용</a:t>
            </a:r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7239" name="Group 2"/>
          <p:cNvGrpSpPr/>
          <p:nvPr/>
        </p:nvGrpSpPr>
        <p:grpSpPr>
          <a:xfrm rot="0">
            <a:off x="3318854" y="4410868"/>
            <a:ext cx="1388796" cy="331723"/>
            <a:chOff x="3318854" y="4410868"/>
            <a:chExt cx="1388796" cy="331723"/>
          </a:xfrm>
        </p:grpSpPr>
        <p:sp>
          <p:nvSpPr>
            <p:cNvPr id="7240" name=""/>
            <p:cNvSpPr txBox="1"/>
            <p:nvPr/>
          </p:nvSpPr>
          <p:spPr>
            <a:xfrm>
              <a:off x="3318854" y="4410868"/>
              <a:ext cx="931706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41" name=""/>
            <p:cNvSpPr txBox="1"/>
            <p:nvPr/>
          </p:nvSpPr>
          <p:spPr>
            <a:xfrm>
              <a:off x="3409334" y="4453736"/>
              <a:ext cx="129831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취소하기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42" name=""/>
          <p:cNvSpPr txBox="1"/>
          <p:nvPr/>
        </p:nvSpPr>
        <p:spPr>
          <a:xfrm>
            <a:off x="888838" y="1691940"/>
            <a:ext cx="2304649" cy="1599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이름                        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견종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성별        수컷       암컷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체중        소형       중형       대형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특이사항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7243" name=""/>
          <p:cNvSpPr txBox="1"/>
          <p:nvPr/>
        </p:nvSpPr>
        <p:spPr>
          <a:xfrm>
            <a:off x="1360217" y="1701485"/>
            <a:ext cx="987244" cy="174597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7244" name="Group 3"/>
          <p:cNvGrpSpPr/>
          <p:nvPr/>
        </p:nvGrpSpPr>
        <p:grpSpPr>
          <a:xfrm rot="0">
            <a:off x="931706" y="1411011"/>
            <a:ext cx="1074543" cy="223828"/>
            <a:chOff x="931706" y="1411011"/>
            <a:chExt cx="1074543" cy="223828"/>
          </a:xfrm>
        </p:grpSpPr>
        <p:sp>
          <p:nvSpPr>
            <p:cNvPr id="7245" name=""/>
            <p:cNvSpPr txBox="1"/>
            <p:nvPr/>
          </p:nvSpPr>
          <p:spPr>
            <a:xfrm>
              <a:off x="976136" y="1450697"/>
              <a:ext cx="774579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46" name=""/>
            <p:cNvSpPr txBox="1"/>
            <p:nvPr/>
          </p:nvSpPr>
          <p:spPr>
            <a:xfrm>
              <a:off x="931706" y="1411011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정보 불러오기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247" name="Group 4"/>
          <p:cNvGrpSpPr/>
          <p:nvPr/>
        </p:nvGrpSpPr>
        <p:grpSpPr>
          <a:xfrm rot="0">
            <a:off x="906309" y="2820459"/>
            <a:ext cx="1074543" cy="223828"/>
            <a:chOff x="906309" y="2820459"/>
            <a:chExt cx="1074543" cy="223828"/>
          </a:xfrm>
        </p:grpSpPr>
        <p:sp>
          <p:nvSpPr>
            <p:cNvPr id="7248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52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사진 첨부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53" name=""/>
          <p:cNvSpPr txBox="1"/>
          <p:nvPr/>
        </p:nvSpPr>
        <p:spPr>
          <a:xfrm>
            <a:off x="1355472" y="1987159"/>
            <a:ext cx="987244" cy="176215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7254" name="Group 5"/>
          <p:cNvGrpSpPr/>
          <p:nvPr/>
        </p:nvGrpSpPr>
        <p:grpSpPr>
          <a:xfrm rot="0">
            <a:off x="1806255" y="1415811"/>
            <a:ext cx="1633220" cy="219028"/>
            <a:chOff x="1806255" y="1415811"/>
            <a:chExt cx="1633220" cy="219028"/>
          </a:xfrm>
        </p:grpSpPr>
        <p:sp>
          <p:nvSpPr>
            <p:cNvPr id="7255" name=""/>
            <p:cNvSpPr txBox="1"/>
            <p:nvPr/>
          </p:nvSpPr>
          <p:spPr>
            <a:xfrm>
              <a:off x="1863412" y="1453879"/>
              <a:ext cx="1363398" cy="168234"/>
            </a:xfrm>
            <a:prstGeom prst="rect">
              <a:avLst/>
            </a:prstGeom>
            <a:solidFill>
              <a:srgbClr val="d9d9d9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56" name=""/>
            <p:cNvSpPr txBox="1"/>
            <p:nvPr/>
          </p:nvSpPr>
          <p:spPr>
            <a:xfrm>
              <a:off x="1806255" y="1415811"/>
              <a:ext cx="1633220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강아지를 선택해주세요▼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57" name=""/>
          <p:cNvSpPr txBox="1"/>
          <p:nvPr/>
        </p:nvSpPr>
        <p:spPr>
          <a:xfrm>
            <a:off x="942813" y="3287094"/>
            <a:ext cx="2266526" cy="5714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58" name=""/>
          <p:cNvSpPr/>
          <p:nvPr/>
        </p:nvSpPr>
        <p:spPr>
          <a:xfrm>
            <a:off x="711059" y="1420556"/>
            <a:ext cx="233317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59" name=""/>
          <p:cNvSpPr txBox="1"/>
          <p:nvPr/>
        </p:nvSpPr>
        <p:spPr>
          <a:xfrm>
            <a:off x="3317291" y="1428482"/>
            <a:ext cx="2442686" cy="27490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룸 종류                   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룸 유형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부가서비스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가격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예약 정보 안내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이용시간 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체크인 am 9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00 체크아웃 pm 8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00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입실제한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기본 접종 미접종 시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중성화하지 않은 강아지</a:t>
            </a:r>
            <a:endParaRPr xmlns:mc="http://schemas.openxmlformats.org/markup-compatibility/2006" xmlns:hp="http://schemas.haansoft.com/office/presentation/8.0" kumimoji="1" lang="ko-KR" altLang="en-US" sz="8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7260" name="Group 6"/>
          <p:cNvGrpSpPr/>
          <p:nvPr/>
        </p:nvGrpSpPr>
        <p:grpSpPr>
          <a:xfrm rot="0">
            <a:off x="3842645" y="1396721"/>
            <a:ext cx="1633220" cy="223828"/>
            <a:chOff x="3842645" y="1396721"/>
            <a:chExt cx="1633220" cy="223828"/>
          </a:xfrm>
        </p:grpSpPr>
        <p:sp>
          <p:nvSpPr>
            <p:cNvPr id="7261" name=""/>
            <p:cNvSpPr txBox="1"/>
            <p:nvPr/>
          </p:nvSpPr>
          <p:spPr>
            <a:xfrm>
              <a:off x="3899802" y="1434845"/>
              <a:ext cx="1363398" cy="168234"/>
            </a:xfrm>
            <a:prstGeom prst="rect">
              <a:avLst/>
            </a:prstGeom>
            <a:solidFill>
              <a:srgbClr val="d9d9d9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62" name=""/>
            <p:cNvSpPr txBox="1"/>
            <p:nvPr/>
          </p:nvSpPr>
          <p:spPr>
            <a:xfrm>
              <a:off x="3842645" y="1396721"/>
              <a:ext cx="1633220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종류를 선택해주세요▼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263" name="Group 7"/>
          <p:cNvGrpSpPr/>
          <p:nvPr/>
        </p:nvGrpSpPr>
        <p:grpSpPr>
          <a:xfrm rot="0">
            <a:off x="3831538" y="1682451"/>
            <a:ext cx="1633220" cy="223772"/>
            <a:chOff x="3831538" y="1682451"/>
            <a:chExt cx="1633220" cy="223772"/>
          </a:xfrm>
        </p:grpSpPr>
        <p:sp>
          <p:nvSpPr>
            <p:cNvPr id="7264" name=""/>
            <p:cNvSpPr txBox="1"/>
            <p:nvPr/>
          </p:nvSpPr>
          <p:spPr>
            <a:xfrm>
              <a:off x="3888639" y="1720519"/>
              <a:ext cx="1363454" cy="168234"/>
            </a:xfrm>
            <a:prstGeom prst="rect">
              <a:avLst/>
            </a:prstGeom>
            <a:solidFill>
              <a:srgbClr val="d9d9d9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68" name=""/>
            <p:cNvSpPr txBox="1"/>
            <p:nvPr/>
          </p:nvSpPr>
          <p:spPr>
            <a:xfrm>
              <a:off x="3831538" y="1682451"/>
              <a:ext cx="1633220" cy="2237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유형을 선택해주세요▼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69" name=""/>
          <p:cNvSpPr txBox="1"/>
          <p:nvPr/>
        </p:nvSpPr>
        <p:spPr>
          <a:xfrm>
            <a:off x="4090252" y="2017357"/>
            <a:ext cx="103150" cy="93605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70" name=""/>
          <p:cNvSpPr txBox="1"/>
          <p:nvPr/>
        </p:nvSpPr>
        <p:spPr>
          <a:xfrm>
            <a:off x="3729950" y="2761739"/>
            <a:ext cx="4558449" cy="3015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00000000 </a:t>
            </a: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\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7271" name=""/>
          <p:cNvSpPr txBox="1"/>
          <p:nvPr/>
        </p:nvSpPr>
        <p:spPr>
          <a:xfrm>
            <a:off x="4220419" y="1960199"/>
            <a:ext cx="1180875" cy="7697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목욕서비스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매너벨트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간식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사료 추가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7272" name=""/>
          <p:cNvSpPr/>
          <p:nvPr/>
        </p:nvSpPr>
        <p:spPr>
          <a:xfrm>
            <a:off x="661884" y="2718871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5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3" name=""/>
          <p:cNvSpPr/>
          <p:nvPr/>
        </p:nvSpPr>
        <p:spPr>
          <a:xfrm>
            <a:off x="3172835" y="1323712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4" name=""/>
          <p:cNvSpPr/>
          <p:nvPr/>
        </p:nvSpPr>
        <p:spPr>
          <a:xfrm>
            <a:off x="1663418" y="4656856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7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5" name=""/>
          <p:cNvSpPr/>
          <p:nvPr/>
        </p:nvSpPr>
        <p:spPr>
          <a:xfrm>
            <a:off x="3163290" y="4667963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8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6" name=""/>
          <p:cNvSpPr/>
          <p:nvPr/>
        </p:nvSpPr>
        <p:spPr>
          <a:xfrm>
            <a:off x="3158546" y="1636402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7" name=""/>
          <p:cNvSpPr/>
          <p:nvPr/>
        </p:nvSpPr>
        <p:spPr>
          <a:xfrm>
            <a:off x="3153801" y="1893553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8" name=""/>
          <p:cNvSpPr/>
          <p:nvPr/>
        </p:nvSpPr>
        <p:spPr>
          <a:xfrm>
            <a:off x="1366580" y="2287178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79" name=""/>
          <p:cNvSpPr/>
          <p:nvPr/>
        </p:nvSpPr>
        <p:spPr>
          <a:xfrm>
            <a:off x="1876082" y="2283997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0" name=""/>
          <p:cNvSpPr/>
          <p:nvPr/>
        </p:nvSpPr>
        <p:spPr>
          <a:xfrm>
            <a:off x="1355472" y="2569671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4" name=""/>
          <p:cNvSpPr/>
          <p:nvPr/>
        </p:nvSpPr>
        <p:spPr>
          <a:xfrm>
            <a:off x="1876082" y="2569671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5" name=""/>
          <p:cNvSpPr/>
          <p:nvPr/>
        </p:nvSpPr>
        <p:spPr>
          <a:xfrm>
            <a:off x="2390329" y="2569671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6" name=""/>
          <p:cNvSpPr txBox="1"/>
          <p:nvPr/>
        </p:nvSpPr>
        <p:spPr>
          <a:xfrm>
            <a:off x="4088633" y="2285560"/>
            <a:ext cx="103206" cy="95280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7" name=""/>
          <p:cNvSpPr txBox="1"/>
          <p:nvPr/>
        </p:nvSpPr>
        <p:spPr>
          <a:xfrm>
            <a:off x="4088633" y="2569671"/>
            <a:ext cx="103206" cy="95280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7288" name="Group 4"/>
          <p:cNvGrpSpPr/>
          <p:nvPr/>
        </p:nvGrpSpPr>
        <p:grpSpPr>
          <a:xfrm rot="0">
            <a:off x="902851" y="3931246"/>
            <a:ext cx="1074543" cy="223828"/>
            <a:chOff x="906309" y="2820459"/>
            <a:chExt cx="1074543" cy="223828"/>
          </a:xfrm>
        </p:grpSpPr>
        <p:sp>
          <p:nvSpPr>
            <p:cNvPr id="7289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90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입력 완료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91" name=""/>
          <p:cNvSpPr/>
          <p:nvPr/>
        </p:nvSpPr>
        <p:spPr>
          <a:xfrm>
            <a:off x="680908" y="3794939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6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8197" name=""/>
          <p:cNvGraphicFramePr/>
          <p:nvPr/>
        </p:nvGraphicFramePr>
        <p:xfrm>
          <a:off x="0" y="0"/>
          <a:ext cx="9140788" cy="436493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페이지02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 &gt; 상세 예약내용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8235" name="Group 1"/>
          <p:cNvGrpSpPr/>
          <p:nvPr/>
        </p:nvGrpSpPr>
        <p:grpSpPr>
          <a:xfrm rot="0">
            <a:off x="88861" y="544388"/>
            <a:ext cx="2830004" cy="3604583"/>
            <a:chOff x="88861" y="544388"/>
            <a:chExt cx="2830004" cy="3604583"/>
          </a:xfrm>
        </p:grpSpPr>
        <p:sp>
          <p:nvSpPr>
            <p:cNvPr id="8236" name=""/>
            <p:cNvSpPr txBox="1"/>
            <p:nvPr/>
          </p:nvSpPr>
          <p:spPr>
            <a:xfrm>
              <a:off x="115877" y="544388"/>
              <a:ext cx="2802988" cy="360458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37" name=""/>
            <p:cNvSpPr txBox="1"/>
            <p:nvPr/>
          </p:nvSpPr>
          <p:spPr>
            <a:xfrm>
              <a:off x="233317" y="1107866"/>
              <a:ext cx="1604697" cy="30158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마이펫 등록하기               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38" name=""/>
            <p:cNvSpPr txBox="1"/>
            <p:nvPr/>
          </p:nvSpPr>
          <p:spPr>
            <a:xfrm>
              <a:off x="266640" y="1657054"/>
              <a:ext cx="1455497" cy="15967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이름                              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견종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성별       수컷       암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체중       소형       중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특이사항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39" name=""/>
            <p:cNvSpPr txBox="1"/>
            <p:nvPr/>
          </p:nvSpPr>
          <p:spPr>
            <a:xfrm>
              <a:off x="736456" y="1664980"/>
              <a:ext cx="988863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grpSp>
          <p:nvGrpSpPr>
            <p:cNvPr id="8240" name="Group 1"/>
            <p:cNvGrpSpPr/>
            <p:nvPr/>
          </p:nvGrpSpPr>
          <p:grpSpPr>
            <a:xfrm rot="0">
              <a:off x="309508" y="1376125"/>
              <a:ext cx="1074543" cy="223772"/>
              <a:chOff x="309508" y="1376125"/>
              <a:chExt cx="1074543" cy="223772"/>
            </a:xfrm>
          </p:grpSpPr>
          <p:sp>
            <p:nvSpPr>
              <p:cNvPr id="8244" name=""/>
              <p:cNvSpPr txBox="1"/>
              <p:nvPr/>
            </p:nvSpPr>
            <p:spPr>
              <a:xfrm>
                <a:off x="353938" y="1414192"/>
                <a:ext cx="774579" cy="176215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45" name=""/>
              <p:cNvSpPr txBox="1"/>
              <p:nvPr/>
            </p:nvSpPr>
            <p:spPr>
              <a:xfrm>
                <a:off x="309508" y="1376125"/>
                <a:ext cx="1074543" cy="22377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정보 불러오기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8246" name="Group 1"/>
            <p:cNvGrpSpPr/>
            <p:nvPr/>
          </p:nvGrpSpPr>
          <p:grpSpPr>
            <a:xfrm rot="0">
              <a:off x="284111" y="2785573"/>
              <a:ext cx="1074543" cy="223772"/>
              <a:chOff x="284111" y="2785573"/>
              <a:chExt cx="1074543" cy="223772"/>
            </a:xfrm>
          </p:grpSpPr>
          <p:sp>
            <p:nvSpPr>
              <p:cNvPr id="8247" name=""/>
              <p:cNvSpPr txBox="1"/>
              <p:nvPr/>
            </p:nvSpPr>
            <p:spPr>
              <a:xfrm>
                <a:off x="326979" y="2823640"/>
                <a:ext cx="596800" cy="176160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48" name=""/>
              <p:cNvSpPr txBox="1"/>
              <p:nvPr/>
            </p:nvSpPr>
            <p:spPr>
              <a:xfrm>
                <a:off x="284111" y="2785573"/>
                <a:ext cx="1074543" cy="22377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사진 첨부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8249" name=""/>
            <p:cNvSpPr txBox="1"/>
            <p:nvPr/>
          </p:nvSpPr>
          <p:spPr>
            <a:xfrm>
              <a:off x="733274" y="1952273"/>
              <a:ext cx="987244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grpSp>
          <p:nvGrpSpPr>
            <p:cNvPr id="8250" name="Group 1"/>
            <p:cNvGrpSpPr/>
            <p:nvPr/>
          </p:nvGrpSpPr>
          <p:grpSpPr>
            <a:xfrm rot="0">
              <a:off x="1184057" y="1379306"/>
              <a:ext cx="1631657" cy="225335"/>
              <a:chOff x="1184057" y="1379306"/>
              <a:chExt cx="1631657" cy="225335"/>
            </a:xfrm>
          </p:grpSpPr>
          <p:sp>
            <p:nvSpPr>
              <p:cNvPr id="8251" name=""/>
              <p:cNvSpPr txBox="1"/>
              <p:nvPr/>
            </p:nvSpPr>
            <p:spPr>
              <a:xfrm>
                <a:off x="1241214" y="1417374"/>
                <a:ext cx="1363398" cy="168234"/>
              </a:xfrm>
              <a:prstGeom prst="rect">
                <a:avLst/>
              </a:prstGeom>
              <a:solidFill>
                <a:srgbClr val="d9d9d9"/>
              </a:solidFill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52" name=""/>
              <p:cNvSpPr txBox="1"/>
              <p:nvPr/>
            </p:nvSpPr>
            <p:spPr>
              <a:xfrm>
                <a:off x="1184057" y="1379306"/>
                <a:ext cx="1631657" cy="22533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강아지를 선택해주세요▼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8253" name=""/>
            <p:cNvSpPr txBox="1"/>
            <p:nvPr/>
          </p:nvSpPr>
          <p:spPr>
            <a:xfrm>
              <a:off x="320615" y="3252208"/>
              <a:ext cx="2266526" cy="569785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54" name=""/>
            <p:cNvSpPr/>
            <p:nvPr/>
          </p:nvSpPr>
          <p:spPr>
            <a:xfrm>
              <a:off x="88861" y="1385614"/>
              <a:ext cx="233317" cy="209538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+mn-cs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endParaRPr>
            </a:p>
          </p:txBody>
        </p:sp>
      </p:grpSp>
      <p:grpSp>
        <p:nvGrpSpPr>
          <p:cNvPr id="8255" name="Group 2"/>
          <p:cNvGrpSpPr/>
          <p:nvPr/>
        </p:nvGrpSpPr>
        <p:grpSpPr>
          <a:xfrm rot="0">
            <a:off x="1507854" y="960284"/>
            <a:ext cx="3334706" cy="3606091"/>
            <a:chOff x="1507854" y="960284"/>
            <a:chExt cx="3334706" cy="3606091"/>
          </a:xfrm>
        </p:grpSpPr>
        <p:sp>
          <p:nvSpPr>
            <p:cNvPr id="8256" name=""/>
            <p:cNvSpPr txBox="1"/>
            <p:nvPr/>
          </p:nvSpPr>
          <p:spPr>
            <a:xfrm>
              <a:off x="1507854" y="960284"/>
              <a:ext cx="2802988" cy="3606091"/>
            </a:xfrm>
            <a:prstGeom prst="rect">
              <a:avLst/>
            </a:prstGeom>
            <a:solidFill>
              <a:srgbClr val="fffff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60" name=""/>
            <p:cNvSpPr txBox="1"/>
            <p:nvPr/>
          </p:nvSpPr>
          <p:spPr>
            <a:xfrm>
              <a:off x="1625294" y="1525325"/>
              <a:ext cx="1604697" cy="29996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마이펫 등록하기               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61" name=""/>
            <p:cNvSpPr txBox="1"/>
            <p:nvPr/>
          </p:nvSpPr>
          <p:spPr>
            <a:xfrm>
              <a:off x="1658617" y="2072895"/>
              <a:ext cx="1969744" cy="160307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이름                              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견종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성별        수컷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체중        소형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특이사항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62" name=""/>
            <p:cNvSpPr txBox="1"/>
            <p:nvPr/>
          </p:nvSpPr>
          <p:spPr>
            <a:xfrm>
              <a:off x="2130052" y="2082440"/>
              <a:ext cx="987244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grpSp>
          <p:nvGrpSpPr>
            <p:cNvPr id="8263" name="Group 2"/>
            <p:cNvGrpSpPr/>
            <p:nvPr/>
          </p:nvGrpSpPr>
          <p:grpSpPr>
            <a:xfrm rot="0">
              <a:off x="1701485" y="1791965"/>
              <a:ext cx="1076106" cy="223772"/>
              <a:chOff x="1701485" y="1791965"/>
              <a:chExt cx="1076106" cy="223772"/>
            </a:xfrm>
          </p:grpSpPr>
          <p:sp>
            <p:nvSpPr>
              <p:cNvPr id="8264" name=""/>
              <p:cNvSpPr txBox="1"/>
              <p:nvPr/>
            </p:nvSpPr>
            <p:spPr>
              <a:xfrm>
                <a:off x="1745916" y="1831652"/>
                <a:ext cx="774579" cy="174597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65" name=""/>
              <p:cNvSpPr txBox="1"/>
              <p:nvPr/>
            </p:nvSpPr>
            <p:spPr>
              <a:xfrm>
                <a:off x="1701485" y="1791965"/>
                <a:ext cx="1076106" cy="22377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정보 불러오기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8266" name="Group 2"/>
            <p:cNvGrpSpPr/>
            <p:nvPr/>
          </p:nvGrpSpPr>
          <p:grpSpPr>
            <a:xfrm rot="0">
              <a:off x="1676088" y="3202976"/>
              <a:ext cx="1074543" cy="222209"/>
              <a:chOff x="1676088" y="3202976"/>
              <a:chExt cx="1074543" cy="222209"/>
            </a:xfrm>
          </p:grpSpPr>
          <p:sp>
            <p:nvSpPr>
              <p:cNvPr id="8267" name=""/>
              <p:cNvSpPr txBox="1"/>
              <p:nvPr/>
            </p:nvSpPr>
            <p:spPr>
              <a:xfrm>
                <a:off x="1720519" y="3241100"/>
                <a:ext cx="595238" cy="174597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68" name=""/>
              <p:cNvSpPr txBox="1"/>
              <p:nvPr/>
            </p:nvSpPr>
            <p:spPr>
              <a:xfrm>
                <a:off x="1676088" y="3202976"/>
                <a:ext cx="1074543" cy="22220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사진 첨부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8269" name=""/>
            <p:cNvSpPr txBox="1"/>
            <p:nvPr/>
          </p:nvSpPr>
          <p:spPr>
            <a:xfrm>
              <a:off x="2125252" y="2368114"/>
              <a:ext cx="987244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70" name=""/>
            <p:cNvSpPr txBox="1"/>
            <p:nvPr/>
          </p:nvSpPr>
          <p:spPr>
            <a:xfrm>
              <a:off x="1712593" y="3669611"/>
              <a:ext cx="2266526" cy="569841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71" name=""/>
            <p:cNvSpPr txBox="1"/>
            <p:nvPr/>
          </p:nvSpPr>
          <p:spPr>
            <a:xfrm>
              <a:off x="2725234" y="1826851"/>
              <a:ext cx="1322149" cy="1590408"/>
            </a:xfrm>
            <a:prstGeom prst="rect">
              <a:avLst/>
            </a:prstGeom>
            <a:solidFill>
              <a:srgbClr val="fffff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72" name=""/>
            <p:cNvSpPr txBox="1"/>
            <p:nvPr/>
          </p:nvSpPr>
          <p:spPr>
            <a:xfrm>
              <a:off x="2658588" y="1845941"/>
              <a:ext cx="2183972" cy="1601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강아지를 선택해주세요▼                         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바탕"/>
                  <a:ea typeface="맑은 고딕"/>
                </a:rPr>
                <a:t>---------------------------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뽀삐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뭉자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사랑이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피피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하하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827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34905" y="1549103"/>
            <a:ext cx="1366580" cy="422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8277" name=""/>
          <p:cNvSpPr txBox="1"/>
          <p:nvPr/>
        </p:nvSpPr>
        <p:spPr>
          <a:xfrm>
            <a:off x="4452117" y="987244"/>
            <a:ext cx="2803044" cy="3604528"/>
          </a:xfrm>
          <a:prstGeom prst="rect">
            <a:avLst/>
          </a:prstGeom>
          <a:solidFill>
            <a:srgbClr val="ffffff"/>
          </a:solidFill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78" name=""/>
          <p:cNvSpPr txBox="1"/>
          <p:nvPr/>
        </p:nvSpPr>
        <p:spPr>
          <a:xfrm>
            <a:off x="4569557" y="1550722"/>
            <a:ext cx="1604697" cy="3015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마이펫 등록하기               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8279" name=""/>
          <p:cNvSpPr txBox="1"/>
          <p:nvPr/>
        </p:nvSpPr>
        <p:spPr>
          <a:xfrm>
            <a:off x="4602936" y="2099855"/>
            <a:ext cx="2423652" cy="18681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이름     뽀삐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견종     말티즈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성별       수컷        암컷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체중       소형        중형       대형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        뽀삐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png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특이사항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우리 집 개는 안 물어요 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^^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8280" name=""/>
          <p:cNvSpPr txBox="1"/>
          <p:nvPr/>
        </p:nvSpPr>
        <p:spPr>
          <a:xfrm>
            <a:off x="5074315" y="2107837"/>
            <a:ext cx="987244" cy="176160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8281" name="Group 3"/>
          <p:cNvGrpSpPr/>
          <p:nvPr/>
        </p:nvGrpSpPr>
        <p:grpSpPr>
          <a:xfrm rot="0">
            <a:off x="4645748" y="1818925"/>
            <a:ext cx="1076162" cy="223828"/>
            <a:chOff x="4645748" y="1818925"/>
            <a:chExt cx="1076162" cy="223828"/>
          </a:xfrm>
        </p:grpSpPr>
        <p:sp>
          <p:nvSpPr>
            <p:cNvPr id="8282" name=""/>
            <p:cNvSpPr txBox="1"/>
            <p:nvPr/>
          </p:nvSpPr>
          <p:spPr>
            <a:xfrm>
              <a:off x="4690179" y="1857048"/>
              <a:ext cx="774579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83" name=""/>
            <p:cNvSpPr txBox="1"/>
            <p:nvPr/>
          </p:nvSpPr>
          <p:spPr>
            <a:xfrm>
              <a:off x="4645748" y="1818925"/>
              <a:ext cx="1076161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정보 불러오기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8284" name="Group 4"/>
          <p:cNvGrpSpPr/>
          <p:nvPr/>
        </p:nvGrpSpPr>
        <p:grpSpPr>
          <a:xfrm rot="0">
            <a:off x="4650548" y="3191869"/>
            <a:ext cx="1074543" cy="223828"/>
            <a:chOff x="4650548" y="3191869"/>
            <a:chExt cx="1074543" cy="223828"/>
          </a:xfrm>
        </p:grpSpPr>
        <p:sp>
          <p:nvSpPr>
            <p:cNvPr id="8285" name=""/>
            <p:cNvSpPr txBox="1"/>
            <p:nvPr/>
          </p:nvSpPr>
          <p:spPr>
            <a:xfrm>
              <a:off x="4694979" y="3229992"/>
              <a:ext cx="595182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86" name=""/>
            <p:cNvSpPr txBox="1"/>
            <p:nvPr/>
          </p:nvSpPr>
          <p:spPr>
            <a:xfrm>
              <a:off x="4650548" y="319186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사진 첨부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8287" name=""/>
          <p:cNvSpPr txBox="1"/>
          <p:nvPr/>
        </p:nvSpPr>
        <p:spPr>
          <a:xfrm>
            <a:off x="5069570" y="2395074"/>
            <a:ext cx="987244" cy="174597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88" name=""/>
          <p:cNvSpPr txBox="1"/>
          <p:nvPr/>
        </p:nvSpPr>
        <p:spPr>
          <a:xfrm>
            <a:off x="4656856" y="3695008"/>
            <a:ext cx="2266582" cy="56984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2" name=""/>
          <p:cNvSpPr/>
          <p:nvPr/>
        </p:nvSpPr>
        <p:spPr>
          <a:xfrm>
            <a:off x="720604" y="2228458"/>
            <a:ext cx="119002" cy="119002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3" name=""/>
          <p:cNvSpPr/>
          <p:nvPr/>
        </p:nvSpPr>
        <p:spPr>
          <a:xfrm>
            <a:off x="1230106" y="2223658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4" name=""/>
          <p:cNvSpPr/>
          <p:nvPr/>
        </p:nvSpPr>
        <p:spPr>
          <a:xfrm>
            <a:off x="709496" y="2510951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5" name=""/>
          <p:cNvSpPr/>
          <p:nvPr/>
        </p:nvSpPr>
        <p:spPr>
          <a:xfrm>
            <a:off x="1230106" y="2510951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6" name=""/>
          <p:cNvSpPr/>
          <p:nvPr/>
        </p:nvSpPr>
        <p:spPr>
          <a:xfrm>
            <a:off x="2130052" y="2655406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7" name=""/>
          <p:cNvSpPr/>
          <p:nvPr/>
        </p:nvSpPr>
        <p:spPr>
          <a:xfrm>
            <a:off x="2118944" y="2937899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8" name=""/>
          <p:cNvSpPr/>
          <p:nvPr/>
        </p:nvSpPr>
        <p:spPr>
          <a:xfrm>
            <a:off x="5071133" y="2710945"/>
            <a:ext cx="119058" cy="119058"/>
          </a:xfrm>
          <a:prstGeom prst="ellipse">
            <a:avLst/>
          </a:prstGeom>
          <a:solidFill>
            <a:srgbClr val="d9d9d9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9" name=""/>
          <p:cNvSpPr/>
          <p:nvPr/>
        </p:nvSpPr>
        <p:spPr>
          <a:xfrm>
            <a:off x="5580635" y="2707764"/>
            <a:ext cx="119058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300" name=""/>
          <p:cNvSpPr/>
          <p:nvPr/>
        </p:nvSpPr>
        <p:spPr>
          <a:xfrm>
            <a:off x="5060026" y="2993493"/>
            <a:ext cx="119058" cy="119002"/>
          </a:xfrm>
          <a:prstGeom prst="ellipse">
            <a:avLst/>
          </a:prstGeom>
          <a:solidFill>
            <a:srgbClr val="d9d9d9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301" name=""/>
          <p:cNvSpPr/>
          <p:nvPr/>
        </p:nvSpPr>
        <p:spPr>
          <a:xfrm>
            <a:off x="5580635" y="2993493"/>
            <a:ext cx="119058" cy="119002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302" name=""/>
          <p:cNvSpPr/>
          <p:nvPr/>
        </p:nvSpPr>
        <p:spPr>
          <a:xfrm>
            <a:off x="6094882" y="2993493"/>
            <a:ext cx="119058" cy="119002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8303" name=""/>
          <p:cNvCxnSpPr/>
          <p:nvPr/>
        </p:nvCxnSpPr>
        <p:spPr>
          <a:xfrm rot="16200000" flipH="1">
            <a:off x="5055281" y="2685548"/>
            <a:ext cx="87298" cy="87298"/>
          </a:xfrm>
          <a:prstGeom prst="line">
            <a:avLst/>
          </a:prstGeom>
          <a:ln w="38235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8304" name=""/>
          <p:cNvCxnSpPr/>
          <p:nvPr/>
        </p:nvCxnSpPr>
        <p:spPr>
          <a:xfrm flipV="1">
            <a:off x="5118746" y="2671259"/>
            <a:ext cx="100025" cy="100025"/>
          </a:xfrm>
          <a:prstGeom prst="line">
            <a:avLst/>
          </a:prstGeom>
          <a:ln w="38235" cap="flat" cmpd="sng" algn="ctr">
            <a:solidFill>
              <a:srgbClr val="000000"/>
            </a:solidFill>
            <a:prstDash val="solid"/>
            <a:round/>
          </a:ln>
        </p:spPr>
      </p:cxnSp>
      <p:grpSp>
        <p:nvGrpSpPr>
          <p:cNvPr id="8308" name="Group 5"/>
          <p:cNvGrpSpPr/>
          <p:nvPr/>
        </p:nvGrpSpPr>
        <p:grpSpPr>
          <a:xfrm rot="0">
            <a:off x="5047355" y="2949063"/>
            <a:ext cx="161871" cy="103151"/>
            <a:chOff x="5047355" y="2949063"/>
            <a:chExt cx="161871" cy="103151"/>
          </a:xfrm>
        </p:grpSpPr>
        <p:cxnSp>
          <p:nvCxnSpPr>
            <p:cNvPr id="8309" name=""/>
            <p:cNvCxnSpPr/>
            <p:nvPr/>
          </p:nvCxnSpPr>
          <p:spPr>
            <a:xfrm rot="16200000" flipH="1">
              <a:off x="5044955" y="2964134"/>
              <a:ext cx="90480" cy="85679"/>
            </a:xfrm>
            <a:prstGeom prst="line">
              <a:avLst/>
            </a:prstGeom>
            <a:ln w="38235" cap="flat" cmpd="sng" algn="ctr">
              <a:solidFill>
                <a:srgbClr val="000000"/>
              </a:solidFill>
              <a:prstDash val="solid"/>
              <a:round/>
            </a:ln>
          </p:spPr>
        </p:cxnSp>
        <p:cxnSp>
          <p:nvCxnSpPr>
            <p:cNvPr id="8310" name=""/>
            <p:cNvCxnSpPr/>
            <p:nvPr/>
          </p:nvCxnSpPr>
          <p:spPr>
            <a:xfrm flipV="1">
              <a:off x="5109257" y="2949063"/>
              <a:ext cx="99969" cy="99969"/>
            </a:xfrm>
            <a:prstGeom prst="line">
              <a:avLst/>
            </a:prstGeom>
            <a:ln w="38235" cap="flat" cmpd="sng" algn="ctr">
              <a:solidFill>
                <a:srgbClr val="000000"/>
              </a:solidFill>
              <a:prstDash val="solid"/>
              <a:round/>
            </a:ln>
          </p:spPr>
        </p:cxnSp>
      </p:grpSp>
      <p:pic>
        <p:nvPicPr>
          <p:cNvPr id="8311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3044287" y="2214169"/>
            <a:ext cx="1660180" cy="4316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8312" name=""/>
          <p:cNvGraphicFramePr/>
          <p:nvPr/>
        </p:nvGraphicFramePr>
        <p:xfrm>
          <a:off x="6340926" y="439674"/>
          <a:ext cx="2798244" cy="1796766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강아지를 선택했을 경우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펫 정보를 불러온다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7724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정보 불러오기를 눌를 경우 자신이 등록해준 강아지를 선택할 수 있게 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등록한 강아지가 없는 경우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“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마이페이지에서 강아지를 등록해주세요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”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라는 메세지를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17459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강아지를 선택했을 경우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펫 정보를 불러온다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318" name=""/>
          <p:cNvSpPr/>
          <p:nvPr/>
        </p:nvSpPr>
        <p:spPr>
          <a:xfrm>
            <a:off x="2498280" y="1985596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grpSp>
        <p:nvGrpSpPr>
          <p:cNvPr id="8319" name="Group 4"/>
          <p:cNvGrpSpPr/>
          <p:nvPr/>
        </p:nvGrpSpPr>
        <p:grpSpPr>
          <a:xfrm rot="0">
            <a:off x="254608" y="3866966"/>
            <a:ext cx="1074543" cy="223828"/>
            <a:chOff x="906309" y="2820459"/>
            <a:chExt cx="1074543" cy="223828"/>
          </a:xfrm>
        </p:grpSpPr>
        <p:sp>
          <p:nvSpPr>
            <p:cNvPr id="8320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321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입력 완료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8322" name="Group 4"/>
          <p:cNvGrpSpPr/>
          <p:nvPr/>
        </p:nvGrpSpPr>
        <p:grpSpPr>
          <a:xfrm rot="0">
            <a:off x="1689286" y="4291381"/>
            <a:ext cx="1074543" cy="223828"/>
            <a:chOff x="906309" y="2820459"/>
            <a:chExt cx="1074543" cy="223828"/>
          </a:xfrm>
        </p:grpSpPr>
        <p:sp>
          <p:nvSpPr>
            <p:cNvPr id="8323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324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입력 완료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8325" name="Group 4"/>
          <p:cNvGrpSpPr/>
          <p:nvPr/>
        </p:nvGrpSpPr>
        <p:grpSpPr>
          <a:xfrm rot="0">
            <a:off x="4648255" y="4299128"/>
            <a:ext cx="1074543" cy="223828"/>
            <a:chOff x="906309" y="2820459"/>
            <a:chExt cx="1074543" cy="223828"/>
          </a:xfrm>
        </p:grpSpPr>
        <p:sp>
          <p:nvSpPr>
            <p:cNvPr id="8326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327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입력 완료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ffe7d8">
                <a:alpha val="100000"/>
              </a:srgbClr>
            </a:gs>
            <a:gs pos="100000">
              <a:schemeClr val="bg1">
                <a:alpha val="100000"/>
              </a:schemeClr>
            </a:gs>
          </a:gsLst>
          <a:path path="circle">
            <a:fillToRect l="100000" b="100000"/>
          </a:path>
          <a:tileRect t="-100000" r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752935" y="0"/>
            <a:ext cx="8387797" cy="2354399"/>
          </a:xfrm>
          <a:prstGeom prst="rect">
            <a:avLst/>
          </a:prstGeom>
          <a:solidFill>
            <a:srgbClr val="ffb689"/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4" name=""/>
          <p:cNvCxnSpPr/>
          <p:nvPr/>
        </p:nvCxnSpPr>
        <p:spPr>
          <a:xfrm>
            <a:off x="752935" y="4299128"/>
            <a:ext cx="8387797" cy="0"/>
          </a:xfrm>
          <a:prstGeom prst="line">
            <a:avLst/>
          </a:prstGeom>
          <a:ln>
            <a:solidFill>
              <a:srgbClr val="ffb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/>
        </p:nvSpPr>
        <p:spPr>
          <a:xfrm>
            <a:off x="680908" y="2714534"/>
            <a:ext cx="7091311" cy="114243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결제 페이지</a:t>
            </a:r>
            <a:endPara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9221" name=""/>
          <p:cNvGraphicFramePr/>
          <p:nvPr/>
        </p:nvGraphicFramePr>
        <p:xfrm>
          <a:off x="0" y="0"/>
          <a:ext cx="9140788" cy="436493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결제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결제 페이지01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Arial"/>
                        </a:rPr>
                        <a:t>메인 페이지 &gt; 예약하기 &gt; 상세 예약내용 &gt; 결제 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9259" name=""/>
          <p:cNvSpPr txBox="1"/>
          <p:nvPr/>
        </p:nvSpPr>
        <p:spPr>
          <a:xfrm>
            <a:off x="738075" y="579330"/>
            <a:ext cx="4766370" cy="43426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60" name=""/>
          <p:cNvSpPr txBox="1"/>
          <p:nvPr/>
        </p:nvSpPr>
        <p:spPr>
          <a:xfrm>
            <a:off x="2674440" y="723785"/>
            <a:ext cx="1895116" cy="3428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 하기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261" name=""/>
          <p:cNvGraphicFramePr/>
          <p:nvPr/>
        </p:nvGraphicFramePr>
        <p:xfrm>
          <a:off x="6340926" y="439674"/>
          <a:ext cx="2798244" cy="2733216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3257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계좌정보 입력후 등록하기 버튼을 누른다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“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등록되었습니다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.”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Alert 창 띄워주고 결제방법을 누를 수 있다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9046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결제방법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약관동의 체크박스를 모두 동의하면 결제하기 버튼을 활성화 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1905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결제가 완료되고 예약이 완료된다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88855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274" name=""/>
          <p:cNvSpPr txBox="1"/>
          <p:nvPr/>
        </p:nvSpPr>
        <p:spPr>
          <a:xfrm>
            <a:off x="961847" y="1114229"/>
            <a:ext cx="4150535" cy="2949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결제방법 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※ 계좌등록 후 사용할 수 있습니다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.)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돋움"/>
              <a:ea typeface="맑은 고딕"/>
              <a:sym typeface="돋움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계좌 이체                       은행명        은행명을 선택해주세요▼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무통장 입금                    계좌번호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약관 동의 체크박스</a:t>
            </a:r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'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결제하기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'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를 선택하시면 즉시 결제가 진행되며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단순 변심이나 실수에 의한 취소가 불가능합니다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바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본 거래는 개인간 거래로 전자상거래법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제17조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에 따른 청약철회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환불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교환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규정이 적용되지 않습니다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구매 조건을 모두 확인하였으며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거래 진행에 동의합니다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9275" name="Group 1"/>
          <p:cNvGrpSpPr/>
          <p:nvPr/>
        </p:nvGrpSpPr>
        <p:grpSpPr>
          <a:xfrm rot="0">
            <a:off x="1864975" y="4399760"/>
            <a:ext cx="1520524" cy="331723"/>
            <a:chOff x="1864975" y="4399760"/>
            <a:chExt cx="1520524" cy="331723"/>
          </a:xfrm>
        </p:grpSpPr>
        <p:sp>
          <p:nvSpPr>
            <p:cNvPr id="9276" name=""/>
            <p:cNvSpPr txBox="1"/>
            <p:nvPr/>
          </p:nvSpPr>
          <p:spPr>
            <a:xfrm>
              <a:off x="1864975" y="4399760"/>
              <a:ext cx="931706" cy="331723"/>
            </a:xfrm>
            <a:prstGeom prst="rect">
              <a:avLst/>
            </a:prstGeom>
            <a:solidFill>
              <a:srgbClr val="bfbfb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9277" name=""/>
            <p:cNvSpPr txBox="1"/>
            <p:nvPr/>
          </p:nvSpPr>
          <p:spPr>
            <a:xfrm>
              <a:off x="2087184" y="4464843"/>
              <a:ext cx="129831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결제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9278" name="Group 2"/>
          <p:cNvGrpSpPr/>
          <p:nvPr/>
        </p:nvGrpSpPr>
        <p:grpSpPr>
          <a:xfrm rot="0">
            <a:off x="3318854" y="4410868"/>
            <a:ext cx="1388796" cy="331723"/>
            <a:chOff x="3318854" y="4410868"/>
            <a:chExt cx="1388796" cy="331723"/>
          </a:xfrm>
        </p:grpSpPr>
        <p:sp>
          <p:nvSpPr>
            <p:cNvPr id="9279" name=""/>
            <p:cNvSpPr txBox="1"/>
            <p:nvPr/>
          </p:nvSpPr>
          <p:spPr>
            <a:xfrm>
              <a:off x="3318854" y="4410868"/>
              <a:ext cx="931706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9280" name=""/>
            <p:cNvSpPr txBox="1"/>
            <p:nvPr/>
          </p:nvSpPr>
          <p:spPr>
            <a:xfrm>
              <a:off x="3409334" y="4453736"/>
              <a:ext cx="129831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취소하기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9284" name=""/>
          <p:cNvSpPr/>
          <p:nvPr/>
        </p:nvSpPr>
        <p:spPr>
          <a:xfrm>
            <a:off x="1663418" y="4656856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9285" name=""/>
          <p:cNvSpPr/>
          <p:nvPr/>
        </p:nvSpPr>
        <p:spPr>
          <a:xfrm>
            <a:off x="3193487" y="4637822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9286" name=""/>
          <p:cNvSpPr txBox="1"/>
          <p:nvPr/>
        </p:nvSpPr>
        <p:spPr>
          <a:xfrm>
            <a:off x="836481" y="3898183"/>
            <a:ext cx="103150" cy="93661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87" name=""/>
          <p:cNvSpPr txBox="1"/>
          <p:nvPr/>
        </p:nvSpPr>
        <p:spPr>
          <a:xfrm>
            <a:off x="834862" y="3485525"/>
            <a:ext cx="103150" cy="93605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88" name=""/>
          <p:cNvSpPr txBox="1"/>
          <p:nvPr/>
        </p:nvSpPr>
        <p:spPr>
          <a:xfrm>
            <a:off x="849151" y="3037924"/>
            <a:ext cx="103150" cy="93661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89" name=""/>
          <p:cNvSpPr/>
          <p:nvPr/>
        </p:nvSpPr>
        <p:spPr>
          <a:xfrm>
            <a:off x="2166557" y="1969744"/>
            <a:ext cx="233317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9290" name=""/>
          <p:cNvSpPr/>
          <p:nvPr/>
        </p:nvSpPr>
        <p:spPr>
          <a:xfrm>
            <a:off x="828499" y="1515780"/>
            <a:ext cx="119058" cy="119058"/>
          </a:xfrm>
          <a:prstGeom prst="ellipse">
            <a:avLst/>
          </a:prstGeom>
          <a:solidFill>
            <a:srgbClr val="bfbfb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91" name=""/>
          <p:cNvSpPr/>
          <p:nvPr/>
        </p:nvSpPr>
        <p:spPr>
          <a:xfrm>
            <a:off x="820573" y="1801510"/>
            <a:ext cx="119058" cy="119002"/>
          </a:xfrm>
          <a:prstGeom prst="ellipse">
            <a:avLst/>
          </a:prstGeom>
          <a:solidFill>
            <a:srgbClr val="bfbfb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9292" name="Group 3"/>
          <p:cNvGrpSpPr/>
          <p:nvPr/>
        </p:nvGrpSpPr>
        <p:grpSpPr>
          <a:xfrm rot="0">
            <a:off x="2423652" y="2120507"/>
            <a:ext cx="666628" cy="217464"/>
            <a:chOff x="2423652" y="2120507"/>
            <a:chExt cx="666628" cy="217464"/>
          </a:xfrm>
        </p:grpSpPr>
        <p:sp>
          <p:nvSpPr>
            <p:cNvPr id="9293" name=""/>
            <p:cNvSpPr txBox="1"/>
            <p:nvPr/>
          </p:nvSpPr>
          <p:spPr>
            <a:xfrm>
              <a:off x="2464957" y="2120507"/>
              <a:ext cx="599926" cy="20792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9294" name=""/>
            <p:cNvSpPr txBox="1"/>
            <p:nvPr/>
          </p:nvSpPr>
          <p:spPr>
            <a:xfrm>
              <a:off x="2423652" y="2122126"/>
              <a:ext cx="666628" cy="21584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등록하기</a:t>
              </a:r>
              <a:endParaRPr xmlns:mc="http://schemas.openxmlformats.org/markup-compatibility/2006" xmlns:hp="http://schemas.haansoft.com/office/presentation/8.0" kumimoji="1" lang="ko-KR" altLang="en-US" sz="8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9295" name=""/>
          <p:cNvSpPr/>
          <p:nvPr/>
        </p:nvSpPr>
        <p:spPr>
          <a:xfrm>
            <a:off x="772961" y="2569671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9296" name=""/>
          <p:cNvSpPr txBox="1"/>
          <p:nvPr/>
        </p:nvSpPr>
        <p:spPr>
          <a:xfrm>
            <a:off x="3058576" y="1471349"/>
            <a:ext cx="1404648" cy="18888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300" name=""/>
          <p:cNvSpPr txBox="1"/>
          <p:nvPr/>
        </p:nvSpPr>
        <p:spPr>
          <a:xfrm>
            <a:off x="3042669" y="1741171"/>
            <a:ext cx="1404703" cy="18888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10245" name=""/>
          <p:cNvGraphicFramePr/>
          <p:nvPr/>
        </p:nvGraphicFramePr>
        <p:xfrm>
          <a:off x="0" y="0"/>
          <a:ext cx="9140788" cy="436493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결제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결제 페이지02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Arial"/>
                        </a:rPr>
                        <a:t>메인 페이지 &gt; 예약하기 &gt; 상세 예약내용 &gt; 결제 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0283" name=""/>
          <p:cNvSpPr txBox="1"/>
          <p:nvPr/>
        </p:nvSpPr>
        <p:spPr>
          <a:xfrm>
            <a:off x="738075" y="579330"/>
            <a:ext cx="4766370" cy="199034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84" name=""/>
          <p:cNvSpPr txBox="1"/>
          <p:nvPr/>
        </p:nvSpPr>
        <p:spPr>
          <a:xfrm>
            <a:off x="2674440" y="723785"/>
            <a:ext cx="1895116" cy="3428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 하기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0285" name=""/>
          <p:cNvGraphicFramePr/>
          <p:nvPr/>
        </p:nvGraphicFramePr>
        <p:xfrm>
          <a:off x="6340926" y="439674"/>
          <a:ext cx="2798244" cy="1696685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등록하기 버튼이 수정하기로 변경된다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97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등록하기를 눌렀을 때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은행명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계좌번호가 형식에 맞게 들어왔다면 Alert 창을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2번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3번을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7456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결제방법을 클릭할 수 있게 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7456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등록하기 버튼이 수정하기로 변경된다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296" name=""/>
          <p:cNvSpPr/>
          <p:nvPr/>
        </p:nvSpPr>
        <p:spPr>
          <a:xfrm>
            <a:off x="828499" y="1515780"/>
            <a:ext cx="119058" cy="119058"/>
          </a:xfrm>
          <a:prstGeom prst="ellipse">
            <a:avLst/>
          </a:prstGeom>
          <a:solidFill>
            <a:srgbClr val="bfbfb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97" name=""/>
          <p:cNvSpPr/>
          <p:nvPr/>
        </p:nvSpPr>
        <p:spPr>
          <a:xfrm>
            <a:off x="820573" y="1801510"/>
            <a:ext cx="119058" cy="119002"/>
          </a:xfrm>
          <a:prstGeom prst="ellipse">
            <a:avLst/>
          </a:prstGeom>
          <a:solidFill>
            <a:srgbClr val="bfbfb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98" name=""/>
          <p:cNvSpPr txBox="1"/>
          <p:nvPr/>
        </p:nvSpPr>
        <p:spPr>
          <a:xfrm>
            <a:off x="961847" y="1114229"/>
            <a:ext cx="4150535" cy="12538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결제방법 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※ 계좌등록 후 사용할 수 있습니다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.)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돋움"/>
              <a:ea typeface="맑은 고딕"/>
              <a:sym typeface="돋움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계좌 이체                       은행명        국민은행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무통장 입금                    계좌번호     xxxxxxxxxxxxxxxxxxx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10299" name="Group 1"/>
          <p:cNvGrpSpPr/>
          <p:nvPr/>
        </p:nvGrpSpPr>
        <p:grpSpPr>
          <a:xfrm rot="0">
            <a:off x="2423652" y="2120507"/>
            <a:ext cx="666628" cy="217464"/>
            <a:chOff x="2423652" y="2120507"/>
            <a:chExt cx="666628" cy="217464"/>
          </a:xfrm>
        </p:grpSpPr>
        <p:sp>
          <p:nvSpPr>
            <p:cNvPr id="10300" name=""/>
            <p:cNvSpPr txBox="1"/>
            <p:nvPr/>
          </p:nvSpPr>
          <p:spPr>
            <a:xfrm>
              <a:off x="2464957" y="2120507"/>
              <a:ext cx="599926" cy="20792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0301" name=""/>
            <p:cNvSpPr txBox="1"/>
            <p:nvPr/>
          </p:nvSpPr>
          <p:spPr>
            <a:xfrm>
              <a:off x="2423652" y="2122126"/>
              <a:ext cx="666628" cy="21584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등록하기</a:t>
              </a:r>
              <a:endParaRPr xmlns:mc="http://schemas.openxmlformats.org/markup-compatibility/2006" xmlns:hp="http://schemas.haansoft.com/office/presentation/8.0" kumimoji="1" lang="ko-KR" altLang="en-US" sz="8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302" name=""/>
          <p:cNvSpPr txBox="1"/>
          <p:nvPr/>
        </p:nvSpPr>
        <p:spPr>
          <a:xfrm>
            <a:off x="3058576" y="1471349"/>
            <a:ext cx="1404648" cy="18888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303" name=""/>
          <p:cNvSpPr txBox="1"/>
          <p:nvPr/>
        </p:nvSpPr>
        <p:spPr>
          <a:xfrm>
            <a:off x="3042669" y="1741171"/>
            <a:ext cx="1404703" cy="18888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304" name=""/>
          <p:cNvSpPr txBox="1"/>
          <p:nvPr/>
        </p:nvSpPr>
        <p:spPr>
          <a:xfrm>
            <a:off x="738075" y="2820459"/>
            <a:ext cx="4766370" cy="1988778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308" name=""/>
          <p:cNvSpPr txBox="1"/>
          <p:nvPr/>
        </p:nvSpPr>
        <p:spPr>
          <a:xfrm>
            <a:off x="2674440" y="2963296"/>
            <a:ext cx="1895116" cy="3476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 하기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10309" name=""/>
          <p:cNvSpPr/>
          <p:nvPr/>
        </p:nvSpPr>
        <p:spPr>
          <a:xfrm>
            <a:off x="828499" y="3755347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310" name=""/>
          <p:cNvSpPr/>
          <p:nvPr/>
        </p:nvSpPr>
        <p:spPr>
          <a:xfrm>
            <a:off x="820573" y="4041021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311" name=""/>
          <p:cNvSpPr txBox="1"/>
          <p:nvPr/>
        </p:nvSpPr>
        <p:spPr>
          <a:xfrm>
            <a:off x="961847" y="3353795"/>
            <a:ext cx="4150535" cy="12618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결제방법 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※ 계좌등록 후 사용할 수 있습니다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.)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돋움"/>
              <a:ea typeface="맑은 고딕"/>
              <a:sym typeface="돋움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계좌 이체                       은행명        국민은행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무통장 입금                    계좌번호     xxxxxxxxxxxxxxxxxxx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10312" name="Group 2"/>
          <p:cNvGrpSpPr/>
          <p:nvPr/>
        </p:nvGrpSpPr>
        <p:grpSpPr>
          <a:xfrm rot="0">
            <a:off x="2423652" y="4360074"/>
            <a:ext cx="666628" cy="217465"/>
            <a:chOff x="2423652" y="4360074"/>
            <a:chExt cx="666628" cy="217465"/>
          </a:xfrm>
        </p:grpSpPr>
        <p:sp>
          <p:nvSpPr>
            <p:cNvPr id="10313" name=""/>
            <p:cNvSpPr txBox="1"/>
            <p:nvPr/>
          </p:nvSpPr>
          <p:spPr>
            <a:xfrm>
              <a:off x="2464957" y="4360074"/>
              <a:ext cx="599926" cy="20792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0314" name=""/>
            <p:cNvSpPr txBox="1"/>
            <p:nvPr/>
          </p:nvSpPr>
          <p:spPr>
            <a:xfrm>
              <a:off x="2423652" y="4361637"/>
              <a:ext cx="666628" cy="21590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수정하기</a:t>
              </a:r>
              <a:endParaRPr xmlns:mc="http://schemas.openxmlformats.org/markup-compatibility/2006" xmlns:hp="http://schemas.haansoft.com/office/presentation/8.0" kumimoji="1" lang="ko-KR" altLang="en-US" sz="8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315" name=""/>
          <p:cNvSpPr txBox="1"/>
          <p:nvPr/>
        </p:nvSpPr>
        <p:spPr>
          <a:xfrm>
            <a:off x="3058576" y="3712479"/>
            <a:ext cx="1404648" cy="18732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316" name=""/>
          <p:cNvSpPr txBox="1"/>
          <p:nvPr/>
        </p:nvSpPr>
        <p:spPr>
          <a:xfrm>
            <a:off x="3042669" y="3980738"/>
            <a:ext cx="1404703" cy="18888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10317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918979" y="2353824"/>
            <a:ext cx="1728501" cy="13443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0318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2553819" y="2380840"/>
            <a:ext cx="234935" cy="1969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pSp>
        <p:nvGrpSpPr>
          <p:cNvPr id="10319" name="Group 3"/>
          <p:cNvGrpSpPr/>
          <p:nvPr/>
        </p:nvGrpSpPr>
        <p:grpSpPr>
          <a:xfrm rot="0">
            <a:off x="3402971" y="2341154"/>
            <a:ext cx="2509388" cy="903127"/>
            <a:chOff x="3402971" y="2341154"/>
            <a:chExt cx="2509388" cy="903127"/>
          </a:xfrm>
        </p:grpSpPr>
        <p:sp>
          <p:nvSpPr>
            <p:cNvPr id="10320" name=""/>
            <p:cNvSpPr txBox="1"/>
            <p:nvPr/>
          </p:nvSpPr>
          <p:spPr>
            <a:xfrm>
              <a:off x="3402971" y="2341154"/>
              <a:ext cx="2509388" cy="876111"/>
            </a:xfrm>
            <a:prstGeom prst="rect">
              <a:avLst/>
            </a:prstGeom>
            <a:solidFill>
              <a:srgbClr val="fffff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0324" name=""/>
            <p:cNvSpPr txBox="1"/>
            <p:nvPr/>
          </p:nvSpPr>
          <p:spPr>
            <a:xfrm>
              <a:off x="3649014" y="2672878"/>
              <a:ext cx="2142723" cy="57140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등록이 완료되었습니다</a:t>
              </a: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바탕"/>
                  <a:ea typeface="맑은 고딕"/>
                </a:rPr>
                <a:t>!</a:t>
              </a:r>
  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325" name=""/>
          <p:cNvSpPr/>
          <p:nvPr/>
        </p:nvSpPr>
        <p:spPr>
          <a:xfrm>
            <a:off x="2166557" y="1969744"/>
            <a:ext cx="233317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10326" name=""/>
          <p:cNvSpPr/>
          <p:nvPr/>
        </p:nvSpPr>
        <p:spPr>
          <a:xfrm>
            <a:off x="663447" y="3542626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10327" name=""/>
          <p:cNvSpPr/>
          <p:nvPr/>
        </p:nvSpPr>
        <p:spPr>
          <a:xfrm>
            <a:off x="2296667" y="4106104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ffe7d8">
                <a:alpha val="100000"/>
              </a:srgbClr>
            </a:gs>
            <a:gs pos="100000">
              <a:schemeClr val="bg1">
                <a:alpha val="100000"/>
              </a:schemeClr>
            </a:gs>
          </a:gsLst>
          <a:path path="circle">
            <a:fillToRect l="100000" b="100000"/>
          </a:path>
          <a:tileRect t="-100000" r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752935" y="0"/>
            <a:ext cx="8387797" cy="2354399"/>
          </a:xfrm>
          <a:prstGeom prst="rect">
            <a:avLst/>
          </a:prstGeom>
          <a:solidFill>
            <a:srgbClr val="ffb689"/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4" name=""/>
          <p:cNvCxnSpPr/>
          <p:nvPr/>
        </p:nvCxnSpPr>
        <p:spPr>
          <a:xfrm>
            <a:off x="752935" y="4299128"/>
            <a:ext cx="8387797" cy="0"/>
          </a:xfrm>
          <a:prstGeom prst="line">
            <a:avLst/>
          </a:prstGeom>
          <a:ln>
            <a:solidFill>
              <a:srgbClr val="ffb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/>
        </p:nvSpPr>
        <p:spPr>
          <a:xfrm>
            <a:off x="680908" y="2714534"/>
            <a:ext cx="7091311" cy="114243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고객센터 페이지</a:t>
            </a:r>
            <a:endPara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공지사항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허 성 경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공지사항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5" cy="1601183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/>
                        <a:t>등록하기 버튼을 클릭시 문의게시판 상세페이지로 이동한다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786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페이지에 보여질 글 번호 수는 10개로 하단의 숫자 2를 클릭하면 회원번호 11부터 20까지의 리스트를 보여줌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 방향버튼으로 다음</a:t>
                      </a:r>
                      <a:endParaRPr lang="ko-KR" altLang="en-US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0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공지사항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Google Shape;849;p29"/>
          <p:cNvGraphicFramePr/>
          <p:nvPr/>
        </p:nvGraphicFramePr>
        <p:xfrm>
          <a:off x="2126100" y="1569030"/>
          <a:ext cx="3520268" cy="20028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271025"/>
                <a:gridCol w="557693"/>
                <a:gridCol w="2058792"/>
                <a:gridCol w="632758"/>
              </a:tblGrid>
              <a:tr h="547842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작성자 이름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 글 제목</a:t>
                      </a:r>
                      <a:endPara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작성일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 허용 기준</a:t>
                      </a:r>
                      <a:endPara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2021.12.03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 변경 시 수수료 발생 가능</a:t>
                      </a:r>
                      <a:endPara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2021.11.25</a:t>
                      </a:r>
                      <a:endPara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예약 확인 메일이 안갔을 경우</a:t>
                      </a:r>
                      <a:endPara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330" name="Google Shape;850;p29"/>
          <p:cNvGrpSpPr/>
          <p:nvPr/>
        </p:nvGrpSpPr>
        <p:grpSpPr>
          <a:xfrm rot="0">
            <a:off x="2915409" y="4001925"/>
            <a:ext cx="2080532" cy="301934"/>
            <a:chOff x="5794844" y="3712635"/>
            <a:chExt cx="2938862" cy="294642"/>
          </a:xfrm>
        </p:grpSpPr>
        <p:pic>
          <p:nvPicPr>
            <p:cNvPr id="331" name="Google Shape;851;p29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5794844" y="3712635"/>
              <a:ext cx="2938862" cy="294642"/>
            </a:xfrm>
            <a:prstGeom prst="rect">
              <a:avLst/>
            </a:prstGeom>
            <a:noFill/>
            <a:ln w="9525" cap="flat" cmpd="sng">
              <a:solidFill>
                <a:srgbClr val="a5a5a5">
                  <a:alpha val="100000"/>
                </a:srgbClr>
              </a:solidFill>
              <a:prstDash val="solid"/>
              <a:miter/>
            </a:ln>
          </p:spPr>
        </p:pic>
        <p:sp>
          <p:nvSpPr>
            <p:cNvPr id="332" name="Google Shape;852;p29"/>
            <p:cNvSpPr/>
            <p:nvPr/>
          </p:nvSpPr>
          <p:spPr>
            <a:xfrm>
              <a:off x="6340524" y="3746793"/>
              <a:ext cx="239949" cy="21400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solidFill>
                <a:srgbClr val="000000">
                  <a:alpha val="100000"/>
                </a:srgbClr>
              </a:solidFill>
            </a:ln>
          </p:spPr>
          <p:txBody>
            <a:bodyPr wrap="square" lIns="91424" tIns="45700" rIns="91424" bIns="45700" anchor="ctr" anchorCtr="0">
              <a:noAutofit/>
            </a:bodyPr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sz="1050" b="1" u="none" strike="noStrike" kern="0" cap="none" spc="0" normalizeH="0" baseline="0" mc:Ignorable="hp" hp:hslEmbossed="0">
                  <a:solidFill>
                    <a:srgbClr val="ffffff"/>
                  </a:solidFill>
                  <a:latin typeface="돋움"/>
                  <a:ea typeface="돋움"/>
                  <a:cs typeface="돋움"/>
                  <a:sym typeface="돋움"/>
                </a:rPr>
                <a:t>1</a:t>
              </a:r>
  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  <a:solidFill>
                  <a:srgbClr val="ffffff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</p:grpSp>
      <p:sp>
        <p:nvSpPr>
          <p:cNvPr id="333" name="Google Shape;878;p30"/>
          <p:cNvSpPr/>
          <p:nvPr/>
        </p:nvSpPr>
        <p:spPr>
          <a:xfrm>
            <a:off x="4768456" y="3644944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888;p31"/>
          <p:cNvSpPr/>
          <p:nvPr/>
        </p:nvSpPr>
        <p:spPr>
          <a:xfrm>
            <a:off x="5308007" y="3947058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853;p29"/>
          <p:cNvSpPr/>
          <p:nvPr/>
        </p:nvSpPr>
        <p:spPr>
          <a:xfrm>
            <a:off x="3797899" y="4352915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02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공지사항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허 성 경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공지사항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5" cy="1916076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파일선택 버튼 클릭시 이미지 파일을 불러온다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등록하기 버튼을 클릭하면 글이 등록된다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취소하기 버튼을 누르면 문의게시판 리스트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872;p30"/>
          <p:cNvGraphicFramePr/>
          <p:nvPr/>
        </p:nvGraphicFramePr>
        <p:xfrm>
          <a:off x="2061770" y="1340997"/>
          <a:ext cx="2082621" cy="457848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886512"/>
                <a:gridCol w="1196109"/>
              </a:tblGrid>
              <a:tr h="22468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02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23315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873;p30"/>
          <p:cNvGraphicFramePr/>
          <p:nvPr/>
        </p:nvGraphicFramePr>
        <p:xfrm>
          <a:off x="2078184" y="1930572"/>
          <a:ext cx="2883805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3405"/>
                <a:gridCol w="2310400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허용 기준</a:t>
                      </a:r>
                      <a:endPara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874;p30"/>
          <p:cNvGraphicFramePr/>
          <p:nvPr/>
        </p:nvGraphicFramePr>
        <p:xfrm>
          <a:off x="2078183" y="2298065"/>
          <a:ext cx="2888804" cy="1053475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16500"/>
              </a:tblGrid>
              <a:tr h="8961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약을 하는 기준에 있어서 다음과 같다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실제 정보와 예약 정보가 같아야한다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질병이 있는 애견일 경우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해당 회사에 미리 고지해야한다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....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Google Shape;875;p30"/>
          <p:cNvGraphicFramePr/>
          <p:nvPr/>
        </p:nvGraphicFramePr>
        <p:xfrm>
          <a:off x="2078184" y="3194223"/>
          <a:ext cx="2885379" cy="4365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81947"/>
                <a:gridCol w="2303432"/>
              </a:tblGrid>
              <a:tr h="4365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이미지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48" name="Google Shape;876;p30"/>
          <p:cNvSpPr/>
          <p:nvPr/>
        </p:nvSpPr>
        <p:spPr>
          <a:xfrm>
            <a:off x="2804395" y="3292298"/>
            <a:ext cx="1104917" cy="271692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피일선택</a:t>
            </a:r>
            <a:endParaRPr xmlns:mc="http://schemas.openxmlformats.org/markup-compatibility/2006" xmlns:hp="http://schemas.haansoft.com/office/presentation/8.0" kumimoji="0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877;p30"/>
          <p:cNvGraphicFramePr/>
          <p:nvPr/>
        </p:nvGraphicFramePr>
        <p:xfrm>
          <a:off x="2078182" y="3631823"/>
          <a:ext cx="2883893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9589"/>
                <a:gridCol w="2304304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등록</a:t>
                      </a:r>
                      <a:endPara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일자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11.25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50" name="Google Shape;878;p30"/>
          <p:cNvSpPr/>
          <p:nvPr/>
        </p:nvSpPr>
        <p:spPr>
          <a:xfrm>
            <a:off x="3338113" y="4170572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879;p30"/>
          <p:cNvSpPr/>
          <p:nvPr/>
        </p:nvSpPr>
        <p:spPr>
          <a:xfrm>
            <a:off x="4296804" y="4170126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공지사항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888;p31"/>
          <p:cNvSpPr/>
          <p:nvPr/>
        </p:nvSpPr>
        <p:spPr>
          <a:xfrm>
            <a:off x="3978448" y="3298692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853;p29"/>
          <p:cNvSpPr/>
          <p:nvPr/>
        </p:nvSpPr>
        <p:spPr>
          <a:xfrm>
            <a:off x="3682999" y="4476023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928;p32"/>
          <p:cNvSpPr/>
          <p:nvPr/>
        </p:nvSpPr>
        <p:spPr>
          <a:xfrm>
            <a:off x="4570366" y="4492415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01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허 성 경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5" cy="1601183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/>
                        <a:t>등록하기 버튼을 클릭시 문의게시판 상세페이지로 이동한다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786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페이지에 보여질 글 번호 수는 10개로 하단의 숫자 2를 클릭하면 회원번호 11부터 20까지의 리스트를 보여줌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 방향버튼으로 다음</a:t>
                      </a:r>
                      <a:endParaRPr lang="ko-KR" altLang="en-US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0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Google Shape;849;p29"/>
          <p:cNvGraphicFramePr/>
          <p:nvPr/>
        </p:nvGraphicFramePr>
        <p:xfrm>
          <a:off x="2126100" y="1569030"/>
          <a:ext cx="3520268" cy="20028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271025"/>
                <a:gridCol w="557693"/>
                <a:gridCol w="2058792"/>
                <a:gridCol w="632758"/>
              </a:tblGrid>
              <a:tr h="547842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작성자 이름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 글 제목</a:t>
                      </a:r>
                      <a:endPara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작성일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Lee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취소 하고 싶어요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2021.12.03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변경 하고 싶어요.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2021.11.25</a:t>
                      </a:r>
                      <a:endPara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hong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예약 확인 메일을 다시 받고 싶어요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330" name="Google Shape;850;p29"/>
          <p:cNvGrpSpPr/>
          <p:nvPr/>
        </p:nvGrpSpPr>
        <p:grpSpPr>
          <a:xfrm rot="0">
            <a:off x="2915409" y="4001925"/>
            <a:ext cx="2080532" cy="301934"/>
            <a:chOff x="5794844" y="3712635"/>
            <a:chExt cx="2938862" cy="294642"/>
          </a:xfrm>
        </p:grpSpPr>
        <p:pic>
          <p:nvPicPr>
            <p:cNvPr id="331" name="Google Shape;851;p29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5794844" y="3712635"/>
              <a:ext cx="2938862" cy="294642"/>
            </a:xfrm>
            <a:prstGeom prst="rect">
              <a:avLst/>
            </a:prstGeom>
            <a:noFill/>
            <a:ln w="9525" cap="flat" cmpd="sng">
              <a:solidFill>
                <a:srgbClr val="a5a5a5">
                  <a:alpha val="100000"/>
                </a:srgbClr>
              </a:solidFill>
              <a:prstDash val="solid"/>
              <a:miter/>
            </a:ln>
          </p:spPr>
        </p:pic>
        <p:sp>
          <p:nvSpPr>
            <p:cNvPr id="332" name="Google Shape;852;p29"/>
            <p:cNvSpPr/>
            <p:nvPr/>
          </p:nvSpPr>
          <p:spPr>
            <a:xfrm>
              <a:off x="6340524" y="3746793"/>
              <a:ext cx="239949" cy="21400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solidFill>
                <a:srgbClr val="000000">
                  <a:alpha val="100000"/>
                </a:srgbClr>
              </a:solidFill>
            </a:ln>
          </p:spPr>
          <p:txBody>
            <a:bodyPr wrap="square" lIns="91424" tIns="45700" rIns="91424" bIns="45700" anchor="ctr" anchorCtr="0">
              <a:noAutofit/>
            </a:bodyPr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sz="1050" b="1" u="none" strike="noStrike" kern="0" cap="none" spc="0" normalizeH="0" baseline="0" mc:Ignorable="hp" hp:hslEmbossed="0">
                  <a:solidFill>
                    <a:srgbClr val="ffffff"/>
                  </a:solidFill>
                  <a:latin typeface="돋움"/>
                  <a:ea typeface="돋움"/>
                  <a:cs typeface="돋움"/>
                  <a:sym typeface="돋움"/>
                </a:rPr>
                <a:t>1</a:t>
              </a:r>
  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  <a:solidFill>
                  <a:srgbClr val="ffffff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</p:grpSp>
      <p:sp>
        <p:nvSpPr>
          <p:cNvPr id="333" name="Google Shape;878;p30"/>
          <p:cNvSpPr/>
          <p:nvPr/>
        </p:nvSpPr>
        <p:spPr>
          <a:xfrm>
            <a:off x="4768456" y="3644944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888;p31"/>
          <p:cNvSpPr/>
          <p:nvPr/>
        </p:nvSpPr>
        <p:spPr>
          <a:xfrm>
            <a:off x="5308007" y="3947058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853;p29"/>
          <p:cNvSpPr/>
          <p:nvPr/>
        </p:nvSpPr>
        <p:spPr>
          <a:xfrm>
            <a:off x="3797899" y="4352915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0" name=""/>
          <p:cNvGraphicFramePr/>
          <p:nvPr/>
        </p:nvGraphicFramePr>
        <p:xfrm>
          <a:off x="6340926" y="439674"/>
          <a:ext cx="2798244" cy="3204595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마이페이지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마이페이지의 내 정보변경으로 이동 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이용안내의 룸 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예약하기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고객센터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고객센터의 공지사항으로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9649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메뉴에 커서를 가져가면 호버 된다.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563364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1. 로그인 :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2. 마이페이지 : 마이페이지의 내 정보변경으로 이동 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3. 이용안내 : 이용안내의 룸 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4. 예약하기 :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5. 고객센터 : 고객센터의 공지사항으로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106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sp>
        <p:nvSpPr>
          <p:cNvPr id="4107" name=""/>
          <p:cNvSpPr txBox="1"/>
          <p:nvPr/>
        </p:nvSpPr>
        <p:spPr>
          <a:xfrm>
            <a:off x="738075" y="647594"/>
            <a:ext cx="3680718" cy="4340984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08" name=""/>
          <p:cNvSpPr txBox="1"/>
          <p:nvPr/>
        </p:nvSpPr>
        <p:spPr>
          <a:xfrm>
            <a:off x="739638" y="649157"/>
            <a:ext cx="799976" cy="53964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09" name=""/>
          <p:cNvSpPr txBox="1"/>
          <p:nvPr/>
        </p:nvSpPr>
        <p:spPr>
          <a:xfrm>
            <a:off x="1685633" y="793613"/>
            <a:ext cx="2728416" cy="39680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10" name=""/>
          <p:cNvSpPr txBox="1"/>
          <p:nvPr/>
        </p:nvSpPr>
        <p:spPr>
          <a:xfrm>
            <a:off x="741200" y="3910910"/>
            <a:ext cx="3672848" cy="334849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11" name=""/>
          <p:cNvSpPr txBox="1"/>
          <p:nvPr/>
        </p:nvSpPr>
        <p:spPr>
          <a:xfrm>
            <a:off x="742819" y="1191983"/>
            <a:ext cx="3672792" cy="1158660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12" name=""/>
          <p:cNvSpPr txBox="1"/>
          <p:nvPr/>
        </p:nvSpPr>
        <p:spPr>
          <a:xfrm>
            <a:off x="744382" y="2350643"/>
            <a:ext cx="3672848" cy="156501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16" name=""/>
          <p:cNvSpPr txBox="1"/>
          <p:nvPr/>
        </p:nvSpPr>
        <p:spPr>
          <a:xfrm>
            <a:off x="1290389" y="3964830"/>
            <a:ext cx="3361721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문의게시판/이용요금/예약하기/찾아오시는 길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17" name=""/>
          <p:cNvSpPr txBox="1"/>
          <p:nvPr/>
        </p:nvSpPr>
        <p:spPr>
          <a:xfrm>
            <a:off x="1844322" y="977699"/>
            <a:ext cx="2685548" cy="2206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로그인/마이페이지/이용안내/예약하기/고객센터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18" name=""/>
          <p:cNvSpPr txBox="1"/>
          <p:nvPr/>
        </p:nvSpPr>
        <p:spPr>
          <a:xfrm>
            <a:off x="1012641" y="4447372"/>
            <a:ext cx="3304564" cy="419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주소/전화번호/FAX/사업자등록번호/대표자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저작권표시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4119" name="Group 1"/>
          <p:cNvGrpSpPr/>
          <p:nvPr/>
        </p:nvGrpSpPr>
        <p:grpSpPr>
          <a:xfrm rot="0">
            <a:off x="211101" y="1534814"/>
            <a:ext cx="5391749" cy="831737"/>
            <a:chOff x="211101" y="1534814"/>
            <a:chExt cx="5391749" cy="831737"/>
          </a:xfrm>
        </p:grpSpPr>
        <p:sp>
          <p:nvSpPr>
            <p:cNvPr id="4120" name=""/>
            <p:cNvSpPr txBox="1"/>
            <p:nvPr/>
          </p:nvSpPr>
          <p:spPr>
            <a:xfrm>
              <a:off x="1190420" y="1995141"/>
              <a:ext cx="658702" cy="2618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정보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21" name=""/>
            <p:cNvSpPr txBox="1"/>
            <p:nvPr/>
          </p:nvSpPr>
          <p:spPr>
            <a:xfrm>
              <a:off x="242862" y="1534814"/>
              <a:ext cx="5283798" cy="831736"/>
            </a:xfrm>
            <a:prstGeom prst="rect">
              <a:avLst/>
            </a:prstGeom>
            <a:solidFill>
              <a:srgbClr val="fffff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22" name=""/>
            <p:cNvSpPr txBox="1"/>
            <p:nvPr/>
          </p:nvSpPr>
          <p:spPr>
            <a:xfrm>
              <a:off x="211101" y="1950655"/>
              <a:ext cx="5391749" cy="3476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로그인 ∙ 마이페이지 ∙ 이용안내 ∙ 예약하기 ∙ 고객센터</a:t>
              </a:r>
              <a:endParaRPr xmlns:mc="http://schemas.openxmlformats.org/markup-compatibility/2006" xmlns:hp="http://schemas.haansoft.com/office/presentation/8.0" kumimoji="1" lang="ko-KR" altLang="en-US" sz="17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4123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1225" y="2193517"/>
            <a:ext cx="203175" cy="2730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cxnSp>
        <p:nvCxnSpPr>
          <p:cNvPr id="4124" name=""/>
          <p:cNvCxnSpPr/>
          <p:nvPr/>
        </p:nvCxnSpPr>
        <p:spPr>
          <a:xfrm rot="10800000" flipV="1">
            <a:off x="244424" y="803102"/>
            <a:ext cx="1452316" cy="736512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4125" name=""/>
          <p:cNvCxnSpPr/>
          <p:nvPr/>
        </p:nvCxnSpPr>
        <p:spPr>
          <a:xfrm>
            <a:off x="4410868" y="803102"/>
            <a:ext cx="1118973" cy="728530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sp>
        <p:nvSpPr>
          <p:cNvPr id="4126" name=""/>
          <p:cNvSpPr txBox="1"/>
          <p:nvPr/>
        </p:nvSpPr>
        <p:spPr>
          <a:xfrm>
            <a:off x="419022" y="1593534"/>
            <a:ext cx="833299" cy="3476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843a">
                    <a:alpha val="100000"/>
                  </a:srgbClr>
                </a:solidFill>
                <a:latin typeface="맑은 고딕"/>
                <a:ea typeface="맑은 고딕"/>
              </a:rPr>
              <a:t>로그인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843a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27" name=""/>
          <p:cNvSpPr/>
          <p:nvPr/>
        </p:nvSpPr>
        <p:spPr>
          <a:xfrm>
            <a:off x="204738" y="1658617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pic>
        <p:nvPicPr>
          <p:cNvPr id="4128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644413" y="1872901"/>
            <a:ext cx="96787" cy="1523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132" name=""/>
          <p:cNvSpPr/>
          <p:nvPr/>
        </p:nvSpPr>
        <p:spPr>
          <a:xfrm>
            <a:off x="230135" y="2242748"/>
            <a:ext cx="233317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4133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4134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02 메인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02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허 성 경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 상세보기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5" cy="1916076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파일선택 버튼 클릭시 이미지 파일을 불러온다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등록하기 버튼을 클릭하면 글이 등록된다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취소하기 버튼을 누르면 문의게시판 리스트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872;p30"/>
          <p:cNvGraphicFramePr/>
          <p:nvPr/>
        </p:nvGraphicFramePr>
        <p:xfrm>
          <a:off x="2061770" y="1340997"/>
          <a:ext cx="2082621" cy="457848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886512"/>
                <a:gridCol w="1196109"/>
              </a:tblGrid>
              <a:tr h="22468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02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23315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873;p30"/>
          <p:cNvGraphicFramePr/>
          <p:nvPr/>
        </p:nvGraphicFramePr>
        <p:xfrm>
          <a:off x="2078184" y="1930572"/>
          <a:ext cx="2883805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3405"/>
                <a:gridCol w="2310400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변경 하고 싶어요.</a:t>
                      </a:r>
                      <a:endPara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874;p30"/>
          <p:cNvGraphicFramePr/>
          <p:nvPr/>
        </p:nvGraphicFramePr>
        <p:xfrm>
          <a:off x="2078183" y="2298065"/>
          <a:ext cx="2883804" cy="8961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11500"/>
              </a:tblGrid>
              <a:tr h="8961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다른 날짜로 변경 하고 싶은데</a:t>
                      </a:r>
                      <a:endPara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가능할까요?</a:t>
                      </a:r>
                      <a:endPara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Google Shape;875;p30"/>
          <p:cNvGraphicFramePr/>
          <p:nvPr/>
        </p:nvGraphicFramePr>
        <p:xfrm>
          <a:off x="2078184" y="3194223"/>
          <a:ext cx="2885379" cy="4365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81947"/>
                <a:gridCol w="2303432"/>
              </a:tblGrid>
              <a:tr h="4365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이미지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48" name="Google Shape;876;p30"/>
          <p:cNvSpPr/>
          <p:nvPr/>
        </p:nvSpPr>
        <p:spPr>
          <a:xfrm>
            <a:off x="2804395" y="3292298"/>
            <a:ext cx="1104917" cy="271692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피일선택</a:t>
            </a:r>
            <a:endParaRPr xmlns:mc="http://schemas.openxmlformats.org/markup-compatibility/2006" xmlns:hp="http://schemas.haansoft.com/office/presentation/8.0" kumimoji="0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877;p30"/>
          <p:cNvGraphicFramePr/>
          <p:nvPr/>
        </p:nvGraphicFramePr>
        <p:xfrm>
          <a:off x="2078182" y="3631823"/>
          <a:ext cx="2883893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9589"/>
                <a:gridCol w="2304304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등록</a:t>
                      </a:r>
                      <a:endPara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일자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11.25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50" name="Google Shape;878;p30"/>
          <p:cNvSpPr/>
          <p:nvPr/>
        </p:nvSpPr>
        <p:spPr>
          <a:xfrm>
            <a:off x="3338113" y="4170572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879;p30"/>
          <p:cNvSpPr/>
          <p:nvPr/>
        </p:nvSpPr>
        <p:spPr>
          <a:xfrm>
            <a:off x="4296804" y="4170126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888;p31"/>
          <p:cNvSpPr/>
          <p:nvPr/>
        </p:nvSpPr>
        <p:spPr>
          <a:xfrm>
            <a:off x="3978448" y="3298692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853;p29"/>
          <p:cNvSpPr/>
          <p:nvPr/>
        </p:nvSpPr>
        <p:spPr>
          <a:xfrm>
            <a:off x="3682999" y="4476023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928;p32"/>
          <p:cNvSpPr/>
          <p:nvPr/>
        </p:nvSpPr>
        <p:spPr>
          <a:xfrm>
            <a:off x="4570366" y="4492415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ffe7d8">
                <a:alpha val="100000"/>
              </a:srgbClr>
            </a:gs>
            <a:gs pos="100000">
              <a:schemeClr val="bg1">
                <a:alpha val="100000"/>
              </a:schemeClr>
            </a:gs>
          </a:gsLst>
          <a:path path="circle">
            <a:fillToRect l="100000" b="100000"/>
          </a:path>
          <a:tileRect t="-100000" r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752935" y="0"/>
            <a:ext cx="8387797" cy="2354399"/>
          </a:xfrm>
          <a:prstGeom prst="rect">
            <a:avLst/>
          </a:prstGeom>
          <a:solidFill>
            <a:srgbClr val="ffb689"/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4" name=""/>
          <p:cNvCxnSpPr/>
          <p:nvPr/>
        </p:nvCxnSpPr>
        <p:spPr>
          <a:xfrm>
            <a:off x="752935" y="4299128"/>
            <a:ext cx="8387797" cy="0"/>
          </a:xfrm>
          <a:prstGeom prst="line">
            <a:avLst/>
          </a:prstGeom>
          <a:ln>
            <a:solidFill>
              <a:srgbClr val="ffb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/>
        </p:nvSpPr>
        <p:spPr>
          <a:xfrm>
            <a:off x="680908" y="2714534"/>
            <a:ext cx="7091311" cy="114243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이용안내 페이지</a:t>
            </a:r>
            <a:endPara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7" cy="361838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3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Aside는 고정 Section 부분만 변경됨</a:t>
                      </a:r>
                      <a:endParaRPr sz="1000">
                        <a:latin typeface="맑은 고딕"/>
                        <a:ea typeface="맑은 고딕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DIV:MAIN_CONTENT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100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68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</a:t>
                      </a:r>
                      <a:endParaRPr sz="1000">
                        <a:latin typeface="맑은 고딕"/>
                        <a:ea typeface="맑은 고딕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게시판 형태 페이지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모든 회원은 조회만 가능함</a:t>
                      </a:r>
                      <a:endParaRPr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&lt;h2&gt;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룸 정보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&lt;/h2&gt;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100% height : 10%</a:t>
                      </a:r>
                      <a:endParaRPr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786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룸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리스트 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85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 height : 80%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룸리스트를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클릭하면 공지사항 상세페이지로 이동합니다.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6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부가 서비스 리스트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85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0%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p9"/>
          <p:cNvSpPr/>
          <p:nvPr/>
        </p:nvSpPr>
        <p:spPr>
          <a:xfrm>
            <a:off x="506268" y="4621074"/>
            <a:ext cx="5425355" cy="340492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1d1b10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회사소개 / 개인정보취급방침 / 이용 약관  </a:t>
            </a:r>
            <a:endParaRPr sz="12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506195" y="641179"/>
            <a:ext cx="1061673" cy="412014"/>
          </a:xfrm>
          <a:prstGeom prst="rect">
            <a:avLst/>
          </a:prstGeom>
          <a:solidFill>
            <a:srgbClr val="ffe7d8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로고) </a:t>
            </a: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puppy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playtime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1558435" y="640760"/>
            <a:ext cx="4357531" cy="412014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262626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이용안내</a:t>
            </a:r>
            <a:r>
              <a: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 /마이 페이지/ 고객센터/로그인</a:t>
            </a:r>
            <a:endParaRPr lang="ko-KR" sz="1050" b="1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507272" y="640760"/>
            <a:ext cx="5418029" cy="41969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527236" y="1407811"/>
            <a:ext cx="5405387" cy="317818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518913" y="1032108"/>
            <a:ext cx="5410708" cy="3592118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518913" y="1069396"/>
            <a:ext cx="929116" cy="355385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u="sng" strike="noStrike" cap="none">
                <a:solidFill>
                  <a:srgbClr val="ff0000"/>
                </a:solidFill>
                <a:latin typeface="맑은 고딕"/>
                <a:ea typeface="맑은 고딕"/>
              </a:rPr>
              <a:t>룸 정보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t>시설안내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5" name="Google Shape;313;p10"/>
          <p:cNvSpPr/>
          <p:nvPr/>
        </p:nvSpPr>
        <p:spPr>
          <a:xfrm>
            <a:off x="2002258" y="1534134"/>
            <a:ext cx="3371087" cy="190186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6" name="Google Shape;312;p10"/>
          <p:cNvSpPr/>
          <p:nvPr/>
        </p:nvSpPr>
        <p:spPr>
          <a:xfrm>
            <a:off x="2001594" y="1129894"/>
            <a:ext cx="3371087" cy="34822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룸 정보</a:t>
            </a: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8" name="Google Shape;312;p10"/>
          <p:cNvSpPr/>
          <p:nvPr/>
        </p:nvSpPr>
        <p:spPr>
          <a:xfrm>
            <a:off x="2008024" y="3503962"/>
            <a:ext cx="3371087" cy="102368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518576" y="1037058"/>
            <a:ext cx="930483" cy="736355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988720" y="1577622"/>
            <a:ext cx="854249" cy="2111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>
                <a:latin typeface="맑은 고딕"/>
                <a:ea typeface="맑은 고딕"/>
              </a:rPr>
              <a:t>룸 리스트</a:t>
            </a:r>
            <a:endParaRPr lang="ko-KR" altLang="en-US" sz="800">
              <a:latin typeface="맑은 고딕"/>
              <a:ea typeface="맑은 고딕"/>
            </a:endParaRPr>
          </a:p>
        </p:txBody>
      </p:sp>
      <p:sp>
        <p:nvSpPr>
          <p:cNvPr id="303" name=""/>
          <p:cNvSpPr/>
          <p:nvPr/>
        </p:nvSpPr>
        <p:spPr>
          <a:xfrm>
            <a:off x="2099062" y="1871500"/>
            <a:ext cx="3183661" cy="1473604"/>
          </a:xfrm>
          <a:prstGeom prst="rect">
            <a:avLst/>
          </a:prstGeom>
          <a:solidFill>
            <a:srgbClr val="ffb689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04" name=""/>
          <p:cNvSpPr/>
          <p:nvPr/>
        </p:nvSpPr>
        <p:spPr>
          <a:xfrm>
            <a:off x="2183734" y="1949210"/>
            <a:ext cx="3022785" cy="539053"/>
          </a:xfrm>
          <a:prstGeom prst="rect">
            <a:avLst/>
          </a:prstGeom>
          <a:solidFill>
            <a:schemeClr val="lt1"/>
          </a:soli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1957220" y="3521029"/>
            <a:ext cx="1203222" cy="21086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부가서비스 리스트</a:t>
            </a:r>
            <a:endParaRPr lang="ko-KR" altLang="en-US" sz="800">
              <a:latin typeface="맑은 고딕"/>
              <a:ea typeface="맑은 고딕"/>
            </a:endParaRPr>
          </a:p>
        </p:txBody>
      </p:sp>
      <p:sp>
        <p:nvSpPr>
          <p:cNvPr id="312" name=""/>
          <p:cNvSpPr/>
          <p:nvPr/>
        </p:nvSpPr>
        <p:spPr>
          <a:xfrm>
            <a:off x="2104481" y="3750486"/>
            <a:ext cx="3185489" cy="678862"/>
          </a:xfrm>
          <a:prstGeom prst="rect">
            <a:avLst/>
          </a:prstGeom>
          <a:solidFill>
            <a:srgbClr val="ffb689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16" name=""/>
          <p:cNvSpPr txBox="1"/>
          <p:nvPr/>
        </p:nvSpPr>
        <p:spPr>
          <a:xfrm>
            <a:off x="3260097" y="2073308"/>
            <a:ext cx="869104" cy="2679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>
                <a:latin typeface="맑은 고딕"/>
                <a:ea typeface="맑은 고딕"/>
              </a:rPr>
              <a:t>룸 사진</a:t>
            </a:r>
            <a:endParaRPr lang="ko-KR" altLang="en-US" sz="1200">
              <a:latin typeface="맑은 고딕"/>
              <a:ea typeface="맑은 고딕"/>
            </a:endParaRPr>
          </a:p>
        </p:txBody>
      </p:sp>
      <p:sp>
        <p:nvSpPr>
          <p:cNvPr id="317" name=""/>
          <p:cNvSpPr/>
          <p:nvPr/>
        </p:nvSpPr>
        <p:spPr>
          <a:xfrm>
            <a:off x="2174363" y="2834142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9" name=""/>
          <p:cNvSpPr/>
          <p:nvPr/>
        </p:nvSpPr>
        <p:spPr>
          <a:xfrm>
            <a:off x="2174363" y="3083677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2" name=""/>
          <p:cNvSpPr txBox="1"/>
          <p:nvPr/>
        </p:nvSpPr>
        <p:spPr>
          <a:xfrm>
            <a:off x="2189494" y="2826483"/>
            <a:ext cx="812627" cy="191037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룸 가격</a:t>
            </a:r>
            <a:endPara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2189668" y="3079890"/>
            <a:ext cx="812628" cy="19480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룸 설명</a:t>
            </a:r>
            <a:endPara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37" name=""/>
          <p:cNvSpPr/>
          <p:nvPr/>
        </p:nvSpPr>
        <p:spPr>
          <a:xfrm>
            <a:off x="2164843" y="2570480"/>
            <a:ext cx="569979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1" name=""/>
          <p:cNvSpPr txBox="1"/>
          <p:nvPr/>
        </p:nvSpPr>
        <p:spPr>
          <a:xfrm>
            <a:off x="2188182" y="2560959"/>
            <a:ext cx="534154" cy="1898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700">
                <a:latin typeface="맑은 고딕"/>
                <a:ea typeface="맑은 고딕"/>
              </a:rPr>
              <a:t>룸 이름</a:t>
            </a:r>
            <a:endParaRPr lang="ko-KR" altLang="en-US" sz="700">
              <a:latin typeface="맑은 고딕"/>
              <a:ea typeface="맑은 고딕"/>
            </a:endParaRPr>
          </a:p>
        </p:txBody>
      </p:sp>
      <p:sp>
        <p:nvSpPr>
          <p:cNvPr id="338" name=""/>
          <p:cNvSpPr/>
          <p:nvPr/>
        </p:nvSpPr>
        <p:spPr>
          <a:xfrm>
            <a:off x="2169602" y="3809973"/>
            <a:ext cx="941271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2174044" y="3792850"/>
            <a:ext cx="1026356" cy="19425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부가서비스 이름</a:t>
            </a:r>
            <a:endPara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39" name=""/>
          <p:cNvSpPr/>
          <p:nvPr/>
        </p:nvSpPr>
        <p:spPr>
          <a:xfrm>
            <a:off x="2169602" y="4014659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0" name=""/>
          <p:cNvSpPr/>
          <p:nvPr/>
        </p:nvSpPr>
        <p:spPr>
          <a:xfrm>
            <a:off x="2164842" y="4214587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2169148" y="4202998"/>
            <a:ext cx="1060155" cy="195647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부가서비스 설명</a:t>
            </a:r>
            <a:endPara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31" name=""/>
          <p:cNvSpPr txBox="1"/>
          <p:nvPr/>
        </p:nvSpPr>
        <p:spPr>
          <a:xfrm>
            <a:off x="2171418" y="4003823"/>
            <a:ext cx="1074435" cy="194797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부가서비스 가격</a:t>
            </a:r>
            <a:endPara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356" name=""/>
          <p:cNvGrpSpPr/>
          <p:nvPr/>
        </p:nvGrpSpPr>
        <p:grpSpPr>
          <a:xfrm rot="0">
            <a:off x="1654823" y="1538991"/>
            <a:ext cx="303172" cy="267960"/>
            <a:chOff x="6058053" y="666768"/>
            <a:chExt cx="303322" cy="268093"/>
          </a:xfrm>
        </p:grpSpPr>
        <p:sp>
          <p:nvSpPr>
            <p:cNvPr id="357" name=""/>
            <p:cNvSpPr/>
            <p:nvPr/>
          </p:nvSpPr>
          <p:spPr>
            <a:xfrm>
              <a:off x="6062662" y="676275"/>
              <a:ext cx="247650" cy="247650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0" cap="flat" cmpd="sng" algn="ctr">
              <a:noFill/>
              <a:prstDash val="solid"/>
            </a:ln>
          </p:spPr>
          <p:txBody>
            <a:bodyPr anchor="ctr"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58" name=""/>
            <p:cNvSpPr txBox="1"/>
            <p:nvPr/>
          </p:nvSpPr>
          <p:spPr>
            <a:xfrm>
              <a:off x="6058053" y="666765"/>
              <a:ext cx="274747" cy="26898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5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graphicFrame>
        <p:nvGraphicFramePr>
          <p:cNvPr id="359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룸정보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 룸 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500354" y="859362"/>
            <a:ext cx="4803321" cy="3632416"/>
            <a:chOff x="961606" y="859209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09"/>
              <a:ext cx="3876520" cy="575724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이용안내</a:t>
              </a:r>
              <a:r>
                <a:rPr lang="ko-KR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 /마이 페이지/ 고객센터/로그인</a:t>
              </a:r>
              <a:endPara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501304" y="859362"/>
            <a:ext cx="4803258" cy="562154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499532" y="1504206"/>
            <a:ext cx="4805031" cy="267183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498647" y="1483875"/>
            <a:ext cx="4803257" cy="2724307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498647" y="1484440"/>
            <a:ext cx="835546" cy="272908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룸 정보</a:t>
            </a:r>
            <a:r>
              <a:rPr lang="ko-KR" sz="900" u="sng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u="sng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u="sng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시설안내</a:t>
            </a:r>
            <a:endParaRPr lang="ko-KR" altLang="en-US" sz="900" u="sng" strike="noStrike" cap="none">
              <a:solidFill>
                <a:srgbClr val="ff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1" u="sng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1" u="sng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5" name="Google Shape;313;p10"/>
          <p:cNvSpPr/>
          <p:nvPr/>
        </p:nvSpPr>
        <p:spPr>
          <a:xfrm>
            <a:off x="1824872" y="1979796"/>
            <a:ext cx="2984542" cy="71489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건물사진</a:t>
            </a: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6" name="Google Shape;312;p10"/>
          <p:cNvSpPr/>
          <p:nvPr/>
        </p:nvSpPr>
        <p:spPr>
          <a:xfrm>
            <a:off x="1824284" y="1633804"/>
            <a:ext cx="2984542" cy="2927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시설 안내</a:t>
            </a: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8" name="Google Shape;312;p10"/>
          <p:cNvSpPr/>
          <p:nvPr/>
        </p:nvSpPr>
        <p:spPr>
          <a:xfrm>
            <a:off x="1829976" y="2750088"/>
            <a:ext cx="2984542" cy="133040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498348" y="1488036"/>
            <a:ext cx="836757" cy="58825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869171" y="2832806"/>
            <a:ext cx="553769" cy="185081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오시는 길</a:t>
            </a:r>
            <a:endParaRPr lang="ko-KR" altLang="en-US" sz="600">
              <a:latin typeface="맑은 고딕"/>
              <a:ea typeface="맑은 고딕"/>
            </a:endParaRPr>
          </a:p>
        </p:txBody>
      </p:sp>
      <p:sp>
        <p:nvSpPr>
          <p:cNvPr id="304" name=""/>
          <p:cNvSpPr/>
          <p:nvPr/>
        </p:nvSpPr>
        <p:spPr>
          <a:xfrm>
            <a:off x="1986837" y="3079746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2000389" y="3076564"/>
            <a:ext cx="719448" cy="161297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주소</a:t>
            </a:r>
            <a:endPara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1987443" y="3288965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2000995" y="3285782"/>
            <a:ext cx="719448" cy="161298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지하철주소</a:t>
            </a:r>
            <a:endPara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1983651" y="3489991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1997203" y="3486809"/>
            <a:ext cx="719448" cy="167081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버스정류장</a:t>
            </a:r>
            <a:endPara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0" name=""/>
          <p:cNvSpPr/>
          <p:nvPr/>
        </p:nvSpPr>
        <p:spPr>
          <a:xfrm>
            <a:off x="1983651" y="3696668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1997203" y="3693486"/>
            <a:ext cx="719448" cy="162234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지도</a:t>
            </a:r>
            <a:r>
              <a:rPr xmlns:mc="http://schemas.openxmlformats.org/markup-compatibility/2006" xmlns:hp="http://schemas.haansoft.com/office/presentation/8.0" kumimoji="0" lang="en-US" altLang="ko-KR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건물 위치</a:t>
            </a:r>
            <a:r>
              <a:rPr xmlns:mc="http://schemas.openxmlformats.org/markup-compatibility/2006" xmlns:hp="http://schemas.haansoft.com/office/presentation/8.0" kumimoji="0" lang="en-US" altLang="ko-KR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xmlns:mc="http://schemas.openxmlformats.org/markup-compatibility/2006" xmlns:hp="http://schemas.haansoft.com/office/presentation/8.0" kumimoji="0" lang="en-US" altLang="ko-KR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12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시설안내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 시설안내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4" name=""/>
          <p:cNvGraphicFramePr/>
          <p:nvPr/>
        </p:nvGraphicFramePr>
        <p:xfrm>
          <a:off x="6340926" y="439674"/>
          <a:ext cx="2798244" cy="2937955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문의게시판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고객센터의 문의게시판으로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이용요금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이용안내의 룸정보로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예약하기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시설안내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이용안내의 시설안내로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6373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1. 문의게시판 : 고객센터의 문의게시판으로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2. 이용요금 : 이용안내의 룸정보로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3. 예약하기 :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4. 시설안내 : 이용안내의 시설안내로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128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sp>
        <p:nvSpPr>
          <p:cNvPr id="5129" name=""/>
          <p:cNvSpPr txBox="1"/>
          <p:nvPr/>
        </p:nvSpPr>
        <p:spPr>
          <a:xfrm>
            <a:off x="738075" y="647594"/>
            <a:ext cx="3680718" cy="4340984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0" name=""/>
          <p:cNvSpPr txBox="1"/>
          <p:nvPr/>
        </p:nvSpPr>
        <p:spPr>
          <a:xfrm>
            <a:off x="739638" y="649157"/>
            <a:ext cx="799976" cy="53964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1" name=""/>
          <p:cNvSpPr txBox="1"/>
          <p:nvPr/>
        </p:nvSpPr>
        <p:spPr>
          <a:xfrm>
            <a:off x="1685633" y="793613"/>
            <a:ext cx="2728416" cy="39680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2" name=""/>
          <p:cNvSpPr txBox="1"/>
          <p:nvPr/>
        </p:nvSpPr>
        <p:spPr>
          <a:xfrm>
            <a:off x="741200" y="3910910"/>
            <a:ext cx="3672848" cy="334849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3" name=""/>
          <p:cNvSpPr txBox="1"/>
          <p:nvPr/>
        </p:nvSpPr>
        <p:spPr>
          <a:xfrm>
            <a:off x="742819" y="1191983"/>
            <a:ext cx="3672792" cy="1158660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4" name=""/>
          <p:cNvSpPr txBox="1"/>
          <p:nvPr/>
        </p:nvSpPr>
        <p:spPr>
          <a:xfrm>
            <a:off x="744382" y="2350643"/>
            <a:ext cx="3672848" cy="156501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5" name=""/>
          <p:cNvSpPr txBox="1"/>
          <p:nvPr/>
        </p:nvSpPr>
        <p:spPr>
          <a:xfrm>
            <a:off x="1290389" y="3964830"/>
            <a:ext cx="3361721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문의게시판/이용요금/예약하기/찾아오시는 길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6" name=""/>
          <p:cNvSpPr txBox="1"/>
          <p:nvPr/>
        </p:nvSpPr>
        <p:spPr>
          <a:xfrm>
            <a:off x="1844322" y="977699"/>
            <a:ext cx="2685548" cy="2206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로그인/마이페이지/이용안내/예약하기/고객센터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40" name=""/>
          <p:cNvSpPr txBox="1"/>
          <p:nvPr/>
        </p:nvSpPr>
        <p:spPr>
          <a:xfrm>
            <a:off x="1012641" y="4447372"/>
            <a:ext cx="3304564" cy="419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주소/전화번호/FAX/사업자등록번호/대표자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저작권표시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5141" name="Group 1"/>
          <p:cNvGrpSpPr/>
          <p:nvPr/>
        </p:nvGrpSpPr>
        <p:grpSpPr>
          <a:xfrm rot="0">
            <a:off x="268259" y="3012527"/>
            <a:ext cx="5283798" cy="831681"/>
            <a:chOff x="268259" y="3012527"/>
            <a:chExt cx="5283798" cy="831681"/>
          </a:xfrm>
        </p:grpSpPr>
        <p:sp>
          <p:nvSpPr>
            <p:cNvPr id="5142" name=""/>
            <p:cNvSpPr txBox="1"/>
            <p:nvPr/>
          </p:nvSpPr>
          <p:spPr>
            <a:xfrm>
              <a:off x="1128518" y="3202976"/>
              <a:ext cx="801539" cy="261895"/>
            </a:xfrm>
            <a:prstGeom prst="rect">
              <a:avLst/>
            </a:prstGeom>
            <a:solidFill>
              <a:srgbClr val="ffe7d8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시설 안내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5143" name="Group 1"/>
            <p:cNvGrpSpPr/>
            <p:nvPr/>
          </p:nvGrpSpPr>
          <p:grpSpPr>
            <a:xfrm rot="0">
              <a:off x="268259" y="3012527"/>
              <a:ext cx="5283798" cy="831681"/>
              <a:chOff x="268259" y="3012527"/>
              <a:chExt cx="5283798" cy="831681"/>
            </a:xfrm>
          </p:grpSpPr>
          <p:sp>
            <p:nvSpPr>
              <p:cNvPr id="5144" name=""/>
              <p:cNvSpPr txBox="1"/>
              <p:nvPr/>
            </p:nvSpPr>
            <p:spPr>
              <a:xfrm>
                <a:off x="1215817" y="3471236"/>
                <a:ext cx="658702" cy="263458"/>
              </a:xfrm>
              <a:prstGeom prst="rect">
                <a:avLst/>
              </a:prstGeom>
              <a:solidFill>
                <a:srgbClr val="ffe7d8"/>
              </a:solidFill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룸 정보</a:t>
                </a:r>
  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145" name=""/>
              <p:cNvSpPr txBox="1"/>
              <p:nvPr/>
            </p:nvSpPr>
            <p:spPr>
              <a:xfrm>
                <a:off x="268259" y="3012527"/>
                <a:ext cx="5283798" cy="831681"/>
              </a:xfrm>
              <a:prstGeom prst="rect">
                <a:avLst/>
              </a:prstGeom>
              <a:solidFill>
                <a:srgbClr val="ffe7d8"/>
              </a:solidFill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ctr">
                <a:noAutofit/>
              </a:bodyPr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cxnSp>
        <p:nvCxnSpPr>
          <p:cNvPr id="5146" name=""/>
          <p:cNvCxnSpPr/>
          <p:nvPr/>
        </p:nvCxnSpPr>
        <p:spPr>
          <a:xfrm flipV="1">
            <a:off x="4410868" y="3856935"/>
            <a:ext cx="1134826" cy="380898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5147" name=""/>
          <p:cNvCxnSpPr/>
          <p:nvPr/>
        </p:nvCxnSpPr>
        <p:spPr>
          <a:xfrm rot="10800000">
            <a:off x="268259" y="3856935"/>
            <a:ext cx="452345" cy="396806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sp>
        <p:nvSpPr>
          <p:cNvPr id="5148" name=""/>
          <p:cNvSpPr/>
          <p:nvPr/>
        </p:nvSpPr>
        <p:spPr>
          <a:xfrm>
            <a:off x="698388" y="3049032"/>
            <a:ext cx="557114" cy="558677"/>
          </a:xfrm>
          <a:prstGeom prst="ellipse">
            <a:avLst/>
          </a:prstGeom>
          <a:solidFill>
            <a:srgbClr val="ffffff"/>
          </a:solidFill>
          <a:ln w="25452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49" name=""/>
          <p:cNvSpPr/>
          <p:nvPr/>
        </p:nvSpPr>
        <p:spPr>
          <a:xfrm>
            <a:off x="2028464" y="3056958"/>
            <a:ext cx="558677" cy="558733"/>
          </a:xfrm>
          <a:prstGeom prst="ellipse">
            <a:avLst/>
          </a:prstGeom>
          <a:solidFill>
            <a:srgbClr val="ffffff"/>
          </a:solidFill>
          <a:ln w="25452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50" name=""/>
          <p:cNvSpPr/>
          <p:nvPr/>
        </p:nvSpPr>
        <p:spPr>
          <a:xfrm>
            <a:off x="3315672" y="3056958"/>
            <a:ext cx="558733" cy="558733"/>
          </a:xfrm>
          <a:prstGeom prst="ellipse">
            <a:avLst/>
          </a:prstGeom>
          <a:solidFill>
            <a:srgbClr val="ffffff"/>
          </a:solidFill>
          <a:ln w="25452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51" name=""/>
          <p:cNvSpPr/>
          <p:nvPr/>
        </p:nvSpPr>
        <p:spPr>
          <a:xfrm>
            <a:off x="4569557" y="3056958"/>
            <a:ext cx="558733" cy="558733"/>
          </a:xfrm>
          <a:prstGeom prst="ellipse">
            <a:avLst/>
          </a:prstGeom>
          <a:solidFill>
            <a:srgbClr val="ffffff"/>
          </a:solidFill>
          <a:ln w="25452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52" name=""/>
          <p:cNvSpPr txBox="1"/>
          <p:nvPr/>
        </p:nvSpPr>
        <p:spPr>
          <a:xfrm>
            <a:off x="574585" y="3629925"/>
            <a:ext cx="852333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문의게시판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6" name=""/>
          <p:cNvSpPr txBox="1"/>
          <p:nvPr/>
        </p:nvSpPr>
        <p:spPr>
          <a:xfrm>
            <a:off x="1958636" y="3615691"/>
            <a:ext cx="695151" cy="2428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이용요금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7" name=""/>
          <p:cNvSpPr txBox="1"/>
          <p:nvPr/>
        </p:nvSpPr>
        <p:spPr>
          <a:xfrm>
            <a:off x="3288712" y="3629925"/>
            <a:ext cx="696770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예약하기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8" name=""/>
          <p:cNvSpPr txBox="1"/>
          <p:nvPr/>
        </p:nvSpPr>
        <p:spPr>
          <a:xfrm>
            <a:off x="4569557" y="3637907"/>
            <a:ext cx="696825" cy="2428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시설안내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9" name=""/>
          <p:cNvSpPr/>
          <p:nvPr/>
        </p:nvSpPr>
        <p:spPr>
          <a:xfrm>
            <a:off x="309508" y="3123604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5160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5161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03 메인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ffe7d8">
                <a:alpha val="100000"/>
              </a:srgbClr>
            </a:gs>
            <a:gs pos="100000">
              <a:schemeClr val="bg1">
                <a:alpha val="100000"/>
              </a:schemeClr>
            </a:gs>
          </a:gsLst>
          <a:path path="circle">
            <a:fillToRect l="100000" b="100000"/>
          </a:path>
          <a:tileRect t="-100000" r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752935" y="0"/>
            <a:ext cx="8387797" cy="2354399"/>
          </a:xfrm>
          <a:prstGeom prst="rect">
            <a:avLst/>
          </a:prstGeom>
          <a:solidFill>
            <a:srgbClr val="ffb689"/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4" name=""/>
          <p:cNvCxnSpPr/>
          <p:nvPr/>
        </p:nvCxnSpPr>
        <p:spPr>
          <a:xfrm>
            <a:off x="752935" y="4299128"/>
            <a:ext cx="8387797" cy="0"/>
          </a:xfrm>
          <a:prstGeom prst="line">
            <a:avLst/>
          </a:prstGeom>
          <a:ln>
            <a:solidFill>
              <a:srgbClr val="ffb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/>
        </p:nvSpPr>
        <p:spPr>
          <a:xfrm>
            <a:off x="680908" y="2714534"/>
            <a:ext cx="7091311" cy="114243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로그인 페이지</a:t>
            </a:r>
            <a:endPara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7773" y="945667"/>
            <a:ext cx="5333454" cy="3828296"/>
            <a:chOff x="782545" y="1261223"/>
            <a:chExt cx="7115737" cy="5107600"/>
          </a:xfrm>
        </p:grpSpPr>
        <p:grpSp>
          <p:nvGrpSpPr>
            <p:cNvPr id="20" name="그룹 19"/>
            <p:cNvGrpSpPr/>
            <p:nvPr/>
          </p:nvGrpSpPr>
          <p:grpSpPr>
            <a:xfrm rot="0">
              <a:off x="782546" y="1261223"/>
              <a:ext cx="7115735" cy="952499"/>
              <a:chOff x="931956" y="1458633"/>
              <a:chExt cx="6910294" cy="952500"/>
            </a:xfrm>
            <a:solidFill>
              <a:srgbClr val="ffb689"/>
            </a:solidFill>
          </p:grpSpPr>
          <p:grpSp>
            <p:nvGrpSpPr>
              <p:cNvPr id="16" name="그룹 15"/>
              <p:cNvGrpSpPr/>
              <p:nvPr/>
            </p:nvGrpSpPr>
            <p:grpSpPr>
              <a:xfrm rot="0">
                <a:off x="931956" y="1458633"/>
                <a:ext cx="6910294" cy="952500"/>
                <a:chOff x="483720" y="1309221"/>
                <a:chExt cx="6910294" cy="952500"/>
              </a:xfrm>
              <a:grpFill/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483720" y="1309221"/>
                  <a:ext cx="1400735" cy="9525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2">
                    <a:shade val="2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 b="1">
                    <a:latin typeface="맑은 고딕"/>
                    <a:ea typeface="맑은 고딕"/>
                    <a:cs typeface="+mj-cs"/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1884455" y="1309221"/>
                  <a:ext cx="5509559" cy="9525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2">
                    <a:shade val="2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 b="1">
                    <a:latin typeface="맑은 고딕"/>
                    <a:ea typeface="맑은 고딕"/>
                    <a:cs typeface="+mj-cs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970053" y="1502146"/>
                <a:ext cx="1157940" cy="86179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199">
                    <a:solidFill>
                      <a:schemeClr val="dk1"/>
                    </a:solidFill>
                    <a:latin typeface="맑은 고딕"/>
                    <a:ea typeface="맑은 고딕"/>
                    <a:sym typeface="돋움"/>
                  </a:rPr>
                  <a:t>로고 </a:t>
                </a:r>
                <a:r>
                  <a:rPr lang="en-US" altLang="ko-KR" sz="1199">
                    <a:solidFill>
                      <a:schemeClr val="dk1"/>
                    </a:solidFill>
                    <a:latin typeface="맑은 고딕"/>
                    <a:ea typeface="맑은 고딕"/>
                    <a:sym typeface="돋움"/>
                  </a:rPr>
                  <a:t>)</a:t>
                </a:r>
                <a:endParaRPr lang="en-US" altLang="ko-KR" sz="1199">
                  <a:solidFill>
                    <a:schemeClr val="dk1"/>
                  </a:solidFill>
                  <a:latin typeface="맑은 고딕"/>
                  <a:ea typeface="맑은 고딕"/>
                  <a:sym typeface="돋움"/>
                </a:endParaRPr>
              </a:p>
              <a:p>
                <a:pPr algn="ctr">
                  <a:defRPr/>
                </a:pPr>
                <a:r>
                  <a:rPr lang="en-US" altLang="ko-KR" sz="1199">
                    <a:solidFill>
                      <a:schemeClr val="dk1"/>
                    </a:solidFill>
                    <a:latin typeface="맑은 고딕"/>
                    <a:ea typeface="맑은 고딕"/>
                    <a:sym typeface="돋움"/>
                  </a:rPr>
                  <a:t>Puppy Play Time</a:t>
                </a:r>
                <a:endParaRPr lang="en-US" altLang="ko-KR" sz="1199">
                  <a:solidFill>
                    <a:schemeClr val="dk1"/>
                  </a:solidFill>
                  <a:latin typeface="맑은 고딕"/>
                  <a:ea typeface="맑은 고딕"/>
                  <a:sym typeface="돋움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762247" y="1701425"/>
                <a:ext cx="4482354" cy="46177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49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메인</a:t>
                </a:r>
                <a:r>
                  <a:rPr lang="ko-KR" altLang="en-US" sz="1574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 페이지</a:t>
                </a:r>
                <a:r>
                  <a:rPr lang="en-US" altLang="ko-KR" sz="1574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/</a:t>
                </a:r>
                <a:r>
                  <a:rPr lang="ko-KR" altLang="en-US" sz="1574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로그인</a:t>
                </a:r>
                <a:endParaRPr lang="ko-KR" altLang="en-US" sz="1574">
                  <a:solidFill>
                    <a:schemeClr val="dk1"/>
                  </a:solidFill>
                  <a:latin typeface="맑은 고딕"/>
                  <a:ea typeface="맑은 고딕"/>
                  <a:cs typeface="+mj-cs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 rot="0">
              <a:off x="782546" y="5986744"/>
              <a:ext cx="7115736" cy="382079"/>
              <a:chOff x="782546" y="5939119"/>
              <a:chExt cx="7115736" cy="382079"/>
            </a:xfrm>
            <a:solidFill>
              <a:srgbClr val="ffb689"/>
            </a:solidFill>
          </p:grpSpPr>
          <p:sp>
            <p:nvSpPr>
              <p:cNvPr id="31" name="직사각형 30"/>
              <p:cNvSpPr/>
              <p:nvPr/>
            </p:nvSpPr>
            <p:spPr>
              <a:xfrm>
                <a:off x="782546" y="5939119"/>
                <a:ext cx="7115736" cy="382079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356845" y="5959496"/>
                <a:ext cx="5929779" cy="32849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회사소개 </a:t>
                </a:r>
                <a:r>
                  <a:rPr lang="en-US" altLang="ko-KR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/</a:t>
                </a:r>
                <a:r>
                  <a:rPr lang="ko-KR" altLang="en-US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 개인정보취급방침 </a:t>
                </a:r>
                <a:r>
                  <a:rPr lang="en-US" altLang="ko-KR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/</a:t>
                </a:r>
                <a:r>
                  <a:rPr lang="ko-KR" altLang="en-US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 이용 약관</a:t>
                </a:r>
                <a:endParaRPr lang="ko-KR" altLang="en-US" sz="1000">
                  <a:solidFill>
                    <a:schemeClr val="dk1"/>
                  </a:solidFill>
                  <a:latin typeface="맑은 고딕"/>
                  <a:ea typeface="맑은 고딕"/>
                  <a:cs typeface="+mj-cs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0">
              <a:off x="782545" y="2277184"/>
              <a:ext cx="7115735" cy="3633359"/>
              <a:chOff x="782545" y="2305759"/>
              <a:chExt cx="7115735" cy="3633359"/>
            </a:xfrm>
            <a:solidFill>
              <a:schemeClr val="lt1"/>
            </a:solidFill>
          </p:grpSpPr>
          <p:sp>
            <p:nvSpPr>
              <p:cNvPr id="21" name="직사각형 20"/>
              <p:cNvSpPr/>
              <p:nvPr/>
            </p:nvSpPr>
            <p:spPr>
              <a:xfrm>
                <a:off x="782545" y="2305759"/>
                <a:ext cx="7115735" cy="36333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>
                  <a:latin typeface="맑은 고딕"/>
                  <a:ea typeface="맑은 고딕"/>
                  <a:cs typeface="+mj-cs"/>
                </a:endParaRPr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 rot="0">
                <a:off x="1221443" y="2396379"/>
                <a:ext cx="6237941" cy="734896"/>
                <a:chOff x="1912472" y="2549899"/>
                <a:chExt cx="6237941" cy="734896"/>
              </a:xfrm>
              <a:grpFill/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1912472" y="2549899"/>
                  <a:ext cx="6237941" cy="7348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>
                    <a:latin typeface="맑은 고딕"/>
                    <a:ea typeface="맑은 고딕"/>
                    <a:cs typeface="+mj-cs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331882" y="2743368"/>
                  <a:ext cx="3399119" cy="50797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1874">
                      <a:latin typeface="맑은 고딕"/>
                      <a:ea typeface="맑은 고딕"/>
                      <a:cs typeface="+mj-cs"/>
                    </a:rPr>
                    <a:t>로그인</a:t>
                  </a:r>
                  <a:endParaRPr lang="ko-KR" altLang="en-US" sz="1874">
                    <a:latin typeface="맑은 고딕"/>
                    <a:ea typeface="맑은 고딕"/>
                    <a:cs typeface="+mj-cs"/>
                  </a:endParaRP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 rot="0">
                <a:off x="1202763" y="3227854"/>
                <a:ext cx="6237941" cy="1475441"/>
                <a:chOff x="1893792" y="3324225"/>
                <a:chExt cx="6237941" cy="1475441"/>
              </a:xfrm>
              <a:grpFill/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1893792" y="3324225"/>
                  <a:ext cx="6237941" cy="147544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>
                    <a:latin typeface="맑은 고딕"/>
                    <a:ea typeface="맑은 고딕"/>
                    <a:cs typeface="+mj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650188" y="3879290"/>
                  <a:ext cx="4725148" cy="52337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1949">
                      <a:latin typeface="맑은 고딕"/>
                      <a:ea typeface="맑은 고딕"/>
                      <a:cs typeface="+mj-cs"/>
                    </a:rPr>
                    <a:t>로그인 입력 창</a:t>
                  </a:r>
                  <a:endParaRPr lang="ko-KR" altLang="en-US" sz="1949">
                    <a:latin typeface="맑은 고딕"/>
                    <a:ea typeface="맑은 고딕"/>
                    <a:cs typeface="+mj-cs"/>
                  </a:endParaRPr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1221443" y="4817596"/>
                <a:ext cx="6237941" cy="7662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75484" y="5048343"/>
                <a:ext cx="3753972" cy="42935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74">
                    <a:latin typeface="맑은 고딕"/>
                    <a:ea typeface="맑은 고딕"/>
                    <a:cs typeface="+mj-cs"/>
                  </a:rPr>
                  <a:t>로그인 버튼</a:t>
                </a:r>
                <a:endParaRPr lang="ko-KR" altLang="en-US" sz="1574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797174" y="2421402"/>
                <a:ext cx="1596837" cy="533809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000" b="1">
                    <a:latin typeface="맑은 고딕"/>
                    <a:ea typeface="맑은 고딕"/>
                    <a:cs typeface="+mj-cs"/>
                  </a:rPr>
                  <a:t>Main-content-section1</a:t>
                </a:r>
                <a:endParaRPr lang="en-US" altLang="ko-KR" sz="1000" b="1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08011" y="3580575"/>
                <a:ext cx="1596837" cy="861791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199" b="1">
                    <a:latin typeface="맑은 고딕"/>
                    <a:ea typeface="맑은 고딕"/>
                    <a:cs typeface="+mj-cs"/>
                  </a:rPr>
                  <a:t>Main-content-section2</a:t>
                </a:r>
                <a:endParaRPr lang="en-US" altLang="ko-KR" sz="1199" b="1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792274" y="4904994"/>
                <a:ext cx="1628313" cy="533809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000" b="1">
                    <a:latin typeface="맑은 고딕"/>
                    <a:ea typeface="맑은 고딕"/>
                    <a:cs typeface="+mj-cs"/>
                  </a:rPr>
                  <a:t>Main-content-section3</a:t>
                </a:r>
                <a:endParaRPr lang="en-US" altLang="ko-KR" sz="1000" b="1">
                  <a:latin typeface="맑은 고딕"/>
                  <a:ea typeface="맑은 고딕"/>
                  <a:cs typeface="+mj-cs"/>
                </a:endParaRPr>
              </a:p>
            </p:txBody>
          </p:sp>
        </p:grpSp>
      </p:grpSp>
      <p:graphicFrame>
        <p:nvGraphicFramePr>
          <p:cNvPr id="35" name="표 34"/>
          <p:cNvGraphicFramePr/>
          <p:nvPr/>
        </p:nvGraphicFramePr>
        <p:xfrm>
          <a:off x="6250194" y="442847"/>
          <a:ext cx="2885363" cy="3212519"/>
        </p:xfrm>
        <a:graphic>
          <a:graphicData uri="http://schemas.openxmlformats.org/drawingml/2006/table">
            <a:tbl>
              <a:tblPr firstRow="1" bandRow="1"/>
              <a:tblGrid>
                <a:gridCol w="310970"/>
                <a:gridCol w="2574392"/>
              </a:tblGrid>
              <a:tr h="292475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1478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Header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(width : 100%, height : 6%)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Logo : 로고 클릭 시 메인 페이지로 이동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(width : 15%, height : 100%)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ko-KR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Footer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(width : 100% height : 11%)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Header 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와 </a:t>
                      </a: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Logo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와 </a:t>
                      </a: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Footer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는 고정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Content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만 변경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75656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Main content 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Width : 100% height : 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80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25403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Main-content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section1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&lt;h2&gt;로그인&lt;/h2&gt;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Width : 100% height :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02102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Main-content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section2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100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48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25403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Main-content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section3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Width : 10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0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로그인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617573" y="615748"/>
            <a:ext cx="5333453" cy="713925"/>
            <a:chOff x="931956" y="1458633"/>
            <a:chExt cx="6910294" cy="952500"/>
          </a:xfrm>
          <a:solidFill>
            <a:srgbClr val="ffb689"/>
          </a:solidFill>
        </p:grpSpPr>
        <p:grpSp>
          <p:nvGrpSpPr>
            <p:cNvPr id="5" name="그룹 4"/>
            <p:cNvGrpSpPr/>
            <p:nvPr/>
          </p:nvGrpSpPr>
          <p:grpSpPr>
            <a:xfrm rot="0">
              <a:off x="931956" y="1458633"/>
              <a:ext cx="6910294" cy="952500"/>
              <a:chOff x="483720" y="1309221"/>
              <a:chExt cx="6910294" cy="952500"/>
            </a:xfrm>
            <a:grpFill/>
          </p:grpSpPr>
          <p:sp>
            <p:nvSpPr>
              <p:cNvPr id="6" name="직사각형 5"/>
              <p:cNvSpPr/>
              <p:nvPr/>
            </p:nvSpPr>
            <p:spPr>
              <a:xfrm>
                <a:off x="483720" y="1309221"/>
                <a:ext cx="1400735" cy="9525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a3f1c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884455" y="1309221"/>
                <a:ext cx="5509559" cy="9525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a3f1c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70055" y="1502147"/>
              <a:ext cx="1157941" cy="84844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199">
                  <a:solidFill>
                    <a:schemeClr val="dk1"/>
                  </a:solidFill>
                  <a:latin typeface="맑은고딕"/>
                  <a:ea typeface="맑은 고딕"/>
                  <a:cs typeface="맑은 고딕"/>
                </a:rPr>
                <a:t>로고 </a:t>
              </a: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)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  <a:p>
              <a:pPr algn="ctr" defTabSz="685343">
                <a:spcBef>
                  <a:spcPct val="0"/>
                </a:spcBef>
                <a:defRPr/>
              </a:pP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Puppy Play Time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2247" y="1701425"/>
              <a:ext cx="4482352" cy="44584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649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메인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페이지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로그인</a:t>
              </a:r>
              <a:endParaRPr lang="ko-KR" altLang="en-US" sz="1574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17181" y="1380009"/>
            <a:ext cx="5333453" cy="303084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sp>
        <p:nvSpPr>
          <p:cNvPr id="11" name="TextBox 10"/>
          <p:cNvSpPr txBox="1"/>
          <p:nvPr/>
        </p:nvSpPr>
        <p:spPr>
          <a:xfrm>
            <a:off x="2962756" y="1822036"/>
            <a:ext cx="753048" cy="24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로그인</a:t>
            </a:r>
            <a:endParaRPr lang="ko-KR" altLang="en-US" sz="1010"/>
          </a:p>
        </p:txBody>
      </p:sp>
      <p:sp>
        <p:nvSpPr>
          <p:cNvPr id="12" name="직사각형 11"/>
          <p:cNvSpPr/>
          <p:nvPr/>
        </p:nvSpPr>
        <p:spPr>
          <a:xfrm>
            <a:off x="1910253" y="2223297"/>
            <a:ext cx="2943725" cy="347182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sp>
        <p:nvSpPr>
          <p:cNvPr id="13" name="직사각형 12"/>
          <p:cNvSpPr/>
          <p:nvPr/>
        </p:nvSpPr>
        <p:spPr>
          <a:xfrm>
            <a:off x="1895583" y="2845234"/>
            <a:ext cx="2943725" cy="347182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chemeClr val="accent2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algn="ctr" defTabSz="685343">
              <a:spcBef>
                <a:spcPct val="0"/>
              </a:spcBef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10253" y="2015168"/>
            <a:ext cx="1276266" cy="24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아이디</a:t>
            </a:r>
            <a:endParaRPr lang="ko-KR" altLang="en-US" sz="1010"/>
          </a:p>
        </p:txBody>
      </p:sp>
      <p:sp>
        <p:nvSpPr>
          <p:cNvPr id="15" name="TextBox 14"/>
          <p:cNvSpPr txBox="1"/>
          <p:nvPr/>
        </p:nvSpPr>
        <p:spPr>
          <a:xfrm>
            <a:off x="1895582" y="2570479"/>
            <a:ext cx="1486533" cy="237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비밀번호</a:t>
            </a:r>
            <a:endParaRPr lang="ko-KR" altLang="en-US" sz="1010"/>
          </a:p>
        </p:txBody>
      </p:sp>
      <p:sp>
        <p:nvSpPr>
          <p:cNvPr id="16" name="직사각형 15"/>
          <p:cNvSpPr/>
          <p:nvPr/>
        </p:nvSpPr>
        <p:spPr>
          <a:xfrm>
            <a:off x="1910254" y="3479445"/>
            <a:ext cx="2943725" cy="347182"/>
          </a:xfrm>
          <a:prstGeom prst="rect">
            <a:avLst/>
          </a:prstGeom>
          <a:solidFill>
            <a:srgbClr val="ffb689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 defTabSz="685343">
              <a:spcBef>
                <a:spcPct val="0"/>
              </a:spcBef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702" y="3516246"/>
            <a:ext cx="1799487" cy="235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10"/>
              <a:t>로그인</a:t>
            </a:r>
            <a:endParaRPr lang="ko-KR" altLang="en-US" sz="1010"/>
          </a:p>
        </p:txBody>
      </p:sp>
      <p:sp>
        <p:nvSpPr>
          <p:cNvPr id="20" name="TextBox 19"/>
          <p:cNvSpPr txBox="1"/>
          <p:nvPr/>
        </p:nvSpPr>
        <p:spPr>
          <a:xfrm>
            <a:off x="4300074" y="4047535"/>
            <a:ext cx="1169839" cy="237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회원가입</a:t>
            </a:r>
            <a:endParaRPr lang="ko-KR" altLang="en-US" sz="1010"/>
          </a:p>
        </p:txBody>
      </p:sp>
      <p:sp>
        <p:nvSpPr>
          <p:cNvPr id="21" name="TextBox 20"/>
          <p:cNvSpPr txBox="1"/>
          <p:nvPr/>
        </p:nvSpPr>
        <p:spPr>
          <a:xfrm>
            <a:off x="1485479" y="4000517"/>
            <a:ext cx="1564771" cy="236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아이디 찾기</a:t>
            </a:r>
            <a:endParaRPr lang="ko-KR" altLang="en-US" sz="1010"/>
          </a:p>
        </p:txBody>
      </p:sp>
      <p:sp>
        <p:nvSpPr>
          <p:cNvPr id="22" name="TextBox 21"/>
          <p:cNvSpPr txBox="1"/>
          <p:nvPr/>
        </p:nvSpPr>
        <p:spPr>
          <a:xfrm>
            <a:off x="2752491" y="4004889"/>
            <a:ext cx="1641190" cy="24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비밀번호 찾기</a:t>
            </a:r>
            <a:endParaRPr lang="ko-KR" altLang="en-US" sz="101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75722" y="4603952"/>
            <a:ext cx="464117" cy="221347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 rot="0">
            <a:off x="587775" y="4460761"/>
            <a:ext cx="5333454" cy="286379"/>
            <a:chOff x="782546" y="6158194"/>
            <a:chExt cx="7115736" cy="382079"/>
          </a:xfrm>
          <a:solidFill>
            <a:srgbClr val="ffb689"/>
          </a:solidFill>
        </p:grpSpPr>
        <p:sp>
          <p:nvSpPr>
            <p:cNvPr id="43" name="직사각형 42"/>
            <p:cNvSpPr/>
            <p:nvPr/>
          </p:nvSpPr>
          <p:spPr>
            <a:xfrm>
              <a:off x="782546" y="6158194"/>
              <a:ext cx="7115736" cy="382079"/>
            </a:xfrm>
            <a:prstGeom prst="rect">
              <a:avLst/>
            </a:prstGeom>
            <a:grpFill/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algn="ctr" defTabSz="685343">
                <a:spcBef>
                  <a:spcPct val="0"/>
                </a:spcBef>
                <a:defRPr/>
              </a:pPr>
              <a:endParaRPr lang="ko-KR" altLang="en-US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26207" y="6177217"/>
              <a:ext cx="5929779" cy="32849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회사소개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개인정보취급방침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이용 약관</a:t>
              </a:r>
              <a:endParaRPr lang="ko-KR" altLang="en-US" sz="1000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4802424" y="3888908"/>
            <a:ext cx="4275305" cy="977574"/>
            <a:chOff x="5718175" y="3679543"/>
            <a:chExt cx="6460198" cy="1474471"/>
          </a:xfrm>
        </p:grpSpPr>
        <p:sp>
          <p:nvSpPr>
            <p:cNvPr id="24" name="직사각형 23"/>
            <p:cNvSpPr/>
            <p:nvPr/>
          </p:nvSpPr>
          <p:spPr>
            <a:xfrm>
              <a:off x="6739785" y="3679543"/>
              <a:ext cx="5438588" cy="1474471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18176" y="3822521"/>
              <a:ext cx="6460196" cy="1071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66306" lvl="7" algn="ctr">
                <a:lnSpc>
                  <a:spcPct val="160000"/>
                </a:lnSpc>
                <a:defRPr/>
              </a:pPr>
              <a:r>
                <a:rPr lang="ko-KR" altLang="en-US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로그인 실패 내용 </a:t>
              </a:r>
              <a:r>
                <a:rPr lang="en-US" altLang="ko-KR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:</a:t>
              </a:r>
              <a:r>
                <a:rPr lang="ko-KR" altLang="en-US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endParaRPr lang="ko-KR" altLang="en-US" sz="1274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666306" lvl="7" algn="ctr">
                <a:lnSpc>
                  <a:spcPct val="160000"/>
                </a:lnSpc>
                <a:defRPr/>
              </a:pPr>
              <a:r>
                <a:rPr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아이디 또는 비밀번호를 입력하지 않았습니다</a:t>
              </a:r>
              <a:r>
                <a:rPr lang="en-US" altLang="ko-KR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.</a:t>
              </a:r>
              <a:endParaRPr lang="en-US" altLang="ko-KR" sz="1274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aphicFrame>
        <p:nvGraphicFramePr>
          <p:cNvPr id="46" name="표 45"/>
          <p:cNvGraphicFramePr/>
          <p:nvPr/>
        </p:nvGraphicFramePr>
        <p:xfrm>
          <a:off x="6325842" y="485966"/>
          <a:ext cx="2810825" cy="3205393"/>
        </p:xfrm>
        <a:graphic>
          <a:graphicData uri="http://schemas.openxmlformats.org/drawingml/2006/table">
            <a:tbl>
              <a:tblPr firstRow="1" bandRow="1"/>
              <a:tblGrid>
                <a:gridCol w="302937"/>
                <a:gridCol w="2507887"/>
              </a:tblGrid>
              <a:tr h="275810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161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&lt;h2&gt;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로그인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&lt;/h2&gt;</a:t>
                      </a:r>
                      <a:endParaRPr lang="en-US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9899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룸 예약할 시 작성한 아이디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 비밀번호 입력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아이디 : 알파벳, 숫자 조합으로 최소 8자 최대 15자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비밀번호 : 영문, 숫자, 특수문자를 조합하여 8자리 이상 15자리 이내로 입력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9046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입력 정보 일치 시 메인 페이지로 이동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9046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아이디 찾기 시 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- 아이디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찾기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팝업 창으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로 이동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1802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비밀번호 찾기 시 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- 비밀번호 찾기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팝업 창으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로 이동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9046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회원가입 버튼 클릭시 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+mj-ea"/>
                          <a:cs typeface="맑은 고딕"/>
                        </a:rPr>
                        <a:t>회원가입 창으로 이동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2752491" y="183415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668879" y="2256265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668879" y="354885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340002" y="403861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00836" y="4057910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5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128264" y="4086042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6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826432" y="3789827"/>
            <a:ext cx="681957" cy="210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6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로그인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415517" y="757082"/>
            <a:ext cx="5333453" cy="713925"/>
            <a:chOff x="931956" y="1458633"/>
            <a:chExt cx="6910294" cy="952500"/>
          </a:xfrm>
          <a:solidFill>
            <a:srgbClr val="ffb689"/>
          </a:solidFill>
        </p:grpSpPr>
        <p:grpSp>
          <p:nvGrpSpPr>
            <p:cNvPr id="5" name="그룹 4"/>
            <p:cNvGrpSpPr/>
            <p:nvPr/>
          </p:nvGrpSpPr>
          <p:grpSpPr>
            <a:xfrm rot="0">
              <a:off x="931956" y="1458633"/>
              <a:ext cx="6910294" cy="952500"/>
              <a:chOff x="483720" y="1309221"/>
              <a:chExt cx="6910294" cy="952500"/>
            </a:xfrm>
            <a:grpFill/>
          </p:grpSpPr>
          <p:sp>
            <p:nvSpPr>
              <p:cNvPr id="6" name="직사각형 5"/>
              <p:cNvSpPr/>
              <p:nvPr/>
            </p:nvSpPr>
            <p:spPr>
              <a:xfrm>
                <a:off x="483720" y="1309221"/>
                <a:ext cx="1400735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884455" y="1309221"/>
                <a:ext cx="5509559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70050" y="1502147"/>
              <a:ext cx="1157938" cy="861795"/>
            </a:xfrm>
            <a:prstGeom prst="rect">
              <a:avLst/>
            </a:prstGeom>
            <a:grpFill/>
            <a:ln w="25400">
              <a:noFill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199">
                  <a:solidFill>
                    <a:schemeClr val="dk1"/>
                  </a:solidFill>
                  <a:latin typeface="맑은고딕"/>
                  <a:ea typeface="맑은 고딕"/>
                  <a:cs typeface="맑은 고딕"/>
                </a:rPr>
                <a:t>로고 </a:t>
              </a: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)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  <a:p>
              <a:pPr algn="ctr" defTabSz="685343">
                <a:spcBef>
                  <a:spcPct val="0"/>
                </a:spcBef>
                <a:defRPr/>
              </a:pP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Puppy Play Time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2245" y="1701424"/>
              <a:ext cx="4482354" cy="447898"/>
            </a:xfrm>
            <a:prstGeom prst="rect">
              <a:avLst/>
            </a:prstGeom>
            <a:grpFill/>
            <a:ln w="25400">
              <a:noFill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649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메인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페이지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 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로그인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아이디 찾기</a:t>
              </a:r>
              <a:endParaRPr lang="ko-KR" altLang="en-US" sz="1574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15122" y="1504295"/>
            <a:ext cx="5333453" cy="3002725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 defTabSz="685343">
              <a:spcBef>
                <a:spcPct val="0"/>
              </a:spcBef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6108" y="1504295"/>
            <a:ext cx="3569634" cy="237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아이디 찾기</a:t>
            </a:r>
            <a:endParaRPr lang="ko-KR" altLang="en-US" sz="1010"/>
          </a:p>
        </p:txBody>
      </p:sp>
      <p:sp>
        <p:nvSpPr>
          <p:cNvPr id="12" name="TextBox 11"/>
          <p:cNvSpPr txBox="1"/>
          <p:nvPr/>
        </p:nvSpPr>
        <p:spPr>
          <a:xfrm>
            <a:off x="1014377" y="1776592"/>
            <a:ext cx="2436338" cy="24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이메일</a:t>
            </a:r>
            <a:endParaRPr lang="ko-KR" altLang="en-US" sz="1010"/>
          </a:p>
        </p:txBody>
      </p:sp>
      <p:sp>
        <p:nvSpPr>
          <p:cNvPr id="13" name="직사각형 12"/>
          <p:cNvSpPr/>
          <p:nvPr/>
        </p:nvSpPr>
        <p:spPr>
          <a:xfrm>
            <a:off x="1040423" y="2047884"/>
            <a:ext cx="2560735" cy="522594"/>
          </a:xfrm>
          <a:prstGeom prst="rect">
            <a:avLst/>
          </a:prstGeom>
          <a:solidFill>
            <a:schemeClr val="lt1"/>
          </a:solidFill>
          <a:ln w="38100"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sp>
        <p:nvSpPr>
          <p:cNvPr id="15" name="TextBox 14"/>
          <p:cNvSpPr txBox="1"/>
          <p:nvPr/>
        </p:nvSpPr>
        <p:spPr>
          <a:xfrm>
            <a:off x="1141212" y="2172108"/>
            <a:ext cx="2182671" cy="236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10">
                <a:solidFill>
                  <a:schemeClr val="tx1">
                    <a:alpha val="67000"/>
                  </a:schemeClr>
                </a:solidFill>
              </a:rPr>
              <a:t>이메일을 입력해주세요</a:t>
            </a:r>
            <a:endParaRPr lang="ko-KR" altLang="en-US" sz="1010">
              <a:solidFill>
                <a:schemeClr val="tx1">
                  <a:alpha val="67000"/>
                </a:schemeClr>
              </a:solidFill>
            </a:endParaRPr>
          </a:p>
        </p:txBody>
      </p:sp>
      <p:sp>
        <p:nvSpPr>
          <p:cNvPr id="19" name="Google Shape;1235;p47"/>
          <p:cNvSpPr/>
          <p:nvPr/>
        </p:nvSpPr>
        <p:spPr>
          <a:xfrm>
            <a:off x="3889337" y="2061785"/>
            <a:ext cx="929185" cy="501554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395e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1574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찾기</a:t>
            </a:r>
            <a:endParaRPr lang="ko-KR" altLang="en-US" sz="157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253;p47"/>
          <p:cNvSpPr/>
          <p:nvPr/>
        </p:nvSpPr>
        <p:spPr>
          <a:xfrm>
            <a:off x="1233" y="3534755"/>
            <a:ext cx="1900218" cy="679249"/>
          </a:xfrm>
          <a:prstGeom prst="rect">
            <a:avLst/>
          </a:prstGeom>
          <a:solidFill>
            <a:srgbClr val="dfe6f7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정보를 입력하세요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endParaRPr sz="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233;p47"/>
          <p:cNvSpPr/>
          <p:nvPr/>
        </p:nvSpPr>
        <p:spPr>
          <a:xfrm>
            <a:off x="5290430" y="3596391"/>
            <a:ext cx="2810799" cy="910630"/>
          </a:xfrm>
          <a:prstGeom prst="rect">
            <a:avLst/>
          </a:prstGeom>
          <a:solidFill>
            <a:srgbClr val="dfe6f7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 실패</a:t>
            </a:r>
            <a:endParaRPr lang="ko-KR" altLang="en-US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일치하는 회원이 없습니다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그룹 35"/>
          <p:cNvGrpSpPr/>
          <p:nvPr/>
        </p:nvGrpSpPr>
        <p:grpSpPr>
          <a:xfrm rot="0">
            <a:off x="402303" y="4542719"/>
            <a:ext cx="5333454" cy="286379"/>
            <a:chOff x="782546" y="6205819"/>
            <a:chExt cx="7115736" cy="382079"/>
          </a:xfrm>
          <a:solidFill>
            <a:srgbClr val="ffb689"/>
          </a:solidFill>
        </p:grpSpPr>
        <p:sp>
          <p:nvSpPr>
            <p:cNvPr id="37" name="직사각형 36"/>
            <p:cNvSpPr/>
            <p:nvPr/>
          </p:nvSpPr>
          <p:spPr>
            <a:xfrm>
              <a:off x="782546" y="6205819"/>
              <a:ext cx="7115736" cy="382079"/>
            </a:xfrm>
            <a:prstGeom prst="rect">
              <a:avLst/>
            </a:prstGeom>
            <a:grpFill/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algn="ctr" defTabSz="685343">
                <a:spcBef>
                  <a:spcPct val="0"/>
                </a:spcBef>
                <a:defRPr/>
              </a:pPr>
              <a:endParaRPr lang="ko-KR" altLang="en-US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10615" y="6243152"/>
              <a:ext cx="5929779" cy="328497"/>
            </a:xfrm>
            <a:prstGeom prst="rect">
              <a:avLst/>
            </a:prstGeom>
            <a:grpFill/>
            <a:ln w="25400">
              <a:noFill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회사소개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개인정보취급방침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이용 약관</a:t>
              </a:r>
              <a:endParaRPr lang="ko-KR" altLang="en-US" sz="1000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40" name="Google Shape;1233;p47"/>
          <p:cNvSpPr/>
          <p:nvPr/>
        </p:nvSpPr>
        <p:spPr>
          <a:xfrm>
            <a:off x="2403583" y="3349429"/>
            <a:ext cx="2810799" cy="993597"/>
          </a:xfrm>
          <a:prstGeom prst="rect">
            <a:avLst/>
          </a:prstGeom>
          <a:solidFill>
            <a:srgbClr val="dfe6f7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 성공</a:t>
            </a:r>
            <a:endParaRPr lang="ko-KR" altLang="en-US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아이디는 ‘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000000’</a:t>
            </a: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입니다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289;p48"/>
          <p:cNvSpPr txBox="1"/>
          <p:nvPr/>
        </p:nvSpPr>
        <p:spPr>
          <a:xfrm>
            <a:off x="1141211" y="2884019"/>
            <a:ext cx="1208676" cy="20754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돌아가기</a:t>
            </a:r>
            <a:endParaRPr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2" name="Google Shape;1290;p48"/>
          <p:cNvSpPr txBox="1"/>
          <p:nvPr/>
        </p:nvSpPr>
        <p:spPr>
          <a:xfrm>
            <a:off x="2687800" y="2905950"/>
            <a:ext cx="1208676" cy="19566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다시입력</a:t>
            </a:r>
            <a:endParaRPr sz="8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1294;p48"/>
          <p:cNvSpPr/>
          <p:nvPr/>
        </p:nvSpPr>
        <p:spPr>
          <a:xfrm>
            <a:off x="648202" y="3937680"/>
            <a:ext cx="519163" cy="181994"/>
          </a:xfrm>
          <a:prstGeom prst="rect">
            <a:avLst/>
          </a:prstGeom>
          <a:solidFill>
            <a:srgbClr val="d8d8d8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1294;p48"/>
          <p:cNvSpPr/>
          <p:nvPr/>
        </p:nvSpPr>
        <p:spPr>
          <a:xfrm>
            <a:off x="3549400" y="4028678"/>
            <a:ext cx="519163" cy="181994"/>
          </a:xfrm>
          <a:prstGeom prst="rect">
            <a:avLst/>
          </a:prstGeom>
          <a:solidFill>
            <a:srgbClr val="d8d8d8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1294;p48"/>
          <p:cNvSpPr/>
          <p:nvPr/>
        </p:nvSpPr>
        <p:spPr>
          <a:xfrm>
            <a:off x="6436248" y="4252030"/>
            <a:ext cx="519163" cy="181994"/>
          </a:xfrm>
          <a:prstGeom prst="rect">
            <a:avLst/>
          </a:prstGeom>
          <a:solidFill>
            <a:srgbClr val="d8d8d8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" name="표 33"/>
          <p:cNvGraphicFramePr/>
          <p:nvPr/>
        </p:nvGraphicFramePr>
        <p:xfrm>
          <a:off x="6373876" y="423015"/>
          <a:ext cx="2775115" cy="3137679"/>
        </p:xfrm>
        <a:graphic>
          <a:graphicData uri="http://schemas.openxmlformats.org/drawingml/2006/table">
            <a:tbl>
              <a:tblPr firstRow="1" bandRow="1"/>
              <a:tblGrid>
                <a:gridCol w="299089"/>
                <a:gridCol w="2476026"/>
              </a:tblGrid>
              <a:tr h="301208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525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Header와 footer는 고정.Content만 변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경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89861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Main content 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Width : 100% height :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80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590628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텍스트박스에 적은 이름과 이메일로 해당하는 아이디 검색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빈칸 있을 경우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정보를 입력하세요.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   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찾기 실패 시 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아이디 찾기 실패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고딕"/>
                          <a:ea typeface="Arial"/>
                          <a:cs typeface="Arial"/>
                          <a:sym typeface="Arial"/>
                        </a:rPr>
                        <a:t>           일치하는 회원이 없습니다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고딕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kumimoji="0" lang="en-US" altLang="ko-KR" sz="7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고딕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찾기 성공 시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아이디 찾기 성공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아이디는 000000입니다.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0726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돌아가기 버튼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클릭 시 이전 페이지로 이동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169693" y="81182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73323" y="1561936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693809" y="1890245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04351" y="2885090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2652906">
            <a:off x="4568867" y="2854828"/>
            <a:ext cx="1112462" cy="3436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4708421">
            <a:off x="3991891" y="2807315"/>
            <a:ext cx="783652" cy="3164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cxnSp>
        <p:nvCxnSpPr>
          <p:cNvPr id="3" name="직선 화살표 연결선 2"/>
          <p:cNvCxnSpPr/>
          <p:nvPr/>
        </p:nvCxnSpPr>
        <p:spPr>
          <a:xfrm flipH="1">
            <a:off x="1798361" y="2570479"/>
            <a:ext cx="2070326" cy="964275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아이디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아이디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6601</ep:Words>
  <ep:PresentationFormat>화면 슬라이드 쇼(4:3)</ep:PresentationFormat>
  <ep:Paragraphs>896</ep:Paragraphs>
  <ep:Slides>43</ep:Slides>
  <ep:Notes>34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ep:HeadingPairs>
  <ep:TitlesOfParts>
    <vt:vector size="44" baseType="lpstr">
      <vt:lpstr/>
      <vt:lpstr>Puppy Playtime 사용자 스토리보드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1750</dc:creator>
  <cp:lastModifiedBy>robol</cp:lastModifiedBy>
  <dcterms:modified xsi:type="dcterms:W3CDTF">2021-12-05T06:30:40.835</dcterms:modified>
  <cp:revision>45</cp:revision>
  <cp:version>1000.0000.01</cp:version>
</cp:coreProperties>
</file>