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5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0733" cy="5140961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8290"/>
    <p:restoredTop sz="90000"/>
  </p:normalViewPr>
  <p:slideViewPr>
    <p:cSldViewPr>
      <p:cViewPr>
        <p:scale>
          <a:sx n="120" d="100"/>
          <a:sy n="120" d="100"/>
        </p:scale>
        <p:origin x="0" y="0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presProps" Target="presProps.xml"  /><Relationship Id="rId48" Type="http://schemas.openxmlformats.org/officeDocument/2006/relationships/viewProps" Target="viewProps.xml"  /><Relationship Id="rId49" Type="http://schemas.openxmlformats.org/officeDocument/2006/relationships/theme" Target="theme/theme1.xml"  /><Relationship Id="rId5" Type="http://schemas.openxmlformats.org/officeDocument/2006/relationships/slide" Target="slides/slide3.xml"  /><Relationship Id="rId50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584" y="685800"/>
            <a:ext cx="609683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4764807"/>
            <a:ext cx="2895087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0409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36AB70A-5105-47AD-98CE-78C9EA4AA744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35" y="205876"/>
            <a:ext cx="8226658" cy="8568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35" y="1199557"/>
            <a:ext cx="8226658" cy="339279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4764807"/>
            <a:ext cx="2895087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0409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767581C-0D3A-4D4D-A175-072630ECF84D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png"  /><Relationship Id="rId4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8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43058" y="573243"/>
            <a:ext cx="4021079" cy="6477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1115689" y="1706812"/>
            <a:ext cx="4892793" cy="283606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77625" y="161937"/>
            <a:ext cx="4153061" cy="789162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altLang="ko-KR" sz="2085"/>
              <a:t>Puppy Playtime</a:t>
            </a:r>
            <a:r>
              <a:rPr lang="en-US" altLang="ko-KR" sz="5255"/>
              <a:t> </a:t>
            </a:r>
            <a:br>
              <a:rPr lang="en-US" altLang="ko-KR" sz="5255"/>
            </a:br>
            <a:r>
              <a:rPr lang="ko-KR" altLang="en-US" sz="3753" b="1"/>
              <a:t>사용자 </a:t>
            </a:r>
            <a:r>
              <a:rPr lang="en-US" altLang="ko-KR" sz="3753" b="1"/>
              <a:t> </a:t>
            </a:r>
            <a:r>
              <a:rPr lang="ko-KR" altLang="en-US" sz="3753" b="1"/>
              <a:t>스토리보드</a:t>
            </a:r>
            <a:endParaRPr lang="ko-KR" altLang="en-US" sz="3753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881" y="1418048"/>
            <a:ext cx="4681755" cy="342173"/>
          </a:xfrm>
        </p:spPr>
        <p:txBody>
          <a:bodyPr/>
          <a:lstStyle/>
          <a:p>
            <a:pPr lvl="0">
              <a:defRPr/>
            </a:pPr>
            <a:r>
              <a:rPr lang="ko-KR" altLang="en-US" sz="1126">
                <a:solidFill>
                  <a:schemeClr val="dk1"/>
                </a:solidFill>
              </a:rPr>
              <a:t>작성자 </a:t>
            </a:r>
            <a:r>
              <a:rPr lang="en-US" altLang="ko-KR" sz="1126">
                <a:solidFill>
                  <a:schemeClr val="dk1"/>
                </a:solidFill>
              </a:rPr>
              <a:t>: </a:t>
            </a:r>
            <a:r>
              <a:rPr lang="ko-KR" altLang="en-US" sz="1126">
                <a:solidFill>
                  <a:schemeClr val="dk1"/>
                </a:solidFill>
              </a:rPr>
              <a:t>김주영</a:t>
            </a:r>
            <a:r>
              <a:rPr lang="en-US" altLang="ko-KR" sz="1126">
                <a:solidFill>
                  <a:schemeClr val="dk1"/>
                </a:solidFill>
              </a:rPr>
              <a:t>(</a:t>
            </a:r>
            <a:r>
              <a:rPr lang="ko-KR" altLang="en-US" sz="1126">
                <a:solidFill>
                  <a:schemeClr val="dk1"/>
                </a:solidFill>
              </a:rPr>
              <a:t>팀장</a:t>
            </a:r>
            <a:r>
              <a:rPr lang="en-US" altLang="ko-KR" sz="1126">
                <a:solidFill>
                  <a:schemeClr val="dk1"/>
                </a:solidFill>
              </a:rPr>
              <a:t>),</a:t>
            </a:r>
            <a:r>
              <a:rPr lang="ko-KR" altLang="en-US" sz="1126">
                <a:solidFill>
                  <a:schemeClr val="dk1"/>
                </a:solidFill>
              </a:rPr>
              <a:t> 김주현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조민의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최성호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허성경</a:t>
            </a:r>
            <a:endParaRPr lang="ko-KR" altLang="en-US" sz="1126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385719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11" name="그룹 10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12" name="직사각형 11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70052" y="1502147"/>
              <a:ext cx="1157940" cy="8617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62246" y="1701424"/>
              <a:ext cx="4482354" cy="44789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비밀번호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85719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08" y="1547130"/>
            <a:ext cx="3569634" cy="36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343">
              <a:spcBef>
                <a:spcPct val="0"/>
              </a:spcBef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 찾기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Google Shape;1281;p48"/>
          <p:cNvSpPr txBox="1"/>
          <p:nvPr/>
        </p:nvSpPr>
        <p:spPr>
          <a:xfrm>
            <a:off x="970143" y="1819429"/>
            <a:ext cx="1263650" cy="196348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아이디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280;p48"/>
          <p:cNvSpPr/>
          <p:nvPr/>
        </p:nvSpPr>
        <p:spPr>
          <a:xfrm>
            <a:off x="1027257" y="2019313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아이디를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285;p48"/>
          <p:cNvSpPr/>
          <p:nvPr/>
        </p:nvSpPr>
        <p:spPr>
          <a:xfrm>
            <a:off x="1027257" y="2584758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이메일을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84;p48"/>
          <p:cNvSpPr txBox="1"/>
          <p:nvPr/>
        </p:nvSpPr>
        <p:spPr>
          <a:xfrm>
            <a:off x="1027257" y="2389929"/>
            <a:ext cx="1263649" cy="19734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이메일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235;p47"/>
          <p:cNvSpPr/>
          <p:nvPr/>
        </p:nvSpPr>
        <p:spPr>
          <a:xfrm>
            <a:off x="3641179" y="2019314"/>
            <a:ext cx="1143363" cy="7799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93;p48"/>
          <p:cNvSpPr/>
          <p:nvPr/>
        </p:nvSpPr>
        <p:spPr>
          <a:xfrm>
            <a:off x="797259" y="3366425"/>
            <a:ext cx="2255186" cy="817620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이메일로 임시 비밀번호를 발송하였습니다</a:t>
            </a:r>
            <a:r>
              <a:rPr lang="en-US" altLang="ko-KR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76;p48"/>
          <p:cNvSpPr/>
          <p:nvPr/>
        </p:nvSpPr>
        <p:spPr>
          <a:xfrm>
            <a:off x="3460950" y="3366425"/>
            <a:ext cx="2647185" cy="624696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marL="666306" lvl="7" algn="just">
              <a:lnSpc>
                <a:spcPct val="160000"/>
              </a:lnSpc>
              <a:defRPr/>
            </a:pPr>
            <a:r>
              <a:rPr sz="899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일치하는 회원이 없습니다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>
              <a:alpha val="100000"/>
            </a:srgbClr>
          </a:solidFill>
        </p:grpSpPr>
        <p:sp>
          <p:nvSpPr>
            <p:cNvPr id="30" name="직사각형 29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solidFill>
                <a:schemeClr val="dk1"/>
              </a:solidFill>
              <a:prstDash val="solid"/>
              <a:round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69990" y="6243152"/>
              <a:ext cx="5929781" cy="328497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2" name="Google Shape;1294;p48"/>
          <p:cNvSpPr/>
          <p:nvPr/>
        </p:nvSpPr>
        <p:spPr>
          <a:xfrm>
            <a:off x="1601969" y="3900126"/>
            <a:ext cx="519163" cy="181994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294;p48"/>
          <p:cNvSpPr/>
          <p:nvPr/>
        </p:nvSpPr>
        <p:spPr>
          <a:xfrm>
            <a:off x="4498702" y="3705062"/>
            <a:ext cx="420461" cy="195062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289;p48"/>
          <p:cNvSpPr txBox="1"/>
          <p:nvPr/>
        </p:nvSpPr>
        <p:spPr>
          <a:xfrm>
            <a:off x="1027257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rgbClr val="000000"/>
              </a:solidFill>
              <a:latin typeface="맑은고딕"/>
              <a:ea typeface="맑은 고딕"/>
              <a:cs typeface="맑은 고딕"/>
            </a:endParaRPr>
          </a:p>
        </p:txBody>
      </p:sp>
      <p:sp>
        <p:nvSpPr>
          <p:cNvPr id="38" name="Google Shape;1290;p48"/>
          <p:cNvSpPr txBox="1"/>
          <p:nvPr/>
        </p:nvSpPr>
        <p:spPr>
          <a:xfrm>
            <a:off x="2400925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7369" y="3004027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41230" y="160477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66302" y="185724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graphicFrame>
        <p:nvGraphicFramePr>
          <p:cNvPr id="49" name="표 48"/>
          <p:cNvGraphicFramePr/>
          <p:nvPr/>
        </p:nvGraphicFramePr>
        <p:xfrm>
          <a:off x="6360710" y="468250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테스트박스에 입력한 정보로 검색을 해 일치하는 정보이면 이메일로 임시 비밀번호 발송함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일치하는 회원이 없습니다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성공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이메일로 임시 비밀번호를 발송하였습니다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확인 누르면 로그인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730664">
            <a:off x="4071566" y="3000861"/>
            <a:ext cx="654579" cy="2022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 rot="7166572">
            <a:off x="2875788" y="2923799"/>
            <a:ext cx="887491" cy="2741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회원가입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866" y="1131953"/>
            <a:ext cx="2541500" cy="1621969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Google Shape;501;p18"/>
          <p:cNvSpPr txBox="1"/>
          <p:nvPr/>
        </p:nvSpPr>
        <p:spPr>
          <a:xfrm>
            <a:off x="1951687" y="700571"/>
            <a:ext cx="193210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중복체크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2003558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806070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이메일은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gmail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만 입력 가능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1" y="1051414"/>
            <a:ext cx="3070716" cy="4193305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23" name="표 22"/>
          <p:cNvGraphicFramePr/>
          <p:nvPr/>
        </p:nvGraphicFramePr>
        <p:xfrm>
          <a:off x="6489898" y="479122"/>
          <a:ext cx="2649597" cy="2482835"/>
        </p:xfrm>
        <a:graphic>
          <a:graphicData uri="http://schemas.openxmlformats.org/drawingml/2006/table">
            <a:tbl>
              <a:tblPr firstRow="1" bandRow="1"/>
              <a:tblGrid>
                <a:gridCol w="285562"/>
                <a:gridCol w="2364035"/>
              </a:tblGrid>
              <a:tr h="295177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4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맑은 고딕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조합으로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129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중복 체크 버튼 클릭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중복되지 않았을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사용 가능한 아이디입니다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중복되는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사용할 수 없는 아이디입니다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비밀번호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2345653" y="760146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48787" y="1157463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58415" y="113195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48786" y="1468818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Google Shape;502;p18"/>
          <p:cNvSpPr/>
          <p:nvPr/>
        </p:nvSpPr>
        <p:spPr>
          <a:xfrm>
            <a:off x="4878457" y="2515573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찾기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4976563" y="3631678"/>
            <a:ext cx="1268315" cy="601092"/>
            <a:chOff x="6637937" y="4844818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6637937" y="4844818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사용 가능한 </a:t>
              </a:r>
              <a:endParaRPr lang="ko-KR" altLang="en-US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아이디입니다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7196499" y="536293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470;p17"/>
          <p:cNvGrpSpPr/>
          <p:nvPr/>
        </p:nvGrpSpPr>
        <p:grpSpPr>
          <a:xfrm rot="0">
            <a:off x="6828467" y="3622557"/>
            <a:ext cx="1268315" cy="601092"/>
            <a:chOff x="5467195" y="5638822"/>
            <a:chExt cx="1483314" cy="866770"/>
          </a:xfrm>
        </p:grpSpPr>
        <p:sp>
          <p:nvSpPr>
            <p:cNvPr id="35" name="Google Shape;471;p17"/>
            <p:cNvSpPr/>
            <p:nvPr/>
          </p:nvSpPr>
          <p:spPr>
            <a:xfrm>
              <a:off x="5467195" y="5638822"/>
              <a:ext cx="1483314" cy="8667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latin typeface="맑은 고딕"/>
                  <a:ea typeface="맑은 고딕"/>
                  <a:cs typeface="돋움"/>
                  <a:sym typeface="돋움"/>
                </a:rPr>
                <a:t>사용할 수 없는 아이디입니다</a:t>
              </a:r>
              <a:r>
                <a:rPr lang="en-US" altLang="ko-KR" sz="750">
                  <a:latin typeface="맑은고딕"/>
                  <a:ea typeface="돋움"/>
                  <a:cs typeface="돋움"/>
                  <a:sym typeface="돋움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5956823" y="6198806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>
            <a:stCxn id="87" idx="2"/>
            <a:endCxn id="32" idx="0"/>
          </p:cNvCxnSpPr>
          <p:nvPr/>
        </p:nvCxnSpPr>
        <p:spPr>
          <a:xfrm>
            <a:off x="5249708" y="1316563"/>
            <a:ext cx="361012" cy="231511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87" idx="2"/>
            <a:endCxn id="35" idx="0"/>
          </p:cNvCxnSpPr>
          <p:nvPr/>
        </p:nvCxnSpPr>
        <p:spPr>
          <a:xfrm>
            <a:off x="5249708" y="1316563"/>
            <a:ext cx="2212916" cy="230599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949" y="1131953"/>
            <a:ext cx="2541416" cy="1569474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Google Shape;501;p18"/>
          <p:cNvSpPr txBox="1"/>
          <p:nvPr/>
        </p:nvSpPr>
        <p:spPr>
          <a:xfrm>
            <a:off x="1951687" y="70057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966310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753922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예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ghld@gmail.com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형식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)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1" y="1051414"/>
            <a:ext cx="3115651" cy="4193305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23" name="표 22"/>
          <p:cNvGraphicFramePr/>
          <p:nvPr/>
        </p:nvGraphicFramePr>
        <p:xfrm>
          <a:off x="6519696" y="482509"/>
          <a:ext cx="2619798" cy="2698843"/>
        </p:xfrm>
        <a:graphic>
          <a:graphicData uri="http://schemas.openxmlformats.org/drawingml/2006/table">
            <a:tbl>
              <a:tblPr firstRow="1" bandRow="1"/>
              <a:tblGrid>
                <a:gridCol w="282350"/>
                <a:gridCol w="2337448"/>
              </a:tblGrid>
              <a:tr h="285801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59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9315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확인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첫글자 알파벳만 가능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비밀번호와 값이 다르거나 양식에 맞지 않은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비밀번호가 잘못 되었습니다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538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생년월일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YYYY-MM-DD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형식으로 입력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373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7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전화번호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(-)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제외 숫자로만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11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8285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8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우편번호 입력 팝업창에 따라 입력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1770022" y="1727893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65276" y="197440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765156" y="223630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7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65035" y="253903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8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Google Shape;502;p18"/>
          <p:cNvSpPr/>
          <p:nvPr/>
        </p:nvSpPr>
        <p:spPr>
          <a:xfrm>
            <a:off x="4883576" y="2493394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찾기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2" name="Google Shape;471;p17"/>
          <p:cNvSpPr/>
          <p:nvPr/>
        </p:nvSpPr>
        <p:spPr>
          <a:xfrm>
            <a:off x="5017630" y="1584359"/>
            <a:ext cx="1268315" cy="601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75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비밀번호가 잘못 되었습니다</a:t>
            </a:r>
            <a:r>
              <a:rPr lang="en-US" altLang="ko-KR" sz="75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72;p17"/>
          <p:cNvSpPr/>
          <p:nvPr/>
        </p:nvSpPr>
        <p:spPr>
          <a:xfrm>
            <a:off x="5436288" y="1948676"/>
            <a:ext cx="430995" cy="14980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직선 화살표 연결선 4"/>
          <p:cNvCxnSpPr>
            <a:endCxn id="32" idx="1"/>
          </p:cNvCxnSpPr>
          <p:nvPr/>
        </p:nvCxnSpPr>
        <p:spPr>
          <a:xfrm>
            <a:off x="4564231" y="1806398"/>
            <a:ext cx="453398" cy="7850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852384" y="3448285"/>
            <a:ext cx="1814560" cy="969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8" name="TextBox 7"/>
          <p:cNvSpPr txBox="1"/>
          <p:nvPr/>
        </p:nvSpPr>
        <p:spPr>
          <a:xfrm>
            <a:off x="5852384" y="3568844"/>
            <a:ext cx="1869868" cy="24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/>
              <a:t>우편번호 입력</a:t>
            </a:r>
            <a:endParaRPr lang="ko-KR" altLang="en-US" sz="1010"/>
          </a:p>
        </p:txBody>
      </p:sp>
      <p:sp>
        <p:nvSpPr>
          <p:cNvPr id="39" name="Google Shape;544;p19"/>
          <p:cNvSpPr/>
          <p:nvPr/>
        </p:nvSpPr>
        <p:spPr>
          <a:xfrm>
            <a:off x="6608586" y="4118869"/>
            <a:ext cx="353099" cy="211023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15401" y="3845669"/>
            <a:ext cx="767316" cy="211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cxnSp>
        <p:nvCxnSpPr>
          <p:cNvPr id="12" name="직선 화살표 연결선 11"/>
          <p:cNvCxnSpPr>
            <a:stCxn id="28" idx="2"/>
          </p:cNvCxnSpPr>
          <p:nvPr/>
        </p:nvCxnSpPr>
        <p:spPr>
          <a:xfrm>
            <a:off x="5249708" y="2701428"/>
            <a:ext cx="1358877" cy="746857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02;p18"/>
          <p:cNvSpPr/>
          <p:nvPr/>
        </p:nvSpPr>
        <p:spPr>
          <a:xfrm>
            <a:off x="4869241" y="4442412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인증하기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949" y="1131953"/>
            <a:ext cx="2541416" cy="1569474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Google Shape;501;p18"/>
          <p:cNvSpPr txBox="1"/>
          <p:nvPr/>
        </p:nvSpPr>
        <p:spPr>
          <a:xfrm>
            <a:off x="1951687" y="70057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966310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753922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예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ghld@gmail.com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형식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)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1" y="1051414"/>
            <a:ext cx="3038139" cy="4193305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2214" cy="2334197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8743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15733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9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약관 동의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약관 동의 비 체크 시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: 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“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비 체크 시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회원가입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불가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비 체크 시 : 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 “</a:t>
                      </a:r>
                      <a:r>
                        <a:rPr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”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93639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10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선택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광고성 정보 수신 동의 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이메일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6530" y="309608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9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6530" y="3625787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0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857767" y="2510064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찾기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7610665" y="3281985"/>
            <a:ext cx="1268315" cy="601092"/>
            <a:chOff x="10364158" y="5188090"/>
            <a:chExt cx="1692148" cy="801961"/>
          </a:xfrm>
        </p:grpSpPr>
        <p:sp>
          <p:nvSpPr>
            <p:cNvPr id="33" name="Google Shape;471;p17"/>
            <p:cNvSpPr/>
            <p:nvPr/>
          </p:nvSpPr>
          <p:spPr>
            <a:xfrm>
              <a:off x="10364158" y="5188090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필수동의 사항에 동의하지 않았습니다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472;p17"/>
            <p:cNvSpPr/>
            <p:nvPr/>
          </p:nvSpPr>
          <p:spPr>
            <a:xfrm>
              <a:off x="10919849" y="559791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>
            <a:off x="2720364" y="3174587"/>
            <a:ext cx="2011410" cy="14085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604988" y="3487461"/>
            <a:ext cx="1126786" cy="35320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9783" y="3850233"/>
            <a:ext cx="2471633" cy="80653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 rot="0">
            <a:off x="4857767" y="2862883"/>
            <a:ext cx="2395663" cy="822091"/>
            <a:chOff x="6371585" y="2961642"/>
            <a:chExt cx="2395688" cy="8221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71585" y="2961642"/>
              <a:ext cx="2395688" cy="82210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604000" y="3095769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505237" y="3412725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702763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569429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569429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17804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756331" y="3248479"/>
            <a:ext cx="197524" cy="7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220653" y="3053520"/>
            <a:ext cx="363953" cy="2996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7317475" y="3880414"/>
            <a:ext cx="331174" cy="2147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949" y="1131953"/>
            <a:ext cx="2541416" cy="1569474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Google Shape;501;p18"/>
          <p:cNvSpPr txBox="1"/>
          <p:nvPr/>
        </p:nvSpPr>
        <p:spPr>
          <a:xfrm>
            <a:off x="1951687" y="70057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966310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753922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예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ghld@gmail.com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형식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)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1" y="1051413"/>
            <a:ext cx="3038139" cy="4193306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2214" cy="3055049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8743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1232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11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입력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이메일은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gmail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만 입력 가능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3f3f3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442053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12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6853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인증번호 입력 후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alt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51744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13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회원가입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클릭시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양식에 맞게 입력 하였을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가입에 성공하였습니다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82960" y="3998986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5014" y="4167241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52348" y="4643104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857767" y="2510064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찾기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3079716" y="3140761"/>
            <a:ext cx="1268315" cy="601092"/>
            <a:chOff x="5579984" y="4274374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615551" y="3140761"/>
            <a:ext cx="1268315" cy="601092"/>
            <a:chOff x="5579984" y="4274374"/>
            <a:chExt cx="1692148" cy="801961"/>
          </a:xfrm>
        </p:grpSpPr>
        <p:sp>
          <p:nvSpPr>
            <p:cNvPr id="35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실패하였습니다</a:t>
              </a:r>
              <a:r>
                <a:rPr lang="en-US" altLang="ko-KR" sz="750">
                  <a:latin typeface="맑은 고딕"/>
                  <a:ea typeface="맑은 고딕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" name="직선 화살표 연결선 5"/>
          <p:cNvCxnSpPr>
            <a:stCxn id="102" idx="0"/>
          </p:cNvCxnSpPr>
          <p:nvPr/>
        </p:nvCxnSpPr>
        <p:spPr>
          <a:xfrm flipH="1" flipV="1">
            <a:off x="4229402" y="3761080"/>
            <a:ext cx="1020306" cy="3585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02" idx="0"/>
            <a:endCxn id="35" idx="2"/>
          </p:cNvCxnSpPr>
          <p:nvPr/>
        </p:nvCxnSpPr>
        <p:spPr>
          <a:xfrm flipV="1">
            <a:off x="5249708" y="3741854"/>
            <a:ext cx="0" cy="37778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 rot="0">
            <a:off x="5670332" y="4470024"/>
            <a:ext cx="1268315" cy="575486"/>
            <a:chOff x="5579984" y="4274374"/>
            <a:chExt cx="1692148" cy="801961"/>
          </a:xfrm>
        </p:grpSpPr>
        <p:sp>
          <p:nvSpPr>
            <p:cNvPr id="40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가입에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72;p17"/>
            <p:cNvSpPr/>
            <p:nvPr/>
          </p:nvSpPr>
          <p:spPr>
            <a:xfrm>
              <a:off x="6135147" y="4675355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" name="직선 화살표 연결선 11"/>
          <p:cNvCxnSpPr>
            <a:stCxn id="88" idx="3"/>
            <a:endCxn id="40" idx="1"/>
          </p:cNvCxnSpPr>
          <p:nvPr/>
        </p:nvCxnSpPr>
        <p:spPr>
          <a:xfrm flipV="1">
            <a:off x="3766333" y="4757767"/>
            <a:ext cx="1903998" cy="444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 rot="0">
            <a:off x="7236096" y="3636580"/>
            <a:ext cx="1645435" cy="999365"/>
            <a:chOff x="8437748" y="5273256"/>
            <a:chExt cx="2195291" cy="1333324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8437748" y="5273256"/>
              <a:ext cx="2195291" cy="1333324"/>
              <a:chOff x="3892525" y="2491756"/>
              <a:chExt cx="2195291" cy="133332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892525" y="2491756"/>
                <a:ext cx="2195291" cy="1333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954058" y="2551153"/>
                <a:ext cx="2074795" cy="1195439"/>
              </a:xfrm>
              <a:prstGeom prst="rect">
                <a:avLst/>
              </a:prstGeom>
            </p:spPr>
          </p:pic>
        </p:grpSp>
        <p:sp>
          <p:nvSpPr>
            <p:cNvPr id="42" name="직사각형 41"/>
            <p:cNvSpPr/>
            <p:nvPr/>
          </p:nvSpPr>
          <p:spPr>
            <a:xfrm>
              <a:off x="8499281" y="5634611"/>
              <a:ext cx="281381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99281" y="6091963"/>
              <a:ext cx="384327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</p:grpSp>
      <p:cxnSp>
        <p:nvCxnSpPr>
          <p:cNvPr id="46" name="직선 화살표 연결선 45"/>
          <p:cNvCxnSpPr>
            <a:stCxn id="102" idx="3"/>
            <a:endCxn id="37" idx="1"/>
          </p:cNvCxnSpPr>
          <p:nvPr/>
        </p:nvCxnSpPr>
        <p:spPr>
          <a:xfrm flipV="1">
            <a:off x="5615840" y="4136264"/>
            <a:ext cx="1620256" cy="8738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502;p18"/>
          <p:cNvSpPr/>
          <p:nvPr/>
        </p:nvSpPr>
        <p:spPr>
          <a:xfrm>
            <a:off x="4889542" y="436510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 flipV="1">
            <a:off x="5520776" y="3761080"/>
            <a:ext cx="8767" cy="60401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1"/>
          </p:cNvCxnSpPr>
          <p:nvPr/>
        </p:nvCxnSpPr>
        <p:spPr>
          <a:xfrm flipH="1" flipV="1">
            <a:off x="4024759" y="3761080"/>
            <a:ext cx="864782" cy="7080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마이페이지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34977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5372"/>
            <a:ext cx="934965" cy="224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신청한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320" name="Google Shape;784;p28"/>
          <p:cNvGraphicFramePr/>
          <p:nvPr/>
        </p:nvGraphicFramePr>
        <p:xfrm>
          <a:off x="1970664" y="2477469"/>
          <a:ext cx="3540270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3306"/>
                <a:gridCol w="587016"/>
                <a:gridCol w="1025011"/>
                <a:gridCol w="854937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230356" y="278053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34977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5372"/>
            <a:ext cx="934965" cy="224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90925" y="161110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9078" y="2497764"/>
          <a:ext cx="3551375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9748"/>
                <a:gridCol w="602784"/>
                <a:gridCol w="1019714"/>
                <a:gridCol w="859129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16" name="Google Shape;686;p25"/>
          <p:cNvSpPr/>
          <p:nvPr/>
        </p:nvSpPr>
        <p:spPr>
          <a:xfrm>
            <a:off x="5445154" y="269009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9696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승인 거부된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192275" y="280909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5444" y="2513676"/>
          <a:ext cx="3531132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7366"/>
                <a:gridCol w="602744"/>
                <a:gridCol w="1861022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거부사유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기본접종 미접종시 이용불가</a:t>
                      </a:r>
                      <a:endParaRPr lang="ko-KR" altLang="en-US" sz="700" i="0" u="none" strike="noStrike" cap="none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메인페이지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38002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30591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환불완료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되었을 경우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환불완료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 진행중 일 경우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 진행중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화면에 나타납니다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취소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4" name="Google Shape;784;p28"/>
          <p:cNvGraphicFramePr/>
          <p:nvPr/>
        </p:nvGraphicFramePr>
        <p:xfrm>
          <a:off x="1978101" y="2542237"/>
          <a:ext cx="3540270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3306"/>
                <a:gridCol w="587016"/>
                <a:gridCol w="1025011"/>
                <a:gridCol w="854937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환불여부</a:t>
                      </a:r>
                      <a:endParaRPr lang="ko-KR" altLang="en-US" sz="7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2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환불완료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3" name="Google Shape;686;p25"/>
          <p:cNvSpPr/>
          <p:nvPr/>
        </p:nvSpPr>
        <p:spPr>
          <a:xfrm>
            <a:off x="4709415" y="2741873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9696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이용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5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784;p28"/>
          <p:cNvGraphicFramePr/>
          <p:nvPr/>
        </p:nvGraphicFramePr>
        <p:xfrm>
          <a:off x="1980307" y="2513676"/>
          <a:ext cx="2685210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0513"/>
                <a:gridCol w="569319"/>
                <a:gridCol w="1045378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6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43223" y="1506932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794170" cy="162577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87951"/>
              </a:tblGrid>
              <a:tr h="28888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6514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내정보 수정하기 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1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6" name="Google Shape;488;p18"/>
          <p:cNvSpPr txBox="1"/>
          <p:nvPr/>
        </p:nvSpPr>
        <p:spPr>
          <a:xfrm>
            <a:off x="2049421" y="1850210"/>
            <a:ext cx="3038139" cy="1555894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</a:t>
            </a:r>
            <a:endParaRPr lang="en-US" altLang="ko-KR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7" name="Google Shape;501;p18"/>
          <p:cNvSpPr txBox="1"/>
          <p:nvPr/>
        </p:nvSpPr>
        <p:spPr>
          <a:xfrm>
            <a:off x="2780202" y="1596498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내정보 관리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448" name="Google Shape;487;p18"/>
          <p:cNvGrpSpPr/>
          <p:nvPr/>
        </p:nvGrpSpPr>
        <p:grpSpPr>
          <a:xfrm rot="0">
            <a:off x="2894096" y="1939227"/>
            <a:ext cx="1676270" cy="949996"/>
            <a:chOff x="2166651" y="1074108"/>
            <a:chExt cx="2099541" cy="913418"/>
          </a:xfrm>
        </p:grpSpPr>
        <p:sp>
          <p:nvSpPr>
            <p:cNvPr id="449" name="Google Shape;490;p18"/>
            <p:cNvSpPr/>
            <p:nvPr/>
          </p:nvSpPr>
          <p:spPr>
            <a:xfrm>
              <a:off x="2166651" y="1074108"/>
              <a:ext cx="2099541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hong1234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1" name="Google Shape;493;p18"/>
            <p:cNvSpPr/>
            <p:nvPr/>
          </p:nvSpPr>
          <p:spPr>
            <a:xfrm>
              <a:off x="2168331" y="1690214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010-1234-5678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2" name="Google Shape;494;p18"/>
            <p:cNvSpPr/>
            <p:nvPr/>
          </p:nvSpPr>
          <p:spPr>
            <a:xfrm>
              <a:off x="2170692" y="1883672"/>
              <a:ext cx="1103142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12345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3" name="Google Shape;497;p18"/>
            <p:cNvSpPr/>
            <p:nvPr/>
          </p:nvSpPr>
          <p:spPr>
            <a:xfrm>
              <a:off x="2170689" y="1283850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************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54" name="Google Shape;491;p18"/>
          <p:cNvSpPr/>
          <p:nvPr/>
        </p:nvSpPr>
        <p:spPr>
          <a:xfrm>
            <a:off x="2899408" y="2363924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1987-09-24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5" name="Google Shape;494;p18"/>
          <p:cNvSpPr/>
          <p:nvPr/>
        </p:nvSpPr>
        <p:spPr>
          <a:xfrm>
            <a:off x="2899408" y="3084194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123</a:t>
            </a: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번길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6" name="Google Shape;494;p18"/>
          <p:cNvSpPr/>
          <p:nvPr/>
        </p:nvSpPr>
        <p:spPr>
          <a:xfrm>
            <a:off x="2899408" y="2930615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서울시 성동구 왕십리로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7" name="Google Shape;494;p18"/>
          <p:cNvSpPr/>
          <p:nvPr/>
        </p:nvSpPr>
        <p:spPr>
          <a:xfrm>
            <a:off x="2898868" y="3217544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abcdd@gmail.com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58" name="Google Shape;754;p27"/>
          <p:cNvCxnSpPr/>
          <p:nvPr/>
        </p:nvCxnSpPr>
        <p:spPr>
          <a:xfrm rot="5400000" flipH="1" flipV="1">
            <a:off x="4412393" y="1857158"/>
            <a:ext cx="439134" cy="123187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59" name="Google Shape;755;p27"/>
          <p:cNvSpPr txBox="1"/>
          <p:nvPr/>
        </p:nvSpPr>
        <p:spPr>
          <a:xfrm>
            <a:off x="4714420" y="1582588"/>
            <a:ext cx="990917" cy="18713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전체항목 비활성화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0" name="Google Shape;702;p26"/>
          <p:cNvSpPr/>
          <p:nvPr/>
        </p:nvSpPr>
        <p:spPr>
          <a:xfrm>
            <a:off x="3417934" y="3434804"/>
            <a:ext cx="576216" cy="1586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1" name="Google Shape;686;p25"/>
          <p:cNvSpPr/>
          <p:nvPr/>
        </p:nvSpPr>
        <p:spPr>
          <a:xfrm>
            <a:off x="3345907" y="365088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43223" y="1506932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794170" cy="29952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87951"/>
              </a:tblGrid>
              <a:tr h="28888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6514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 버튼 클릭시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검색서비스 팝업창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주소검색 후 검색결과 선택시 주소란에 자동입력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상세주소는 수기입력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이메일 수정시엔 인증필요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 버튼 클릭시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입력한 이메일로 인증번호발송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발송된 인증번호 입력시 인증완료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반영하기 버큰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내정보가 수정되었습니다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내정보 관리 페이지로 이동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1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6" name="Google Shape;488;p18"/>
          <p:cNvSpPr txBox="1"/>
          <p:nvPr/>
        </p:nvSpPr>
        <p:spPr>
          <a:xfrm>
            <a:off x="2049421" y="1850210"/>
            <a:ext cx="3038139" cy="1555894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7" name="Google Shape;501;p18"/>
          <p:cNvSpPr txBox="1"/>
          <p:nvPr/>
        </p:nvSpPr>
        <p:spPr>
          <a:xfrm>
            <a:off x="2780202" y="1596498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내정보 수정하기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448" name="Google Shape;487;p18"/>
          <p:cNvGrpSpPr/>
          <p:nvPr/>
        </p:nvGrpSpPr>
        <p:grpSpPr>
          <a:xfrm rot="0">
            <a:off x="2894096" y="1939227"/>
            <a:ext cx="1676270" cy="949996"/>
            <a:chOff x="2166651" y="1074108"/>
            <a:chExt cx="2099541" cy="913418"/>
          </a:xfrm>
        </p:grpSpPr>
        <p:sp>
          <p:nvSpPr>
            <p:cNvPr id="449" name="Google Shape;490;p18"/>
            <p:cNvSpPr/>
            <p:nvPr/>
          </p:nvSpPr>
          <p:spPr>
            <a:xfrm>
              <a:off x="2166651" y="1074108"/>
              <a:ext cx="2099541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hong1234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1" name="Google Shape;493;p18"/>
            <p:cNvSpPr/>
            <p:nvPr/>
          </p:nvSpPr>
          <p:spPr>
            <a:xfrm>
              <a:off x="2168331" y="1690214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01012345678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2" name="Google Shape;494;p18"/>
            <p:cNvSpPr/>
            <p:nvPr/>
          </p:nvSpPr>
          <p:spPr>
            <a:xfrm>
              <a:off x="2170692" y="1883672"/>
              <a:ext cx="1103142" cy="1038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12345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3" name="Google Shape;497;p18"/>
            <p:cNvSpPr/>
            <p:nvPr/>
          </p:nvSpPr>
          <p:spPr>
            <a:xfrm>
              <a:off x="2170689" y="1283850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************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54" name="Google Shape;491;p18"/>
          <p:cNvSpPr/>
          <p:nvPr/>
        </p:nvSpPr>
        <p:spPr>
          <a:xfrm>
            <a:off x="2899408" y="236392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1987-09-24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5" name="Google Shape;494;p18"/>
          <p:cNvSpPr/>
          <p:nvPr/>
        </p:nvSpPr>
        <p:spPr>
          <a:xfrm>
            <a:off x="2899408" y="308419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123</a:t>
            </a: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번길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6" name="Google Shape;494;p18"/>
          <p:cNvSpPr/>
          <p:nvPr/>
        </p:nvSpPr>
        <p:spPr>
          <a:xfrm>
            <a:off x="2899408" y="2930615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서울시 성동구 왕십리로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7" name="Google Shape;494;p18"/>
          <p:cNvSpPr/>
          <p:nvPr/>
        </p:nvSpPr>
        <p:spPr>
          <a:xfrm>
            <a:off x="2898868" y="321754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abcdd@gmail.com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58" name="Google Shape;754;p27"/>
          <p:cNvCxnSpPr>
            <a:stCxn id="449" idx="3"/>
          </p:cNvCxnSpPr>
          <p:nvPr/>
        </p:nvCxnSpPr>
        <p:spPr>
          <a:xfrm rot="5400000" flipH="1" flipV="1">
            <a:off x="4484936" y="1784615"/>
            <a:ext cx="294049" cy="123187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59" name="Google Shape;755;p27"/>
          <p:cNvSpPr txBox="1"/>
          <p:nvPr/>
        </p:nvSpPr>
        <p:spPr>
          <a:xfrm>
            <a:off x="4714420" y="1582588"/>
            <a:ext cx="990917" cy="18713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비활성화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0" name="Google Shape;702;p26"/>
          <p:cNvSpPr/>
          <p:nvPr/>
        </p:nvSpPr>
        <p:spPr>
          <a:xfrm>
            <a:off x="3201853" y="3636251"/>
            <a:ext cx="720270" cy="1586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r>
              <a:rPr lang="ko-KR" altLang="en-US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반영</a:t>
            </a: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하기</a:t>
            </a:r>
            <a:endParaRPr lang="ko-KR"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72" name="Google Shape;702;p26"/>
          <p:cNvSpPr/>
          <p:nvPr/>
        </p:nvSpPr>
        <p:spPr>
          <a:xfrm>
            <a:off x="3850096" y="2749251"/>
            <a:ext cx="357826" cy="143264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찾기</a:t>
            </a:r>
            <a:endParaRPr lang="ko-KR" altLang="en-US"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pSp>
        <p:nvGrpSpPr>
          <p:cNvPr id="473" name=""/>
          <p:cNvGrpSpPr/>
          <p:nvPr/>
        </p:nvGrpSpPr>
        <p:grpSpPr>
          <a:xfrm rot="0">
            <a:off x="6731177" y="4083048"/>
            <a:ext cx="1623872" cy="936350"/>
            <a:chOff x="2049421" y="3362777"/>
            <a:chExt cx="2776305" cy="1584594"/>
          </a:xfrm>
        </p:grpSpPr>
        <p:grpSp>
          <p:nvGrpSpPr>
            <p:cNvPr id="474" name=""/>
            <p:cNvGrpSpPr/>
            <p:nvPr/>
          </p:nvGrpSpPr>
          <p:grpSpPr>
            <a:xfrm rot="0">
              <a:off x="2049421" y="3362777"/>
              <a:ext cx="2776305" cy="1584594"/>
              <a:chOff x="6187709" y="3434803"/>
              <a:chExt cx="2776305" cy="1584594"/>
            </a:xfrm>
          </p:grpSpPr>
          <p:sp>
            <p:nvSpPr>
              <p:cNvPr id="475" name="직사각형 6"/>
              <p:cNvSpPr/>
              <p:nvPr/>
            </p:nvSpPr>
            <p:spPr>
              <a:xfrm>
                <a:off x="6187709" y="3434803"/>
                <a:ext cx="2776305" cy="15845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sp>
            <p:nvSpPr>
              <p:cNvPr id="476" name=""/>
              <p:cNvSpPr txBox="1"/>
              <p:nvPr/>
            </p:nvSpPr>
            <p:spPr>
              <a:xfrm>
                <a:off x="6226987" y="3826861"/>
                <a:ext cx="1800676" cy="271901"/>
              </a:xfrm>
              <a:prstGeom prst="rect">
                <a:avLst/>
              </a:prstGeom>
              <a:solidFill>
                <a:srgbClr val="ffe7d8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latin typeface="맑은 고딕"/>
                    <a:ea typeface="맑은 고딕"/>
                  </a:rPr>
                  <a:t>예</a:t>
                </a:r>
                <a:r>
                  <a:rPr lang="en-US" altLang="ko-KR" sz="500">
                    <a:latin typeface="맑은 고딕"/>
                    <a:ea typeface="맑은 고딕"/>
                  </a:rPr>
                  <a:t>)</a:t>
                </a:r>
                <a:r>
                  <a:rPr lang="ko-KR" altLang="en-US" sz="500">
                    <a:latin typeface="맑은 고딕"/>
                    <a:ea typeface="맑은 고딕"/>
                  </a:rPr>
                  <a:t> 판교역로 </a:t>
                </a:r>
                <a:r>
                  <a:rPr lang="en-US" altLang="ko-KR" sz="500">
                    <a:latin typeface="맑은 고딕"/>
                    <a:ea typeface="맑은 고딕"/>
                  </a:rPr>
                  <a:t>235,</a:t>
                </a:r>
                <a:r>
                  <a:rPr lang="ko-KR" altLang="en-US" sz="500">
                    <a:latin typeface="맑은 고딕"/>
                    <a:ea typeface="맑은 고딕"/>
                  </a:rPr>
                  <a:t> 분당주공</a:t>
                </a:r>
                <a:endParaRPr lang="ko-KR" altLang="en-US" sz="500">
                  <a:latin typeface="맑은 고딕"/>
                  <a:ea typeface="맑은 고딕"/>
                </a:endParaRPr>
              </a:p>
            </p:txBody>
          </p:sp>
          <p:sp>
            <p:nvSpPr>
              <p:cNvPr id="477" name="Google Shape;472;p17"/>
              <p:cNvSpPr/>
              <p:nvPr/>
            </p:nvSpPr>
            <p:spPr>
              <a:xfrm>
                <a:off x="8099689" y="3775889"/>
                <a:ext cx="720269" cy="23513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68526" tIns="34254" rIns="68526" bIns="34254" anchor="ctr" anchorCtr="0">
                <a:no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검색</a:t>
                </a:r>
                <a:endPara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78" name=""/>
              <p:cNvPicPr>
                <a:picLocks noChangeAspect="1"/>
              </p:cNvPicPr>
              <p:nvPr/>
            </p:nvPicPr>
            <p:blipFill rotWithShape="1">
              <a:blip r:embed="rId3"/>
              <a:srcRect l="-140" t="30820" r="1870" b="6170"/>
              <a:stretch>
                <a:fillRect/>
              </a:stretch>
            </p:blipFill>
            <p:spPr>
              <a:xfrm>
                <a:off x="6226987" y="4063113"/>
                <a:ext cx="2664999" cy="912832"/>
              </a:xfrm>
              <a:prstGeom prst="rect">
                <a:avLst/>
              </a:prstGeom>
            </p:spPr>
          </p:pic>
        </p:grpSp>
        <p:sp>
          <p:nvSpPr>
            <p:cNvPr id="479" name="TextBox 7"/>
            <p:cNvSpPr txBox="1"/>
            <p:nvPr/>
          </p:nvSpPr>
          <p:spPr>
            <a:xfrm>
              <a:off x="2484416" y="3434804"/>
              <a:ext cx="1869870" cy="366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주소  검색 서비스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</p:grpSp>
      <p:cxnSp>
        <p:nvCxnSpPr>
          <p:cNvPr id="480" name="직선 화살표 연결선 63"/>
          <p:cNvCxnSpPr/>
          <p:nvPr/>
        </p:nvCxnSpPr>
        <p:spPr>
          <a:xfrm>
            <a:off x="4282258" y="2748856"/>
            <a:ext cx="2520945" cy="1262164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Google Shape;702;p26"/>
          <p:cNvSpPr/>
          <p:nvPr/>
        </p:nvSpPr>
        <p:spPr>
          <a:xfrm>
            <a:off x="4613818" y="3190148"/>
            <a:ext cx="576216" cy="14401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인증</a:t>
            </a: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하기</a:t>
            </a:r>
            <a:endParaRPr lang="ko-KR"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pSp>
        <p:nvGrpSpPr>
          <p:cNvPr id="483" name="그룹 43"/>
          <p:cNvGrpSpPr/>
          <p:nvPr/>
        </p:nvGrpSpPr>
        <p:grpSpPr>
          <a:xfrm rot="0">
            <a:off x="4869660" y="4141596"/>
            <a:ext cx="1645435" cy="999365"/>
            <a:chOff x="8437748" y="5273255"/>
            <a:chExt cx="2195291" cy="1333324"/>
          </a:xfrm>
        </p:grpSpPr>
        <p:grpSp>
          <p:nvGrpSpPr>
            <p:cNvPr id="484" name="그룹 37"/>
            <p:cNvGrpSpPr/>
            <p:nvPr/>
          </p:nvGrpSpPr>
          <p:grpSpPr>
            <a:xfrm rot="0">
              <a:off x="8437748" y="5273255"/>
              <a:ext cx="2195291" cy="1333324"/>
              <a:chOff x="3892525" y="2491756"/>
              <a:chExt cx="2195291" cy="1333324"/>
            </a:xfrm>
          </p:grpSpPr>
          <p:sp>
            <p:nvSpPr>
              <p:cNvPr id="485" name="직사각형 36"/>
              <p:cNvSpPr/>
              <p:nvPr/>
            </p:nvSpPr>
            <p:spPr>
              <a:xfrm>
                <a:off x="3892525" y="2491756"/>
                <a:ext cx="2195291" cy="1333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pic>
            <p:nvPicPr>
              <p:cNvPr id="486" name="그림 23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954058" y="2551153"/>
                <a:ext cx="2074795" cy="1195439"/>
              </a:xfrm>
              <a:prstGeom prst="rect">
                <a:avLst/>
              </a:prstGeom>
            </p:spPr>
          </p:pic>
        </p:grpSp>
        <p:sp>
          <p:nvSpPr>
            <p:cNvPr id="487" name="직사각형 41"/>
            <p:cNvSpPr/>
            <p:nvPr/>
          </p:nvSpPr>
          <p:spPr>
            <a:xfrm>
              <a:off x="8499281" y="5634611"/>
              <a:ext cx="281381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488" name="직사각형 42"/>
            <p:cNvSpPr/>
            <p:nvPr/>
          </p:nvSpPr>
          <p:spPr>
            <a:xfrm>
              <a:off x="8499281" y="6091963"/>
              <a:ext cx="384327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</p:grpSp>
      <p:cxnSp>
        <p:nvCxnSpPr>
          <p:cNvPr id="489" name="직선 화살표 연결선 63"/>
          <p:cNvCxnSpPr/>
          <p:nvPr/>
        </p:nvCxnSpPr>
        <p:spPr>
          <a:xfrm rot="16200000" flipH="1">
            <a:off x="4947662" y="3668046"/>
            <a:ext cx="685948" cy="144054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Google Shape;686;p25"/>
          <p:cNvSpPr/>
          <p:nvPr/>
        </p:nvSpPr>
        <p:spPr>
          <a:xfrm>
            <a:off x="3904859" y="373005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1" name="Google Shape;686;p25"/>
          <p:cNvSpPr/>
          <p:nvPr/>
        </p:nvSpPr>
        <p:spPr>
          <a:xfrm>
            <a:off x="4553102" y="272167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2" name="Google Shape;494;p18"/>
          <p:cNvSpPr/>
          <p:nvPr/>
        </p:nvSpPr>
        <p:spPr>
          <a:xfrm>
            <a:off x="2899408" y="336994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94" name="Google Shape;702;p26"/>
          <p:cNvSpPr/>
          <p:nvPr/>
        </p:nvSpPr>
        <p:spPr>
          <a:xfrm>
            <a:off x="4613818" y="3361598"/>
            <a:ext cx="379185" cy="14401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인증</a:t>
            </a:r>
            <a:endParaRPr lang="ko-KR"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5" name="Google Shape;686;p25"/>
          <p:cNvSpPr/>
          <p:nvPr/>
        </p:nvSpPr>
        <p:spPr>
          <a:xfrm>
            <a:off x="5146582" y="2937758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96" name="직선 화살표 연결선 63"/>
          <p:cNvCxnSpPr>
            <a:stCxn id="490" idx="1"/>
          </p:cNvCxnSpPr>
          <p:nvPr/>
        </p:nvCxnSpPr>
        <p:spPr>
          <a:xfrm>
            <a:off x="3939032" y="3760653"/>
            <a:ext cx="3440387" cy="106312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그룹 38"/>
          <p:cNvGrpSpPr/>
          <p:nvPr/>
        </p:nvGrpSpPr>
        <p:grpSpPr>
          <a:xfrm rot="0">
            <a:off x="7523069" y="3454584"/>
            <a:ext cx="1268315" cy="575486"/>
            <a:chOff x="5579984" y="4274374"/>
            <a:chExt cx="1692148" cy="801961"/>
          </a:xfrm>
        </p:grpSpPr>
        <p:sp>
          <p:nvSpPr>
            <p:cNvPr id="498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내정보가 수정되었습니다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lang="en-US" altLang="ko-KR" sz="824">
                <a:latin typeface="맑은 고딕"/>
                <a:ea typeface="맑은 고딕"/>
              </a:endParaRPr>
            </a:p>
          </p:txBody>
        </p:sp>
        <p:sp>
          <p:nvSpPr>
            <p:cNvPr id="499" name="Google Shape;472;p17"/>
            <p:cNvSpPr/>
            <p:nvPr/>
          </p:nvSpPr>
          <p:spPr>
            <a:xfrm>
              <a:off x="6135147" y="4675355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4"/>
          <a:ext cx="2794170" cy="33833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87951"/>
              </a:tblGrid>
              <a:tr h="358707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를 조회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 시: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79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수정페이지로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개이상 선택 후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Alert: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수정은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개만 선택할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69532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삭제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삭제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정보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4127847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8" name="Google Shape;702;p26"/>
          <p:cNvSpPr/>
          <p:nvPr/>
        </p:nvSpPr>
        <p:spPr>
          <a:xfrm>
            <a:off x="4680018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9" name="Google Shape;702;p26"/>
          <p:cNvSpPr/>
          <p:nvPr/>
        </p:nvSpPr>
        <p:spPr>
          <a:xfrm>
            <a:off x="5236141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삭제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2" name="Google Shape;686;p25"/>
          <p:cNvSpPr/>
          <p:nvPr/>
        </p:nvSpPr>
        <p:spPr>
          <a:xfrm>
            <a:off x="3223026" y="155761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3" name="Google Shape;686;p25"/>
          <p:cNvSpPr/>
          <p:nvPr/>
        </p:nvSpPr>
        <p:spPr>
          <a:xfrm>
            <a:off x="4375576" y="168493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4" name="Google Shape;686;p25"/>
          <p:cNvSpPr/>
          <p:nvPr/>
        </p:nvSpPr>
        <p:spPr>
          <a:xfrm>
            <a:off x="4918228" y="1703978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5" name="Google Shape;686;p25"/>
          <p:cNvSpPr/>
          <p:nvPr/>
        </p:nvSpPr>
        <p:spPr>
          <a:xfrm>
            <a:off x="5489440" y="1742059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7" name="Google Shape;784;p28"/>
          <p:cNvGraphicFramePr/>
          <p:nvPr/>
        </p:nvGraphicFramePr>
        <p:xfrm>
          <a:off x="1887790" y="2216040"/>
          <a:ext cx="3762985" cy="9426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5447"/>
                <a:gridCol w="288365"/>
                <a:gridCol w="881587"/>
                <a:gridCol w="478995"/>
                <a:gridCol w="504739"/>
                <a:gridCol w="372920"/>
                <a:gridCol w="437668"/>
                <a:gridCol w="493264"/>
              </a:tblGrid>
              <a:tr h="197883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No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사진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견종  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성별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체중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특이사항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239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뽀삐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말티즈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수컷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u="none" spc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중형</a:t>
                      </a:r>
                      <a:endParaRPr lang="ko-KR" altLang="en-US" sz="600" b="0" i="0" u="none" spc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endParaRPr lang="ko-KR" altLang="en-US" sz="6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37239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뭉자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푸들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암컷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u="none" spc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소형</a:t>
                      </a:r>
                      <a:endParaRPr lang="ko-KR" altLang="en-US" sz="600" b="0" i="0" u="none" spc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endParaRPr lang="ko-KR" altLang="en-US" sz="6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977419" y="2263324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977419" y="2536553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58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마이펫정보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59" name="직사각형 48"/>
          <p:cNvSpPr/>
          <p:nvPr/>
        </p:nvSpPr>
        <p:spPr>
          <a:xfrm>
            <a:off x="1977394" y="2923219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3391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43328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등록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사진첨부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2827251" y="2352628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914321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등록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0" name="그림 4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2951" y="3026953"/>
            <a:ext cx="2408226" cy="1799423"/>
          </a:xfrm>
          <a:prstGeom prst="rect">
            <a:avLst/>
          </a:prstGeom>
        </p:spPr>
      </p:pic>
      <p:sp>
        <p:nvSpPr>
          <p:cNvPr id="461" name="Google Shape;686;p25"/>
          <p:cNvSpPr/>
          <p:nvPr/>
        </p:nvSpPr>
        <p:spPr>
          <a:xfrm>
            <a:off x="3589264" y="406631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54334" y="3933376"/>
            <a:ext cx="2387575" cy="21252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340845" y="359268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마이펫등록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64" name="Google Shape;707;p26"/>
          <p:cNvSpPr txBox="1"/>
          <p:nvPr/>
        </p:nvSpPr>
        <p:spPr>
          <a:xfrm>
            <a:off x="1905367" y="1619578"/>
            <a:ext cx="504189" cy="15967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 필수입력</a:t>
            </a:r>
            <a:endParaRPr lang="ko-KR" altLang="en-US" sz="500" b="0" i="0" u="none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1502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0977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수정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사진변경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3251331" y="2326664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689297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수정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61" name="Google Shape;686;p25"/>
          <p:cNvSpPr/>
          <p:nvPr/>
        </p:nvSpPr>
        <p:spPr>
          <a:xfrm>
            <a:off x="3647988" y="4092523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98724" y="3933376"/>
            <a:ext cx="2343185" cy="2416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4" name="그림 46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0580" y="3084887"/>
            <a:ext cx="2630824" cy="1839779"/>
          </a:xfrm>
          <a:prstGeom prst="rect">
            <a:avLst/>
          </a:prstGeom>
        </p:spPr>
      </p:pic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251268" y="373623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6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마이펫수정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마이펫수정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67" name="Google Shape;707;p26"/>
          <p:cNvSpPr txBox="1"/>
          <p:nvPr/>
        </p:nvSpPr>
        <p:spPr>
          <a:xfrm>
            <a:off x="1905367" y="1619578"/>
            <a:ext cx="504189" cy="15967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 필수입력</a:t>
            </a:r>
            <a:endParaRPr lang="ko-KR" altLang="en-US" sz="500" b="0" i="0" u="none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ko-KR" altLang="en-US" sz="2627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예약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"/>
          <p:cNvGraphicFramePr/>
          <p:nvPr/>
        </p:nvGraphicFramePr>
        <p:xfrm>
          <a:off x="6340926" y="439674"/>
          <a:ext cx="2798244" cy="1822163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클릭하면 룸 유형이 아래에서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3171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클릭하면 룸 설명과 룸 사진이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950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56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7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58" name=""/>
          <p:cNvSpPr txBox="1"/>
          <p:nvPr/>
        </p:nvSpPr>
        <p:spPr>
          <a:xfrm>
            <a:off x="855515" y="1144370"/>
            <a:ext cx="898327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</a:t>
            </a:r>
            <a:endParaRPr xmlns:mc="http://schemas.openxmlformats.org/markup-compatibility/2006" xmlns:hp="http://schemas.haansoft.com/office/presentation/8.0" kumimoji="1" lang="ko-KR" altLang="en-US" sz="17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59" name=""/>
          <p:cNvSpPr txBox="1"/>
          <p:nvPr/>
        </p:nvSpPr>
        <p:spPr>
          <a:xfrm>
            <a:off x="1885627" y="1155478"/>
            <a:ext cx="898327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중형</a:t>
            </a:r>
            <a:endParaRPr xmlns:mc="http://schemas.openxmlformats.org/markup-compatibility/2006" xmlns:hp="http://schemas.haansoft.com/office/presentation/8.0" kumimoji="1" lang="ko-KR" altLang="en-US" sz="17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60" name=""/>
          <p:cNvSpPr txBox="1"/>
          <p:nvPr/>
        </p:nvSpPr>
        <p:spPr>
          <a:xfrm>
            <a:off x="3026816" y="1166586"/>
            <a:ext cx="898327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대형</a:t>
            </a:r>
            <a:endParaRPr xmlns:mc="http://schemas.openxmlformats.org/markup-compatibility/2006" xmlns:hp="http://schemas.haansoft.com/office/presentation/8.0" kumimoji="1" lang="ko-KR" altLang="en-US" sz="17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64" name=""/>
          <p:cNvSpPr txBox="1"/>
          <p:nvPr/>
        </p:nvSpPr>
        <p:spPr>
          <a:xfrm>
            <a:off x="911053" y="2052242"/>
            <a:ext cx="2780773" cy="6221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설명</a:t>
            </a:r>
            <a:endParaRPr xmlns:mc="http://schemas.openxmlformats.org/markup-compatibility/2006" xmlns:hp="http://schemas.haansoft.com/office/presentation/8.0" kumimoji="1" lang="ko-KR" altLang="en-US" sz="13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 룸에 대한 설명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6165" name="Group 1"/>
          <p:cNvGrpSpPr/>
          <p:nvPr/>
        </p:nvGrpSpPr>
        <p:grpSpPr>
          <a:xfrm rot="0">
            <a:off x="2520496" y="4347347"/>
            <a:ext cx="1484020" cy="331723"/>
            <a:chOff x="2520496" y="4347347"/>
            <a:chExt cx="1484020" cy="331723"/>
          </a:xfrm>
        </p:grpSpPr>
        <p:sp>
          <p:nvSpPr>
            <p:cNvPr id="6166" name=""/>
            <p:cNvSpPr txBox="1"/>
            <p:nvPr/>
          </p:nvSpPr>
          <p:spPr>
            <a:xfrm>
              <a:off x="2520496" y="4347347"/>
              <a:ext cx="1233232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167" name=""/>
            <p:cNvSpPr txBox="1"/>
            <p:nvPr/>
          </p:nvSpPr>
          <p:spPr>
            <a:xfrm>
              <a:off x="2615720" y="4391834"/>
              <a:ext cx="1388795" cy="2618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예약하러 가기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168" name=""/>
          <p:cNvSpPr txBox="1"/>
          <p:nvPr/>
        </p:nvSpPr>
        <p:spPr>
          <a:xfrm>
            <a:off x="949176" y="2763358"/>
            <a:ext cx="4312406" cy="1372887"/>
          </a:xfrm>
          <a:prstGeom prst="rect">
            <a:avLst/>
          </a:prstGeom>
          <a:solidFill>
            <a:srgbClr val="ffb689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6208" name=""/>
          <p:cNvSpPr txBox="1"/>
          <p:nvPr/>
        </p:nvSpPr>
        <p:spPr>
          <a:xfrm>
            <a:off x="2799862" y="3185506"/>
            <a:ext cx="898327" cy="4206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사진</a:t>
            </a:r>
            <a:endParaRPr xmlns:mc="http://schemas.openxmlformats.org/markup-compatibility/2006" xmlns:hp="http://schemas.haansoft.com/office/presentation/8.0" kumimoji="1" lang="ko-KR" altLang="en-US" sz="22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1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3480000">
            <a:off x="818173" y="1330912"/>
            <a:ext cx="204794" cy="2729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213" name=""/>
          <p:cNvSpPr txBox="1"/>
          <p:nvPr/>
        </p:nvSpPr>
        <p:spPr>
          <a:xfrm>
            <a:off x="907872" y="1660236"/>
            <a:ext cx="2779210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일반   VIP 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6214" name=""/>
          <p:cNvCxnSpPr/>
          <p:nvPr/>
        </p:nvCxnSpPr>
        <p:spPr>
          <a:xfrm>
            <a:off x="958665" y="1620550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6215" name=""/>
          <p:cNvCxnSpPr/>
          <p:nvPr/>
        </p:nvCxnSpPr>
        <p:spPr>
          <a:xfrm>
            <a:off x="947558" y="1980852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6216" name=""/>
          <p:cNvSpPr/>
          <p:nvPr/>
        </p:nvSpPr>
        <p:spPr>
          <a:xfrm>
            <a:off x="777705" y="1041220"/>
            <a:ext cx="233373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7" name=""/>
          <p:cNvSpPr/>
          <p:nvPr/>
        </p:nvSpPr>
        <p:spPr>
          <a:xfrm>
            <a:off x="755490" y="1674525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8" name=""/>
          <p:cNvSpPr/>
          <p:nvPr/>
        </p:nvSpPr>
        <p:spPr>
          <a:xfrm>
            <a:off x="2361751" y="4233089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상세예약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"/>
          <p:cNvGraphicFramePr/>
          <p:nvPr/>
        </p:nvGraphicFramePr>
        <p:xfrm>
          <a:off x="6340926" y="439674"/>
          <a:ext cx="2798244" cy="4171128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width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100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height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459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3011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 Menu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70%,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로그인 / 마이페이지 / 이용안내 / 예약하기 / 고객센터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content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68%)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Banner : 배너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(width: 100% height : 40%)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67773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Info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47%)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룸정보 / 시설안내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487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Menu : 메인메뉴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13%)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331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097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309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136" name=""/>
          <p:cNvSpPr txBox="1"/>
          <p:nvPr/>
        </p:nvSpPr>
        <p:spPr>
          <a:xfrm>
            <a:off x="6778982" y="4866394"/>
            <a:ext cx="2133178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en-US" sz="12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40" name=""/>
          <p:cNvSpPr/>
          <p:nvPr/>
        </p:nvSpPr>
        <p:spPr>
          <a:xfrm>
            <a:off x="863441" y="71424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41" name=""/>
          <p:cNvSpPr/>
          <p:nvPr/>
        </p:nvSpPr>
        <p:spPr>
          <a:xfrm>
            <a:off x="871367" y="1268174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42" name=""/>
          <p:cNvSpPr/>
          <p:nvPr/>
        </p:nvSpPr>
        <p:spPr>
          <a:xfrm>
            <a:off x="855515" y="2464957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43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4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5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46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7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8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49" name=""/>
          <p:cNvSpPr/>
          <p:nvPr/>
        </p:nvSpPr>
        <p:spPr>
          <a:xfrm>
            <a:off x="1744353" y="84915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50" name=""/>
          <p:cNvSpPr txBox="1"/>
          <p:nvPr/>
        </p:nvSpPr>
        <p:spPr>
          <a:xfrm>
            <a:off x="1142807" y="2439560"/>
            <a:ext cx="658702" cy="261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51" name=""/>
          <p:cNvSpPr txBox="1"/>
          <p:nvPr/>
        </p:nvSpPr>
        <p:spPr>
          <a:xfrm>
            <a:off x="1128518" y="3202976"/>
            <a:ext cx="801539" cy="2618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시설 안내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52" name=""/>
          <p:cNvSpPr/>
          <p:nvPr/>
        </p:nvSpPr>
        <p:spPr>
          <a:xfrm>
            <a:off x="839607" y="3972812"/>
            <a:ext cx="233373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56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57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158" name=""/>
          <p:cNvSpPr/>
          <p:nvPr/>
        </p:nvSpPr>
        <p:spPr>
          <a:xfrm>
            <a:off x="825373" y="4331495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6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3159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"/>
          <p:cNvGraphicFramePr/>
          <p:nvPr/>
        </p:nvGraphicFramePr>
        <p:xfrm>
          <a:off x="6340926" y="439674"/>
          <a:ext cx="2799057" cy="4539318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300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정보 불러오기를 눌를 경우 자신이 등록해준 강아지를 선택할 수 있게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등록한 강아지가 없는 경우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마이페이지에서 강아지를 등록해주세요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라는 메세지를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4285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셀렉트 박스로 띄워주고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종류 결정됐을 경우 룸 유형을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8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셀렉트 박스로 띄워주고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유형 결정됐을 경우 부가서비스를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8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부가서비스 체크박스까지 클릭하게 되면 총 가격이 가격칸에 쓰여지게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5708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펫사진을 컴퓨터에서 불러와 첨부할 수 있게한다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629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펫 정보가 입력 되면 룸 종류가 선택될 수 있게 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36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7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해당 예약 정보를 저장한 후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결제 페이지로 이동한다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36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8</a:t>
                      </a:r>
                      <a:endParaRPr xmlns:mc="http://schemas.openxmlformats.org/markup-compatibility/2006" xmlns:hp="http://schemas.haansoft.com/office/presentation/8.0" kumimoji="0" lang="en-US" altLang="ko-KR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191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192" name=""/>
          <p:cNvSpPr txBox="1"/>
          <p:nvPr/>
        </p:nvSpPr>
        <p:spPr>
          <a:xfrm>
            <a:off x="2458594" y="709496"/>
            <a:ext cx="1895116" cy="3443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상세 예약내용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193" name="Group 1"/>
          <p:cNvGrpSpPr/>
          <p:nvPr/>
        </p:nvGrpSpPr>
        <p:grpSpPr>
          <a:xfrm rot="0">
            <a:off x="1864975" y="4399760"/>
            <a:ext cx="1388795" cy="331723"/>
            <a:chOff x="1864975" y="4399760"/>
            <a:chExt cx="1388795" cy="331723"/>
          </a:xfrm>
        </p:grpSpPr>
        <p:sp>
          <p:nvSpPr>
            <p:cNvPr id="7194" name=""/>
            <p:cNvSpPr txBox="1"/>
            <p:nvPr/>
          </p:nvSpPr>
          <p:spPr>
            <a:xfrm>
              <a:off x="1864975" y="4399760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195" name=""/>
            <p:cNvSpPr txBox="1"/>
            <p:nvPr/>
          </p:nvSpPr>
          <p:spPr>
            <a:xfrm>
              <a:off x="1955455" y="4442628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결제하기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7197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&gt; 상세 예약내용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7238" name=""/>
          <p:cNvSpPr txBox="1"/>
          <p:nvPr/>
        </p:nvSpPr>
        <p:spPr>
          <a:xfrm>
            <a:off x="855515" y="1144370"/>
            <a:ext cx="4558449" cy="299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마이펫 </a:t>
            </a: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  예약내용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239" name="Group 2"/>
          <p:cNvGrpSpPr/>
          <p:nvPr/>
        </p:nvGrpSpPr>
        <p:grpSpPr>
          <a:xfrm rot="0">
            <a:off x="3318854" y="4410868"/>
            <a:ext cx="1388796" cy="331723"/>
            <a:chOff x="3318854" y="4410868"/>
            <a:chExt cx="1388796" cy="331723"/>
          </a:xfrm>
        </p:grpSpPr>
        <p:sp>
          <p:nvSpPr>
            <p:cNvPr id="7240" name=""/>
            <p:cNvSpPr txBox="1"/>
            <p:nvPr/>
          </p:nvSpPr>
          <p:spPr>
            <a:xfrm>
              <a:off x="3318854" y="4410868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41" name=""/>
            <p:cNvSpPr txBox="1"/>
            <p:nvPr/>
          </p:nvSpPr>
          <p:spPr>
            <a:xfrm>
              <a:off x="3409334" y="4453736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취소하기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42" name=""/>
          <p:cNvSpPr txBox="1"/>
          <p:nvPr/>
        </p:nvSpPr>
        <p:spPr>
          <a:xfrm>
            <a:off x="888838" y="1691940"/>
            <a:ext cx="2304649" cy="1599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이름                        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견종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성별        수컷       암컷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체중        소형       중형       대형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특이사항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43" name=""/>
          <p:cNvSpPr txBox="1"/>
          <p:nvPr/>
        </p:nvSpPr>
        <p:spPr>
          <a:xfrm>
            <a:off x="1360217" y="1701485"/>
            <a:ext cx="987244" cy="174597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44" name="Group 3"/>
          <p:cNvGrpSpPr/>
          <p:nvPr/>
        </p:nvGrpSpPr>
        <p:grpSpPr>
          <a:xfrm rot="0">
            <a:off x="931706" y="1411011"/>
            <a:ext cx="1074543" cy="223828"/>
            <a:chOff x="931706" y="1411011"/>
            <a:chExt cx="1074543" cy="223828"/>
          </a:xfrm>
        </p:grpSpPr>
        <p:sp>
          <p:nvSpPr>
            <p:cNvPr id="7245" name=""/>
            <p:cNvSpPr txBox="1"/>
            <p:nvPr/>
          </p:nvSpPr>
          <p:spPr>
            <a:xfrm>
              <a:off x="976136" y="1450697"/>
              <a:ext cx="774579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46" name=""/>
            <p:cNvSpPr txBox="1"/>
            <p:nvPr/>
          </p:nvSpPr>
          <p:spPr>
            <a:xfrm>
              <a:off x="931706" y="1411011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정보 불러오기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47" name="Group 4"/>
          <p:cNvGrpSpPr/>
          <p:nvPr/>
        </p:nvGrpSpPr>
        <p:grpSpPr>
          <a:xfrm rot="0">
            <a:off x="906309" y="2820459"/>
            <a:ext cx="1074543" cy="223828"/>
            <a:chOff x="906309" y="2820459"/>
            <a:chExt cx="1074543" cy="223828"/>
          </a:xfrm>
        </p:grpSpPr>
        <p:sp>
          <p:nvSpPr>
            <p:cNvPr id="7248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52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사진 첨부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53" name=""/>
          <p:cNvSpPr txBox="1"/>
          <p:nvPr/>
        </p:nvSpPr>
        <p:spPr>
          <a:xfrm>
            <a:off x="1355472" y="1987159"/>
            <a:ext cx="987244" cy="176215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54" name="Group 5"/>
          <p:cNvGrpSpPr/>
          <p:nvPr/>
        </p:nvGrpSpPr>
        <p:grpSpPr>
          <a:xfrm rot="0">
            <a:off x="1806255" y="1415811"/>
            <a:ext cx="1633220" cy="219028"/>
            <a:chOff x="1806255" y="1415811"/>
            <a:chExt cx="1633220" cy="219028"/>
          </a:xfrm>
        </p:grpSpPr>
        <p:sp>
          <p:nvSpPr>
            <p:cNvPr id="7255" name=""/>
            <p:cNvSpPr txBox="1"/>
            <p:nvPr/>
          </p:nvSpPr>
          <p:spPr>
            <a:xfrm>
              <a:off x="1863412" y="1453879"/>
              <a:ext cx="1363398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56" name=""/>
            <p:cNvSpPr txBox="1"/>
            <p:nvPr/>
          </p:nvSpPr>
          <p:spPr>
            <a:xfrm>
              <a:off x="1806255" y="1415811"/>
              <a:ext cx="1633220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강아지를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57" name=""/>
          <p:cNvSpPr txBox="1"/>
          <p:nvPr/>
        </p:nvSpPr>
        <p:spPr>
          <a:xfrm>
            <a:off x="942813" y="3287094"/>
            <a:ext cx="2266526" cy="5714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58" name=""/>
          <p:cNvSpPr/>
          <p:nvPr/>
        </p:nvSpPr>
        <p:spPr>
          <a:xfrm>
            <a:off x="711059" y="1420556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59" name=""/>
          <p:cNvSpPr txBox="1"/>
          <p:nvPr/>
        </p:nvSpPr>
        <p:spPr>
          <a:xfrm>
            <a:off x="3317291" y="1428482"/>
            <a:ext cx="2442686" cy="27490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종류                   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유형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부가서비스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가격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정보 안내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이용시간 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체크인 am 9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 체크아웃 pm 8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입실제한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기본 접종 미접종 시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중성화하지 않은 강아지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260" name="Group 6"/>
          <p:cNvGrpSpPr/>
          <p:nvPr/>
        </p:nvGrpSpPr>
        <p:grpSpPr>
          <a:xfrm rot="0">
            <a:off x="3842645" y="1396721"/>
            <a:ext cx="1633220" cy="223828"/>
            <a:chOff x="3842645" y="1396721"/>
            <a:chExt cx="1633220" cy="223828"/>
          </a:xfrm>
        </p:grpSpPr>
        <p:sp>
          <p:nvSpPr>
            <p:cNvPr id="7261" name=""/>
            <p:cNvSpPr txBox="1"/>
            <p:nvPr/>
          </p:nvSpPr>
          <p:spPr>
            <a:xfrm>
              <a:off x="3899802" y="1434845"/>
              <a:ext cx="1363398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62" name=""/>
            <p:cNvSpPr txBox="1"/>
            <p:nvPr/>
          </p:nvSpPr>
          <p:spPr>
            <a:xfrm>
              <a:off x="3842645" y="1396721"/>
              <a:ext cx="1633220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종류를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63" name="Group 7"/>
          <p:cNvGrpSpPr/>
          <p:nvPr/>
        </p:nvGrpSpPr>
        <p:grpSpPr>
          <a:xfrm rot="0">
            <a:off x="3831538" y="1682451"/>
            <a:ext cx="1633220" cy="223772"/>
            <a:chOff x="3831538" y="1682451"/>
            <a:chExt cx="1633220" cy="223772"/>
          </a:xfrm>
        </p:grpSpPr>
        <p:sp>
          <p:nvSpPr>
            <p:cNvPr id="7264" name=""/>
            <p:cNvSpPr txBox="1"/>
            <p:nvPr/>
          </p:nvSpPr>
          <p:spPr>
            <a:xfrm>
              <a:off x="3888639" y="1720519"/>
              <a:ext cx="1363454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68" name=""/>
            <p:cNvSpPr txBox="1"/>
            <p:nvPr/>
          </p:nvSpPr>
          <p:spPr>
            <a:xfrm>
              <a:off x="3831538" y="1682451"/>
              <a:ext cx="1633220" cy="2237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유형을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69" name=""/>
          <p:cNvSpPr txBox="1"/>
          <p:nvPr/>
        </p:nvSpPr>
        <p:spPr>
          <a:xfrm>
            <a:off x="4090252" y="2017357"/>
            <a:ext cx="103150" cy="93605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70" name=""/>
          <p:cNvSpPr txBox="1"/>
          <p:nvPr/>
        </p:nvSpPr>
        <p:spPr>
          <a:xfrm>
            <a:off x="3729950" y="2761739"/>
            <a:ext cx="4558449" cy="3015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00000000 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\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71" name=""/>
          <p:cNvSpPr txBox="1"/>
          <p:nvPr/>
        </p:nvSpPr>
        <p:spPr>
          <a:xfrm>
            <a:off x="4220419" y="1960199"/>
            <a:ext cx="1180875" cy="7697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목욕서비스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매너벨트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사료 추가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72" name=""/>
          <p:cNvSpPr/>
          <p:nvPr/>
        </p:nvSpPr>
        <p:spPr>
          <a:xfrm>
            <a:off x="661884" y="271887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3" name=""/>
          <p:cNvSpPr/>
          <p:nvPr/>
        </p:nvSpPr>
        <p:spPr>
          <a:xfrm>
            <a:off x="3172835" y="132371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4" name=""/>
          <p:cNvSpPr/>
          <p:nvPr/>
        </p:nvSpPr>
        <p:spPr>
          <a:xfrm>
            <a:off x="1663418" y="465685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7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5" name=""/>
          <p:cNvSpPr/>
          <p:nvPr/>
        </p:nvSpPr>
        <p:spPr>
          <a:xfrm>
            <a:off x="3163290" y="4667963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8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6" name=""/>
          <p:cNvSpPr/>
          <p:nvPr/>
        </p:nvSpPr>
        <p:spPr>
          <a:xfrm>
            <a:off x="3158546" y="163640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7" name=""/>
          <p:cNvSpPr/>
          <p:nvPr/>
        </p:nvSpPr>
        <p:spPr>
          <a:xfrm>
            <a:off x="3153801" y="1893553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8" name=""/>
          <p:cNvSpPr/>
          <p:nvPr/>
        </p:nvSpPr>
        <p:spPr>
          <a:xfrm>
            <a:off x="1366580" y="2287178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79" name=""/>
          <p:cNvSpPr/>
          <p:nvPr/>
        </p:nvSpPr>
        <p:spPr>
          <a:xfrm>
            <a:off x="1876082" y="2283997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0" name=""/>
          <p:cNvSpPr/>
          <p:nvPr/>
        </p:nvSpPr>
        <p:spPr>
          <a:xfrm>
            <a:off x="1355472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4" name=""/>
          <p:cNvSpPr/>
          <p:nvPr/>
        </p:nvSpPr>
        <p:spPr>
          <a:xfrm>
            <a:off x="1876082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5" name=""/>
          <p:cNvSpPr/>
          <p:nvPr/>
        </p:nvSpPr>
        <p:spPr>
          <a:xfrm>
            <a:off x="2390329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6" name=""/>
          <p:cNvSpPr txBox="1"/>
          <p:nvPr/>
        </p:nvSpPr>
        <p:spPr>
          <a:xfrm>
            <a:off x="4088633" y="2285560"/>
            <a:ext cx="103206" cy="95280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7" name=""/>
          <p:cNvSpPr txBox="1"/>
          <p:nvPr/>
        </p:nvSpPr>
        <p:spPr>
          <a:xfrm>
            <a:off x="4088633" y="2569671"/>
            <a:ext cx="103206" cy="95280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88" name="Group 4"/>
          <p:cNvGrpSpPr/>
          <p:nvPr/>
        </p:nvGrpSpPr>
        <p:grpSpPr>
          <a:xfrm rot="0">
            <a:off x="902851" y="3931246"/>
            <a:ext cx="1074543" cy="223828"/>
            <a:chOff x="906309" y="2820459"/>
            <a:chExt cx="1074543" cy="223828"/>
          </a:xfrm>
        </p:grpSpPr>
        <p:sp>
          <p:nvSpPr>
            <p:cNvPr id="7289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90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91" name=""/>
          <p:cNvSpPr/>
          <p:nvPr/>
        </p:nvSpPr>
        <p:spPr>
          <a:xfrm>
            <a:off x="680908" y="3794939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6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8197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페이지02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&gt; 상세 예약내용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8235" name="Group 1"/>
          <p:cNvGrpSpPr/>
          <p:nvPr/>
        </p:nvGrpSpPr>
        <p:grpSpPr>
          <a:xfrm rot="0">
            <a:off x="88861" y="544388"/>
            <a:ext cx="2830004" cy="3604583"/>
            <a:chOff x="88861" y="544388"/>
            <a:chExt cx="2830004" cy="3604583"/>
          </a:xfrm>
        </p:grpSpPr>
        <p:sp>
          <p:nvSpPr>
            <p:cNvPr id="8236" name=""/>
            <p:cNvSpPr txBox="1"/>
            <p:nvPr/>
          </p:nvSpPr>
          <p:spPr>
            <a:xfrm>
              <a:off x="115877" y="544388"/>
              <a:ext cx="2802988" cy="360458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37" name=""/>
            <p:cNvSpPr txBox="1"/>
            <p:nvPr/>
          </p:nvSpPr>
          <p:spPr>
            <a:xfrm>
              <a:off x="233317" y="1107866"/>
              <a:ext cx="1604697" cy="3015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등록하기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8" name=""/>
            <p:cNvSpPr txBox="1"/>
            <p:nvPr/>
          </p:nvSpPr>
          <p:spPr>
            <a:xfrm>
              <a:off x="266640" y="1657054"/>
              <a:ext cx="1455497" cy="1596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수컷       암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소형       중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9" name=""/>
            <p:cNvSpPr txBox="1"/>
            <p:nvPr/>
          </p:nvSpPr>
          <p:spPr>
            <a:xfrm>
              <a:off x="736456" y="1664980"/>
              <a:ext cx="988863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40" name="Group 1"/>
            <p:cNvGrpSpPr/>
            <p:nvPr/>
          </p:nvGrpSpPr>
          <p:grpSpPr>
            <a:xfrm rot="0">
              <a:off x="309508" y="1376125"/>
              <a:ext cx="1074543" cy="223772"/>
              <a:chOff x="309508" y="1376125"/>
              <a:chExt cx="1074543" cy="223772"/>
            </a:xfrm>
          </p:grpSpPr>
          <p:sp>
            <p:nvSpPr>
              <p:cNvPr id="8244" name=""/>
              <p:cNvSpPr txBox="1"/>
              <p:nvPr/>
            </p:nvSpPr>
            <p:spPr>
              <a:xfrm>
                <a:off x="353938" y="1414192"/>
                <a:ext cx="774579" cy="176215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45" name=""/>
              <p:cNvSpPr txBox="1"/>
              <p:nvPr/>
            </p:nvSpPr>
            <p:spPr>
              <a:xfrm>
                <a:off x="309508" y="1376125"/>
                <a:ext cx="1074543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정보 불러오기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246" name="Group 1"/>
            <p:cNvGrpSpPr/>
            <p:nvPr/>
          </p:nvGrpSpPr>
          <p:grpSpPr>
            <a:xfrm rot="0">
              <a:off x="284111" y="2785573"/>
              <a:ext cx="1074543" cy="223772"/>
              <a:chOff x="284111" y="2785573"/>
              <a:chExt cx="1074543" cy="223772"/>
            </a:xfrm>
          </p:grpSpPr>
          <p:sp>
            <p:nvSpPr>
              <p:cNvPr id="8247" name=""/>
              <p:cNvSpPr txBox="1"/>
              <p:nvPr/>
            </p:nvSpPr>
            <p:spPr>
              <a:xfrm>
                <a:off x="326979" y="2823640"/>
                <a:ext cx="596800" cy="176160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48" name=""/>
              <p:cNvSpPr txBox="1"/>
              <p:nvPr/>
            </p:nvSpPr>
            <p:spPr>
              <a:xfrm>
                <a:off x="284111" y="2785573"/>
                <a:ext cx="1074543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사진 첨부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49" name=""/>
            <p:cNvSpPr txBox="1"/>
            <p:nvPr/>
          </p:nvSpPr>
          <p:spPr>
            <a:xfrm>
              <a:off x="733274" y="1952273"/>
              <a:ext cx="987244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50" name="Group 1"/>
            <p:cNvGrpSpPr/>
            <p:nvPr/>
          </p:nvGrpSpPr>
          <p:grpSpPr>
            <a:xfrm rot="0">
              <a:off x="1184057" y="1379306"/>
              <a:ext cx="1631657" cy="225335"/>
              <a:chOff x="1184057" y="1379306"/>
              <a:chExt cx="1631657" cy="225335"/>
            </a:xfrm>
          </p:grpSpPr>
          <p:sp>
            <p:nvSpPr>
              <p:cNvPr id="8251" name=""/>
              <p:cNvSpPr txBox="1"/>
              <p:nvPr/>
            </p:nvSpPr>
            <p:spPr>
              <a:xfrm>
                <a:off x="1241214" y="1417374"/>
                <a:ext cx="1363398" cy="168234"/>
              </a:xfrm>
              <a:prstGeom prst="rect">
                <a:avLst/>
              </a:prstGeom>
              <a:solidFill>
                <a:srgbClr val="d9d9d9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52" name=""/>
              <p:cNvSpPr txBox="1"/>
              <p:nvPr/>
            </p:nvSpPr>
            <p:spPr>
              <a:xfrm>
                <a:off x="1184057" y="1379306"/>
                <a:ext cx="1631657" cy="22533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강아지를 선택해주세요▼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53" name=""/>
            <p:cNvSpPr txBox="1"/>
            <p:nvPr/>
          </p:nvSpPr>
          <p:spPr>
            <a:xfrm>
              <a:off x="320615" y="3252208"/>
              <a:ext cx="2266526" cy="569785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54" name=""/>
            <p:cNvSpPr/>
            <p:nvPr/>
          </p:nvSpPr>
          <p:spPr>
            <a:xfrm>
              <a:off x="88861" y="1385614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8255" name="Group 2"/>
          <p:cNvGrpSpPr/>
          <p:nvPr/>
        </p:nvGrpSpPr>
        <p:grpSpPr>
          <a:xfrm rot="0">
            <a:off x="1507854" y="960284"/>
            <a:ext cx="3334706" cy="3606091"/>
            <a:chOff x="1507854" y="960284"/>
            <a:chExt cx="3334706" cy="3606091"/>
          </a:xfrm>
        </p:grpSpPr>
        <p:sp>
          <p:nvSpPr>
            <p:cNvPr id="8256" name=""/>
            <p:cNvSpPr txBox="1"/>
            <p:nvPr/>
          </p:nvSpPr>
          <p:spPr>
            <a:xfrm>
              <a:off x="1507854" y="960284"/>
              <a:ext cx="2802988" cy="3606091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60" name=""/>
            <p:cNvSpPr txBox="1"/>
            <p:nvPr/>
          </p:nvSpPr>
          <p:spPr>
            <a:xfrm>
              <a:off x="1625294" y="1525325"/>
              <a:ext cx="1604697" cy="29996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등록하기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61" name=""/>
            <p:cNvSpPr txBox="1"/>
            <p:nvPr/>
          </p:nvSpPr>
          <p:spPr>
            <a:xfrm>
              <a:off x="1658617" y="2072895"/>
              <a:ext cx="1969744" cy="16030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 수컷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 소형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62" name=""/>
            <p:cNvSpPr txBox="1"/>
            <p:nvPr/>
          </p:nvSpPr>
          <p:spPr>
            <a:xfrm>
              <a:off x="2130052" y="2082440"/>
              <a:ext cx="987244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63" name="Group 2"/>
            <p:cNvGrpSpPr/>
            <p:nvPr/>
          </p:nvGrpSpPr>
          <p:grpSpPr>
            <a:xfrm rot="0">
              <a:off x="1701485" y="1791965"/>
              <a:ext cx="1076106" cy="223772"/>
              <a:chOff x="1701485" y="1791965"/>
              <a:chExt cx="1076106" cy="223772"/>
            </a:xfrm>
          </p:grpSpPr>
          <p:sp>
            <p:nvSpPr>
              <p:cNvPr id="8264" name=""/>
              <p:cNvSpPr txBox="1"/>
              <p:nvPr/>
            </p:nvSpPr>
            <p:spPr>
              <a:xfrm>
                <a:off x="1745916" y="1831652"/>
                <a:ext cx="774579" cy="174597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65" name=""/>
              <p:cNvSpPr txBox="1"/>
              <p:nvPr/>
            </p:nvSpPr>
            <p:spPr>
              <a:xfrm>
                <a:off x="1701485" y="1791965"/>
                <a:ext cx="1076106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정보 불러오기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266" name="Group 2"/>
            <p:cNvGrpSpPr/>
            <p:nvPr/>
          </p:nvGrpSpPr>
          <p:grpSpPr>
            <a:xfrm rot="0">
              <a:off x="1676088" y="3202976"/>
              <a:ext cx="1074543" cy="222209"/>
              <a:chOff x="1676088" y="3202976"/>
              <a:chExt cx="1074543" cy="222209"/>
            </a:xfrm>
          </p:grpSpPr>
          <p:sp>
            <p:nvSpPr>
              <p:cNvPr id="8267" name=""/>
              <p:cNvSpPr txBox="1"/>
              <p:nvPr/>
            </p:nvSpPr>
            <p:spPr>
              <a:xfrm>
                <a:off x="1720519" y="3241100"/>
                <a:ext cx="595238" cy="174597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68" name=""/>
              <p:cNvSpPr txBox="1"/>
              <p:nvPr/>
            </p:nvSpPr>
            <p:spPr>
              <a:xfrm>
                <a:off x="1676088" y="3202976"/>
                <a:ext cx="1074543" cy="22220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사진 첨부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69" name=""/>
            <p:cNvSpPr txBox="1"/>
            <p:nvPr/>
          </p:nvSpPr>
          <p:spPr>
            <a:xfrm>
              <a:off x="2125252" y="2368114"/>
              <a:ext cx="987244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0" name=""/>
            <p:cNvSpPr txBox="1"/>
            <p:nvPr/>
          </p:nvSpPr>
          <p:spPr>
            <a:xfrm>
              <a:off x="1712593" y="3669611"/>
              <a:ext cx="2266526" cy="56984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1" name=""/>
            <p:cNvSpPr txBox="1"/>
            <p:nvPr/>
          </p:nvSpPr>
          <p:spPr>
            <a:xfrm>
              <a:off x="2725234" y="1826851"/>
              <a:ext cx="1322149" cy="1590408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2" name=""/>
            <p:cNvSpPr txBox="1"/>
            <p:nvPr/>
          </p:nvSpPr>
          <p:spPr>
            <a:xfrm>
              <a:off x="2658588" y="1845941"/>
              <a:ext cx="2183972" cy="1601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강아지를 선택해주세요▼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rPr>
                <a:t>---------------------------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뽀삐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뭉자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사랑이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피피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하하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27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34905" y="1549103"/>
            <a:ext cx="1366580" cy="422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277" name=""/>
          <p:cNvSpPr txBox="1"/>
          <p:nvPr/>
        </p:nvSpPr>
        <p:spPr>
          <a:xfrm>
            <a:off x="4452117" y="987244"/>
            <a:ext cx="2803044" cy="3604528"/>
          </a:xfrm>
          <a:prstGeom prst="rect">
            <a:avLst/>
          </a:prstGeom>
          <a:solidFill>
            <a:srgbClr val="ffffff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78" name=""/>
          <p:cNvSpPr txBox="1"/>
          <p:nvPr/>
        </p:nvSpPr>
        <p:spPr>
          <a:xfrm>
            <a:off x="4569557" y="1550722"/>
            <a:ext cx="1604697" cy="3015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마이펫 등록하기               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79" name=""/>
          <p:cNvSpPr txBox="1"/>
          <p:nvPr/>
        </p:nvSpPr>
        <p:spPr>
          <a:xfrm>
            <a:off x="4602936" y="2099855"/>
            <a:ext cx="2423652" cy="18681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이름     뽀삐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견종     말티즈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성별       수컷        암컷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체중       소형        중형       대형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뽀삐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png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특이사항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우리 집 개는 안 물어요 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^^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80" name=""/>
          <p:cNvSpPr txBox="1"/>
          <p:nvPr/>
        </p:nvSpPr>
        <p:spPr>
          <a:xfrm>
            <a:off x="5074315" y="2107837"/>
            <a:ext cx="987244" cy="1761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8281" name="Group 3"/>
          <p:cNvGrpSpPr/>
          <p:nvPr/>
        </p:nvGrpSpPr>
        <p:grpSpPr>
          <a:xfrm rot="0">
            <a:off x="4645748" y="1818925"/>
            <a:ext cx="1076162" cy="223828"/>
            <a:chOff x="4645748" y="1818925"/>
            <a:chExt cx="1076162" cy="223828"/>
          </a:xfrm>
        </p:grpSpPr>
        <p:sp>
          <p:nvSpPr>
            <p:cNvPr id="8282" name=""/>
            <p:cNvSpPr txBox="1"/>
            <p:nvPr/>
          </p:nvSpPr>
          <p:spPr>
            <a:xfrm>
              <a:off x="4690179" y="1857048"/>
              <a:ext cx="774579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83" name=""/>
            <p:cNvSpPr txBox="1"/>
            <p:nvPr/>
          </p:nvSpPr>
          <p:spPr>
            <a:xfrm>
              <a:off x="4645748" y="1818925"/>
              <a:ext cx="1076161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정보 불러오기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284" name="Group 4"/>
          <p:cNvGrpSpPr/>
          <p:nvPr/>
        </p:nvGrpSpPr>
        <p:grpSpPr>
          <a:xfrm rot="0">
            <a:off x="4650548" y="3191869"/>
            <a:ext cx="1074543" cy="223828"/>
            <a:chOff x="4650548" y="3191869"/>
            <a:chExt cx="1074543" cy="223828"/>
          </a:xfrm>
        </p:grpSpPr>
        <p:sp>
          <p:nvSpPr>
            <p:cNvPr id="8285" name=""/>
            <p:cNvSpPr txBox="1"/>
            <p:nvPr/>
          </p:nvSpPr>
          <p:spPr>
            <a:xfrm>
              <a:off x="4694979" y="3229992"/>
              <a:ext cx="595182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86" name=""/>
            <p:cNvSpPr txBox="1"/>
            <p:nvPr/>
          </p:nvSpPr>
          <p:spPr>
            <a:xfrm>
              <a:off x="4650548" y="319186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사진 첨부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8287" name=""/>
          <p:cNvSpPr txBox="1"/>
          <p:nvPr/>
        </p:nvSpPr>
        <p:spPr>
          <a:xfrm>
            <a:off x="5069570" y="2395074"/>
            <a:ext cx="987244" cy="174597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88" name=""/>
          <p:cNvSpPr txBox="1"/>
          <p:nvPr/>
        </p:nvSpPr>
        <p:spPr>
          <a:xfrm>
            <a:off x="4656856" y="3695008"/>
            <a:ext cx="2266582" cy="56984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2" name=""/>
          <p:cNvSpPr/>
          <p:nvPr/>
        </p:nvSpPr>
        <p:spPr>
          <a:xfrm>
            <a:off x="720604" y="2228458"/>
            <a:ext cx="119002" cy="119002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3" name=""/>
          <p:cNvSpPr/>
          <p:nvPr/>
        </p:nvSpPr>
        <p:spPr>
          <a:xfrm>
            <a:off x="1230106" y="2223658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4" name=""/>
          <p:cNvSpPr/>
          <p:nvPr/>
        </p:nvSpPr>
        <p:spPr>
          <a:xfrm>
            <a:off x="709496" y="2510951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5" name=""/>
          <p:cNvSpPr/>
          <p:nvPr/>
        </p:nvSpPr>
        <p:spPr>
          <a:xfrm>
            <a:off x="1230106" y="2510951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6" name=""/>
          <p:cNvSpPr/>
          <p:nvPr/>
        </p:nvSpPr>
        <p:spPr>
          <a:xfrm>
            <a:off x="2130052" y="2655406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7" name=""/>
          <p:cNvSpPr/>
          <p:nvPr/>
        </p:nvSpPr>
        <p:spPr>
          <a:xfrm>
            <a:off x="2118944" y="2937899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8" name=""/>
          <p:cNvSpPr/>
          <p:nvPr/>
        </p:nvSpPr>
        <p:spPr>
          <a:xfrm>
            <a:off x="5071133" y="2710945"/>
            <a:ext cx="119058" cy="119058"/>
          </a:xfrm>
          <a:prstGeom prst="ellipse">
            <a:avLst/>
          </a:prstGeom>
          <a:solidFill>
            <a:srgbClr val="d9d9d9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9" name=""/>
          <p:cNvSpPr/>
          <p:nvPr/>
        </p:nvSpPr>
        <p:spPr>
          <a:xfrm>
            <a:off x="5580635" y="2707764"/>
            <a:ext cx="119058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0" name=""/>
          <p:cNvSpPr/>
          <p:nvPr/>
        </p:nvSpPr>
        <p:spPr>
          <a:xfrm>
            <a:off x="5060026" y="2993493"/>
            <a:ext cx="119058" cy="119002"/>
          </a:xfrm>
          <a:prstGeom prst="ellipse">
            <a:avLst/>
          </a:prstGeom>
          <a:solidFill>
            <a:srgbClr val="d9d9d9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1" name=""/>
          <p:cNvSpPr/>
          <p:nvPr/>
        </p:nvSpPr>
        <p:spPr>
          <a:xfrm>
            <a:off x="5580635" y="2993493"/>
            <a:ext cx="119058" cy="119002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2" name=""/>
          <p:cNvSpPr/>
          <p:nvPr/>
        </p:nvSpPr>
        <p:spPr>
          <a:xfrm>
            <a:off x="6094882" y="2993493"/>
            <a:ext cx="119058" cy="119002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8303" name=""/>
          <p:cNvCxnSpPr/>
          <p:nvPr/>
        </p:nvCxnSpPr>
        <p:spPr>
          <a:xfrm rot="16200000" flipH="1">
            <a:off x="5055281" y="2685548"/>
            <a:ext cx="87298" cy="87298"/>
          </a:xfrm>
          <a:prstGeom prst="line">
            <a:avLst/>
          </a:prstGeom>
          <a:ln w="38235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8304" name=""/>
          <p:cNvCxnSpPr/>
          <p:nvPr/>
        </p:nvCxnSpPr>
        <p:spPr>
          <a:xfrm flipV="1">
            <a:off x="5118746" y="2671259"/>
            <a:ext cx="100025" cy="100025"/>
          </a:xfrm>
          <a:prstGeom prst="line">
            <a:avLst/>
          </a:prstGeom>
          <a:ln w="38235" cap="flat" cmpd="sng" algn="ctr">
            <a:solidFill>
              <a:srgbClr val="000000"/>
            </a:solidFill>
            <a:prstDash val="solid"/>
            <a:round/>
          </a:ln>
        </p:spPr>
      </p:cxnSp>
      <p:grpSp>
        <p:nvGrpSpPr>
          <p:cNvPr id="8308" name="Group 5"/>
          <p:cNvGrpSpPr/>
          <p:nvPr/>
        </p:nvGrpSpPr>
        <p:grpSpPr>
          <a:xfrm rot="0">
            <a:off x="5047355" y="2949063"/>
            <a:ext cx="161871" cy="103151"/>
            <a:chOff x="5047355" y="2949063"/>
            <a:chExt cx="161871" cy="103151"/>
          </a:xfrm>
        </p:grpSpPr>
        <p:cxnSp>
          <p:nvCxnSpPr>
            <p:cNvPr id="8309" name=""/>
            <p:cNvCxnSpPr/>
            <p:nvPr/>
          </p:nvCxnSpPr>
          <p:spPr>
            <a:xfrm rot="16200000" flipH="1">
              <a:off x="5044955" y="2964134"/>
              <a:ext cx="90480" cy="85679"/>
            </a:xfrm>
            <a:prstGeom prst="line">
              <a:avLst/>
            </a:prstGeom>
            <a:ln w="38235" cap="flat" cmpd="sng" algn="ctr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8310" name=""/>
            <p:cNvCxnSpPr/>
            <p:nvPr/>
          </p:nvCxnSpPr>
          <p:spPr>
            <a:xfrm flipV="1">
              <a:off x="5109257" y="2949063"/>
              <a:ext cx="99969" cy="99969"/>
            </a:xfrm>
            <a:prstGeom prst="line">
              <a:avLst/>
            </a:prstGeom>
            <a:ln w="38235" cap="flat" cmpd="sng" algn="ctr">
              <a:solidFill>
                <a:srgbClr val="000000"/>
              </a:solidFill>
              <a:prstDash val="solid"/>
              <a:round/>
            </a:ln>
          </p:spPr>
        </p:cxnSp>
      </p:grpSp>
      <p:pic>
        <p:nvPicPr>
          <p:cNvPr id="831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044287" y="2214169"/>
            <a:ext cx="1660180" cy="4316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8312" name=""/>
          <p:cNvGraphicFramePr/>
          <p:nvPr/>
        </p:nvGraphicFramePr>
        <p:xfrm>
          <a:off x="6340926" y="439674"/>
          <a:ext cx="2798244" cy="1796766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772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정보 불러오기를 눌를 경우 자신이 등록해준 강아지를 선택할 수 있게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등록한 강아지가 없는 경우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마이페이지에서 강아지를 등록해주세요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라는 메세지를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745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318" name=""/>
          <p:cNvSpPr/>
          <p:nvPr/>
        </p:nvSpPr>
        <p:spPr>
          <a:xfrm>
            <a:off x="2498280" y="198559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grpSp>
        <p:nvGrpSpPr>
          <p:cNvPr id="8319" name="Group 4"/>
          <p:cNvGrpSpPr/>
          <p:nvPr/>
        </p:nvGrpSpPr>
        <p:grpSpPr>
          <a:xfrm rot="0">
            <a:off x="254608" y="3866966"/>
            <a:ext cx="1074543" cy="223828"/>
            <a:chOff x="906309" y="2820459"/>
            <a:chExt cx="1074543" cy="223828"/>
          </a:xfrm>
        </p:grpSpPr>
        <p:sp>
          <p:nvSpPr>
            <p:cNvPr id="8320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1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322" name="Group 4"/>
          <p:cNvGrpSpPr/>
          <p:nvPr/>
        </p:nvGrpSpPr>
        <p:grpSpPr>
          <a:xfrm rot="0">
            <a:off x="1689286" y="4291381"/>
            <a:ext cx="1074543" cy="223828"/>
            <a:chOff x="906309" y="2820459"/>
            <a:chExt cx="1074543" cy="223828"/>
          </a:xfrm>
        </p:grpSpPr>
        <p:sp>
          <p:nvSpPr>
            <p:cNvPr id="8323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4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325" name="Group 4"/>
          <p:cNvGrpSpPr/>
          <p:nvPr/>
        </p:nvGrpSpPr>
        <p:grpSpPr>
          <a:xfrm rot="0">
            <a:off x="4648255" y="4299128"/>
            <a:ext cx="1074543" cy="223828"/>
            <a:chOff x="906309" y="2820459"/>
            <a:chExt cx="1074543" cy="223828"/>
          </a:xfrm>
        </p:grpSpPr>
        <p:sp>
          <p:nvSpPr>
            <p:cNvPr id="8326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7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결제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9221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Arial"/>
                        </a:rPr>
                        <a:t>메인 페이지 &gt; 예약하기 &gt; 상세 예약내용 &gt; 결제 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259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60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261" name=""/>
          <p:cNvGraphicFramePr/>
          <p:nvPr/>
        </p:nvGraphicFramePr>
        <p:xfrm>
          <a:off x="6340926" y="439674"/>
          <a:ext cx="2798244" cy="2733216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325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계좌정보 입력후 등록하기 버튼을 누른다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등록되었습니다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Alert 창 띄워주고 결제방법을 누를 수 있다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046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결제방법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약관동의 체크박스를 모두 동의하면 결제하기 버튼을 활성화 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1905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결제가 완료되고 예약이 완료된다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8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74" name=""/>
          <p:cNvSpPr txBox="1"/>
          <p:nvPr/>
        </p:nvSpPr>
        <p:spPr>
          <a:xfrm>
            <a:off x="961847" y="1114229"/>
            <a:ext cx="4150535" cy="2949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결제방법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※ 계좌등록 후 사용할 수 있습니다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.)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맑은 고딕"/>
              <a:sym typeface="돋움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계좌 이체                       은행명        은행명을 선택해주세요▼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무통장 입금                    계좌번호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약관 동의 체크박스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'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결제하기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'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를 선택하시면 즉시 결제가 진행되며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단순 변심이나 실수에 의한 취소가 불가능합니다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본 거래는 개인간 거래로 전자상거래법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제17조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에 따른 청약철회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환불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교환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규정이 적용되지 않습니다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구매 조건을 모두 확인하였으며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거래 진행에 동의합니다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9275" name="Group 1"/>
          <p:cNvGrpSpPr/>
          <p:nvPr/>
        </p:nvGrpSpPr>
        <p:grpSpPr>
          <a:xfrm rot="0">
            <a:off x="1864975" y="4399760"/>
            <a:ext cx="1520524" cy="331723"/>
            <a:chOff x="1864975" y="4399760"/>
            <a:chExt cx="1520524" cy="331723"/>
          </a:xfrm>
        </p:grpSpPr>
        <p:sp>
          <p:nvSpPr>
            <p:cNvPr id="9276" name=""/>
            <p:cNvSpPr txBox="1"/>
            <p:nvPr/>
          </p:nvSpPr>
          <p:spPr>
            <a:xfrm>
              <a:off x="1864975" y="4399760"/>
              <a:ext cx="931706" cy="331723"/>
            </a:xfrm>
            <a:prstGeom prst="rect">
              <a:avLst/>
            </a:prstGeom>
            <a:solidFill>
              <a:srgbClr val="bfbfb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77" name=""/>
            <p:cNvSpPr txBox="1"/>
            <p:nvPr/>
          </p:nvSpPr>
          <p:spPr>
            <a:xfrm>
              <a:off x="2087184" y="4464843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결제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9278" name="Group 2"/>
          <p:cNvGrpSpPr/>
          <p:nvPr/>
        </p:nvGrpSpPr>
        <p:grpSpPr>
          <a:xfrm rot="0">
            <a:off x="3318854" y="4410868"/>
            <a:ext cx="1388796" cy="331723"/>
            <a:chOff x="3318854" y="4410868"/>
            <a:chExt cx="1388796" cy="331723"/>
          </a:xfrm>
        </p:grpSpPr>
        <p:sp>
          <p:nvSpPr>
            <p:cNvPr id="9279" name=""/>
            <p:cNvSpPr txBox="1"/>
            <p:nvPr/>
          </p:nvSpPr>
          <p:spPr>
            <a:xfrm>
              <a:off x="3318854" y="4410868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80" name=""/>
            <p:cNvSpPr txBox="1"/>
            <p:nvPr/>
          </p:nvSpPr>
          <p:spPr>
            <a:xfrm>
              <a:off x="3409334" y="4453736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취소하기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284" name=""/>
          <p:cNvSpPr/>
          <p:nvPr/>
        </p:nvSpPr>
        <p:spPr>
          <a:xfrm>
            <a:off x="1663418" y="465685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85" name=""/>
          <p:cNvSpPr/>
          <p:nvPr/>
        </p:nvSpPr>
        <p:spPr>
          <a:xfrm>
            <a:off x="3193487" y="463782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86" name=""/>
          <p:cNvSpPr txBox="1"/>
          <p:nvPr/>
        </p:nvSpPr>
        <p:spPr>
          <a:xfrm>
            <a:off x="836481" y="3898183"/>
            <a:ext cx="103150" cy="93661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7" name=""/>
          <p:cNvSpPr txBox="1"/>
          <p:nvPr/>
        </p:nvSpPr>
        <p:spPr>
          <a:xfrm>
            <a:off x="834862" y="3485525"/>
            <a:ext cx="103150" cy="93605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8" name=""/>
          <p:cNvSpPr txBox="1"/>
          <p:nvPr/>
        </p:nvSpPr>
        <p:spPr>
          <a:xfrm>
            <a:off x="849151" y="3037924"/>
            <a:ext cx="103150" cy="93661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9" name=""/>
          <p:cNvSpPr/>
          <p:nvPr/>
        </p:nvSpPr>
        <p:spPr>
          <a:xfrm>
            <a:off x="2166557" y="1969744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90" name=""/>
          <p:cNvSpPr/>
          <p:nvPr/>
        </p:nvSpPr>
        <p:spPr>
          <a:xfrm>
            <a:off x="828499" y="1515780"/>
            <a:ext cx="119058" cy="119058"/>
          </a:xfrm>
          <a:prstGeom prst="ellipse">
            <a:avLst/>
          </a:prstGeom>
          <a:solidFill>
            <a:srgbClr val="bfbfb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91" name=""/>
          <p:cNvSpPr/>
          <p:nvPr/>
        </p:nvSpPr>
        <p:spPr>
          <a:xfrm>
            <a:off x="820573" y="1801510"/>
            <a:ext cx="119058" cy="119002"/>
          </a:xfrm>
          <a:prstGeom prst="ellipse">
            <a:avLst/>
          </a:prstGeom>
          <a:solidFill>
            <a:srgbClr val="bfbfb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9292" name="Group 3"/>
          <p:cNvGrpSpPr/>
          <p:nvPr/>
        </p:nvGrpSpPr>
        <p:grpSpPr>
          <a:xfrm rot="0">
            <a:off x="2423652" y="2120507"/>
            <a:ext cx="666628" cy="217464"/>
            <a:chOff x="2423652" y="2120507"/>
            <a:chExt cx="666628" cy="217464"/>
          </a:xfrm>
        </p:grpSpPr>
        <p:sp>
          <p:nvSpPr>
            <p:cNvPr id="9293" name=""/>
            <p:cNvSpPr txBox="1"/>
            <p:nvPr/>
          </p:nvSpPr>
          <p:spPr>
            <a:xfrm>
              <a:off x="2464957" y="2120507"/>
              <a:ext cx="599926" cy="20792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94" name=""/>
            <p:cNvSpPr txBox="1"/>
            <p:nvPr/>
          </p:nvSpPr>
          <p:spPr>
            <a:xfrm>
              <a:off x="2423652" y="2122126"/>
              <a:ext cx="666628" cy="2158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등록하기</a:t>
              </a:r>
              <a:endParaRPr xmlns:mc="http://schemas.openxmlformats.org/markup-compatibility/2006" xmlns:hp="http://schemas.haansoft.com/office/presentation/8.0" kumimoji="1" lang="ko-KR" altLang="en-US" sz="8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295" name=""/>
          <p:cNvSpPr/>
          <p:nvPr/>
        </p:nvSpPr>
        <p:spPr>
          <a:xfrm>
            <a:off x="772961" y="256967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96" name=""/>
          <p:cNvSpPr txBox="1"/>
          <p:nvPr/>
        </p:nvSpPr>
        <p:spPr>
          <a:xfrm>
            <a:off x="3058576" y="1471349"/>
            <a:ext cx="1404648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0" name=""/>
          <p:cNvSpPr txBox="1"/>
          <p:nvPr/>
        </p:nvSpPr>
        <p:spPr>
          <a:xfrm>
            <a:off x="3042669" y="1741171"/>
            <a:ext cx="1404703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10245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페이지02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Arial"/>
                        </a:rPr>
                        <a:t>메인 페이지 &gt; 예약하기 &gt; 상세 예약내용 &gt; 결제 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283" name=""/>
          <p:cNvSpPr txBox="1"/>
          <p:nvPr/>
        </p:nvSpPr>
        <p:spPr>
          <a:xfrm>
            <a:off x="738075" y="579330"/>
            <a:ext cx="4766370" cy="199034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84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0285" name=""/>
          <p:cNvGraphicFramePr/>
          <p:nvPr/>
        </p:nvGraphicFramePr>
        <p:xfrm>
          <a:off x="6340926" y="439674"/>
          <a:ext cx="2798244" cy="169668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등록하기 버튼이 수정하기로 변경된다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97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등록하기를 눌렀을 때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은행명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계좌번호가 형식에 맞게 들어왔다면 Alert 창을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2번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3번을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4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결제방법을 클릭할 수 있게 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4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등록하기 버튼이 수정하기로 변경된다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296" name=""/>
          <p:cNvSpPr/>
          <p:nvPr/>
        </p:nvSpPr>
        <p:spPr>
          <a:xfrm>
            <a:off x="828499" y="1515780"/>
            <a:ext cx="119058" cy="119058"/>
          </a:xfrm>
          <a:prstGeom prst="ellipse">
            <a:avLst/>
          </a:prstGeom>
          <a:solidFill>
            <a:srgbClr val="bfbfb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97" name=""/>
          <p:cNvSpPr/>
          <p:nvPr/>
        </p:nvSpPr>
        <p:spPr>
          <a:xfrm>
            <a:off x="820573" y="1801510"/>
            <a:ext cx="119058" cy="119002"/>
          </a:xfrm>
          <a:prstGeom prst="ellipse">
            <a:avLst/>
          </a:prstGeom>
          <a:solidFill>
            <a:srgbClr val="bfbfb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298" name=""/>
          <p:cNvSpPr txBox="1"/>
          <p:nvPr/>
        </p:nvSpPr>
        <p:spPr>
          <a:xfrm>
            <a:off x="961847" y="1114229"/>
            <a:ext cx="4150535" cy="12538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결제방법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※ 계좌등록 후 사용할 수 있습니다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.)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맑은 고딕"/>
              <a:sym typeface="돋움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계좌 이체                       은행명        국민은행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무통장 입금                    계좌번호     xxxxxxxxxxxxxxxxxxx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10299" name="Group 1"/>
          <p:cNvGrpSpPr/>
          <p:nvPr/>
        </p:nvGrpSpPr>
        <p:grpSpPr>
          <a:xfrm rot="0">
            <a:off x="2423652" y="2120507"/>
            <a:ext cx="666628" cy="217464"/>
            <a:chOff x="2423652" y="2120507"/>
            <a:chExt cx="666628" cy="217464"/>
          </a:xfrm>
        </p:grpSpPr>
        <p:sp>
          <p:nvSpPr>
            <p:cNvPr id="10300" name=""/>
            <p:cNvSpPr txBox="1"/>
            <p:nvPr/>
          </p:nvSpPr>
          <p:spPr>
            <a:xfrm>
              <a:off x="2464957" y="2120507"/>
              <a:ext cx="599926" cy="20792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301" name=""/>
            <p:cNvSpPr txBox="1"/>
            <p:nvPr/>
          </p:nvSpPr>
          <p:spPr>
            <a:xfrm>
              <a:off x="2423652" y="2122126"/>
              <a:ext cx="666628" cy="2158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등록하기</a:t>
              </a:r>
              <a:endParaRPr xmlns:mc="http://schemas.openxmlformats.org/markup-compatibility/2006" xmlns:hp="http://schemas.haansoft.com/office/presentation/8.0" kumimoji="1" lang="ko-KR" altLang="en-US" sz="8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302" name=""/>
          <p:cNvSpPr txBox="1"/>
          <p:nvPr/>
        </p:nvSpPr>
        <p:spPr>
          <a:xfrm>
            <a:off x="3058576" y="1471349"/>
            <a:ext cx="1404648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03" name=""/>
          <p:cNvSpPr txBox="1"/>
          <p:nvPr/>
        </p:nvSpPr>
        <p:spPr>
          <a:xfrm>
            <a:off x="3042669" y="1741171"/>
            <a:ext cx="1404703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04" name=""/>
          <p:cNvSpPr txBox="1"/>
          <p:nvPr/>
        </p:nvSpPr>
        <p:spPr>
          <a:xfrm>
            <a:off x="738075" y="2820459"/>
            <a:ext cx="4766370" cy="1988778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08" name=""/>
          <p:cNvSpPr txBox="1"/>
          <p:nvPr/>
        </p:nvSpPr>
        <p:spPr>
          <a:xfrm>
            <a:off x="2674440" y="2963296"/>
            <a:ext cx="1895116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0309" name=""/>
          <p:cNvSpPr/>
          <p:nvPr/>
        </p:nvSpPr>
        <p:spPr>
          <a:xfrm>
            <a:off x="828499" y="3755347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10" name=""/>
          <p:cNvSpPr/>
          <p:nvPr/>
        </p:nvSpPr>
        <p:spPr>
          <a:xfrm>
            <a:off x="820573" y="404102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11" name=""/>
          <p:cNvSpPr txBox="1"/>
          <p:nvPr/>
        </p:nvSpPr>
        <p:spPr>
          <a:xfrm>
            <a:off x="961847" y="3353795"/>
            <a:ext cx="4150535" cy="12618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결제방법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※ 계좌등록 후 사용할 수 있습니다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.)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맑은 고딕"/>
              <a:sym typeface="돋움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계좌 이체                       은행명        국민은행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무통장 입금                    계좌번호     xxxxxxxxxxxxxxxxxxx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10312" name="Group 2"/>
          <p:cNvGrpSpPr/>
          <p:nvPr/>
        </p:nvGrpSpPr>
        <p:grpSpPr>
          <a:xfrm rot="0">
            <a:off x="2423652" y="4360074"/>
            <a:ext cx="666628" cy="217465"/>
            <a:chOff x="2423652" y="4360074"/>
            <a:chExt cx="666628" cy="217465"/>
          </a:xfrm>
        </p:grpSpPr>
        <p:sp>
          <p:nvSpPr>
            <p:cNvPr id="10313" name=""/>
            <p:cNvSpPr txBox="1"/>
            <p:nvPr/>
          </p:nvSpPr>
          <p:spPr>
            <a:xfrm>
              <a:off x="2464957" y="4360074"/>
              <a:ext cx="599926" cy="20792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314" name=""/>
            <p:cNvSpPr txBox="1"/>
            <p:nvPr/>
          </p:nvSpPr>
          <p:spPr>
            <a:xfrm>
              <a:off x="2423652" y="4361637"/>
              <a:ext cx="666628" cy="21590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수정하기</a:t>
              </a:r>
              <a:endParaRPr xmlns:mc="http://schemas.openxmlformats.org/markup-compatibility/2006" xmlns:hp="http://schemas.haansoft.com/office/presentation/8.0" kumimoji="1" lang="ko-KR" altLang="en-US" sz="8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315" name=""/>
          <p:cNvSpPr txBox="1"/>
          <p:nvPr/>
        </p:nvSpPr>
        <p:spPr>
          <a:xfrm>
            <a:off x="3058576" y="3712479"/>
            <a:ext cx="1404648" cy="18732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10316" name=""/>
          <p:cNvSpPr txBox="1"/>
          <p:nvPr/>
        </p:nvSpPr>
        <p:spPr>
          <a:xfrm>
            <a:off x="3042669" y="3980738"/>
            <a:ext cx="1404703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pic>
        <p:nvPicPr>
          <p:cNvPr id="10317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918979" y="2353824"/>
            <a:ext cx="1728501" cy="13443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0318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553819" y="2380840"/>
            <a:ext cx="234935" cy="19696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10319" name="Group 3"/>
          <p:cNvGrpSpPr/>
          <p:nvPr/>
        </p:nvGrpSpPr>
        <p:grpSpPr>
          <a:xfrm rot="0">
            <a:off x="3402971" y="2341154"/>
            <a:ext cx="2509388" cy="903127"/>
            <a:chOff x="3402971" y="2341154"/>
            <a:chExt cx="2509388" cy="903127"/>
          </a:xfrm>
        </p:grpSpPr>
        <p:sp>
          <p:nvSpPr>
            <p:cNvPr id="10320" name=""/>
            <p:cNvSpPr txBox="1"/>
            <p:nvPr/>
          </p:nvSpPr>
          <p:spPr>
            <a:xfrm>
              <a:off x="3402971" y="2341154"/>
              <a:ext cx="2509388" cy="876111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10324" name=""/>
            <p:cNvSpPr txBox="1"/>
            <p:nvPr/>
          </p:nvSpPr>
          <p:spPr>
            <a:xfrm>
              <a:off x="3649014" y="2672878"/>
              <a:ext cx="2142723" cy="57140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등록이 완료되었습니다</a:t>
              </a: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rPr>
                <a:t>!</a:t>
              </a:r>
  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325" name=""/>
          <p:cNvSpPr/>
          <p:nvPr/>
        </p:nvSpPr>
        <p:spPr>
          <a:xfrm>
            <a:off x="2166557" y="1969744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0326" name=""/>
          <p:cNvSpPr/>
          <p:nvPr/>
        </p:nvSpPr>
        <p:spPr>
          <a:xfrm>
            <a:off x="663447" y="354262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10327" name=""/>
          <p:cNvSpPr/>
          <p:nvPr/>
        </p:nvSpPr>
        <p:spPr>
          <a:xfrm>
            <a:off x="2296667" y="410610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고객센터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601183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/>
                        <a:t>등록하기 버튼을 클릭시 문의게시판 상세페이지로 이동한다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허용 기준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시 수수료 발생 가능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메일이 안갔을 경우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3" name="Google Shape;878;p30"/>
          <p:cNvSpPr/>
          <p:nvPr/>
        </p:nvSpPr>
        <p:spPr>
          <a:xfrm>
            <a:off x="4768456" y="3644944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888;p31"/>
          <p:cNvSpPr/>
          <p:nvPr/>
        </p:nvSpPr>
        <p:spPr>
          <a:xfrm>
            <a:off x="5308007" y="3947058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853;p29"/>
          <p:cNvSpPr/>
          <p:nvPr/>
        </p:nvSpPr>
        <p:spPr>
          <a:xfrm>
            <a:off x="3797899" y="435291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191607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클릭하면 글이 등록된다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공지사항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5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80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피일선택</a:t>
            </a:r>
            <a:endParaRPr xmlns:mc="http://schemas.openxmlformats.org/markup-compatibility/2006" xmlns:hp="http://schemas.haansoft.com/office/presentation/8.0" kumimoji="0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3848401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4807092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4193287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5080654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 글 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241245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수정하기 버튼을 누르면 수정된 글이 등록된다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삭제하기 버튼을 누르면 등록된 글이 삭제된다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공지사항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99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65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허용 기준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8804" cy="91060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6500"/>
              </a:tblGrid>
              <a:tr h="848631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약을 하는 기준에 있어서 다음과 같다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실제 정보와 예약 정보가 같아야한다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질병이 있는 애견일 경우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해당 회사에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80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피일선택</a:t>
            </a:r>
            <a:endParaRPr xmlns:mc="http://schemas.openxmlformats.org/markup-compatibility/2006" xmlns:hp="http://schemas.haansoft.com/office/presentation/8.0" kumimoji="0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11.25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2683117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3641807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3028002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3915369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879;p30"/>
          <p:cNvSpPr/>
          <p:nvPr/>
        </p:nvSpPr>
        <p:spPr>
          <a:xfrm>
            <a:off x="4456746" y="424628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928;p32"/>
          <p:cNvSpPr/>
          <p:nvPr/>
        </p:nvSpPr>
        <p:spPr>
          <a:xfrm>
            <a:off x="4730308" y="4568577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Lee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취소 하고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hong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메일을 다시 받고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3" name="Google Shape;878;p30"/>
          <p:cNvSpPr/>
          <p:nvPr/>
        </p:nvSpPr>
        <p:spPr>
          <a:xfrm>
            <a:off x="4768456" y="3644944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888;p31"/>
          <p:cNvSpPr/>
          <p:nvPr/>
        </p:nvSpPr>
        <p:spPr>
          <a:xfrm>
            <a:off x="5308007" y="3947058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853;p29"/>
          <p:cNvSpPr/>
          <p:nvPr/>
        </p:nvSpPr>
        <p:spPr>
          <a:xfrm>
            <a:off x="3797899" y="435291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00;p10"/>
          <p:cNvGraphicFramePr/>
          <p:nvPr/>
        </p:nvGraphicFramePr>
        <p:xfrm>
          <a:off x="6340149" y="440391"/>
          <a:ext cx="2803850" cy="228017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5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등록하기 버튼을 클릭시 문의게시판 상세페이지로 이동한다</a:t>
                      </a:r>
                      <a:endParaRPr lang="ko-KR" altLang="en-US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자신이 등록한 게시판 제목을 클릭하면 등록한 글 상세페이지로 이동한다</a:t>
                      </a: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8" name="Google Shape;928;p32"/>
          <p:cNvSpPr/>
          <p:nvPr/>
        </p:nvSpPr>
        <p:spPr>
          <a:xfrm>
            <a:off x="3017520" y="2025754"/>
            <a:ext cx="262338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0" name=""/>
          <p:cNvGraphicFramePr/>
          <p:nvPr/>
        </p:nvGraphicFramePr>
        <p:xfrm>
          <a:off x="6340926" y="439674"/>
          <a:ext cx="2798244" cy="320459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공지사항으로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964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메뉴에 커서를 가져가면 호버 된다.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56336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1. 로그인 :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2. 마이페이지 :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3. 이용안내 :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4. 예약하기 :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5. 고객센터 : 고객센터의 공지사항으로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10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sp>
        <p:nvSpPr>
          <p:cNvPr id="4107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08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09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0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1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2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6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7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8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4119" name="Group 1"/>
          <p:cNvGrpSpPr/>
          <p:nvPr/>
        </p:nvGrpSpPr>
        <p:grpSpPr>
          <a:xfrm rot="0">
            <a:off x="211101" y="1534814"/>
            <a:ext cx="5391749" cy="831737"/>
            <a:chOff x="211101" y="1534814"/>
            <a:chExt cx="5391749" cy="831737"/>
          </a:xfrm>
        </p:grpSpPr>
        <p:sp>
          <p:nvSpPr>
            <p:cNvPr id="4120" name=""/>
            <p:cNvSpPr txBox="1"/>
            <p:nvPr/>
          </p:nvSpPr>
          <p:spPr>
            <a:xfrm>
              <a:off x="1190420" y="1995141"/>
              <a:ext cx="658702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정보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1" name=""/>
            <p:cNvSpPr txBox="1"/>
            <p:nvPr/>
          </p:nvSpPr>
          <p:spPr>
            <a:xfrm>
              <a:off x="242862" y="1534814"/>
              <a:ext cx="5283798" cy="831736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2" name=""/>
            <p:cNvSpPr txBox="1"/>
            <p:nvPr/>
          </p:nvSpPr>
          <p:spPr>
            <a:xfrm>
              <a:off x="211101" y="1950655"/>
              <a:ext cx="5391749" cy="347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 ∙ 마이페이지 ∙ 이용안내 ∙ 예약하기 ∙ 고객센터</a:t>
              </a:r>
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123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1225" y="2193517"/>
            <a:ext cx="203175" cy="2730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4124" name=""/>
          <p:cNvCxnSpPr/>
          <p:nvPr/>
        </p:nvCxnSpPr>
        <p:spPr>
          <a:xfrm rot="10800000" flipV="1">
            <a:off x="244424" y="803102"/>
            <a:ext cx="1452316" cy="736512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4125" name=""/>
          <p:cNvCxnSpPr/>
          <p:nvPr/>
        </p:nvCxnSpPr>
        <p:spPr>
          <a:xfrm>
            <a:off x="4410868" y="803102"/>
            <a:ext cx="1118973" cy="72853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4126" name=""/>
          <p:cNvSpPr txBox="1"/>
          <p:nvPr/>
        </p:nvSpPr>
        <p:spPr>
          <a:xfrm>
            <a:off x="419022" y="1593534"/>
            <a:ext cx="833299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843a">
                    <a:alpha val="100000"/>
                  </a:srgbClr>
                </a:solidFill>
                <a:latin typeface="맑은 고딕"/>
                <a:ea typeface="맑은 고딕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843a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27" name=""/>
          <p:cNvSpPr/>
          <p:nvPr/>
        </p:nvSpPr>
        <p:spPr>
          <a:xfrm>
            <a:off x="204738" y="1658617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pic>
        <p:nvPicPr>
          <p:cNvPr id="4128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44413" y="1872901"/>
            <a:ext cx="96787" cy="1523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132" name=""/>
          <p:cNvSpPr/>
          <p:nvPr/>
        </p:nvSpPr>
        <p:spPr>
          <a:xfrm>
            <a:off x="230135" y="2242748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4133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413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02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191607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클릭하면 글이 등록된다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5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80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피일선택</a:t>
            </a:r>
            <a:endParaRPr xmlns:mc="http://schemas.openxmlformats.org/markup-compatibility/2006" xmlns:hp="http://schemas.haansoft.com/office/presentation/8.0" kumimoji="0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3848401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4807092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4193287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5080654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글 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241245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수정하기 버튼을 누르면 수정된 글이 등록된다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삭제하기 버튼을 누르면 등록된 글이 삭제된다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5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다른 날짜로 변경 하고 싶은데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가능할까요?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80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피일선택</a:t>
            </a:r>
            <a:endParaRPr xmlns:mc="http://schemas.openxmlformats.org/markup-compatibility/2006" xmlns:hp="http://schemas.haansoft.com/office/presentation/8.0" kumimoji="0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11.25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2683117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3641807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3028002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3915369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879;p30"/>
          <p:cNvSpPr/>
          <p:nvPr/>
        </p:nvSpPr>
        <p:spPr>
          <a:xfrm>
            <a:off x="4456746" y="424628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928;p32"/>
          <p:cNvSpPr/>
          <p:nvPr/>
        </p:nvSpPr>
        <p:spPr>
          <a:xfrm>
            <a:off x="4730308" y="4568577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이용안내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7" cy="361838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Aside는 고정 Section 부분만 변경됨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DIV:MAIN_CONTENT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68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게시판 형태 페이지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모든 회원은 조회만 가능함</a:t>
                      </a:r>
                      <a:endParaRPr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&lt;h2&gt;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&lt;/h2&gt;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100% height : 10%</a:t>
                      </a:r>
                      <a:endParaRPr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리스트 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80%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룸리스트를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클릭하면 공지사항 상세페이지로 이동합니다.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 서비스 리스트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57531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2002258" y="1534134"/>
            <a:ext cx="3371087" cy="190186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2001594" y="1129894"/>
            <a:ext cx="3371087" cy="34822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2008024" y="3503962"/>
            <a:ext cx="3371087" cy="102368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988720" y="1577622"/>
            <a:ext cx="854249" cy="2111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>
                <a:latin typeface="맑은 고딕"/>
                <a:ea typeface="맑은 고딕"/>
              </a:rPr>
              <a:t>룸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03" name=""/>
          <p:cNvSpPr/>
          <p:nvPr/>
        </p:nvSpPr>
        <p:spPr>
          <a:xfrm>
            <a:off x="2099062" y="1871500"/>
            <a:ext cx="3183661" cy="1473604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2183734" y="1949210"/>
            <a:ext cx="3022785" cy="539053"/>
          </a:xfrm>
          <a:prstGeom prst="rect">
            <a:avLst/>
          </a:prstGeom>
          <a:solidFill>
            <a:schemeClr val="lt1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957220" y="3521029"/>
            <a:ext cx="1203222" cy="21086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12" name=""/>
          <p:cNvSpPr/>
          <p:nvPr/>
        </p:nvSpPr>
        <p:spPr>
          <a:xfrm>
            <a:off x="2104481" y="3750486"/>
            <a:ext cx="3185489" cy="678862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3260097" y="2073308"/>
            <a:ext cx="869104" cy="2679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>
                <a:latin typeface="맑은 고딕"/>
                <a:ea typeface="맑은 고딕"/>
              </a:rPr>
              <a:t>룸 사진</a:t>
            </a:r>
            <a:endParaRPr lang="ko-KR" altLang="en-US" sz="1200">
              <a:latin typeface="맑은 고딕"/>
              <a:ea typeface="맑은 고딕"/>
            </a:endParaRPr>
          </a:p>
        </p:txBody>
      </p:sp>
      <p:sp>
        <p:nvSpPr>
          <p:cNvPr id="317" name=""/>
          <p:cNvSpPr/>
          <p:nvPr/>
        </p:nvSpPr>
        <p:spPr>
          <a:xfrm>
            <a:off x="2174363" y="2834142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9" name=""/>
          <p:cNvSpPr/>
          <p:nvPr/>
        </p:nvSpPr>
        <p:spPr>
          <a:xfrm>
            <a:off x="2174363" y="3083677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2189494" y="2826483"/>
            <a:ext cx="812627" cy="19103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가격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2189668" y="3079890"/>
            <a:ext cx="812628" cy="19480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설명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7" name=""/>
          <p:cNvSpPr/>
          <p:nvPr/>
        </p:nvSpPr>
        <p:spPr>
          <a:xfrm>
            <a:off x="2164843" y="2570480"/>
            <a:ext cx="569979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2188182" y="2560959"/>
            <a:ext cx="534154" cy="1898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700">
                <a:latin typeface="맑은 고딕"/>
                <a:ea typeface="맑은 고딕"/>
              </a:rPr>
              <a:t>룸 이름</a:t>
            </a:r>
            <a:endParaRPr lang="ko-KR" altLang="en-US" sz="700">
              <a:latin typeface="맑은 고딕"/>
              <a:ea typeface="맑은 고딕"/>
            </a:endParaRPr>
          </a:p>
        </p:txBody>
      </p:sp>
      <p:sp>
        <p:nvSpPr>
          <p:cNvPr id="338" name=""/>
          <p:cNvSpPr/>
          <p:nvPr/>
        </p:nvSpPr>
        <p:spPr>
          <a:xfrm>
            <a:off x="2169602" y="3809973"/>
            <a:ext cx="941271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2174044" y="3792850"/>
            <a:ext cx="1026356" cy="19425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이름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9" name=""/>
          <p:cNvSpPr/>
          <p:nvPr/>
        </p:nvSpPr>
        <p:spPr>
          <a:xfrm>
            <a:off x="2169602" y="4014659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2164842" y="4214587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2169148" y="4202998"/>
            <a:ext cx="1060155" cy="19564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설명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2171418" y="4003823"/>
            <a:ext cx="1074435" cy="19479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가격</a:t>
            </a:r>
            <a:endParaRPr xmlns:mc="http://schemas.openxmlformats.org/markup-compatibility/2006" xmlns:hp="http://schemas.haansoft.com/office/presentation/8.0" kumimoji="0" lang="ko-KR" altLang="en-US" sz="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356" name=""/>
          <p:cNvGrpSpPr/>
          <p:nvPr/>
        </p:nvGrpSpPr>
        <p:grpSpPr>
          <a:xfrm rot="0">
            <a:off x="1654823" y="1538991"/>
            <a:ext cx="303172" cy="267960"/>
            <a:chOff x="6058053" y="666768"/>
            <a:chExt cx="303322" cy="268093"/>
          </a:xfrm>
        </p:grpSpPr>
        <p:sp>
          <p:nvSpPr>
            <p:cNvPr id="357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8" name=""/>
            <p:cNvSpPr txBox="1"/>
            <p:nvPr/>
          </p:nvSpPr>
          <p:spPr>
            <a:xfrm>
              <a:off x="6058053" y="666765"/>
              <a:ext cx="274747" cy="26898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5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500354" y="859362"/>
            <a:ext cx="4803321" cy="3632416"/>
            <a:chOff x="961606" y="859209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09"/>
              <a:ext cx="3876520" cy="575724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이용안내</a:t>
              </a:r>
              <a:r>
                <a:rPr lang="ko-KR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 /마이 페이지/ 고객센터/로그인</a:t>
              </a:r>
              <a:endPara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501304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499532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498647" y="1483875"/>
            <a:ext cx="4803257" cy="2724307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498647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룸 정보</a:t>
            </a:r>
            <a:r>
              <a:rPr lang="ko-KR" sz="900" u="sng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u="sng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시설안내</a:t>
            </a:r>
            <a:endParaRPr lang="ko-KR" altLang="en-US" sz="900" u="sng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1824872" y="1979796"/>
            <a:ext cx="2984542" cy="7148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건물사진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1824284" y="1633804"/>
            <a:ext cx="2984542" cy="2927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시설 안내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1829976" y="2750088"/>
            <a:ext cx="2984542" cy="133040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498348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869171" y="2832806"/>
            <a:ext cx="553769" cy="185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오시는 길</a:t>
            </a:r>
            <a:endParaRPr lang="ko-KR" altLang="en-US" sz="600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1986837" y="3079746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2000389" y="3076564"/>
            <a:ext cx="719448" cy="16129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1987443" y="3288965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2000995" y="3285782"/>
            <a:ext cx="719448" cy="161298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지하철주소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1983651" y="3489991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997203" y="3486809"/>
            <a:ext cx="719448" cy="167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버스정류장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1983651" y="3696668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997203" y="3693486"/>
            <a:ext cx="719448" cy="162234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지도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 위치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1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"/>
          <p:cNvGraphicFramePr/>
          <p:nvPr/>
        </p:nvGraphicFramePr>
        <p:xfrm>
          <a:off x="6340926" y="439674"/>
          <a:ext cx="2798244" cy="293795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문의게시판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이용요금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시설안내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시설안내로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6373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1. 문의게시판 : 고객센터의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2. 이용요금 : 이용안내의 룸정보로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3. 예약하기 :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4. 시설안내 : 이용안내의 시설안내로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128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sp>
        <p:nvSpPr>
          <p:cNvPr id="5129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0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1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2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3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4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5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6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40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5141" name="Group 1"/>
          <p:cNvGrpSpPr/>
          <p:nvPr/>
        </p:nvGrpSpPr>
        <p:grpSpPr>
          <a:xfrm rot="0">
            <a:off x="268259" y="3012527"/>
            <a:ext cx="5283798" cy="831681"/>
            <a:chOff x="268259" y="3012527"/>
            <a:chExt cx="5283798" cy="831681"/>
          </a:xfrm>
        </p:grpSpPr>
        <p:sp>
          <p:nvSpPr>
            <p:cNvPr id="5142" name=""/>
            <p:cNvSpPr txBox="1"/>
            <p:nvPr/>
          </p:nvSpPr>
          <p:spPr>
            <a:xfrm>
              <a:off x="1128518" y="3202976"/>
              <a:ext cx="801539" cy="261895"/>
            </a:xfrm>
            <a:prstGeom prst="rect">
              <a:avLst/>
            </a:prstGeom>
            <a:solidFill>
              <a:srgbClr val="ffe7d8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시설 안내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5143" name="Group 1"/>
            <p:cNvGrpSpPr/>
            <p:nvPr/>
          </p:nvGrpSpPr>
          <p:grpSpPr>
            <a:xfrm rot="0">
              <a:off x="268259" y="3012527"/>
              <a:ext cx="5283798" cy="831681"/>
              <a:chOff x="268259" y="3012527"/>
              <a:chExt cx="5283798" cy="831681"/>
            </a:xfrm>
          </p:grpSpPr>
          <p:sp>
            <p:nvSpPr>
              <p:cNvPr id="5144" name=""/>
              <p:cNvSpPr txBox="1"/>
              <p:nvPr/>
            </p:nvSpPr>
            <p:spPr>
              <a:xfrm>
                <a:off x="1215817" y="3471236"/>
                <a:ext cx="658702" cy="263458"/>
              </a:xfrm>
              <a:prstGeom prst="rect">
                <a:avLst/>
              </a:prstGeom>
              <a:solidFill>
                <a:srgbClr val="ffe7d8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룸 정보</a:t>
                </a:r>
  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45" name=""/>
              <p:cNvSpPr txBox="1"/>
              <p:nvPr/>
            </p:nvSpPr>
            <p:spPr>
              <a:xfrm>
                <a:off x="268259" y="3012527"/>
                <a:ext cx="5283798" cy="831681"/>
              </a:xfrm>
              <a:prstGeom prst="rect">
                <a:avLst/>
              </a:prstGeom>
              <a:solidFill>
                <a:srgbClr val="ffe7d8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5146" name=""/>
          <p:cNvCxnSpPr/>
          <p:nvPr/>
        </p:nvCxnSpPr>
        <p:spPr>
          <a:xfrm flipV="1">
            <a:off x="4410868" y="3856935"/>
            <a:ext cx="1134826" cy="380898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5147" name=""/>
          <p:cNvCxnSpPr/>
          <p:nvPr/>
        </p:nvCxnSpPr>
        <p:spPr>
          <a:xfrm rot="10800000">
            <a:off x="268259" y="3856935"/>
            <a:ext cx="452345" cy="396806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5148" name=""/>
          <p:cNvSpPr/>
          <p:nvPr/>
        </p:nvSpPr>
        <p:spPr>
          <a:xfrm>
            <a:off x="698388" y="3049032"/>
            <a:ext cx="557114" cy="558677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49" name=""/>
          <p:cNvSpPr/>
          <p:nvPr/>
        </p:nvSpPr>
        <p:spPr>
          <a:xfrm>
            <a:off x="2028464" y="3056958"/>
            <a:ext cx="558677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0" name=""/>
          <p:cNvSpPr/>
          <p:nvPr/>
        </p:nvSpPr>
        <p:spPr>
          <a:xfrm>
            <a:off x="3315672" y="3056958"/>
            <a:ext cx="558733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1" name=""/>
          <p:cNvSpPr/>
          <p:nvPr/>
        </p:nvSpPr>
        <p:spPr>
          <a:xfrm>
            <a:off x="4569557" y="3056958"/>
            <a:ext cx="558733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2" name=""/>
          <p:cNvSpPr txBox="1"/>
          <p:nvPr/>
        </p:nvSpPr>
        <p:spPr>
          <a:xfrm>
            <a:off x="574585" y="3629925"/>
            <a:ext cx="852333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6" name=""/>
          <p:cNvSpPr txBox="1"/>
          <p:nvPr/>
        </p:nvSpPr>
        <p:spPr>
          <a:xfrm>
            <a:off x="1958636" y="3615691"/>
            <a:ext cx="695151" cy="242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이용요금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7" name=""/>
          <p:cNvSpPr txBox="1"/>
          <p:nvPr/>
        </p:nvSpPr>
        <p:spPr>
          <a:xfrm>
            <a:off x="3288712" y="3629925"/>
            <a:ext cx="696770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예약하기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8" name=""/>
          <p:cNvSpPr txBox="1"/>
          <p:nvPr/>
        </p:nvSpPr>
        <p:spPr>
          <a:xfrm>
            <a:off x="4569557" y="3637907"/>
            <a:ext cx="696825" cy="242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시설안내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9" name=""/>
          <p:cNvSpPr/>
          <p:nvPr/>
        </p:nvSpPr>
        <p:spPr>
          <a:xfrm>
            <a:off x="309508" y="312360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5160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5161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03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로그인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7773" y="945667"/>
            <a:ext cx="5333454" cy="3828296"/>
            <a:chOff x="782545" y="1261223"/>
            <a:chExt cx="7115737" cy="5107600"/>
          </a:xfrm>
        </p:grpSpPr>
        <p:grpSp>
          <p:nvGrpSpPr>
            <p:cNvPr id="20" name="그룹 19"/>
            <p:cNvGrpSpPr/>
            <p:nvPr/>
          </p:nvGrpSpPr>
          <p:grpSpPr>
            <a:xfrm rot="0">
              <a:off x="782546" y="1261223"/>
              <a:ext cx="7115735" cy="952499"/>
              <a:chOff x="931956" y="1458633"/>
              <a:chExt cx="6910294" cy="952500"/>
            </a:xfrm>
            <a:solidFill>
              <a:srgbClr val="ffb689"/>
            </a:solidFill>
          </p:grpSpPr>
          <p:grpSp>
            <p:nvGrpSpPr>
              <p:cNvPr id="16" name="그룹 15"/>
              <p:cNvGrpSpPr/>
              <p:nvPr/>
            </p:nvGrpSpPr>
            <p:grpSpPr>
              <a:xfrm rot="0">
                <a:off x="931956" y="1458633"/>
                <a:ext cx="6910294" cy="952500"/>
                <a:chOff x="483720" y="1309221"/>
                <a:chExt cx="6910294" cy="952500"/>
              </a:xfrm>
              <a:grpFill/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483720" y="1309221"/>
                  <a:ext cx="1400735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1884455" y="1309221"/>
                  <a:ext cx="5509559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970053" y="1502146"/>
                <a:ext cx="1157940" cy="86179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로고 </a:t>
                </a: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)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  <a:p>
                <a:pPr algn="ctr">
                  <a:defRPr/>
                </a:pP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Puppy Play Time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62247" y="1701425"/>
                <a:ext cx="4482354" cy="46177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49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메인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페이지</a:t>
                </a:r>
                <a:r>
                  <a:rPr lang="en-US" altLang="ko-KR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로그인</a:t>
                </a:r>
                <a:endParaRPr lang="ko-KR" altLang="en-US" sz="1574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782546" y="5986744"/>
              <a:ext cx="7115736" cy="382079"/>
              <a:chOff x="782546" y="5939119"/>
              <a:chExt cx="7115736" cy="382079"/>
            </a:xfrm>
            <a:solidFill>
              <a:srgbClr val="ffb689"/>
            </a:solidFill>
          </p:grpSpPr>
          <p:sp>
            <p:nvSpPr>
              <p:cNvPr id="31" name="직사각형 30"/>
              <p:cNvSpPr/>
              <p:nvPr/>
            </p:nvSpPr>
            <p:spPr>
              <a:xfrm>
                <a:off x="782546" y="5939119"/>
                <a:ext cx="7115736" cy="382079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356845" y="5959496"/>
                <a:ext cx="5929779" cy="3284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회사소개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개인정보취급방침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이용 약관</a:t>
                </a:r>
                <a:endParaRPr lang="ko-KR" altLang="en-US" sz="1000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0">
              <a:off x="782545" y="2277184"/>
              <a:ext cx="7115735" cy="3633359"/>
              <a:chOff x="782545" y="2305759"/>
              <a:chExt cx="7115735" cy="3633359"/>
            </a:xfrm>
            <a:solidFill>
              <a:schemeClr val="lt1"/>
            </a:solidFill>
          </p:grpSpPr>
          <p:sp>
            <p:nvSpPr>
              <p:cNvPr id="21" name="직사각형 20"/>
              <p:cNvSpPr/>
              <p:nvPr/>
            </p:nvSpPr>
            <p:spPr>
              <a:xfrm>
                <a:off x="782545" y="2305759"/>
                <a:ext cx="7115735" cy="36333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 rot="0">
                <a:off x="1221443" y="2396379"/>
                <a:ext cx="6237941" cy="734896"/>
                <a:chOff x="1912472" y="2549899"/>
                <a:chExt cx="6237941" cy="734896"/>
              </a:xfrm>
              <a:grpFill/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912472" y="2549899"/>
                  <a:ext cx="6237941" cy="7348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331882" y="2743368"/>
                  <a:ext cx="3399119" cy="5079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874">
                      <a:latin typeface="맑은 고딕"/>
                      <a:ea typeface="맑은 고딕"/>
                      <a:cs typeface="+mj-cs"/>
                    </a:rPr>
                    <a:t>로그인</a:t>
                  </a:r>
                  <a:endParaRPr lang="ko-KR" altLang="en-US" sz="1874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rot="0">
                <a:off x="1202763" y="3227854"/>
                <a:ext cx="6237941" cy="1475441"/>
                <a:chOff x="1893792" y="3324225"/>
                <a:chExt cx="6237941" cy="1475441"/>
              </a:xfrm>
              <a:grpFill/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1893792" y="3324225"/>
                  <a:ext cx="6237941" cy="147544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650188" y="3879290"/>
                  <a:ext cx="4725148" cy="5233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949">
                      <a:latin typeface="맑은 고딕"/>
                      <a:ea typeface="맑은 고딕"/>
                      <a:cs typeface="+mj-cs"/>
                    </a:rPr>
                    <a:t>로그인 입력 창</a:t>
                  </a:r>
                  <a:endParaRPr lang="ko-KR" altLang="en-US" sz="1949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1221443" y="4817596"/>
                <a:ext cx="6237941" cy="7662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75484" y="5048343"/>
                <a:ext cx="3753972" cy="42935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74">
                    <a:latin typeface="맑은 고딕"/>
                    <a:ea typeface="맑은 고딕"/>
                    <a:cs typeface="+mj-cs"/>
                  </a:rPr>
                  <a:t>로그인 버튼</a:t>
                </a:r>
                <a:endParaRPr lang="ko-KR" altLang="en-US" sz="1574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97174" y="2421402"/>
                <a:ext cx="1596837" cy="53380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Main-content-section1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08011" y="3580575"/>
                <a:ext cx="1596837" cy="86179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199" b="1">
                    <a:latin typeface="맑은 고딕"/>
                    <a:ea typeface="맑은 고딕"/>
                    <a:cs typeface="+mj-cs"/>
                  </a:rPr>
                  <a:t>Main-content-section2</a:t>
                </a:r>
                <a:endParaRPr lang="en-US" altLang="ko-KR" sz="1199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92274" y="4904994"/>
                <a:ext cx="1628313" cy="53380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Main-content-section3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</p:grpSp>
      </p:grpSp>
      <p:graphicFrame>
        <p:nvGraphicFramePr>
          <p:cNvPr id="35" name="표 34"/>
          <p:cNvGraphicFramePr/>
          <p:nvPr/>
        </p:nvGraphicFramePr>
        <p:xfrm>
          <a:off x="6250194" y="442847"/>
          <a:ext cx="2885363" cy="3212519"/>
        </p:xfrm>
        <a:graphic>
          <a:graphicData uri="http://schemas.openxmlformats.org/drawingml/2006/table">
            <a:tbl>
              <a:tblPr firstRow="1" bandRow="1"/>
              <a:tblGrid>
                <a:gridCol w="310970"/>
                <a:gridCol w="2574392"/>
              </a:tblGrid>
              <a:tr h="292475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147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en-US" altLang="ko-KR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 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는 고정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Content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만 변경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7565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540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section1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&lt;h2&gt;로그인&lt;/h2&gt;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100% height :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02102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section2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48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540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section3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617573" y="615748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5" y="1502147"/>
              <a:ext cx="1157941" cy="84844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7" y="1701425"/>
              <a:ext cx="4482352" cy="4458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17181" y="1380009"/>
            <a:ext cx="5333453" cy="303084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1" name="TextBox 10"/>
          <p:cNvSpPr txBox="1"/>
          <p:nvPr/>
        </p:nvSpPr>
        <p:spPr>
          <a:xfrm>
            <a:off x="2962756" y="1822036"/>
            <a:ext cx="753048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12" name="직사각형 11"/>
          <p:cNvSpPr/>
          <p:nvPr/>
        </p:nvSpPr>
        <p:spPr>
          <a:xfrm>
            <a:off x="1910253" y="2223297"/>
            <a:ext cx="2943725" cy="347182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895583" y="2845234"/>
            <a:ext cx="2943725" cy="347182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2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0253" y="2015168"/>
            <a:ext cx="1276266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</a:t>
            </a: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895582" y="2570479"/>
            <a:ext cx="1486533" cy="23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</a:t>
            </a:r>
            <a:endParaRPr lang="ko-KR" altLang="en-US" sz="1010"/>
          </a:p>
        </p:txBody>
      </p:sp>
      <p:sp>
        <p:nvSpPr>
          <p:cNvPr id="16" name="직사각형 15"/>
          <p:cNvSpPr/>
          <p:nvPr/>
        </p:nvSpPr>
        <p:spPr>
          <a:xfrm>
            <a:off x="1910254" y="3479445"/>
            <a:ext cx="2943725" cy="347182"/>
          </a:xfrm>
          <a:prstGeom prst="rect">
            <a:avLst/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702" y="3516246"/>
            <a:ext cx="1799487" cy="235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20" name="TextBox 19"/>
          <p:cNvSpPr txBox="1"/>
          <p:nvPr/>
        </p:nvSpPr>
        <p:spPr>
          <a:xfrm>
            <a:off x="4300074" y="4047535"/>
            <a:ext cx="1169839" cy="237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회원가입</a:t>
            </a:r>
            <a:endParaRPr lang="ko-KR" altLang="en-US" sz="1010"/>
          </a:p>
        </p:txBody>
      </p:sp>
      <p:sp>
        <p:nvSpPr>
          <p:cNvPr id="21" name="TextBox 20"/>
          <p:cNvSpPr txBox="1"/>
          <p:nvPr/>
        </p:nvSpPr>
        <p:spPr>
          <a:xfrm>
            <a:off x="1485479" y="4000517"/>
            <a:ext cx="1564771" cy="23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22" name="TextBox 21"/>
          <p:cNvSpPr txBox="1"/>
          <p:nvPr/>
        </p:nvSpPr>
        <p:spPr>
          <a:xfrm>
            <a:off x="2752491" y="4004889"/>
            <a:ext cx="1641190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 찾기</a:t>
            </a:r>
            <a:endParaRPr lang="ko-KR" altLang="en-US" sz="101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5722" y="4603952"/>
            <a:ext cx="464117" cy="221347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 rot="0">
            <a:off x="587775" y="4460761"/>
            <a:ext cx="5333454" cy="286379"/>
            <a:chOff x="782546" y="6158194"/>
            <a:chExt cx="7115736" cy="382079"/>
          </a:xfrm>
          <a:solidFill>
            <a:srgbClr val="ffb689"/>
          </a:solidFill>
        </p:grpSpPr>
        <p:sp>
          <p:nvSpPr>
            <p:cNvPr id="43" name="직사각형 42"/>
            <p:cNvSpPr/>
            <p:nvPr/>
          </p:nvSpPr>
          <p:spPr>
            <a:xfrm>
              <a:off x="782546" y="6158194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6207" y="6177217"/>
              <a:ext cx="5929779" cy="328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4802424" y="3888908"/>
            <a:ext cx="4275305" cy="977574"/>
            <a:chOff x="5718175" y="3679543"/>
            <a:chExt cx="6460198" cy="1474471"/>
          </a:xfrm>
        </p:grpSpPr>
        <p:sp>
          <p:nvSpPr>
            <p:cNvPr id="24" name="직사각형 23"/>
            <p:cNvSpPr/>
            <p:nvPr/>
          </p:nvSpPr>
          <p:spPr>
            <a:xfrm>
              <a:off x="6739785" y="3679543"/>
              <a:ext cx="5438588" cy="147447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8176" y="3822521"/>
              <a:ext cx="6460196" cy="1071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66306" lvl="7" algn="ctr">
                <a:lnSpc>
                  <a:spcPct val="160000"/>
                </a:lnSpc>
                <a:defRPr/>
              </a:pP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로그인 실패 내용 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:</a:t>
              </a: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endParaRPr lang="ko-KR" altLang="en-US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666306" lvl="7" algn="ctr">
                <a:lnSpc>
                  <a:spcPct val="160000"/>
                </a:lnSpc>
                <a:defRPr/>
              </a:pPr>
              <a:r>
                <a:rPr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아이디 또는 비밀번호를 입력하지 않았습니다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  <a:endParaRPr lang="en-US" altLang="ko-KR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aphicFrame>
        <p:nvGraphicFramePr>
          <p:cNvPr id="46" name="표 45"/>
          <p:cNvGraphicFramePr/>
          <p:nvPr/>
        </p:nvGraphicFramePr>
        <p:xfrm>
          <a:off x="6325842" y="485966"/>
          <a:ext cx="2810825" cy="3205393"/>
        </p:xfrm>
        <a:graphic>
          <a:graphicData uri="http://schemas.openxmlformats.org/drawingml/2006/table">
            <a:tbl>
              <a:tblPr firstRow="1" bandRow="1"/>
              <a:tblGrid>
                <a:gridCol w="302937"/>
                <a:gridCol w="2507887"/>
              </a:tblGrid>
              <a:tr h="275810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1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&lt;h2&gt;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로그인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&lt;/h2&gt;</a:t>
                      </a:r>
                      <a:endParaRPr lang="en-US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9899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룸 예약할 시 작성한 아이디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비밀번호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: 알파벳, 숫자 조합으로 최소 8자 최대 15자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: 영문, 숫자, 특수문자를 조합하여 8자리 이상 15자리 이내로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입력 정보 일치 시 메인 페이지로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아이디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80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비밀번호 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회원가입 버튼 클릭시 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+mj-ea"/>
                          <a:cs typeface="맑은 고딕"/>
                        </a:rPr>
                        <a:t>회원가입 창으로 이동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2752491" y="18341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668879" y="225626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668879" y="35488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340002" y="403861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00836" y="405791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28264" y="408604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826432" y="3789827"/>
            <a:ext cx="681957" cy="210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415517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0" y="1502147"/>
              <a:ext cx="1157938" cy="861795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5" y="1701424"/>
              <a:ext cx="4482354" cy="447898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아이디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15122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108" y="1504295"/>
            <a:ext cx="3569634" cy="237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12" name="TextBox 11"/>
          <p:cNvSpPr txBox="1"/>
          <p:nvPr/>
        </p:nvSpPr>
        <p:spPr>
          <a:xfrm>
            <a:off x="1014377" y="1776592"/>
            <a:ext cx="2436338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이메일</a:t>
            </a: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040423" y="2047884"/>
            <a:ext cx="2560735" cy="522594"/>
          </a:xfrm>
          <a:prstGeom prst="rect">
            <a:avLst/>
          </a:prstGeom>
          <a:solidFill>
            <a:schemeClr val="lt1"/>
          </a:solidFill>
          <a:ln w="38100"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141212" y="2172108"/>
            <a:ext cx="2182671" cy="236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>
                <a:solidFill>
                  <a:schemeClr val="tx1">
                    <a:alpha val="67000"/>
                  </a:schemeClr>
                </a:solidFill>
              </a:rPr>
              <a:t>이메일을 입력해주세요</a:t>
            </a:r>
            <a:endParaRPr lang="ko-KR" altLang="en-US" sz="1010">
              <a:solidFill>
                <a:schemeClr val="tx1">
                  <a:alpha val="67000"/>
                </a:schemeClr>
              </a:solidFill>
            </a:endParaRPr>
          </a:p>
        </p:txBody>
      </p:sp>
      <p:sp>
        <p:nvSpPr>
          <p:cNvPr id="19" name="Google Shape;1235;p47"/>
          <p:cNvSpPr/>
          <p:nvPr/>
        </p:nvSpPr>
        <p:spPr>
          <a:xfrm>
            <a:off x="3889337" y="2061785"/>
            <a:ext cx="929185" cy="501554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53;p47"/>
          <p:cNvSpPr/>
          <p:nvPr/>
        </p:nvSpPr>
        <p:spPr>
          <a:xfrm>
            <a:off x="1233" y="3534755"/>
            <a:ext cx="1900218" cy="679249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정보를 입력하세요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33;p47"/>
          <p:cNvSpPr/>
          <p:nvPr/>
        </p:nvSpPr>
        <p:spPr>
          <a:xfrm>
            <a:off x="5290430" y="3596391"/>
            <a:ext cx="2810799" cy="910630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실패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일치하는 회원이 없습니다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/>
          </a:solidFill>
        </p:grpSpPr>
        <p:sp>
          <p:nvSpPr>
            <p:cNvPr id="37" name="직사각형 36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10615" y="6243152"/>
              <a:ext cx="5929779" cy="328497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0" name="Google Shape;1233;p47"/>
          <p:cNvSpPr/>
          <p:nvPr/>
        </p:nvSpPr>
        <p:spPr>
          <a:xfrm>
            <a:off x="2403583" y="3349429"/>
            <a:ext cx="2810799" cy="993597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성공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아이디는 ‘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000000’</a:t>
            </a: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289;p48"/>
          <p:cNvSpPr txBox="1"/>
          <p:nvPr/>
        </p:nvSpPr>
        <p:spPr>
          <a:xfrm>
            <a:off x="1141211" y="288401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2" name="Google Shape;1290;p48"/>
          <p:cNvSpPr txBox="1"/>
          <p:nvPr/>
        </p:nvSpPr>
        <p:spPr>
          <a:xfrm>
            <a:off x="2687800" y="2905950"/>
            <a:ext cx="1208676" cy="19566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294;p48"/>
          <p:cNvSpPr/>
          <p:nvPr/>
        </p:nvSpPr>
        <p:spPr>
          <a:xfrm>
            <a:off x="648202" y="393768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294;p48"/>
          <p:cNvSpPr/>
          <p:nvPr/>
        </p:nvSpPr>
        <p:spPr>
          <a:xfrm>
            <a:off x="3549400" y="4028678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1294;p48"/>
          <p:cNvSpPr/>
          <p:nvPr/>
        </p:nvSpPr>
        <p:spPr>
          <a:xfrm>
            <a:off x="6436248" y="425203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표 33"/>
          <p:cNvGraphicFramePr/>
          <p:nvPr/>
        </p:nvGraphicFramePr>
        <p:xfrm>
          <a:off x="6373876" y="423015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텍스트박스에 적은 이름과 이메일로 해당하는 아이디 검색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빈칸 있을 경우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정보를 입력하세요.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   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실패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           일치하는 회원이 없습니다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고딕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찾기 성공 시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성공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아이디는 000000입니다.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3323" y="1561936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693809" y="189024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04351" y="288509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52906">
            <a:off x="4568867" y="2854828"/>
            <a:ext cx="1112462" cy="3436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708421">
            <a:off x="3991891" y="2807315"/>
            <a:ext cx="783652" cy="3164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3" name="직선 화살표 연결선 2"/>
          <p:cNvCxnSpPr/>
          <p:nvPr/>
        </p:nvCxnSpPr>
        <p:spPr>
          <a:xfrm flipH="1">
            <a:off x="1798361" y="2570479"/>
            <a:ext cx="2070326" cy="964275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7554</ep:Words>
  <ep:PresentationFormat>화면 슬라이드 쇼(4:3)</ep:PresentationFormat>
  <ep:Paragraphs>1119</ep:Paragraphs>
  <ep:Slides>44</ep:Slides>
  <ep:Notes>42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ep:HeadingPairs>
  <ep:TitlesOfParts>
    <vt:vector size="45" baseType="lpstr">
      <vt:lpstr/>
      <vt:lpstr>Puppy Playtime  사용자  스토리보드</vt:lpstr>
      <vt:lpstr>메인페이지</vt:lpstr>
      <vt:lpstr>슬라이드 3</vt:lpstr>
      <vt:lpstr>슬라이드 4</vt:lpstr>
      <vt:lpstr>슬라이드 5</vt:lpstr>
      <vt:lpstr>로그인 페이지</vt:lpstr>
      <vt:lpstr>슬라이드 7</vt:lpstr>
      <vt:lpstr>슬라이드 8</vt:lpstr>
      <vt:lpstr>슬라이드 9</vt:lpstr>
      <vt:lpstr>슬라이드 10</vt:lpstr>
      <vt:lpstr>회원가입 페이지</vt:lpstr>
      <vt:lpstr>슬라이드 12</vt:lpstr>
      <vt:lpstr>슬라이드 13</vt:lpstr>
      <vt:lpstr>슬라이드 14</vt:lpstr>
      <vt:lpstr>슬라이드 15</vt:lpstr>
      <vt:lpstr>마이페이지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결제 페이지</vt:lpstr>
      <vt:lpstr>슬라이드 34</vt:lpstr>
      <vt:lpstr>슬라이드 35</vt:lpstr>
      <vt:lpstr>고객센터 페이지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이용안내 페이지</vt:lpstr>
      <vt:lpstr>슬라이드 44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1750</dc:creator>
  <cp:lastModifiedBy>mrhi01-01</cp:lastModifiedBy>
  <dcterms:modified xsi:type="dcterms:W3CDTF">2021-12-06T07:50:30.720</dcterms:modified>
  <cp:revision>79</cp:revision>
  <cp:version>1000.0000.01</cp:version>
</cp:coreProperties>
</file>