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notesMasterIdLst>
    <p:notesMasterId r:id="rId37"/>
  </p:notesMasterIdLst>
  <p:sldIdLst>
    <p:sldId id="281" r:id="rId2"/>
    <p:sldId id="258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8" r:id="rId12"/>
    <p:sldId id="270" r:id="rId13"/>
    <p:sldId id="271" r:id="rId14"/>
    <p:sldId id="279" r:id="rId15"/>
    <p:sldId id="280" r:id="rId16"/>
    <p:sldId id="277" r:id="rId17"/>
    <p:sldId id="291" r:id="rId18"/>
    <p:sldId id="276" r:id="rId19"/>
    <p:sldId id="292" r:id="rId20"/>
    <p:sldId id="293" r:id="rId21"/>
    <p:sldId id="294" r:id="rId22"/>
    <p:sldId id="308" r:id="rId23"/>
    <p:sldId id="296" r:id="rId24"/>
    <p:sldId id="297" r:id="rId25"/>
    <p:sldId id="309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0" r:id="rId35"/>
    <p:sldId id="30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8"/>
    <a:srgbClr val="FFB68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10" y="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3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5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77723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4007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3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3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eo@nurioffice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lar@naver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5364088" cy="864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-36512" y="2276872"/>
            <a:ext cx="9213021" cy="534024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16024"/>
            <a:ext cx="5540150" cy="1052736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777"/>
              <a:t>Puppy Playtime</a:t>
            </a:r>
            <a:r>
              <a:rPr lang="en-US" altLang="ko-KR" sz="7000"/>
              <a:t> </a:t>
            </a:r>
            <a:br>
              <a:rPr lang="en-US" altLang="ko-KR" sz="7000"/>
            </a:br>
            <a:r>
              <a:rPr lang="ko-KR" altLang="en-US" sz="5000" b="1"/>
              <a:t>관리자 </a:t>
            </a:r>
            <a:r>
              <a:rPr lang="en-US" altLang="ko-KR" sz="5000" b="1"/>
              <a:t> </a:t>
            </a:r>
            <a:r>
              <a:rPr lang="ko-KR" altLang="en-US" sz="5000" b="1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00608" y="1916832"/>
            <a:ext cx="3808511" cy="456456"/>
          </a:xfrm>
        </p:spPr>
        <p:txBody>
          <a:bodyPr/>
          <a:lstStyle/>
          <a:p>
            <a:pPr lvl="0">
              <a:defRPr/>
            </a:pPr>
            <a:r>
              <a:rPr lang="ko-KR" altLang="en-US" sz="1500">
                <a:solidFill>
                  <a:schemeClr val="dk1"/>
                </a:solidFill>
              </a:rPr>
              <a:t>작성자 </a:t>
            </a:r>
            <a:r>
              <a:rPr lang="en-US" altLang="ko-KR" sz="1500">
                <a:solidFill>
                  <a:schemeClr val="dk1"/>
                </a:solidFill>
              </a:rPr>
              <a:t>: </a:t>
            </a:r>
            <a:r>
              <a:rPr lang="ko-KR" altLang="en-US" sz="1500">
                <a:solidFill>
                  <a:schemeClr val="dk1"/>
                </a:solidFill>
              </a:rPr>
              <a:t>박찬영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lt1"/>
                </a:solidFill>
              </a:rPr>
              <a:t>애견 공간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맑은 고딕"/>
            </a:endParaRPr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21952"/>
          <a:ext cx="2399925" cy="2791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1" u="none" strike="noStrike" cap="none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1100" b="1" u="none" strike="noStrike" cap="none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맑은 고딕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1000" b="1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/>
                        </a:rPr>
                        <a:t>룸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/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룸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10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등록 버튼을 눌러서 룸을 추가 할 수 있다</a:t>
                      </a:r>
                      <a:endParaRPr lang="en-US" altLang="ko-KR" sz="10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삭제 버튼을 눌러서 룸의 정보를 수정</a:t>
                      </a:r>
                      <a:r>
                        <a:rPr lang="en-US" altLang="ko-KR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10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</a:rPr>
                        <a:t>고객센터 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293;p9"/>
          <p:cNvSpPr/>
          <p:nvPr/>
        </p:nvSpPr>
        <p:spPr>
          <a:xfrm>
            <a:off x="683568" y="1156160"/>
            <a:ext cx="5976664" cy="558520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34" name="Google Shape;294;p9"/>
          <p:cNvSpPr/>
          <p:nvPr/>
        </p:nvSpPr>
        <p:spPr>
          <a:xfrm>
            <a:off x="694725" y="1337370"/>
            <a:ext cx="924947" cy="540399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just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맑은 고딕"/>
              </a:rPr>
              <a:t>부가서비스 리스트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Google Shape;275;p8"/>
          <p:cNvSpPr/>
          <p:nvPr/>
        </p:nvSpPr>
        <p:spPr>
          <a:xfrm>
            <a:off x="683568" y="1182687"/>
            <a:ext cx="936104" cy="116619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srgbClr val="000000"/>
                </a:solidFill>
                <a:latin typeface="맑은 고딕"/>
              </a:rPr>
              <a:t>룸리스트</a:t>
            </a:r>
          </a:p>
        </p:txBody>
      </p:sp>
      <p:sp>
        <p:nvSpPr>
          <p:cNvPr id="37" name="Google Shape;289;p9"/>
          <p:cNvSpPr/>
          <p:nvPr/>
        </p:nvSpPr>
        <p:spPr>
          <a:xfrm>
            <a:off x="1619672" y="523127"/>
            <a:ext cx="5040560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Google Shape;288;p9"/>
          <p:cNvSpPr/>
          <p:nvPr/>
        </p:nvSpPr>
        <p:spPr>
          <a:xfrm>
            <a:off x="683568" y="523031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playtime</a:t>
            </a:r>
          </a:p>
        </p:txBody>
      </p:sp>
      <p:sp>
        <p:nvSpPr>
          <p:cNvPr id="40" name="Google Shape;73;p3"/>
          <p:cNvSpPr/>
          <p:nvPr/>
        </p:nvSpPr>
        <p:spPr>
          <a:xfrm>
            <a:off x="5868144" y="5113930"/>
            <a:ext cx="611027" cy="25928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등록</a:t>
            </a:r>
            <a:endParaRPr kumimoji="0" sz="10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  <p:sp>
        <p:nvSpPr>
          <p:cNvPr id="42" name="Google Shape;888;p31"/>
          <p:cNvSpPr/>
          <p:nvPr/>
        </p:nvSpPr>
        <p:spPr>
          <a:xfrm>
            <a:off x="2521248" y="731584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맑은 고딕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Google Shape;96;p2"/>
          <p:cNvSpPr/>
          <p:nvPr/>
        </p:nvSpPr>
        <p:spPr>
          <a:xfrm>
            <a:off x="5759091" y="496991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6" name="Google Shape;608;p19"/>
          <p:cNvGraphicFramePr/>
          <p:nvPr/>
        </p:nvGraphicFramePr>
        <p:xfrm>
          <a:off x="1763688" y="2348880"/>
          <a:ext cx="4752523" cy="24525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755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번호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종류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바탕"/>
                        </a:rPr>
                        <a:t>유형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바탕"/>
                        </a:rPr>
                        <a:t>가격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rPr>
                        <a:t>상태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rPr>
                        <a:t>수정</a:t>
                      </a:r>
                      <a:r>
                        <a:rPr kumimoji="0" lang="en-US" altLang="ko-KR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sym typeface="Arial"/>
                        </a:rPr>
                        <a:t>/</a:t>
                      </a: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rPr>
                        <a:t>삭제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대형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VIP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60000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활성화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2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대형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NOMAL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40000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비활성화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3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중형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NOMAL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30000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활성화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4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소형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NOMAL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20000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활성화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Google Shape;96;p2"/>
          <p:cNvSpPr/>
          <p:nvPr/>
        </p:nvSpPr>
        <p:spPr>
          <a:xfrm>
            <a:off x="522112" y="1491763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Google Shape;96;p2"/>
          <p:cNvSpPr/>
          <p:nvPr/>
        </p:nvSpPr>
        <p:spPr>
          <a:xfrm>
            <a:off x="1763688" y="2067827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Google Shape;96;p2"/>
          <p:cNvSpPr/>
          <p:nvPr/>
        </p:nvSpPr>
        <p:spPr>
          <a:xfrm>
            <a:off x="5652120" y="4437112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6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룸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32136"/>
          <a:ext cx="2396125" cy="4437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대형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:VIP)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따로 입력받지 않는다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예약가능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사진은 파일 선택을 눌러 사진을 첨부 할 수 있다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룸이 추가된다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 첨부하지 않으면 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사진을 첨부하시오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등록할 수 없음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룸 리스트로 돌아간다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3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Google Shape;293;p9"/>
          <p:cNvSpPr/>
          <p:nvPr/>
        </p:nvSpPr>
        <p:spPr>
          <a:xfrm>
            <a:off x="974546" y="1156160"/>
            <a:ext cx="5685686" cy="558520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5" name="Google Shape;294;p9"/>
          <p:cNvSpPr/>
          <p:nvPr/>
        </p:nvSpPr>
        <p:spPr>
          <a:xfrm>
            <a:off x="982757" y="1337371"/>
            <a:ext cx="924947" cy="540399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just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부가서비스 리스트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6" name="Google Shape;275;p8"/>
          <p:cNvSpPr/>
          <p:nvPr/>
        </p:nvSpPr>
        <p:spPr>
          <a:xfrm>
            <a:off x="982458" y="1176745"/>
            <a:ext cx="925246" cy="116619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룸리스트</a:t>
            </a:r>
          </a:p>
        </p:txBody>
      </p:sp>
      <p:sp>
        <p:nvSpPr>
          <p:cNvPr id="88" name="Google Shape;289;p9"/>
          <p:cNvSpPr/>
          <p:nvPr/>
        </p:nvSpPr>
        <p:spPr>
          <a:xfrm>
            <a:off x="1899683" y="523127"/>
            <a:ext cx="4760549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Google Shape;288;p9"/>
          <p:cNvSpPr/>
          <p:nvPr/>
        </p:nvSpPr>
        <p:spPr>
          <a:xfrm>
            <a:off x="968043" y="531978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97" name="Google Shape;520;p16"/>
          <p:cNvGraphicFramePr/>
          <p:nvPr>
            <p:extLst>
              <p:ext uri="{D42A27DB-BD31-4B8C-83A1-F6EECF244321}">
                <p14:modId xmlns:p14="http://schemas.microsoft.com/office/powerpoint/2010/main" val="2550663051"/>
              </p:ext>
            </p:extLst>
          </p:nvPr>
        </p:nvGraphicFramePr>
        <p:xfrm>
          <a:off x="2042767" y="1852436"/>
          <a:ext cx="4487981" cy="3143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종류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유형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kumimoji="0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D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DEE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0000</a:t>
                      </a: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1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사용현황</a:t>
                      </a:r>
                      <a:endParaRPr kumimoji="0" lang="en-US" altLang="ko-KR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598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고객사만 이용하실 수 있는 공간입니다.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사용하는 쿠션은 매일 세탁하고 있으며 환기장치 설비도 구비되어있습니다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&lt;기본 제공 서비스&gt;</a:t>
                      </a: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사료</a:t>
                      </a: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공용공간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사진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8" name="Google Shape;523;p1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801220" y="4732584"/>
            <a:ext cx="1091762" cy="22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543;p16"/>
          <p:cNvGrpSpPr/>
          <p:nvPr/>
        </p:nvGrpSpPr>
        <p:grpSpPr>
          <a:xfrm>
            <a:off x="2801220" y="1907688"/>
            <a:ext cx="1287086" cy="304788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100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101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대형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102" name="Google Shape;96;p2"/>
          <p:cNvSpPr/>
          <p:nvPr/>
        </p:nvSpPr>
        <p:spPr>
          <a:xfrm>
            <a:off x="4176542" y="18003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03" name="Google Shape;543;p16"/>
          <p:cNvGrpSpPr/>
          <p:nvPr/>
        </p:nvGrpSpPr>
        <p:grpSpPr>
          <a:xfrm>
            <a:off x="4995461" y="1907688"/>
            <a:ext cx="1304731" cy="304788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104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105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sz="1000" b="1" i="0" u="none" strike="noStrike" kern="1200" cap="none" spc="0" normalizeH="0" baseline="0">
                  <a:solidFill>
                    <a:srgbClr val="000000"/>
                  </a:solidFill>
                  <a:latin typeface="Noto Sans Symbols"/>
                </a:rPr>
                <a:t>VIP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grpSp>
        <p:nvGrpSpPr>
          <p:cNvPr id="106" name="Google Shape;543;p16"/>
          <p:cNvGrpSpPr/>
          <p:nvPr/>
        </p:nvGrpSpPr>
        <p:grpSpPr>
          <a:xfrm>
            <a:off x="2781615" y="2788540"/>
            <a:ext cx="1091761" cy="241323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107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108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예약가능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109" name="Google Shape;529;p16"/>
          <p:cNvSpPr/>
          <p:nvPr/>
        </p:nvSpPr>
        <p:spPr>
          <a:xfrm>
            <a:off x="3331712" y="5258290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0" name="Google Shape;96;p2"/>
          <p:cNvSpPr/>
          <p:nvPr/>
        </p:nvSpPr>
        <p:spPr>
          <a:xfrm>
            <a:off x="3114400" y="5236179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9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TextBox 17"/>
          <p:cNvSpPr txBox="1"/>
          <p:nvPr/>
        </p:nvSpPr>
        <p:spPr>
          <a:xfrm>
            <a:off x="2553775" y="1486525"/>
            <a:ext cx="33863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sym typeface="Arial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2" name="Google Shape;529;p16"/>
          <p:cNvSpPr/>
          <p:nvPr/>
        </p:nvSpPr>
        <p:spPr>
          <a:xfrm>
            <a:off x="2453774" y="5239488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등록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3" name="Google Shape;96;p2"/>
          <p:cNvSpPr/>
          <p:nvPr/>
        </p:nvSpPr>
        <p:spPr>
          <a:xfrm>
            <a:off x="1962272" y="18699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4" name="Google Shape;96;p2"/>
          <p:cNvSpPr/>
          <p:nvPr/>
        </p:nvSpPr>
        <p:spPr>
          <a:xfrm>
            <a:off x="1973315" y="226455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5" name="Google Shape;96;p2"/>
          <p:cNvSpPr/>
          <p:nvPr/>
        </p:nvSpPr>
        <p:spPr>
          <a:xfrm>
            <a:off x="1964853" y="261383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6" name="Google Shape;96;p2"/>
          <p:cNvSpPr/>
          <p:nvPr/>
        </p:nvSpPr>
        <p:spPr>
          <a:xfrm>
            <a:off x="1962272" y="287746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7" name="Google Shape;96;p2"/>
          <p:cNvSpPr/>
          <p:nvPr/>
        </p:nvSpPr>
        <p:spPr>
          <a:xfrm>
            <a:off x="1955064" y="342900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6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8" name="Google Shape;96;p2"/>
          <p:cNvSpPr/>
          <p:nvPr/>
        </p:nvSpPr>
        <p:spPr>
          <a:xfrm>
            <a:off x="1943268" y="4754581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7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9" name="Google Shape;96;p2"/>
          <p:cNvSpPr/>
          <p:nvPr/>
        </p:nvSpPr>
        <p:spPr>
          <a:xfrm>
            <a:off x="2250304" y="522920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8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21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룸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04664"/>
          <a:ext cx="2399925" cy="46999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수정할 수 없다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사진은 파일 선택을 눌러 사진을 첨부 할 수 있다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룸이 수정된다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 첨부하지 않으면 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사진을 첨부하시오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수정할 수 없음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 해당 케이지 번호의 룸이 삭제되고 룸 리스트로 돌아간다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취소번튼을 누르면 룸 리스트로 돌아간다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3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Google Shape;293;p9"/>
          <p:cNvSpPr/>
          <p:nvPr/>
        </p:nvSpPr>
        <p:spPr>
          <a:xfrm>
            <a:off x="974546" y="1156160"/>
            <a:ext cx="5685686" cy="558520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5" name="Google Shape;294;p9"/>
          <p:cNvSpPr/>
          <p:nvPr/>
        </p:nvSpPr>
        <p:spPr>
          <a:xfrm>
            <a:off x="982757" y="1337371"/>
            <a:ext cx="924947" cy="540399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just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부가서비스 리스트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6" name="Google Shape;275;p8"/>
          <p:cNvSpPr/>
          <p:nvPr/>
        </p:nvSpPr>
        <p:spPr>
          <a:xfrm>
            <a:off x="982458" y="1176745"/>
            <a:ext cx="925246" cy="116619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룸리스트</a:t>
            </a:r>
          </a:p>
        </p:txBody>
      </p:sp>
      <p:sp>
        <p:nvSpPr>
          <p:cNvPr id="88" name="Google Shape;289;p9"/>
          <p:cNvSpPr/>
          <p:nvPr/>
        </p:nvSpPr>
        <p:spPr>
          <a:xfrm>
            <a:off x="1899683" y="523127"/>
            <a:ext cx="4760549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Google Shape;288;p9"/>
          <p:cNvSpPr/>
          <p:nvPr/>
        </p:nvSpPr>
        <p:spPr>
          <a:xfrm>
            <a:off x="968043" y="531978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90" name="Google Shape;520;p16"/>
          <p:cNvGraphicFramePr/>
          <p:nvPr>
            <p:extLst>
              <p:ext uri="{D42A27DB-BD31-4B8C-83A1-F6EECF244321}">
                <p14:modId xmlns:p14="http://schemas.microsoft.com/office/powerpoint/2010/main" val="1609835660"/>
              </p:ext>
            </p:extLst>
          </p:nvPr>
        </p:nvGraphicFramePr>
        <p:xfrm>
          <a:off x="2042767" y="1852436"/>
          <a:ext cx="4487981" cy="3143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종류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유형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kumimoji="0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15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0000</a:t>
                      </a: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1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사용현황</a:t>
                      </a:r>
                      <a:endParaRPr kumimoji="0" lang="en-US" altLang="ko-KR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598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고객사만 이용하실 수 있는 공간입니다.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사용하는 쿠션은 매일 세탁하고 있으며 환기장치 설비도 구비되어있습니다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&lt;기본 제공 서비스&gt;</a:t>
                      </a: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사료</a:t>
                      </a: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공용공간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사진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1" name="Google Shape;523;p1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801220" y="4732584"/>
            <a:ext cx="1091762" cy="22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543;p16"/>
          <p:cNvGrpSpPr/>
          <p:nvPr/>
        </p:nvGrpSpPr>
        <p:grpSpPr>
          <a:xfrm>
            <a:off x="2801220" y="1907688"/>
            <a:ext cx="1287086" cy="304788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93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94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대형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95" name="Google Shape;96;p2"/>
          <p:cNvSpPr/>
          <p:nvPr/>
        </p:nvSpPr>
        <p:spPr>
          <a:xfrm>
            <a:off x="4176542" y="18003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96" name="Google Shape;543;p16"/>
          <p:cNvGrpSpPr/>
          <p:nvPr/>
        </p:nvGrpSpPr>
        <p:grpSpPr>
          <a:xfrm>
            <a:off x="4995461" y="1907688"/>
            <a:ext cx="1304731" cy="304788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97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98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sz="1000" b="1" i="0" u="none" strike="noStrike" kern="1200" cap="none" spc="0" normalizeH="0" baseline="0">
                  <a:solidFill>
                    <a:srgbClr val="000000"/>
                  </a:solidFill>
                  <a:latin typeface="Noto Sans Symbols"/>
                </a:rPr>
                <a:t>VIP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grpSp>
        <p:nvGrpSpPr>
          <p:cNvPr id="99" name="Google Shape;543;p16"/>
          <p:cNvGrpSpPr/>
          <p:nvPr/>
        </p:nvGrpSpPr>
        <p:grpSpPr>
          <a:xfrm>
            <a:off x="2781615" y="2788540"/>
            <a:ext cx="1091761" cy="241323"/>
            <a:chOff x="1397980" y="832932"/>
            <a:chExt cx="656418" cy="161939"/>
          </a:xfrm>
          <a:solidFill>
            <a:srgbClr val="075DE9">
              <a:alpha val="100000"/>
            </a:srgbClr>
          </a:solidFill>
        </p:grpSpPr>
        <p:pic>
          <p:nvPicPr>
            <p:cNvPr id="100" name="Google Shape;544;p16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1471418" y="832932"/>
              <a:ext cx="582980" cy="161939"/>
            </a:xfrm>
            <a:prstGeom prst="rect">
              <a:avLst/>
            </a:prstGeom>
            <a:solidFill>
              <a:srgbClr val="075DE9">
                <a:alpha val="100000"/>
              </a:srgbClr>
            </a:solidFill>
            <a:ln>
              <a:noFill/>
            </a:ln>
          </p:spPr>
        </p:pic>
        <p:sp>
          <p:nvSpPr>
            <p:cNvPr id="101" name="Google Shape;545;p16"/>
            <p:cNvSpPr/>
            <p:nvPr/>
          </p:nvSpPr>
          <p:spPr>
            <a:xfrm>
              <a:off x="1397980" y="842461"/>
              <a:ext cx="546803" cy="129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DEDEE0">
                  <a:alpha val="100000"/>
                </a:srgbClr>
              </a:solidFill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예약가능</a:t>
              </a:r>
              <a:endParaRPr kumimoji="0" sz="1000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104" name="TextBox 17"/>
          <p:cNvSpPr txBox="1"/>
          <p:nvPr/>
        </p:nvSpPr>
        <p:spPr>
          <a:xfrm>
            <a:off x="2481768" y="1412776"/>
            <a:ext cx="33863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sym typeface="Arial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06" name="Google Shape;96;p2"/>
          <p:cNvSpPr/>
          <p:nvPr/>
        </p:nvSpPr>
        <p:spPr>
          <a:xfrm>
            <a:off x="1962272" y="18699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7" name="Google Shape;96;p2"/>
          <p:cNvSpPr/>
          <p:nvPr/>
        </p:nvSpPr>
        <p:spPr>
          <a:xfrm>
            <a:off x="1973315" y="226455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8" name="Google Shape;96;p2"/>
          <p:cNvSpPr/>
          <p:nvPr/>
        </p:nvSpPr>
        <p:spPr>
          <a:xfrm>
            <a:off x="1964853" y="261383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Google Shape;96;p2"/>
          <p:cNvSpPr/>
          <p:nvPr/>
        </p:nvSpPr>
        <p:spPr>
          <a:xfrm>
            <a:off x="1962272" y="287746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0" name="Google Shape;96;p2"/>
          <p:cNvSpPr/>
          <p:nvPr/>
        </p:nvSpPr>
        <p:spPr>
          <a:xfrm>
            <a:off x="1955064" y="342900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6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Google Shape;96;p2"/>
          <p:cNvSpPr/>
          <p:nvPr/>
        </p:nvSpPr>
        <p:spPr>
          <a:xfrm>
            <a:off x="1943268" y="4754581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7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3" name="Google Shape;529;p16"/>
          <p:cNvSpPr/>
          <p:nvPr/>
        </p:nvSpPr>
        <p:spPr>
          <a:xfrm>
            <a:off x="2557064" y="5462491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4" name="Google Shape;529;p16"/>
          <p:cNvSpPr/>
          <p:nvPr/>
        </p:nvSpPr>
        <p:spPr>
          <a:xfrm>
            <a:off x="3347235" y="5458321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5" name="Google Shape;96;p2"/>
          <p:cNvSpPr/>
          <p:nvPr/>
        </p:nvSpPr>
        <p:spPr>
          <a:xfrm>
            <a:off x="2353594" y="5452203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8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6" name="Google Shape;96;p2"/>
          <p:cNvSpPr/>
          <p:nvPr/>
        </p:nvSpPr>
        <p:spPr>
          <a:xfrm>
            <a:off x="3129923" y="543621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9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7" name="Google Shape;529;p16"/>
          <p:cNvSpPr/>
          <p:nvPr/>
        </p:nvSpPr>
        <p:spPr>
          <a:xfrm>
            <a:off x="4069232" y="5467167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21" name="Google Shape;96;p2"/>
          <p:cNvSpPr/>
          <p:nvPr/>
        </p:nvSpPr>
        <p:spPr>
          <a:xfrm>
            <a:off x="3851920" y="5403343"/>
            <a:ext cx="288032" cy="25790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51920" y="5378519"/>
            <a:ext cx="504056" cy="28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10</a:t>
            </a:r>
          </a:p>
        </p:txBody>
      </p:sp>
      <p:graphicFrame>
        <p:nvGraphicFramePr>
          <p:cNvPr id="124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03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룸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oogle Shape;59;p3"/>
          <p:cNvGraphicFramePr/>
          <p:nvPr/>
        </p:nvGraphicFramePr>
        <p:xfrm>
          <a:off x="6744075" y="404664"/>
          <a:ext cx="2399925" cy="29434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부가 서비스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부가 서비스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 버튼을 눌러서 부가 서비스를 추가 할 수 있다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 버튼을 눌러서 해당 부가서비스의 정보를 수정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" name="Google Shape;293;p9"/>
          <p:cNvSpPr/>
          <p:nvPr/>
        </p:nvSpPr>
        <p:spPr>
          <a:xfrm>
            <a:off x="974546" y="1156160"/>
            <a:ext cx="4994485" cy="558520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8" name="Google Shape;294;p9"/>
          <p:cNvSpPr/>
          <p:nvPr/>
        </p:nvSpPr>
        <p:spPr>
          <a:xfrm>
            <a:off x="982757" y="1337371"/>
            <a:ext cx="924947" cy="540399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부가서비스 리스트</a:t>
            </a: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Google Shape;275;p8"/>
          <p:cNvSpPr/>
          <p:nvPr/>
        </p:nvSpPr>
        <p:spPr>
          <a:xfrm>
            <a:off x="982458" y="1176745"/>
            <a:ext cx="925246" cy="116619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룸리스트</a:t>
            </a:r>
          </a:p>
        </p:txBody>
      </p:sp>
      <p:sp>
        <p:nvSpPr>
          <p:cNvPr id="111" name="Google Shape;289;p9"/>
          <p:cNvSpPr/>
          <p:nvPr/>
        </p:nvSpPr>
        <p:spPr>
          <a:xfrm>
            <a:off x="1899683" y="523127"/>
            <a:ext cx="4070190" cy="89899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105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lang="en-US" alt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105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2" name="Google Shape;288;p9"/>
          <p:cNvSpPr/>
          <p:nvPr/>
        </p:nvSpPr>
        <p:spPr>
          <a:xfrm>
            <a:off x="968043" y="531978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116" name="Google Shape;608;p19"/>
          <p:cNvGraphicFramePr/>
          <p:nvPr/>
        </p:nvGraphicFramePr>
        <p:xfrm>
          <a:off x="2051719" y="2420888"/>
          <a:ext cx="3744414" cy="27056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58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가격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kumimoji="0" lang="en-US" altLang="ko-KR" sz="15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/</a:t>
                      </a: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</a:t>
                      </a:r>
                      <a:endParaRPr kumimoji="0" sz="15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간식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1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목욕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5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추가산책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15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ㅈ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미용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kumimoji="0" sz="10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삭제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73;p3"/>
          <p:cNvSpPr/>
          <p:nvPr/>
        </p:nvSpPr>
        <p:spPr>
          <a:xfrm>
            <a:off x="5041093" y="5445224"/>
            <a:ext cx="611027" cy="25928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chemeClr val="tx1"/>
                </a:solidFill>
                <a:latin typeface="Arial"/>
                <a:cs typeface="Arial"/>
                <a:sym typeface="Arial"/>
              </a:rPr>
              <a:t>등록</a:t>
            </a:r>
            <a:endParaRPr kumimoji="0" sz="1000" b="1" i="0" u="none" strike="noStrike" kern="1200" cap="none" spc="0" normalizeH="0" baseline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96;p2"/>
          <p:cNvSpPr/>
          <p:nvPr/>
        </p:nvSpPr>
        <p:spPr>
          <a:xfrm>
            <a:off x="4842592" y="357999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5" name="Google Shape;888;p31"/>
          <p:cNvSpPr/>
          <p:nvPr/>
        </p:nvSpPr>
        <p:spPr>
          <a:xfrm>
            <a:off x="2627784" y="620688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6" name="Google Shape;96;p2"/>
          <p:cNvSpPr/>
          <p:nvPr/>
        </p:nvSpPr>
        <p:spPr>
          <a:xfrm>
            <a:off x="611560" y="3724011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7" name="Google Shape;96;p2"/>
          <p:cNvSpPr/>
          <p:nvPr/>
        </p:nvSpPr>
        <p:spPr>
          <a:xfrm>
            <a:off x="2051720" y="213983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8" name="Google Shape;96;p2"/>
          <p:cNvSpPr/>
          <p:nvPr/>
        </p:nvSpPr>
        <p:spPr>
          <a:xfrm>
            <a:off x="4932040" y="5301208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40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부가 서비스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1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Google Shape;293;p9"/>
          <p:cNvSpPr/>
          <p:nvPr/>
        </p:nvSpPr>
        <p:spPr>
          <a:xfrm>
            <a:off x="974546" y="1156160"/>
            <a:ext cx="4994485" cy="400103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3" name="Google Shape;294;p9"/>
          <p:cNvSpPr/>
          <p:nvPr/>
        </p:nvSpPr>
        <p:spPr>
          <a:xfrm>
            <a:off x="982757" y="1337371"/>
            <a:ext cx="875952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부가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서비스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리스트</a:t>
            </a:r>
          </a:p>
          <a:p>
            <a:pPr marL="171450" marR="0" lvl="0" indent="-171450" algn="just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4" name="Google Shape;275;p8"/>
          <p:cNvSpPr/>
          <p:nvPr/>
        </p:nvSpPr>
        <p:spPr>
          <a:xfrm>
            <a:off x="982458" y="1176745"/>
            <a:ext cx="877222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룸 리스트</a:t>
            </a:r>
            <a:endParaRPr kumimoji="0" sz="1100" b="0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6" name="Google Shape;289;p9"/>
          <p:cNvSpPr/>
          <p:nvPr/>
        </p:nvSpPr>
        <p:spPr>
          <a:xfrm>
            <a:off x="1899683" y="523127"/>
            <a:ext cx="4070190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Google Shape;288;p9"/>
          <p:cNvSpPr/>
          <p:nvPr/>
        </p:nvSpPr>
        <p:spPr>
          <a:xfrm>
            <a:off x="968043" y="531978"/>
            <a:ext cx="932152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89" name="Google Shape;520;p16"/>
          <p:cNvGraphicFramePr/>
          <p:nvPr>
            <p:extLst>
              <p:ext uri="{D42A27DB-BD31-4B8C-83A1-F6EECF244321}">
                <p14:modId xmlns:p14="http://schemas.microsoft.com/office/powerpoint/2010/main" val="774358139"/>
              </p:ext>
            </p:extLst>
          </p:nvPr>
        </p:nvGraphicFramePr>
        <p:xfrm>
          <a:off x="1979712" y="1628800"/>
          <a:ext cx="3843442" cy="26351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10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서비스 명 </a:t>
                      </a:r>
                      <a:endParaRPr kumimoji="0" lang="en-US" altLang="ko-KR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고급 간식</a:t>
                      </a: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서비스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번호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15000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55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서비스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룸 예약 고객님만 선택할 수 있는 서비스 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제공되는 간식은 유기농 재료로만 만든 건강한 강아지 케이크 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TextBox 17"/>
          <p:cNvSpPr txBox="1"/>
          <p:nvPr/>
        </p:nvSpPr>
        <p:spPr>
          <a:xfrm>
            <a:off x="2339752" y="1124744"/>
            <a:ext cx="3312367" cy="6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sym typeface="Arial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91" name="Google Shape;529;p16"/>
          <p:cNvSpPr/>
          <p:nvPr/>
        </p:nvSpPr>
        <p:spPr>
          <a:xfrm>
            <a:off x="2167164" y="4383758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등록</a:t>
            </a:r>
          </a:p>
        </p:txBody>
      </p:sp>
      <p:sp>
        <p:nvSpPr>
          <p:cNvPr id="92" name="Google Shape;96;p2"/>
          <p:cNvSpPr/>
          <p:nvPr/>
        </p:nvSpPr>
        <p:spPr>
          <a:xfrm>
            <a:off x="2033574" y="437208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3" name="Google Shape;529;p16"/>
          <p:cNvSpPr/>
          <p:nvPr/>
        </p:nvSpPr>
        <p:spPr>
          <a:xfrm>
            <a:off x="2888532" y="4365274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</a:p>
        </p:txBody>
      </p:sp>
      <p:sp>
        <p:nvSpPr>
          <p:cNvPr id="94" name="Google Shape;96;p2"/>
          <p:cNvSpPr/>
          <p:nvPr/>
        </p:nvSpPr>
        <p:spPr>
          <a:xfrm>
            <a:off x="2771800" y="43720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6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" name="Google Shape;888;p31"/>
          <p:cNvSpPr/>
          <p:nvPr/>
        </p:nvSpPr>
        <p:spPr>
          <a:xfrm>
            <a:off x="1907704" y="1484784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8" name="Google Shape;96;p2"/>
          <p:cNvSpPr/>
          <p:nvPr/>
        </p:nvSpPr>
        <p:spPr>
          <a:xfrm>
            <a:off x="1907704" y="1916832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1890264" y="2355859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Google Shape;96;p2"/>
          <p:cNvSpPr/>
          <p:nvPr/>
        </p:nvSpPr>
        <p:spPr>
          <a:xfrm>
            <a:off x="2123728" y="3003931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02" name="Google Shape;59;p3"/>
          <p:cNvGraphicFramePr/>
          <p:nvPr/>
        </p:nvGraphicFramePr>
        <p:xfrm>
          <a:off x="6636571" y="548680"/>
          <a:ext cx="2399925" cy="30958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따로 입력받지 않는다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서비스가 추가되고 부가 서비스 리스트로 이동한다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4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부가 서비스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1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293;p9"/>
          <p:cNvSpPr/>
          <p:nvPr/>
        </p:nvSpPr>
        <p:spPr>
          <a:xfrm>
            <a:off x="974546" y="1156160"/>
            <a:ext cx="4994485" cy="398733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4" name="Google Shape;294;p9"/>
          <p:cNvSpPr/>
          <p:nvPr/>
        </p:nvSpPr>
        <p:spPr>
          <a:xfrm>
            <a:off x="982757" y="1337371"/>
            <a:ext cx="875952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부가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서비스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리스트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Google Shape;275;p8"/>
          <p:cNvSpPr/>
          <p:nvPr/>
        </p:nvSpPr>
        <p:spPr>
          <a:xfrm>
            <a:off x="982458" y="1052736"/>
            <a:ext cx="877222" cy="95656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룸 리스트</a:t>
            </a:r>
            <a:endParaRPr kumimoji="0" sz="1100" b="0" i="0" u="none" strike="noStrike" kern="0" cap="none" spc="0" normalizeH="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Google Shape;289;p9"/>
          <p:cNvSpPr/>
          <p:nvPr/>
        </p:nvSpPr>
        <p:spPr>
          <a:xfrm>
            <a:off x="1899683" y="548680"/>
            <a:ext cx="4070190" cy="616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105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lang="en-US" altLang="ko-KR" sz="1050" b="1" i="0" u="none" strike="noStrike" cap="none">
                <a:solidFill>
                  <a:schemeClr val="tx1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1050" b="1">
                <a:solidFill>
                  <a:schemeClr val="tx1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Google Shape;288;p9"/>
          <p:cNvSpPr/>
          <p:nvPr/>
        </p:nvSpPr>
        <p:spPr>
          <a:xfrm>
            <a:off x="968043" y="548680"/>
            <a:ext cx="932152" cy="618496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96" name="Google Shape;59;p3"/>
          <p:cNvGraphicFramePr/>
          <p:nvPr/>
        </p:nvGraphicFramePr>
        <p:xfrm>
          <a:off x="6744075" y="476672"/>
          <a:ext cx="2399925" cy="40324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74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수정할 수 없다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서비스가 수정되고 부가 서비스 리스트로 이동한다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10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해당 서비스 번호의 서비스가 삭제되고 부가 서비스 리스트로 돌아간다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10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9" name="Google Shape;520;p16"/>
          <p:cNvGraphicFramePr/>
          <p:nvPr>
            <p:extLst>
              <p:ext uri="{D42A27DB-BD31-4B8C-83A1-F6EECF244321}">
                <p14:modId xmlns:p14="http://schemas.microsoft.com/office/powerpoint/2010/main" val="3185759799"/>
              </p:ext>
            </p:extLst>
          </p:nvPr>
        </p:nvGraphicFramePr>
        <p:xfrm>
          <a:off x="1979712" y="1628800"/>
          <a:ext cx="3843442" cy="26351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10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서비스 명 </a:t>
                      </a:r>
                      <a:endParaRPr kumimoji="0" lang="en-US" altLang="ko-KR" sz="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고급 간식</a:t>
                      </a: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서비스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rPr>
                        <a:t>번호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Ex) 4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15000</a:t>
                      </a:r>
                      <a:endParaRPr kumimoji="0" sz="8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55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서비스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룸 예약 고객님만 선택할 수 있는 서비스 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제공되는 간식은 유기농 재료로만 만든 건강한 강아지 케이크 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TextBox 17"/>
          <p:cNvSpPr txBox="1"/>
          <p:nvPr/>
        </p:nvSpPr>
        <p:spPr>
          <a:xfrm>
            <a:off x="2339752" y="1124744"/>
            <a:ext cx="3312367" cy="6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sym typeface="Arial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2" name="Google Shape;529;p16"/>
          <p:cNvSpPr/>
          <p:nvPr/>
        </p:nvSpPr>
        <p:spPr>
          <a:xfrm>
            <a:off x="2167164" y="4383758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3" name="Google Shape;96;p2"/>
          <p:cNvSpPr/>
          <p:nvPr/>
        </p:nvSpPr>
        <p:spPr>
          <a:xfrm>
            <a:off x="2033574" y="437208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4" name="Google Shape;529;p16"/>
          <p:cNvSpPr/>
          <p:nvPr/>
        </p:nvSpPr>
        <p:spPr>
          <a:xfrm>
            <a:off x="2888532" y="4365274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5" name="Google Shape;96;p2"/>
          <p:cNvSpPr/>
          <p:nvPr/>
        </p:nvSpPr>
        <p:spPr>
          <a:xfrm>
            <a:off x="2771800" y="437208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6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6" name="Google Shape;529;p16"/>
          <p:cNvSpPr/>
          <p:nvPr/>
        </p:nvSpPr>
        <p:spPr>
          <a:xfrm>
            <a:off x="3543700" y="4365273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7" name="Google Shape;96;p2"/>
          <p:cNvSpPr/>
          <p:nvPr/>
        </p:nvSpPr>
        <p:spPr>
          <a:xfrm>
            <a:off x="3426968" y="4372083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lt"/>
              </a:rPr>
              <a:t>7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8" name="Google Shape;888;p31"/>
          <p:cNvSpPr/>
          <p:nvPr/>
        </p:nvSpPr>
        <p:spPr>
          <a:xfrm>
            <a:off x="1907704" y="1484784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9" name="Google Shape;96;p2"/>
          <p:cNvSpPr/>
          <p:nvPr/>
        </p:nvSpPr>
        <p:spPr>
          <a:xfrm>
            <a:off x="1907704" y="1916832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0" name="Google Shape;96;p2"/>
          <p:cNvSpPr/>
          <p:nvPr/>
        </p:nvSpPr>
        <p:spPr>
          <a:xfrm>
            <a:off x="1890264" y="2355859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1" name="Google Shape;96;p2"/>
          <p:cNvSpPr/>
          <p:nvPr/>
        </p:nvSpPr>
        <p:spPr>
          <a:xfrm>
            <a:off x="2123728" y="3003931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24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애견 공간 관리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06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애견 공간 관리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부가 서비스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lt1"/>
                </a:solidFill>
              </a:rPr>
              <a:t>예약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3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고객센터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+mn-lt"/>
                        </a:rPr>
                        <a:t> 문의게시판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Google Shape;293;p9"/>
          <p:cNvSpPr/>
          <p:nvPr/>
        </p:nvSpPr>
        <p:spPr>
          <a:xfrm>
            <a:off x="974545" y="1156160"/>
            <a:ext cx="5613678" cy="398733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6" name="Google Shape;294;p9"/>
          <p:cNvSpPr/>
          <p:nvPr/>
        </p:nvSpPr>
        <p:spPr>
          <a:xfrm>
            <a:off x="683568" y="1337371"/>
            <a:ext cx="792088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예약현황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Google Shape;275;p8"/>
          <p:cNvSpPr/>
          <p:nvPr/>
        </p:nvSpPr>
        <p:spPr>
          <a:xfrm>
            <a:off x="683568" y="1124744"/>
            <a:ext cx="792088" cy="88455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새로운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예약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리스트</a:t>
            </a:r>
            <a:endParaRPr kumimoji="0" sz="1100" b="0" i="0" u="none" strike="noStrike" kern="0" cap="none" spc="0" normalizeH="0" baseline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39" name="Google Shape;289;p9"/>
          <p:cNvSpPr/>
          <p:nvPr/>
        </p:nvSpPr>
        <p:spPr>
          <a:xfrm>
            <a:off x="1403648" y="548680"/>
            <a:ext cx="5184576" cy="616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288;p9"/>
          <p:cNvSpPr/>
          <p:nvPr/>
        </p:nvSpPr>
        <p:spPr>
          <a:xfrm>
            <a:off x="683568" y="548680"/>
            <a:ext cx="936104" cy="618496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49" name="Google Shape;608;p19"/>
          <p:cNvGraphicFramePr/>
          <p:nvPr/>
        </p:nvGraphicFramePr>
        <p:xfrm>
          <a:off x="1547664" y="1811558"/>
          <a:ext cx="4968550" cy="27568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4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12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1200" b="1" u="none" strike="noStrike" cap="none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케이지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1100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60000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2021/12/18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Solarplant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Kjy97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2021/12/24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kkkkddd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10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dsfsdf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Google Shape;96;p2"/>
          <p:cNvSpPr/>
          <p:nvPr/>
        </p:nvSpPr>
        <p:spPr>
          <a:xfrm>
            <a:off x="645201" y="1189777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+mn-lt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+mn-lt"/>
            </a:endParaRPr>
          </a:p>
        </p:txBody>
      </p:sp>
      <p:graphicFrame>
        <p:nvGraphicFramePr>
          <p:cNvPr id="53" name="Google Shape;59;p3"/>
          <p:cNvGraphicFramePr/>
          <p:nvPr/>
        </p:nvGraphicFramePr>
        <p:xfrm>
          <a:off x="6744075" y="443696"/>
          <a:ext cx="2399925" cy="22652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예약관리를 누르면 사이드 메뉴 공간에 해당하는 메뉴를 보여줌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새로운 예약 리스트를 번호 내림 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예약번호를 클릭하여 해당 예약의 승인여부를 결정할 수 있다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Google Shape;96;p2"/>
          <p:cNvSpPr/>
          <p:nvPr/>
        </p:nvSpPr>
        <p:spPr>
          <a:xfrm>
            <a:off x="1560619" y="283952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55" name="Google Shape;96;p2"/>
          <p:cNvSpPr/>
          <p:nvPr/>
        </p:nvSpPr>
        <p:spPr>
          <a:xfrm>
            <a:off x="3347864" y="155679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+mn-lt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+mn-lt"/>
            </a:endParaRPr>
          </a:p>
        </p:txBody>
      </p:sp>
      <p:sp>
        <p:nvSpPr>
          <p:cNvPr id="56" name="Google Shape;888;p31"/>
          <p:cNvSpPr/>
          <p:nvPr/>
        </p:nvSpPr>
        <p:spPr>
          <a:xfrm>
            <a:off x="3243742" y="653815"/>
            <a:ext cx="208244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7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93;p9">
            <a:extLst>
              <a:ext uri="{FF2B5EF4-FFF2-40B4-BE49-F238E27FC236}">
                <a16:creationId xmlns:a16="http://schemas.microsoft.com/office/drawing/2014/main" id="{FAF105AD-DDC8-4991-AC16-ED860188B802}"/>
              </a:ext>
            </a:extLst>
          </p:cNvPr>
          <p:cNvSpPr/>
          <p:nvPr/>
        </p:nvSpPr>
        <p:spPr>
          <a:xfrm>
            <a:off x="591428" y="1319066"/>
            <a:ext cx="5613678" cy="398733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 bwMode="auto">
          <a:xfrm>
            <a:off x="168275" y="503610"/>
            <a:ext cx="300611" cy="3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054741919"/>
              </p:ext>
            </p:extLst>
          </p:nvPr>
        </p:nvGraphicFramePr>
        <p:xfrm>
          <a:off x="6660232" y="693217"/>
          <a:ext cx="2399925" cy="29434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1100" b="0" u="none" strike="noStrike" cap="none" dirty="0" err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승인 버튼을 누르면 해당 예약의 승인여부가 승인으로 변경되고 예약현황으로 이동됨</a:t>
                      </a:r>
                      <a:endParaRPr sz="1000" b="1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거부 버튼을 누르면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보낼 수 있는 새로운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팝업창이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나타난다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텍스트로 작성한다</a:t>
                      </a:r>
                      <a:r>
                        <a:rPr lang="en-US" altLang="ko-KR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거부사유를 텍스트로 작성한다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전송 버튼을 누르면 해당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작성한 거부사유가 전송된다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버튼을 누르면 새로운 예약 리스트로 돌아간다</a:t>
                      </a:r>
                      <a:r>
                        <a:rPr lang="en-US" altLang="ko-KR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Google Shape;529;p16"/>
          <p:cNvSpPr/>
          <p:nvPr/>
        </p:nvSpPr>
        <p:spPr>
          <a:xfrm>
            <a:off x="1407013" y="5046795"/>
            <a:ext cx="502768" cy="215856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승인</a:t>
            </a:r>
            <a:endParaRPr sz="1000" dirty="0"/>
          </a:p>
        </p:txBody>
      </p:sp>
      <p:sp>
        <p:nvSpPr>
          <p:cNvPr id="24" name="Google Shape;96;p2"/>
          <p:cNvSpPr/>
          <p:nvPr/>
        </p:nvSpPr>
        <p:spPr>
          <a:xfrm>
            <a:off x="1273423" y="503512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9;p16"/>
          <p:cNvSpPr/>
          <p:nvPr/>
        </p:nvSpPr>
        <p:spPr>
          <a:xfrm>
            <a:off x="2128381" y="5028311"/>
            <a:ext cx="502768" cy="215856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거부</a:t>
            </a:r>
            <a:endParaRPr sz="1000" dirty="0"/>
          </a:p>
        </p:txBody>
      </p:sp>
      <p:sp>
        <p:nvSpPr>
          <p:cNvPr id="27" name="Google Shape;96;p2"/>
          <p:cNvSpPr/>
          <p:nvPr/>
        </p:nvSpPr>
        <p:spPr>
          <a:xfrm>
            <a:off x="2011649" y="5035121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29;p16"/>
          <p:cNvSpPr/>
          <p:nvPr/>
        </p:nvSpPr>
        <p:spPr>
          <a:xfrm>
            <a:off x="2823734" y="5028310"/>
            <a:ext cx="502768" cy="215856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취소</a:t>
            </a:r>
            <a:endParaRPr sz="1000" dirty="0"/>
          </a:p>
        </p:txBody>
      </p:sp>
      <p:sp>
        <p:nvSpPr>
          <p:cNvPr id="29" name="Google Shape;96;p2"/>
          <p:cNvSpPr/>
          <p:nvPr/>
        </p:nvSpPr>
        <p:spPr>
          <a:xfrm>
            <a:off x="2707002" y="5035120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195;p7"/>
          <p:cNvCxnSpPr>
            <a:stCxn id="32" idx="0"/>
            <a:endCxn id="37" idx="1"/>
          </p:cNvCxnSpPr>
          <p:nvPr/>
        </p:nvCxnSpPr>
        <p:spPr>
          <a:xfrm>
            <a:off x="2376132" y="5000515"/>
            <a:ext cx="4169064" cy="353279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96;p7"/>
          <p:cNvSpPr/>
          <p:nvPr/>
        </p:nvSpPr>
        <p:spPr>
          <a:xfrm>
            <a:off x="2121115" y="5000515"/>
            <a:ext cx="510034" cy="262136"/>
          </a:xfrm>
          <a:prstGeom prst="rect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73;p9"/>
          <p:cNvSpPr/>
          <p:nvPr/>
        </p:nvSpPr>
        <p:spPr>
          <a:xfrm>
            <a:off x="8542488" y="4637084"/>
            <a:ext cx="239949" cy="148981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83;p9"/>
          <p:cNvSpPr/>
          <p:nvPr/>
        </p:nvSpPr>
        <p:spPr>
          <a:xfrm>
            <a:off x="6545196" y="3924079"/>
            <a:ext cx="2571386" cy="28594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85;p9"/>
          <p:cNvSpPr txBox="1"/>
          <p:nvPr/>
        </p:nvSpPr>
        <p:spPr>
          <a:xfrm>
            <a:off x="7166293" y="4267793"/>
            <a:ext cx="13359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거부사유</a:t>
            </a:r>
            <a:endParaRPr dirty="0"/>
          </a:p>
        </p:txBody>
      </p:sp>
      <p:graphicFrame>
        <p:nvGraphicFramePr>
          <p:cNvPr id="40" name="Google Shape;286;p9"/>
          <p:cNvGraphicFramePr/>
          <p:nvPr/>
        </p:nvGraphicFramePr>
        <p:xfrm>
          <a:off x="6859293" y="4630892"/>
          <a:ext cx="2004850" cy="1142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  <a:hlinkClick r:id="rId3"/>
                        </a:rPr>
                        <a:t>solar@naver.com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담당자 이름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err="1"/>
                        <a:t>하누리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담당자 전화번호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02-1234-5678</a:t>
                      </a:r>
                      <a:endParaRPr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담당자 </a:t>
                      </a:r>
                      <a:r>
                        <a:rPr lang="ko-KR" sz="700" u="none" strike="noStrike" cap="none" dirty="0" err="1"/>
                        <a:t>이메일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>
                          <a:hlinkClick r:id="rId4"/>
                        </a:rPr>
                        <a:t>ceo@nurioffice.co</a:t>
                      </a:r>
                      <a:endParaRPr lang="en-US" altLang="ko-KR"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~~~~~`</a:t>
                      </a:r>
                      <a:r>
                        <a:rPr lang="ko-KR" altLang="en-US" sz="700" u="none" strike="noStrike" cap="none" dirty="0"/>
                        <a:t>사유로 예약이 불가합니다</a:t>
                      </a:r>
                      <a:r>
                        <a:rPr lang="en-US" altLang="ko-KR" sz="700" u="none" strike="noStrike" cap="none" dirty="0"/>
                        <a:t>.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284;p9"/>
          <p:cNvSpPr/>
          <p:nvPr/>
        </p:nvSpPr>
        <p:spPr>
          <a:xfrm>
            <a:off x="7537301" y="5897493"/>
            <a:ext cx="601907" cy="268074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전송</a:t>
            </a:r>
            <a:endParaRPr sz="1000" b="1" dirty="0"/>
          </a:p>
        </p:txBody>
      </p:sp>
      <p:sp>
        <p:nvSpPr>
          <p:cNvPr id="43" name="Google Shape;96;p2"/>
          <p:cNvSpPr/>
          <p:nvPr/>
        </p:nvSpPr>
        <p:spPr>
          <a:xfrm>
            <a:off x="6745213" y="468154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96;p2"/>
          <p:cNvSpPr/>
          <p:nvPr/>
        </p:nvSpPr>
        <p:spPr>
          <a:xfrm>
            <a:off x="6745213" y="506211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6;p2"/>
          <p:cNvSpPr/>
          <p:nvPr/>
        </p:nvSpPr>
        <p:spPr>
          <a:xfrm>
            <a:off x="7420569" y="5838786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94;p9">
            <a:extLst>
              <a:ext uri="{FF2B5EF4-FFF2-40B4-BE49-F238E27FC236}">
                <a16:creationId xmlns:a16="http://schemas.microsoft.com/office/drawing/2014/main" id="{25E5856D-DB25-40B2-83A1-8ADE4ABA2CEF}"/>
              </a:ext>
            </a:extLst>
          </p:cNvPr>
          <p:cNvSpPr/>
          <p:nvPr/>
        </p:nvSpPr>
        <p:spPr>
          <a:xfrm>
            <a:off x="300451" y="1500277"/>
            <a:ext cx="792088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예약현황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Google Shape;275;p8">
            <a:extLst>
              <a:ext uri="{FF2B5EF4-FFF2-40B4-BE49-F238E27FC236}">
                <a16:creationId xmlns:a16="http://schemas.microsoft.com/office/drawing/2014/main" id="{BF2AB506-DBEA-4E9E-86AB-C592A39EAFC3}"/>
              </a:ext>
            </a:extLst>
          </p:cNvPr>
          <p:cNvSpPr/>
          <p:nvPr/>
        </p:nvSpPr>
        <p:spPr>
          <a:xfrm>
            <a:off x="300451" y="1287650"/>
            <a:ext cx="792088" cy="88455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새로운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예약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리스트</a:t>
            </a:r>
            <a:endParaRPr kumimoji="0" sz="1100" b="0" i="0" u="none" strike="noStrike" kern="0" cap="none" spc="0" normalizeH="0" baseline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35" name="Google Shape;289;p9">
            <a:extLst>
              <a:ext uri="{FF2B5EF4-FFF2-40B4-BE49-F238E27FC236}">
                <a16:creationId xmlns:a16="http://schemas.microsoft.com/office/drawing/2014/main" id="{03FB0BC9-4613-4FB8-99CC-D988ABCA2B88}"/>
              </a:ext>
            </a:extLst>
          </p:cNvPr>
          <p:cNvSpPr/>
          <p:nvPr/>
        </p:nvSpPr>
        <p:spPr>
          <a:xfrm>
            <a:off x="1020531" y="711586"/>
            <a:ext cx="5184576" cy="616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88;p9">
            <a:extLst>
              <a:ext uri="{FF2B5EF4-FFF2-40B4-BE49-F238E27FC236}">
                <a16:creationId xmlns:a16="http://schemas.microsoft.com/office/drawing/2014/main" id="{1AEE653E-517E-49A4-8217-92875EC2F633}"/>
              </a:ext>
            </a:extLst>
          </p:cNvPr>
          <p:cNvSpPr/>
          <p:nvPr/>
        </p:nvSpPr>
        <p:spPr>
          <a:xfrm>
            <a:off x="300451" y="711586"/>
            <a:ext cx="936104" cy="618496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19" name="Google Shape;520;p16"/>
          <p:cNvGraphicFramePr/>
          <p:nvPr>
            <p:extLst>
              <p:ext uri="{D42A27DB-BD31-4B8C-83A1-F6EECF244321}">
                <p14:modId xmlns:p14="http://schemas.microsoft.com/office/powerpoint/2010/main" val="1328469646"/>
              </p:ext>
            </p:extLst>
          </p:nvPr>
        </p:nvGraphicFramePr>
        <p:xfrm>
          <a:off x="1271915" y="1472334"/>
          <a:ext cx="4487981" cy="35170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케이지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종류</a:t>
                      </a: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유형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대형</a:t>
                      </a:r>
                      <a:r>
                        <a:rPr lang="en-US" altLang="ko-KR" sz="1000" b="0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/ VIP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케이지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solarplant</a:t>
                      </a:r>
                      <a:endParaRPr sz="10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010-xxxx-xxxx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박찬영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r>
                        <a:rPr lang="en-US" altLang="ko-KR" sz="800" b="1" u="none" strike="noStrike" cap="none" baseline="0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주소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  <a:hlinkClick r:id="rId3"/>
                        </a:rPr>
                        <a:t>solar@naver.com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주소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서울 반포로</a:t>
                      </a: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134 @@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아파트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/>
                        <a:t>뽀삐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견종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허스키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성별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남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체급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15kg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특의사항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방석을 격렬하게 물어뜯음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부가 서비스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없음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가격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신청일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2021/12/03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2021/12/18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0" name="Google Shape;285;p9">
            <a:extLst>
              <a:ext uri="{FF2B5EF4-FFF2-40B4-BE49-F238E27FC236}">
                <a16:creationId xmlns:a16="http://schemas.microsoft.com/office/drawing/2014/main" id="{62DD655B-4AA7-4C00-9E82-F6EEAD4AACDF}"/>
              </a:ext>
            </a:extLst>
          </p:cNvPr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597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212976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3500">
                <a:solidFill>
                  <a:schemeClr val="lt1"/>
                </a:solidFill>
              </a:rPr>
            </a:br>
            <a:r>
              <a:rPr lang="ko-KR" altLang="en-US" sz="3500">
                <a:solidFill>
                  <a:schemeClr val="lt1"/>
                </a:solidFill>
              </a:rPr>
              <a:t>관리자 </a:t>
            </a:r>
            <a:r>
              <a:rPr lang="en-US" altLang="ko-KR" sz="3500">
                <a:solidFill>
                  <a:schemeClr val="lt1"/>
                </a:solidFill>
              </a:rPr>
              <a:t> </a:t>
            </a:r>
            <a:r>
              <a:rPr lang="ko-KR" altLang="en-US" sz="3500">
                <a:solidFill>
                  <a:schemeClr val="lt1"/>
                </a:solidFill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93;p9">
            <a:extLst>
              <a:ext uri="{FF2B5EF4-FFF2-40B4-BE49-F238E27FC236}">
                <a16:creationId xmlns:a16="http://schemas.microsoft.com/office/drawing/2014/main" id="{26811A26-C82A-41C1-939E-442846DA7FED}"/>
              </a:ext>
            </a:extLst>
          </p:cNvPr>
          <p:cNvSpPr/>
          <p:nvPr/>
        </p:nvSpPr>
        <p:spPr>
          <a:xfrm>
            <a:off x="909410" y="1347863"/>
            <a:ext cx="5613678" cy="398733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3" name="Google Shape;294;p9">
            <a:extLst>
              <a:ext uri="{FF2B5EF4-FFF2-40B4-BE49-F238E27FC236}">
                <a16:creationId xmlns:a16="http://schemas.microsoft.com/office/drawing/2014/main" id="{59F76511-3F2B-4062-9D0B-6E1E3D86D63B}"/>
              </a:ext>
            </a:extLst>
          </p:cNvPr>
          <p:cNvSpPr/>
          <p:nvPr/>
        </p:nvSpPr>
        <p:spPr>
          <a:xfrm>
            <a:off x="618433" y="1529074"/>
            <a:ext cx="792088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예약현황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Google Shape;275;p8">
            <a:extLst>
              <a:ext uri="{FF2B5EF4-FFF2-40B4-BE49-F238E27FC236}">
                <a16:creationId xmlns:a16="http://schemas.microsoft.com/office/drawing/2014/main" id="{20EC7965-81CC-4AEB-85F0-47B850AF575B}"/>
              </a:ext>
            </a:extLst>
          </p:cNvPr>
          <p:cNvSpPr/>
          <p:nvPr/>
        </p:nvSpPr>
        <p:spPr>
          <a:xfrm>
            <a:off x="618433" y="1316447"/>
            <a:ext cx="792088" cy="88455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새로운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예약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리스트</a:t>
            </a:r>
            <a:endParaRPr kumimoji="0" sz="1100" b="0" i="0" u="none" strike="noStrike" kern="0" cap="none" spc="0" normalizeH="0" baseline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35" name="Google Shape;289;p9">
            <a:extLst>
              <a:ext uri="{FF2B5EF4-FFF2-40B4-BE49-F238E27FC236}">
                <a16:creationId xmlns:a16="http://schemas.microsoft.com/office/drawing/2014/main" id="{4A2EC3A6-EFF6-4315-85FE-4C883CE88E9C}"/>
              </a:ext>
            </a:extLst>
          </p:cNvPr>
          <p:cNvSpPr/>
          <p:nvPr/>
        </p:nvSpPr>
        <p:spPr>
          <a:xfrm>
            <a:off x="1338513" y="740383"/>
            <a:ext cx="5184576" cy="616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88;p9">
            <a:extLst>
              <a:ext uri="{FF2B5EF4-FFF2-40B4-BE49-F238E27FC236}">
                <a16:creationId xmlns:a16="http://schemas.microsoft.com/office/drawing/2014/main" id="{8CAB0FDD-8A46-4092-97FA-89CAB06DD639}"/>
              </a:ext>
            </a:extLst>
          </p:cNvPr>
          <p:cNvSpPr/>
          <p:nvPr/>
        </p:nvSpPr>
        <p:spPr>
          <a:xfrm>
            <a:off x="618433" y="740383"/>
            <a:ext cx="936104" cy="618496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 bwMode="auto">
          <a:xfrm>
            <a:off x="168275" y="503610"/>
            <a:ext cx="300611" cy="3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3093603177"/>
              </p:ext>
            </p:extLst>
          </p:nvPr>
        </p:nvGraphicFramePr>
        <p:xfrm>
          <a:off x="6660232" y="906173"/>
          <a:ext cx="2399925" cy="24176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예약관리를 누르면 사이드 메뉴 공간에 해당하는 메뉴를 보여줌</a:t>
                      </a:r>
                      <a:endParaRPr sz="1000" b="1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예약현황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클릭하면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콘텐츠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영역에 해당 내용을 보여줌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예약현황을 예약번호 내림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차순으로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표로 보여줌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예약번호를 클릭하여 해당 예약을 자세히 볼 수 있고 취소도 가능하다</a:t>
                      </a:r>
                      <a:endParaRPr lang="en-US" altLang="ko-KR" sz="1000" b="1" u="none" strike="noStrike" cap="none" baseline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6;p2"/>
          <p:cNvSpPr/>
          <p:nvPr/>
        </p:nvSpPr>
        <p:spPr>
          <a:xfrm>
            <a:off x="3191848" y="776491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6;p2"/>
          <p:cNvSpPr/>
          <p:nvPr/>
        </p:nvSpPr>
        <p:spPr>
          <a:xfrm>
            <a:off x="726482" y="2648269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08;p19"/>
          <p:cNvGraphicFramePr/>
          <p:nvPr>
            <p:extLst>
              <p:ext uri="{D42A27DB-BD31-4B8C-83A1-F6EECF244321}">
                <p14:modId xmlns:p14="http://schemas.microsoft.com/office/powerpoint/2010/main" val="4263367016"/>
              </p:ext>
            </p:extLst>
          </p:nvPr>
        </p:nvGraphicFramePr>
        <p:xfrm>
          <a:off x="1547316" y="1545770"/>
          <a:ext cx="4880952" cy="29849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2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승인여부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케이지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5201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승인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2021/12/03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2021/12/18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Solarplant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5200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거부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2021/12/25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Kjy97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5199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승인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2021/12/24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kkkkddd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5198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승인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2021/11/28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2021/12/03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dsfsdf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Google Shape;96;p2"/>
          <p:cNvSpPr/>
          <p:nvPr/>
        </p:nvSpPr>
        <p:spPr>
          <a:xfrm>
            <a:off x="1444702" y="2350850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85;p9">
            <a:extLst>
              <a:ext uri="{FF2B5EF4-FFF2-40B4-BE49-F238E27FC236}">
                <a16:creationId xmlns:a16="http://schemas.microsoft.com/office/drawing/2014/main" id="{29661DE8-8A93-4178-9322-F9F3FCAFDCDC}"/>
              </a:ext>
            </a:extLst>
          </p:cNvPr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96;p2"/>
          <p:cNvSpPr/>
          <p:nvPr/>
        </p:nvSpPr>
        <p:spPr>
          <a:xfrm>
            <a:off x="1490205" y="1415205"/>
            <a:ext cx="234790" cy="151347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0796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93;p9">
            <a:extLst>
              <a:ext uri="{FF2B5EF4-FFF2-40B4-BE49-F238E27FC236}">
                <a16:creationId xmlns:a16="http://schemas.microsoft.com/office/drawing/2014/main" id="{D04D0B8C-5842-4D4F-B7C3-CCF87AB55A59}"/>
              </a:ext>
            </a:extLst>
          </p:cNvPr>
          <p:cNvSpPr/>
          <p:nvPr/>
        </p:nvSpPr>
        <p:spPr>
          <a:xfrm>
            <a:off x="591428" y="1319066"/>
            <a:ext cx="5613678" cy="3987339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 bwMode="auto">
          <a:xfrm>
            <a:off x="168275" y="503610"/>
            <a:ext cx="300611" cy="3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775179357"/>
              </p:ext>
            </p:extLst>
          </p:nvPr>
        </p:nvGraphicFramePr>
        <p:xfrm>
          <a:off x="6660232" y="836712"/>
          <a:ext cx="2399925" cy="12136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닫기 버튼을 누르면 예약현황으로 돌아간다</a:t>
                      </a:r>
                      <a:r>
                        <a:rPr lang="en-US" altLang="ko-KR" sz="1000" b="1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1000" b="1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예약취소버튼을 누르면 확인하는 </a:t>
                      </a:r>
                      <a:r>
                        <a:rPr lang="ko-KR" altLang="en-US" sz="1000" b="1" u="none" strike="noStrike" cap="none" baseline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메시지창을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보여주고 </a:t>
                      </a:r>
                      <a:r>
                        <a:rPr lang="en-US" altLang="ko-KR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ok</a:t>
                      </a:r>
                      <a:r>
                        <a:rPr lang="ko-KR" altLang="en-US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를 누르면 예약이 취소된다</a:t>
                      </a:r>
                      <a:r>
                        <a:rPr lang="en-US" altLang="ko-KR" sz="1000" b="1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529;p16"/>
          <p:cNvSpPr/>
          <p:nvPr/>
        </p:nvSpPr>
        <p:spPr>
          <a:xfrm>
            <a:off x="1360844" y="5052119"/>
            <a:ext cx="502768" cy="215856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닫기</a:t>
            </a:r>
            <a:endParaRPr sz="1000" dirty="0"/>
          </a:p>
        </p:txBody>
      </p:sp>
      <p:sp>
        <p:nvSpPr>
          <p:cNvPr id="24" name="Google Shape;96;p2"/>
          <p:cNvSpPr/>
          <p:nvPr/>
        </p:nvSpPr>
        <p:spPr>
          <a:xfrm>
            <a:off x="1227254" y="5040446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9;p16"/>
          <p:cNvSpPr/>
          <p:nvPr/>
        </p:nvSpPr>
        <p:spPr>
          <a:xfrm>
            <a:off x="2082212" y="5033635"/>
            <a:ext cx="502768" cy="215856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예약취소</a:t>
            </a:r>
            <a:endParaRPr sz="1000" dirty="0"/>
          </a:p>
        </p:txBody>
      </p:sp>
      <p:sp>
        <p:nvSpPr>
          <p:cNvPr id="27" name="Google Shape;96;p2"/>
          <p:cNvSpPr/>
          <p:nvPr/>
        </p:nvSpPr>
        <p:spPr>
          <a:xfrm>
            <a:off x="1965480" y="5040445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195;p7"/>
          <p:cNvCxnSpPr>
            <a:stCxn id="32" idx="0"/>
            <a:endCxn id="33" idx="1"/>
          </p:cNvCxnSpPr>
          <p:nvPr/>
        </p:nvCxnSpPr>
        <p:spPr>
          <a:xfrm>
            <a:off x="2329963" y="5005839"/>
            <a:ext cx="4264649" cy="219434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96;p7"/>
          <p:cNvSpPr/>
          <p:nvPr/>
        </p:nvSpPr>
        <p:spPr>
          <a:xfrm>
            <a:off x="2074946" y="5005839"/>
            <a:ext cx="510034" cy="262136"/>
          </a:xfrm>
          <a:prstGeom prst="rect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202;p7"/>
          <p:cNvGrpSpPr/>
          <p:nvPr/>
        </p:nvGrpSpPr>
        <p:grpSpPr>
          <a:xfrm>
            <a:off x="6594612" y="4410885"/>
            <a:ext cx="2371725" cy="1628775"/>
            <a:chOff x="3352800" y="1757363"/>
            <a:chExt cx="2438400" cy="1628775"/>
          </a:xfrm>
        </p:grpSpPr>
        <p:pic>
          <p:nvPicPr>
            <p:cNvPr id="33" name="Google Shape;197;p7" descr="Javascript : alert 확인/취소 창 구현하기 : 네이버 블로그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</a:t>
              </a:r>
              <a:r>
                <a:rPr lang="ko-KR" altLang="en-US" sz="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습니까</a:t>
              </a:r>
              <a:r>
                <a:rPr lang="en-US" altLang="ko-KR" sz="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" name="Google Shape;285;p9">
            <a:extLst>
              <a:ext uri="{FF2B5EF4-FFF2-40B4-BE49-F238E27FC236}">
                <a16:creationId xmlns:a16="http://schemas.microsoft.com/office/drawing/2014/main" id="{594FAD96-A6C6-45AF-BA79-11C410C80EBD}"/>
              </a:ext>
            </a:extLst>
          </p:cNvPr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294;p9">
            <a:extLst>
              <a:ext uri="{FF2B5EF4-FFF2-40B4-BE49-F238E27FC236}">
                <a16:creationId xmlns:a16="http://schemas.microsoft.com/office/drawing/2014/main" id="{0A67E85D-A929-4FBA-A37C-8C090200B8CE}"/>
              </a:ext>
            </a:extLst>
          </p:cNvPr>
          <p:cNvSpPr/>
          <p:nvPr/>
        </p:nvSpPr>
        <p:spPr>
          <a:xfrm>
            <a:off x="300451" y="1500277"/>
            <a:ext cx="792088" cy="381982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예약현황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Char char="▪"/>
              <a:defRPr/>
            </a:pPr>
            <a:endParaRPr kumimoji="0" lang="ko-KR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2" name="Google Shape;275;p8">
            <a:extLst>
              <a:ext uri="{FF2B5EF4-FFF2-40B4-BE49-F238E27FC236}">
                <a16:creationId xmlns:a16="http://schemas.microsoft.com/office/drawing/2014/main" id="{E560090B-461A-4A32-A081-8C8DFB7F8926}"/>
              </a:ext>
            </a:extLst>
          </p:cNvPr>
          <p:cNvSpPr/>
          <p:nvPr/>
        </p:nvSpPr>
        <p:spPr>
          <a:xfrm>
            <a:off x="300451" y="1287650"/>
            <a:ext cx="792088" cy="88455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새로운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예약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>
                <a:solidFill>
                  <a:schemeClr val="dk1"/>
                </a:solidFill>
                <a:latin typeface="Arial"/>
                <a:cs typeface="Arial"/>
                <a:sym typeface="Arial"/>
              </a:rPr>
              <a:t>리스트</a:t>
            </a:r>
            <a:endParaRPr kumimoji="0" sz="1100" b="0" i="0" u="none" strike="noStrike" kern="0" cap="none" spc="0" normalizeH="0" baseline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43" name="Google Shape;289;p9">
            <a:extLst>
              <a:ext uri="{FF2B5EF4-FFF2-40B4-BE49-F238E27FC236}">
                <a16:creationId xmlns:a16="http://schemas.microsoft.com/office/drawing/2014/main" id="{7E245DA4-5090-4E99-9FBD-423B34B8C853}"/>
              </a:ext>
            </a:extLst>
          </p:cNvPr>
          <p:cNvSpPr/>
          <p:nvPr/>
        </p:nvSpPr>
        <p:spPr>
          <a:xfrm>
            <a:off x="1020531" y="711586"/>
            <a:ext cx="5184576" cy="616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88;p9">
            <a:extLst>
              <a:ext uri="{FF2B5EF4-FFF2-40B4-BE49-F238E27FC236}">
                <a16:creationId xmlns:a16="http://schemas.microsoft.com/office/drawing/2014/main" id="{83A7273C-9B37-40FF-8790-A6D4CCE9C74C}"/>
              </a:ext>
            </a:extLst>
          </p:cNvPr>
          <p:cNvSpPr/>
          <p:nvPr/>
        </p:nvSpPr>
        <p:spPr>
          <a:xfrm>
            <a:off x="300451" y="711586"/>
            <a:ext cx="936104" cy="618496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graphicFrame>
        <p:nvGraphicFramePr>
          <p:cNvPr id="19" name="Google Shape;520;p16"/>
          <p:cNvGraphicFramePr/>
          <p:nvPr>
            <p:extLst>
              <p:ext uri="{D42A27DB-BD31-4B8C-83A1-F6EECF244321}">
                <p14:modId xmlns:p14="http://schemas.microsoft.com/office/powerpoint/2010/main" val="654183489"/>
              </p:ext>
            </p:extLst>
          </p:nvPr>
        </p:nvGraphicFramePr>
        <p:xfrm>
          <a:off x="1236555" y="1446126"/>
          <a:ext cx="4487981" cy="35170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케이지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종류</a:t>
                      </a: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유형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대형</a:t>
                      </a:r>
                      <a:r>
                        <a:rPr lang="en-US" altLang="ko-KR" sz="1000" b="0" u="none" strike="noStrike" cap="none" baseline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/ VIP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케이지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solarplant</a:t>
                      </a:r>
                      <a:endParaRPr sz="10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010-xxxx-xxxx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박찬영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</a:t>
                      </a:r>
                      <a:r>
                        <a:rPr lang="en-US" altLang="ko-KR" sz="800" b="1" u="none" strike="noStrike" cap="none" baseline="0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주소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  <a:hlinkClick r:id="rId4"/>
                        </a:rPr>
                        <a:t>solar@naver.com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주소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서울 반포로</a:t>
                      </a: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134 @@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아파트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/>
                        <a:t>뽀삐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견종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허스키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성별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남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체급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15kg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사진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강아지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특의사항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방석을 격렬하게 물어뜯음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부가 서비스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없음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가격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60000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신청일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2021/12/03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2021/12/18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18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 dirty="0">
                <a:solidFill>
                  <a:schemeClr val="lt1"/>
                </a:solidFill>
              </a:rPr>
              <a:t>회원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128903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65950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2" y="1381518"/>
            <a:ext cx="1111584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회원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리스트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30" name="Google Shape;608;p19"/>
          <p:cNvGraphicFramePr/>
          <p:nvPr/>
        </p:nvGraphicFramePr>
        <p:xfrm>
          <a:off x="1588939" y="1700808"/>
          <a:ext cx="4927277" cy="3066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5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이메일주소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96;p2"/>
          <p:cNvSpPr/>
          <p:nvPr/>
        </p:nvSpPr>
        <p:spPr>
          <a:xfrm>
            <a:off x="239005" y="1480512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438313" y="1542144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88;p31"/>
          <p:cNvSpPr/>
          <p:nvPr/>
        </p:nvSpPr>
        <p:spPr>
          <a:xfrm>
            <a:off x="3784827" y="822477"/>
            <a:ext cx="355125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17394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클릭하면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콘텐츠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영역에 해당 내용을 보여줌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Google Shape;294;p9"/>
          <p:cNvSpPr/>
          <p:nvPr/>
        </p:nvSpPr>
        <p:spPr>
          <a:xfrm>
            <a:off x="342013" y="2492896"/>
            <a:ext cx="1164073" cy="78839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0382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65950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42013" y="2492896"/>
            <a:ext cx="1164073" cy="78839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9"/>
            <a:ext cx="1166775" cy="75133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회원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리스트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30" name="Google Shape;608;p19"/>
          <p:cNvGraphicFramePr/>
          <p:nvPr/>
        </p:nvGraphicFramePr>
        <p:xfrm>
          <a:off x="1588939" y="1700808"/>
          <a:ext cx="4927277" cy="3066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5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이메일주소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dirty="0"/>
                        <a:t>970524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서울 반포로 </a:t>
                      </a:r>
                      <a:r>
                        <a:rPr lang="en-US" altLang="ko-KR" sz="1000" dirty="0"/>
                        <a:t>134 </a:t>
                      </a:r>
                      <a:r>
                        <a:rPr lang="ko-KR" altLang="en-US" sz="1000" dirty="0"/>
                        <a:t>홍콩반점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회원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96;p2"/>
          <p:cNvSpPr/>
          <p:nvPr/>
        </p:nvSpPr>
        <p:spPr>
          <a:xfrm>
            <a:off x="191691" y="2492896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438313" y="1542144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88;p31"/>
          <p:cNvSpPr/>
          <p:nvPr/>
        </p:nvSpPr>
        <p:spPr>
          <a:xfrm>
            <a:off x="3784827" y="822477"/>
            <a:ext cx="355125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2570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클릭하면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콘텐츠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영역에 해당하는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콘텐츠를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보여주고 마지막 열 오른쪽에 탈퇴 버튼이 생긴다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탈퇴 버튼을 누르면 해당 회원의 상태가 탈퇴회원으로 변경된다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275;p8"/>
          <p:cNvSpPr/>
          <p:nvPr/>
        </p:nvSpPr>
        <p:spPr>
          <a:xfrm>
            <a:off x="6012654" y="2420888"/>
            <a:ext cx="503562" cy="5040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4" name="Google Shape;275;p8"/>
          <p:cNvSpPr/>
          <p:nvPr/>
        </p:nvSpPr>
        <p:spPr>
          <a:xfrm>
            <a:off x="6017931" y="3029264"/>
            <a:ext cx="503562" cy="5040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5" name="Google Shape;275;p8"/>
          <p:cNvSpPr/>
          <p:nvPr/>
        </p:nvSpPr>
        <p:spPr>
          <a:xfrm>
            <a:off x="6012654" y="3645024"/>
            <a:ext cx="503562" cy="5040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6" name="Google Shape;275;p8"/>
          <p:cNvSpPr/>
          <p:nvPr/>
        </p:nvSpPr>
        <p:spPr>
          <a:xfrm>
            <a:off x="6012654" y="4221088"/>
            <a:ext cx="503562" cy="5040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7" name="Google Shape;96;p2"/>
          <p:cNvSpPr/>
          <p:nvPr/>
        </p:nvSpPr>
        <p:spPr>
          <a:xfrm>
            <a:off x="5870012" y="2316365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4500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 dirty="0">
                <a:solidFill>
                  <a:schemeClr val="lt1"/>
                </a:solidFill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4628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30" name="Google Shape;608;p19"/>
          <p:cNvGraphicFramePr/>
          <p:nvPr/>
        </p:nvGraphicFramePr>
        <p:xfrm>
          <a:off x="1588939" y="1542146"/>
          <a:ext cx="4855269" cy="33270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1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 dirty="0" err="1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2012/5/6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강아지를 위한 </a:t>
                      </a:r>
                      <a:endParaRPr lang="en-US" altLang="ko-K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애견호텔</a:t>
                      </a:r>
                      <a:endParaRPr lang="en-US" altLang="ko-KR"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2016/4/8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주의사항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2017/12/24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크리스마스 </a:t>
                      </a:r>
                      <a:endParaRPr lang="en-US" altLang="ko-K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2021/10/5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요금 변경안내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96;p2"/>
          <p:cNvSpPr/>
          <p:nvPr/>
        </p:nvSpPr>
        <p:spPr>
          <a:xfrm>
            <a:off x="239005" y="1480512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438313" y="1542144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88;p31"/>
          <p:cNvSpPr/>
          <p:nvPr/>
        </p:nvSpPr>
        <p:spPr>
          <a:xfrm>
            <a:off x="4427984" y="822477"/>
            <a:ext cx="355125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2791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클릭하면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콘텐츠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영역에 해당 내용을 보여줌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 버튼을 누르면 공지사항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등록창으로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이동한다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누르면 해당 공지사항을 수정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삭제할 수 있다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Google Shape;275;p8"/>
          <p:cNvSpPr/>
          <p:nvPr/>
        </p:nvSpPr>
        <p:spPr>
          <a:xfrm>
            <a:off x="5580112" y="2060849"/>
            <a:ext cx="792088" cy="64807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r>
              <a:rPr lang="en-US" altLang="ko-KR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4" name="Google Shape;275;p8"/>
          <p:cNvSpPr/>
          <p:nvPr/>
        </p:nvSpPr>
        <p:spPr>
          <a:xfrm>
            <a:off x="5580112" y="2780928"/>
            <a:ext cx="792088" cy="64807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r>
              <a:rPr lang="en-US" altLang="ko-KR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5" name="Google Shape;275;p8"/>
          <p:cNvSpPr/>
          <p:nvPr/>
        </p:nvSpPr>
        <p:spPr>
          <a:xfrm>
            <a:off x="5580112" y="3501008"/>
            <a:ext cx="792088" cy="64807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r>
              <a:rPr lang="en-US" altLang="ko-KR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6" name="Google Shape;275;p8"/>
          <p:cNvSpPr/>
          <p:nvPr/>
        </p:nvSpPr>
        <p:spPr>
          <a:xfrm>
            <a:off x="5580112" y="4221088"/>
            <a:ext cx="792088" cy="648072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수정</a:t>
            </a:r>
            <a:r>
              <a:rPr lang="en-US" altLang="ko-KR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삭제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7" name="Google Shape;275;p8"/>
          <p:cNvSpPr/>
          <p:nvPr/>
        </p:nvSpPr>
        <p:spPr>
          <a:xfrm>
            <a:off x="5580112" y="4905164"/>
            <a:ext cx="792088" cy="32403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등록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8" name="Google Shape;96;p2"/>
          <p:cNvSpPr/>
          <p:nvPr/>
        </p:nvSpPr>
        <p:spPr>
          <a:xfrm>
            <a:off x="5432193" y="4869160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6;p2"/>
          <p:cNvSpPr/>
          <p:nvPr/>
        </p:nvSpPr>
        <p:spPr>
          <a:xfrm>
            <a:off x="5432193" y="2005030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0734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 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2791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</a:t>
                      </a: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따로 </a:t>
                      </a:r>
                      <a:r>
                        <a:rPr lang="ko-KR" altLang="en-US" sz="1000" b="1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입력받지</a:t>
                      </a: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않는다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입력받지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않는다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공지사항이 등록된다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10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17"/>
          <p:cNvSpPr txBox="1"/>
          <p:nvPr/>
        </p:nvSpPr>
        <p:spPr>
          <a:xfrm>
            <a:off x="2134750" y="1168270"/>
            <a:ext cx="3312367" cy="6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Times New Roman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graphicFrame>
        <p:nvGraphicFramePr>
          <p:cNvPr id="23" name="Google Shape;520;p16"/>
          <p:cNvGraphicFramePr/>
          <p:nvPr/>
        </p:nvGraphicFramePr>
        <p:xfrm>
          <a:off x="1869212" y="1803745"/>
          <a:ext cx="3843442" cy="25202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10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등록자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55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공지사항입니다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Google Shape;529;p16"/>
          <p:cNvSpPr/>
          <p:nvPr/>
        </p:nvSpPr>
        <p:spPr>
          <a:xfrm>
            <a:off x="2056664" y="4558703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등록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27" name="Google Shape;96;p2"/>
          <p:cNvSpPr/>
          <p:nvPr/>
        </p:nvSpPr>
        <p:spPr>
          <a:xfrm>
            <a:off x="1923074" y="454703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29;p16"/>
          <p:cNvSpPr/>
          <p:nvPr/>
        </p:nvSpPr>
        <p:spPr>
          <a:xfrm>
            <a:off x="2845096" y="4540218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취소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7" name="Google Shape;96;p2"/>
          <p:cNvSpPr/>
          <p:nvPr/>
        </p:nvSpPr>
        <p:spPr>
          <a:xfrm>
            <a:off x="2728364" y="4547028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88;p31"/>
          <p:cNvSpPr/>
          <p:nvPr/>
        </p:nvSpPr>
        <p:spPr>
          <a:xfrm>
            <a:off x="1797204" y="1659729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6;p2"/>
          <p:cNvSpPr/>
          <p:nvPr/>
        </p:nvSpPr>
        <p:spPr>
          <a:xfrm>
            <a:off x="1797204" y="2091777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96;p2"/>
          <p:cNvSpPr/>
          <p:nvPr/>
        </p:nvSpPr>
        <p:spPr>
          <a:xfrm>
            <a:off x="1779764" y="253080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/>
          <p:cNvSpPr/>
          <p:nvPr/>
        </p:nvSpPr>
        <p:spPr>
          <a:xfrm>
            <a:off x="1724943" y="317887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7294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 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33168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</a:t>
                      </a: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따로 </a:t>
                      </a:r>
                      <a:r>
                        <a:rPr lang="ko-KR" altLang="en-US" sz="1000" b="1" u="none" strike="noStrike" cap="none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입력받지</a:t>
                      </a: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않는다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입력받지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않는다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입력받는다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공지사항이 수정된다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글번호의 공지사항이 삭제되고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공지사항리시트를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4441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17"/>
          <p:cNvSpPr txBox="1"/>
          <p:nvPr/>
        </p:nvSpPr>
        <p:spPr>
          <a:xfrm>
            <a:off x="2134750" y="1168270"/>
            <a:ext cx="3312367" cy="6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Times New Roman"/>
              </a:rPr>
              <a:t>(WIDTH: 80%, HEIGHT: 90%)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graphicFrame>
        <p:nvGraphicFramePr>
          <p:cNvPr id="23" name="Google Shape;520;p16"/>
          <p:cNvGraphicFramePr/>
          <p:nvPr/>
        </p:nvGraphicFramePr>
        <p:xfrm>
          <a:off x="1869212" y="1803745"/>
          <a:ext cx="3843442" cy="25202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10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05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등록자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55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공지사항입니다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Google Shape;529;p16"/>
          <p:cNvSpPr/>
          <p:nvPr/>
        </p:nvSpPr>
        <p:spPr>
          <a:xfrm>
            <a:off x="2056664" y="4558703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수정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27" name="Google Shape;96;p2"/>
          <p:cNvSpPr/>
          <p:nvPr/>
        </p:nvSpPr>
        <p:spPr>
          <a:xfrm>
            <a:off x="1923074" y="454703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29;p16"/>
          <p:cNvSpPr/>
          <p:nvPr/>
        </p:nvSpPr>
        <p:spPr>
          <a:xfrm>
            <a:off x="2738268" y="4547030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삭제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7" name="Google Shape;96;p2"/>
          <p:cNvSpPr/>
          <p:nvPr/>
        </p:nvSpPr>
        <p:spPr>
          <a:xfrm>
            <a:off x="2621536" y="4553840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88;p31"/>
          <p:cNvSpPr/>
          <p:nvPr/>
        </p:nvSpPr>
        <p:spPr>
          <a:xfrm>
            <a:off x="1797204" y="1659729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6;p2"/>
          <p:cNvSpPr/>
          <p:nvPr/>
        </p:nvSpPr>
        <p:spPr>
          <a:xfrm>
            <a:off x="1797204" y="2091777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96;p2"/>
          <p:cNvSpPr/>
          <p:nvPr/>
        </p:nvSpPr>
        <p:spPr>
          <a:xfrm>
            <a:off x="1779764" y="253080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/>
          <p:cNvSpPr/>
          <p:nvPr/>
        </p:nvSpPr>
        <p:spPr>
          <a:xfrm>
            <a:off x="1724943" y="317887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29;p16">
            <a:extLst>
              <a:ext uri="{FF2B5EF4-FFF2-40B4-BE49-F238E27FC236}">
                <a16:creationId xmlns:a16="http://schemas.microsoft.com/office/drawing/2014/main" id="{633901D4-68E8-486F-866D-B1929B084FCC}"/>
              </a:ext>
            </a:extLst>
          </p:cNvPr>
          <p:cNvSpPr/>
          <p:nvPr/>
        </p:nvSpPr>
        <p:spPr>
          <a:xfrm>
            <a:off x="3474500" y="4558704"/>
            <a:ext cx="502768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취소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0" name="Google Shape;96;p2">
            <a:extLst>
              <a:ext uri="{FF2B5EF4-FFF2-40B4-BE49-F238E27FC236}">
                <a16:creationId xmlns:a16="http://schemas.microsoft.com/office/drawing/2014/main" id="{7496938F-E9FD-48F0-8D7F-79879AD1137D}"/>
              </a:ext>
            </a:extLst>
          </p:cNvPr>
          <p:cNvSpPr/>
          <p:nvPr/>
        </p:nvSpPr>
        <p:spPr>
          <a:xfrm>
            <a:off x="3357768" y="4565514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0013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30" name="Google Shape;608;p19"/>
          <p:cNvGraphicFramePr/>
          <p:nvPr/>
        </p:nvGraphicFramePr>
        <p:xfrm>
          <a:off x="1588939" y="1542146"/>
          <a:ext cx="4855269" cy="33270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1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 dirty="0" err="1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자세히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2012/5/6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강아지를 위한 </a:t>
                      </a:r>
                      <a:endParaRPr lang="en-US" altLang="ko-K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애견호텔</a:t>
                      </a:r>
                      <a:endParaRPr lang="en-US" altLang="ko-KR"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2016/4/8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주의사항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2017/12/24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크리스마스 </a:t>
                      </a:r>
                      <a:endParaRPr lang="en-US" altLang="ko-K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2021/10/5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dirty="0"/>
                        <a:t>요금 변경안내</a:t>
                      </a:r>
                      <a:endParaRPr sz="10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96;p2"/>
          <p:cNvSpPr/>
          <p:nvPr/>
        </p:nvSpPr>
        <p:spPr>
          <a:xfrm>
            <a:off x="240648" y="2384885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438313" y="1542144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88;p31"/>
          <p:cNvSpPr/>
          <p:nvPr/>
        </p:nvSpPr>
        <p:spPr>
          <a:xfrm>
            <a:off x="4427984" y="822477"/>
            <a:ext cx="355125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27224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문의게시판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클릭하면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콘텐츠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영역에 해당 내용을 보여줌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문의사항 리스트를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5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 버튼을 누르면 해당 문의사항의 내용과 댓글 등록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가능한 페이지를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75;p8"/>
          <p:cNvSpPr/>
          <p:nvPr/>
        </p:nvSpPr>
        <p:spPr>
          <a:xfrm>
            <a:off x="5561630" y="2109552"/>
            <a:ext cx="792088" cy="58527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자세히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8" name="Google Shape;96;p2"/>
          <p:cNvSpPr/>
          <p:nvPr/>
        </p:nvSpPr>
        <p:spPr>
          <a:xfrm>
            <a:off x="5430765" y="2291290"/>
            <a:ext cx="295838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5;p8">
            <a:extLst>
              <a:ext uri="{FF2B5EF4-FFF2-40B4-BE49-F238E27FC236}">
                <a16:creationId xmlns:a16="http://schemas.microsoft.com/office/drawing/2014/main" id="{AF35C0EE-8D5F-448E-8364-ED9D1AFED7C6}"/>
              </a:ext>
            </a:extLst>
          </p:cNvPr>
          <p:cNvSpPr/>
          <p:nvPr/>
        </p:nvSpPr>
        <p:spPr>
          <a:xfrm>
            <a:off x="5580112" y="2799348"/>
            <a:ext cx="792088" cy="58527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자세히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3" name="Google Shape;275;p8">
            <a:extLst>
              <a:ext uri="{FF2B5EF4-FFF2-40B4-BE49-F238E27FC236}">
                <a16:creationId xmlns:a16="http://schemas.microsoft.com/office/drawing/2014/main" id="{FD607138-5A87-4B59-8101-1DE30ACA6728}"/>
              </a:ext>
            </a:extLst>
          </p:cNvPr>
          <p:cNvSpPr/>
          <p:nvPr/>
        </p:nvSpPr>
        <p:spPr>
          <a:xfrm>
            <a:off x="5580112" y="3491729"/>
            <a:ext cx="792088" cy="58527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자세히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6" name="Google Shape;275;p8">
            <a:extLst>
              <a:ext uri="{FF2B5EF4-FFF2-40B4-BE49-F238E27FC236}">
                <a16:creationId xmlns:a16="http://schemas.microsoft.com/office/drawing/2014/main" id="{63EA5B5F-25D8-4A21-9677-D0B4D6CCA9E9}"/>
              </a:ext>
            </a:extLst>
          </p:cNvPr>
          <p:cNvSpPr/>
          <p:nvPr/>
        </p:nvSpPr>
        <p:spPr>
          <a:xfrm>
            <a:off x="5580112" y="4209549"/>
            <a:ext cx="792088" cy="58527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자세히</a:t>
            </a:r>
            <a:endParaRPr lang="en-US" altLang="ko-KR" sz="1100" b="1" dirty="0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0187476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444208" y="4005062"/>
            <a:ext cx="2376264" cy="720080"/>
          </a:xfrm>
          <a:prstGeom prst="rect">
            <a:avLst/>
          </a:prstGeom>
          <a:solidFill>
            <a:srgbClr val="FFE7D8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아이디 혹은 비밀번호가 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일치하지 않습니다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4653136"/>
            <a:ext cx="215290" cy="221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900"/>
          </a:p>
        </p:txBody>
      </p:sp>
      <p:grpSp>
        <p:nvGrpSpPr>
          <p:cNvPr id="91" name="그룹 90"/>
          <p:cNvGrpSpPr>
            <a:grpSpLocks/>
          </p:cNvGrpSpPr>
          <p:nvPr/>
        </p:nvGrpSpPr>
        <p:grpSpPr>
          <a:xfrm>
            <a:off x="6287469" y="980730"/>
            <a:ext cx="2856531" cy="2880316"/>
            <a:chOff x="6179964" y="980732"/>
            <a:chExt cx="2856531" cy="2880316"/>
          </a:xfrm>
        </p:grpSpPr>
        <p:cxnSp>
          <p:nvCxnSpPr>
            <p:cNvPr id="28" name="Google Shape;80;p3"/>
            <p:cNvCxnSpPr/>
            <p:nvPr/>
          </p:nvCxnSpPr>
          <p:spPr>
            <a:xfrm>
              <a:off x="7596336" y="3193395"/>
              <a:ext cx="3935" cy="6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sm" len="sm"/>
              <a:tailEnd type="stealth" w="med" len="med"/>
            </a:ln>
          </p:spPr>
        </p:cxnSp>
        <p:graphicFrame>
          <p:nvGraphicFramePr>
            <p:cNvPr id="35" name="Google Shape;300;p10"/>
            <p:cNvGraphicFramePr/>
            <p:nvPr/>
          </p:nvGraphicFramePr>
          <p:xfrm>
            <a:off x="6179964" y="980732"/>
            <a:ext cx="2856531" cy="244827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6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378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09106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sz="1000" b="1" u="none" strike="noStrike" cap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Description</a:t>
                        </a:r>
                        <a:endParaRPr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B689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-ID : admin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-PW : puppy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60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를 정확히 입력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MAIN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페이지로 이동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186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3-2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않을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알림 창을 띄워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,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 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혹은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않음을 알려줌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36" name="표 35"/>
          <p:cNvGraphicFramePr/>
          <p:nvPr/>
        </p:nvGraphicFramePr>
        <p:xfrm>
          <a:off x="2" y="172"/>
          <a:ext cx="9144000" cy="221000"/>
        </p:xfrm>
        <a:graphic>
          <a:graphicData uri="http://schemas.openxmlformats.org/drawingml/2006/table">
            <a:tbl>
              <a:tblPr firstRow="1" bandRow="1"/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이용안내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룸정보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관리자로그인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관리자 로그인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107504" y="1076812"/>
            <a:ext cx="5976664" cy="4133211"/>
            <a:chOff x="241115" y="1080519"/>
            <a:chExt cx="6207283" cy="4292697"/>
          </a:xfrm>
        </p:grpSpPr>
        <p:sp>
          <p:nvSpPr>
            <p:cNvPr id="30" name="Google Shape;100;p2"/>
            <p:cNvSpPr/>
            <p:nvPr/>
          </p:nvSpPr>
          <p:spPr>
            <a:xfrm>
              <a:off x="3554254" y="1844824"/>
              <a:ext cx="2673930" cy="32336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 sz="1400" b="0" i="0" u="none" strike="noStrike" cap="none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40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 sz="1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500"/>
                <a:t>로그인 공간</a:t>
              </a:r>
            </a:p>
            <a:p>
              <a:pPr algn="ctr">
                <a:defRPr/>
              </a:pPr>
              <a:r>
                <a:rPr lang="en-US" altLang="ko-KR" sz="1600" b="0" u="none" strike="noStrike" cap="none"/>
                <a:t>width </a:t>
              </a:r>
              <a:r>
                <a:rPr lang="en-US" altLang="ko-KR" sz="1600"/>
                <a:t>:</a:t>
              </a:r>
              <a:r>
                <a:rPr lang="en-US" altLang="ko-KR" sz="1600" b="0" u="none" strike="noStrike" cap="none"/>
                <a:t> 40% height : 70%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 sz="1500"/>
            </a:p>
          </p:txBody>
        </p:sp>
        <p:grpSp>
          <p:nvGrpSpPr>
            <p:cNvPr id="5" name="Google Shape;63;p3"/>
            <p:cNvGrpSpPr/>
            <p:nvPr/>
          </p:nvGrpSpPr>
          <p:grpSpPr>
            <a:xfrm>
              <a:off x="241115" y="1680633"/>
              <a:ext cx="6207282" cy="3692583"/>
              <a:chOff x="278861" y="924983"/>
              <a:chExt cx="6179877" cy="4200842"/>
            </a:xfrm>
          </p:grpSpPr>
          <p:sp>
            <p:nvSpPr>
              <p:cNvPr id="13" name="Google Shape;65;p3"/>
              <p:cNvSpPr/>
              <p:nvPr/>
            </p:nvSpPr>
            <p:spPr>
              <a:xfrm>
                <a:off x="278861" y="924983"/>
                <a:ext cx="6179877" cy="4200842"/>
              </a:xfrm>
              <a:prstGeom prst="rect">
                <a:avLst/>
              </a:prstGeom>
              <a:solidFill>
                <a:srgbClr val="FFE7D8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400" b="0" i="0" u="none" strike="noStrike" cap="none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70;p3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</a:rPr>
                  <a:t>1</a:t>
                </a:r>
                <a:endParaRPr sz="1400" b="1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Google Shape;71;p3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</a:rPr>
                  <a:t>2</a:t>
                </a:r>
                <a:endParaRPr sz="1400" b="1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259632" y="1080519"/>
              <a:ext cx="5188765" cy="648072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300" b="1" i="0" u="none" strike="noStrike" cap="none">
                  <a:solidFill>
                    <a:schemeClr val="dk1"/>
                  </a:solidFill>
                </a:rPr>
                <a:t>통계</a:t>
              </a:r>
              <a:r>
                <a:rPr lang="ko-KR" sz="1300" b="1" i="0" u="none" strike="noStrike" cap="none">
                  <a:solidFill>
                    <a:schemeClr val="dk1"/>
                  </a:solidFill>
                </a:rPr>
                <a:t>| </a:t>
              </a:r>
              <a:r>
                <a:rPr lang="ko-KR" altLang="en-US" sz="1300" b="1">
                  <a:solidFill>
                    <a:schemeClr val="dk1"/>
                  </a:solidFill>
                </a:rPr>
                <a:t>애견공간관리</a:t>
              </a:r>
              <a:r>
                <a:rPr lang="ko-KR" sz="1300" b="1" i="0" u="none" strike="noStrike" cap="none">
                  <a:solidFill>
                    <a:schemeClr val="dk1"/>
                  </a:solidFill>
                </a:rPr>
                <a:t>| 예약관리| 회원관리| 게시판관리</a:t>
              </a:r>
              <a:endParaRPr lang="ko-KR" altLang="en-US" sz="1300"/>
            </a:p>
          </p:txBody>
        </p:sp>
        <p:sp>
          <p:nvSpPr>
            <p:cNvPr id="72" name="Google Shape;288;p9"/>
            <p:cNvSpPr/>
            <p:nvPr/>
          </p:nvSpPr>
          <p:spPr>
            <a:xfrm>
              <a:off x="241115" y="1080520"/>
              <a:ext cx="1018517" cy="648072"/>
            </a:xfrm>
            <a:prstGeom prst="rect">
              <a:avLst/>
            </a:prstGeom>
            <a:solidFill>
              <a:srgbClr val="FFE7D8"/>
            </a:solidFill>
            <a:ln w="25400" cap="flat" cmpd="sng" algn="ctr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9552" y="1916832"/>
              <a:ext cx="2880320" cy="324036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이미지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width : 50%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height : 70%</a:t>
              </a: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07904" y="2708917"/>
              <a:ext cx="2376264" cy="432048"/>
              <a:chOff x="3707904" y="2708920"/>
              <a:chExt cx="2376264" cy="43204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rgbClr val="A6A6A6"/>
                    </a:solidFill>
                  </a:rPr>
                  <a:t>아이디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707904" y="3284982"/>
              <a:ext cx="2376264" cy="432048"/>
              <a:chOff x="3707904" y="2708920"/>
              <a:chExt cx="2376264" cy="43204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A6A6A6"/>
                    </a:solidFill>
                    <a:sym typeface="Arial"/>
                  </a:rPr>
                  <a:t>비밀번호</a:t>
                </a: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2</a:t>
                </a: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707904" y="3861048"/>
              <a:ext cx="2376264" cy="576064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/>
                <a:t>LOGIN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5724128" y="3356992"/>
              <a:ext cx="288032" cy="288032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5724128" y="4005063"/>
              <a:ext cx="288032" cy="288032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707903" y="2060848"/>
              <a:ext cx="2376264" cy="43204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lt1">
                  <a:alpha val="100000"/>
                </a:schemeClr>
              </a:solidFill>
              <a:prstDash val="solid"/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관리자 로그인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1808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사용자가 입력한 문의사항 정보를 보여주며 수정이 불가능하다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댓글등록 버튼을 눌러 댓글등록이 가능하다</a:t>
                      </a:r>
                      <a:r>
                        <a:rPr lang="en-US" altLang="ko-KR" sz="10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 수정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눌러서 댓글 수정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뒤로 버튼을 눌러서 문의사항 리스트를 볼 수 있다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69201"/>
                  </a:ext>
                </a:extLst>
              </a:tr>
            </a:tbl>
          </a:graphicData>
        </a:graphic>
      </p:graphicFrame>
      <p:graphicFrame>
        <p:nvGraphicFramePr>
          <p:cNvPr id="27" name="Google Shape;520;p16">
            <a:extLst>
              <a:ext uri="{FF2B5EF4-FFF2-40B4-BE49-F238E27FC236}">
                <a16:creationId xmlns:a16="http://schemas.microsoft.com/office/drawing/2014/main" id="{6BE6721F-83E5-4576-9BA1-C282E014C112}"/>
              </a:ext>
            </a:extLst>
          </p:cNvPr>
          <p:cNvGraphicFramePr/>
          <p:nvPr/>
        </p:nvGraphicFramePr>
        <p:xfrm>
          <a:off x="1711723" y="1506413"/>
          <a:ext cx="4430980" cy="31874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18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8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2012/5/6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25668"/>
                  </a:ext>
                </a:extLst>
              </a:tr>
              <a:tr h="16718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82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아이디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886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문의사항입니다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091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5770"/>
                  </a:ext>
                </a:extLst>
              </a:tr>
            </a:tbl>
          </a:graphicData>
        </a:graphic>
      </p:graphicFrame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DD763F97-DF44-43A6-A1C7-DF23708C75E6}"/>
              </a:ext>
            </a:extLst>
          </p:cNvPr>
          <p:cNvSpPr/>
          <p:nvPr/>
        </p:nvSpPr>
        <p:spPr>
          <a:xfrm>
            <a:off x="1579942" y="141617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529;p16">
            <a:extLst>
              <a:ext uri="{FF2B5EF4-FFF2-40B4-BE49-F238E27FC236}">
                <a16:creationId xmlns:a16="http://schemas.microsoft.com/office/drawing/2014/main" id="{535491DC-6C76-48A7-B5C3-11C550590C73}"/>
              </a:ext>
            </a:extLst>
          </p:cNvPr>
          <p:cNvSpPr/>
          <p:nvPr/>
        </p:nvSpPr>
        <p:spPr>
          <a:xfrm>
            <a:off x="1696673" y="4761231"/>
            <a:ext cx="759187" cy="209045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댓글 등록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9" name="Google Shape;529;p16">
            <a:extLst>
              <a:ext uri="{FF2B5EF4-FFF2-40B4-BE49-F238E27FC236}">
                <a16:creationId xmlns:a16="http://schemas.microsoft.com/office/drawing/2014/main" id="{0AC417B3-79D8-40CF-8EBA-B5EB5F99A08C}"/>
              </a:ext>
            </a:extLst>
          </p:cNvPr>
          <p:cNvSpPr/>
          <p:nvPr/>
        </p:nvSpPr>
        <p:spPr>
          <a:xfrm>
            <a:off x="2658890" y="4761231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댓글 수정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/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삭제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40" name="Google Shape;529;p16">
            <a:extLst>
              <a:ext uri="{FF2B5EF4-FFF2-40B4-BE49-F238E27FC236}">
                <a16:creationId xmlns:a16="http://schemas.microsoft.com/office/drawing/2014/main" id="{0E21DD62-E42F-451A-B58D-389BE3B676EE}"/>
              </a:ext>
            </a:extLst>
          </p:cNvPr>
          <p:cNvSpPr/>
          <p:nvPr/>
        </p:nvSpPr>
        <p:spPr>
          <a:xfrm>
            <a:off x="3595804" y="4761231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뒤로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2" name="Google Shape;96;p2"/>
          <p:cNvSpPr/>
          <p:nvPr/>
        </p:nvSpPr>
        <p:spPr>
          <a:xfrm>
            <a:off x="1515307" y="4615955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>
            <a:extLst>
              <a:ext uri="{FF2B5EF4-FFF2-40B4-BE49-F238E27FC236}">
                <a16:creationId xmlns:a16="http://schemas.microsoft.com/office/drawing/2014/main" id="{F83C906D-7E3F-4470-BF2A-2D131AC9AC96}"/>
              </a:ext>
            </a:extLst>
          </p:cNvPr>
          <p:cNvSpPr/>
          <p:nvPr/>
        </p:nvSpPr>
        <p:spPr>
          <a:xfrm>
            <a:off x="2516855" y="463863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96;p2">
            <a:extLst>
              <a:ext uri="{FF2B5EF4-FFF2-40B4-BE49-F238E27FC236}">
                <a16:creationId xmlns:a16="http://schemas.microsoft.com/office/drawing/2014/main" id="{3EAC2500-D841-4E52-A32D-6A2AEE877E15}"/>
              </a:ext>
            </a:extLst>
          </p:cNvPr>
          <p:cNvSpPr/>
          <p:nvPr/>
        </p:nvSpPr>
        <p:spPr>
          <a:xfrm>
            <a:off x="3475821" y="463863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0411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43594" y="1360309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33168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댓글번호는 입력이 불가능하다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등록일시는 입력이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692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43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176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댓글을 등록한다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126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39858"/>
                  </a:ext>
                </a:extLst>
              </a:tr>
            </a:tbl>
          </a:graphicData>
        </a:graphic>
      </p:graphicFrame>
      <p:graphicFrame>
        <p:nvGraphicFramePr>
          <p:cNvPr id="27" name="Google Shape;520;p16">
            <a:extLst>
              <a:ext uri="{FF2B5EF4-FFF2-40B4-BE49-F238E27FC236}">
                <a16:creationId xmlns:a16="http://schemas.microsoft.com/office/drawing/2014/main" id="{6BE6721F-83E5-4576-9BA1-C282E014C112}"/>
              </a:ext>
            </a:extLst>
          </p:cNvPr>
          <p:cNvGraphicFramePr/>
          <p:nvPr/>
        </p:nvGraphicFramePr>
        <p:xfrm>
          <a:off x="1711723" y="1506412"/>
          <a:ext cx="4430980" cy="32936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8586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2566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등록자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767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댓글입니다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DD763F97-DF44-43A6-A1C7-DF23708C75E6}"/>
              </a:ext>
            </a:extLst>
          </p:cNvPr>
          <p:cNvSpPr/>
          <p:nvPr/>
        </p:nvSpPr>
        <p:spPr>
          <a:xfrm>
            <a:off x="1579942" y="141617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529;p16">
            <a:extLst>
              <a:ext uri="{FF2B5EF4-FFF2-40B4-BE49-F238E27FC236}">
                <a16:creationId xmlns:a16="http://schemas.microsoft.com/office/drawing/2014/main" id="{535491DC-6C76-48A7-B5C3-11C550590C73}"/>
              </a:ext>
            </a:extLst>
          </p:cNvPr>
          <p:cNvSpPr/>
          <p:nvPr/>
        </p:nvSpPr>
        <p:spPr>
          <a:xfrm>
            <a:off x="1709161" y="4877600"/>
            <a:ext cx="759187" cy="209045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등록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40" name="Google Shape;529;p16">
            <a:extLst>
              <a:ext uri="{FF2B5EF4-FFF2-40B4-BE49-F238E27FC236}">
                <a16:creationId xmlns:a16="http://schemas.microsoft.com/office/drawing/2014/main" id="{0E21DD62-E42F-451A-B58D-389BE3B676EE}"/>
              </a:ext>
            </a:extLst>
          </p:cNvPr>
          <p:cNvSpPr/>
          <p:nvPr/>
        </p:nvSpPr>
        <p:spPr>
          <a:xfrm>
            <a:off x="2748823" y="4870789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취소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2" name="Google Shape;96;p2"/>
          <p:cNvSpPr/>
          <p:nvPr/>
        </p:nvSpPr>
        <p:spPr>
          <a:xfrm>
            <a:off x="1594601" y="175154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>
            <a:extLst>
              <a:ext uri="{FF2B5EF4-FFF2-40B4-BE49-F238E27FC236}">
                <a16:creationId xmlns:a16="http://schemas.microsoft.com/office/drawing/2014/main" id="{F83C906D-7E3F-4470-BF2A-2D131AC9AC96}"/>
              </a:ext>
            </a:extLst>
          </p:cNvPr>
          <p:cNvSpPr/>
          <p:nvPr/>
        </p:nvSpPr>
        <p:spPr>
          <a:xfrm>
            <a:off x="1592429" y="207030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96;p2">
            <a:extLst>
              <a:ext uri="{FF2B5EF4-FFF2-40B4-BE49-F238E27FC236}">
                <a16:creationId xmlns:a16="http://schemas.microsoft.com/office/drawing/2014/main" id="{3EAC2500-D841-4E52-A32D-6A2AEE877E15}"/>
              </a:ext>
            </a:extLst>
          </p:cNvPr>
          <p:cNvSpPr/>
          <p:nvPr/>
        </p:nvSpPr>
        <p:spPr>
          <a:xfrm>
            <a:off x="1567307" y="2416056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6;p2">
            <a:extLst>
              <a:ext uri="{FF2B5EF4-FFF2-40B4-BE49-F238E27FC236}">
                <a16:creationId xmlns:a16="http://schemas.microsoft.com/office/drawing/2014/main" id="{1870B890-385C-4BAD-895B-E726886A1043}"/>
              </a:ext>
            </a:extLst>
          </p:cNvPr>
          <p:cNvSpPr/>
          <p:nvPr/>
        </p:nvSpPr>
        <p:spPr>
          <a:xfrm>
            <a:off x="1561663" y="272680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6;p2">
            <a:extLst>
              <a:ext uri="{FF2B5EF4-FFF2-40B4-BE49-F238E27FC236}">
                <a16:creationId xmlns:a16="http://schemas.microsoft.com/office/drawing/2014/main" id="{FE848263-5C35-4BAB-9D36-4786BEFDA189}"/>
              </a:ext>
            </a:extLst>
          </p:cNvPr>
          <p:cNvSpPr/>
          <p:nvPr/>
        </p:nvSpPr>
        <p:spPr>
          <a:xfrm>
            <a:off x="1561663" y="310845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0A916F64-EFDA-476B-AF68-6622323CF092}"/>
              </a:ext>
            </a:extLst>
          </p:cNvPr>
          <p:cNvSpPr/>
          <p:nvPr/>
        </p:nvSpPr>
        <p:spPr>
          <a:xfrm>
            <a:off x="1579942" y="478188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96;p2">
            <a:extLst>
              <a:ext uri="{FF2B5EF4-FFF2-40B4-BE49-F238E27FC236}">
                <a16:creationId xmlns:a16="http://schemas.microsoft.com/office/drawing/2014/main" id="{87C2FB20-41EC-4DAD-9ABE-3D0F722D9FF4}"/>
              </a:ext>
            </a:extLst>
          </p:cNvPr>
          <p:cNvSpPr/>
          <p:nvPr/>
        </p:nvSpPr>
        <p:spPr>
          <a:xfrm>
            <a:off x="2632091" y="4780610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3492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43594" y="1360309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4216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 번호를 가져오고 댓글번호는 수정이 불가능하다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등록일시를 가져오고 등록일시는 수정이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692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43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176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댓글을 수정한다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126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댓글번호의 댓글을 삭제하고 문의사항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9808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39858"/>
                  </a:ext>
                </a:extLst>
              </a:tr>
            </a:tbl>
          </a:graphicData>
        </a:graphic>
      </p:graphicFrame>
      <p:graphicFrame>
        <p:nvGraphicFramePr>
          <p:cNvPr id="27" name="Google Shape;520;p16">
            <a:extLst>
              <a:ext uri="{FF2B5EF4-FFF2-40B4-BE49-F238E27FC236}">
                <a16:creationId xmlns:a16="http://schemas.microsoft.com/office/drawing/2014/main" id="{6BE6721F-83E5-4576-9BA1-C282E014C112}"/>
              </a:ext>
            </a:extLst>
          </p:cNvPr>
          <p:cNvGraphicFramePr/>
          <p:nvPr/>
        </p:nvGraphicFramePr>
        <p:xfrm>
          <a:off x="1711723" y="1506412"/>
          <a:ext cx="4430980" cy="32936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8586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2021/12/04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2566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등록자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767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댓글입니다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2.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DD763F97-DF44-43A6-A1C7-DF23708C75E6}"/>
              </a:ext>
            </a:extLst>
          </p:cNvPr>
          <p:cNvSpPr/>
          <p:nvPr/>
        </p:nvSpPr>
        <p:spPr>
          <a:xfrm>
            <a:off x="1579942" y="141617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529;p16">
            <a:extLst>
              <a:ext uri="{FF2B5EF4-FFF2-40B4-BE49-F238E27FC236}">
                <a16:creationId xmlns:a16="http://schemas.microsoft.com/office/drawing/2014/main" id="{535491DC-6C76-48A7-B5C3-11C550590C73}"/>
              </a:ext>
            </a:extLst>
          </p:cNvPr>
          <p:cNvSpPr/>
          <p:nvPr/>
        </p:nvSpPr>
        <p:spPr>
          <a:xfrm>
            <a:off x="1709161" y="4877600"/>
            <a:ext cx="759187" cy="209045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수정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40" name="Google Shape;529;p16">
            <a:extLst>
              <a:ext uri="{FF2B5EF4-FFF2-40B4-BE49-F238E27FC236}">
                <a16:creationId xmlns:a16="http://schemas.microsoft.com/office/drawing/2014/main" id="{0E21DD62-E42F-451A-B58D-389BE3B676EE}"/>
              </a:ext>
            </a:extLst>
          </p:cNvPr>
          <p:cNvSpPr/>
          <p:nvPr/>
        </p:nvSpPr>
        <p:spPr>
          <a:xfrm>
            <a:off x="2748823" y="4870789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삭제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2" name="Google Shape;96;p2"/>
          <p:cNvSpPr/>
          <p:nvPr/>
        </p:nvSpPr>
        <p:spPr>
          <a:xfrm>
            <a:off x="1594601" y="175154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>
            <a:extLst>
              <a:ext uri="{FF2B5EF4-FFF2-40B4-BE49-F238E27FC236}">
                <a16:creationId xmlns:a16="http://schemas.microsoft.com/office/drawing/2014/main" id="{F83C906D-7E3F-4470-BF2A-2D131AC9AC96}"/>
              </a:ext>
            </a:extLst>
          </p:cNvPr>
          <p:cNvSpPr/>
          <p:nvPr/>
        </p:nvSpPr>
        <p:spPr>
          <a:xfrm>
            <a:off x="1592429" y="207030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96;p2">
            <a:extLst>
              <a:ext uri="{FF2B5EF4-FFF2-40B4-BE49-F238E27FC236}">
                <a16:creationId xmlns:a16="http://schemas.microsoft.com/office/drawing/2014/main" id="{3EAC2500-D841-4E52-A32D-6A2AEE877E15}"/>
              </a:ext>
            </a:extLst>
          </p:cNvPr>
          <p:cNvSpPr/>
          <p:nvPr/>
        </p:nvSpPr>
        <p:spPr>
          <a:xfrm>
            <a:off x="1567307" y="2416056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6;p2">
            <a:extLst>
              <a:ext uri="{FF2B5EF4-FFF2-40B4-BE49-F238E27FC236}">
                <a16:creationId xmlns:a16="http://schemas.microsoft.com/office/drawing/2014/main" id="{1870B890-385C-4BAD-895B-E726886A1043}"/>
              </a:ext>
            </a:extLst>
          </p:cNvPr>
          <p:cNvSpPr/>
          <p:nvPr/>
        </p:nvSpPr>
        <p:spPr>
          <a:xfrm>
            <a:off x="1561663" y="272680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6;p2">
            <a:extLst>
              <a:ext uri="{FF2B5EF4-FFF2-40B4-BE49-F238E27FC236}">
                <a16:creationId xmlns:a16="http://schemas.microsoft.com/office/drawing/2014/main" id="{FE848263-5C35-4BAB-9D36-4786BEFDA189}"/>
              </a:ext>
            </a:extLst>
          </p:cNvPr>
          <p:cNvSpPr/>
          <p:nvPr/>
        </p:nvSpPr>
        <p:spPr>
          <a:xfrm>
            <a:off x="1561663" y="310845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0A916F64-EFDA-476B-AF68-6622323CF092}"/>
              </a:ext>
            </a:extLst>
          </p:cNvPr>
          <p:cNvSpPr/>
          <p:nvPr/>
        </p:nvSpPr>
        <p:spPr>
          <a:xfrm>
            <a:off x="1579942" y="478188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96;p2">
            <a:extLst>
              <a:ext uri="{FF2B5EF4-FFF2-40B4-BE49-F238E27FC236}">
                <a16:creationId xmlns:a16="http://schemas.microsoft.com/office/drawing/2014/main" id="{87C2FB20-41EC-4DAD-9ABE-3D0F722D9FF4}"/>
              </a:ext>
            </a:extLst>
          </p:cNvPr>
          <p:cNvSpPr/>
          <p:nvPr/>
        </p:nvSpPr>
        <p:spPr>
          <a:xfrm>
            <a:off x="2632091" y="4780610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29;p16">
            <a:extLst>
              <a:ext uri="{FF2B5EF4-FFF2-40B4-BE49-F238E27FC236}">
                <a16:creationId xmlns:a16="http://schemas.microsoft.com/office/drawing/2014/main" id="{0A6C0568-E9BB-4351-8FF8-FC5E86EAFB5A}"/>
              </a:ext>
            </a:extLst>
          </p:cNvPr>
          <p:cNvSpPr/>
          <p:nvPr/>
        </p:nvSpPr>
        <p:spPr>
          <a:xfrm>
            <a:off x="3785923" y="4861322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취소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26" name="Google Shape;96;p2">
            <a:extLst>
              <a:ext uri="{FF2B5EF4-FFF2-40B4-BE49-F238E27FC236}">
                <a16:creationId xmlns:a16="http://schemas.microsoft.com/office/drawing/2014/main" id="{2E4FA58B-03A8-4EB0-82B1-8D0F516846AB}"/>
              </a:ext>
            </a:extLst>
          </p:cNvPr>
          <p:cNvSpPr/>
          <p:nvPr/>
        </p:nvSpPr>
        <p:spPr>
          <a:xfrm>
            <a:off x="3669191" y="477114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0164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게시판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43594" y="1360309"/>
            <a:ext cx="6328832" cy="386826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9"/>
          <p:cNvSpPr/>
          <p:nvPr/>
        </p:nvSpPr>
        <p:spPr>
          <a:xfrm>
            <a:off x="339610" y="2425226"/>
            <a:ext cx="1166477" cy="7877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kumimoji="0" lang="ko-KR" sz="9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75;p8"/>
          <p:cNvSpPr/>
          <p:nvPr/>
        </p:nvSpPr>
        <p:spPr>
          <a:xfrm>
            <a:off x="339311" y="1381518"/>
            <a:ext cx="1166775" cy="83255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공지사항</a:t>
            </a: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42160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 번호를 가져오고 댓글번호는 수정이 불가능하다</a:t>
                      </a:r>
                      <a:r>
                        <a:rPr lang="en-US" altLang="ko-KR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10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등록일시를 가져오고 등록일시는 수정이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692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430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176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댓글을 수정한다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126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댓글번호의 댓글을 삭제하고 문의사항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9808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sz="10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</a:t>
                      </a:r>
                      <a:r>
                        <a:rPr lang="ko-KR" altLang="en-US" sz="10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10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39858"/>
                  </a:ext>
                </a:extLst>
              </a:tr>
            </a:tbl>
          </a:graphicData>
        </a:graphic>
      </p:graphicFrame>
      <p:graphicFrame>
        <p:nvGraphicFramePr>
          <p:cNvPr id="27" name="Google Shape;520;p16">
            <a:extLst>
              <a:ext uri="{FF2B5EF4-FFF2-40B4-BE49-F238E27FC236}">
                <a16:creationId xmlns:a16="http://schemas.microsoft.com/office/drawing/2014/main" id="{6BE6721F-83E5-4576-9BA1-C282E014C112}"/>
              </a:ext>
            </a:extLst>
          </p:cNvPr>
          <p:cNvGraphicFramePr/>
          <p:nvPr/>
        </p:nvGraphicFramePr>
        <p:xfrm>
          <a:off x="1711723" y="1506412"/>
          <a:ext cx="4430980" cy="32936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8586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</a:t>
                      </a:r>
                      <a:endParaRPr kumimoji="0" lang="en-US" altLang="ko-KR" sz="800" b="1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2021/12/04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25668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rPr>
                        <a:t>제목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바탕"/>
                          <a:sym typeface="돋움"/>
                        </a:rPr>
                        <a:t>등록자</a:t>
                      </a:r>
                      <a:endParaRPr kumimoji="0" sz="1800" b="0" i="0" u="none" strike="noStrike" kern="1200" cap="none" normalizeH="0" baseline="0" dirty="0">
                        <a:solidFill>
                          <a:srgbClr val="000000"/>
                        </a:solidFill>
                        <a:latin typeface="Times New Roman"/>
                        <a:ea typeface="바탕"/>
                        <a:cs typeface="바탕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767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예) </a:t>
                      </a:r>
                      <a:r>
                        <a:rPr kumimoji="0" lang="ko-KR" altLang="en-US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이것은 댓글입니다</a:t>
                      </a:r>
                      <a:r>
                        <a:rPr kumimoji="0" lang="en-US" altLang="ko-KR" sz="8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2.</a:t>
                      </a:r>
                      <a:endParaRPr kumimoji="0" sz="800" b="0" i="0" u="none" strike="noStrike" kern="1200" cap="none" normalizeH="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DD763F97-DF44-43A6-A1C7-DF23708C75E6}"/>
              </a:ext>
            </a:extLst>
          </p:cNvPr>
          <p:cNvSpPr/>
          <p:nvPr/>
        </p:nvSpPr>
        <p:spPr>
          <a:xfrm>
            <a:off x="1579942" y="1416176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8CB3E3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529;p16">
            <a:extLst>
              <a:ext uri="{FF2B5EF4-FFF2-40B4-BE49-F238E27FC236}">
                <a16:creationId xmlns:a16="http://schemas.microsoft.com/office/drawing/2014/main" id="{535491DC-6C76-48A7-B5C3-11C550590C73}"/>
              </a:ext>
            </a:extLst>
          </p:cNvPr>
          <p:cNvSpPr/>
          <p:nvPr/>
        </p:nvSpPr>
        <p:spPr>
          <a:xfrm>
            <a:off x="1709161" y="4877600"/>
            <a:ext cx="759187" cy="209045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수정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40" name="Google Shape;529;p16">
            <a:extLst>
              <a:ext uri="{FF2B5EF4-FFF2-40B4-BE49-F238E27FC236}">
                <a16:creationId xmlns:a16="http://schemas.microsoft.com/office/drawing/2014/main" id="{0E21DD62-E42F-451A-B58D-389BE3B676EE}"/>
              </a:ext>
            </a:extLst>
          </p:cNvPr>
          <p:cNvSpPr/>
          <p:nvPr/>
        </p:nvSpPr>
        <p:spPr>
          <a:xfrm>
            <a:off x="2748823" y="4870789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삭제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32" name="Google Shape;96;p2"/>
          <p:cNvSpPr/>
          <p:nvPr/>
        </p:nvSpPr>
        <p:spPr>
          <a:xfrm>
            <a:off x="1594601" y="175154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96;p2">
            <a:extLst>
              <a:ext uri="{FF2B5EF4-FFF2-40B4-BE49-F238E27FC236}">
                <a16:creationId xmlns:a16="http://schemas.microsoft.com/office/drawing/2014/main" id="{F83C906D-7E3F-4470-BF2A-2D131AC9AC96}"/>
              </a:ext>
            </a:extLst>
          </p:cNvPr>
          <p:cNvSpPr/>
          <p:nvPr/>
        </p:nvSpPr>
        <p:spPr>
          <a:xfrm>
            <a:off x="1592429" y="2070302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96;p2">
            <a:extLst>
              <a:ext uri="{FF2B5EF4-FFF2-40B4-BE49-F238E27FC236}">
                <a16:creationId xmlns:a16="http://schemas.microsoft.com/office/drawing/2014/main" id="{3EAC2500-D841-4E52-A32D-6A2AEE877E15}"/>
              </a:ext>
            </a:extLst>
          </p:cNvPr>
          <p:cNvSpPr/>
          <p:nvPr/>
        </p:nvSpPr>
        <p:spPr>
          <a:xfrm>
            <a:off x="1567307" y="2416056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6;p2">
            <a:extLst>
              <a:ext uri="{FF2B5EF4-FFF2-40B4-BE49-F238E27FC236}">
                <a16:creationId xmlns:a16="http://schemas.microsoft.com/office/drawing/2014/main" id="{1870B890-385C-4BAD-895B-E726886A1043}"/>
              </a:ext>
            </a:extLst>
          </p:cNvPr>
          <p:cNvSpPr/>
          <p:nvPr/>
        </p:nvSpPr>
        <p:spPr>
          <a:xfrm>
            <a:off x="1561663" y="272680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6;p2">
            <a:extLst>
              <a:ext uri="{FF2B5EF4-FFF2-40B4-BE49-F238E27FC236}">
                <a16:creationId xmlns:a16="http://schemas.microsoft.com/office/drawing/2014/main" id="{FE848263-5C35-4BAB-9D36-4786BEFDA189}"/>
              </a:ext>
            </a:extLst>
          </p:cNvPr>
          <p:cNvSpPr/>
          <p:nvPr/>
        </p:nvSpPr>
        <p:spPr>
          <a:xfrm>
            <a:off x="1561663" y="310845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0A916F64-EFDA-476B-AF68-6622323CF092}"/>
              </a:ext>
            </a:extLst>
          </p:cNvPr>
          <p:cNvSpPr/>
          <p:nvPr/>
        </p:nvSpPr>
        <p:spPr>
          <a:xfrm>
            <a:off x="1579942" y="4781884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96;p2">
            <a:extLst>
              <a:ext uri="{FF2B5EF4-FFF2-40B4-BE49-F238E27FC236}">
                <a16:creationId xmlns:a16="http://schemas.microsoft.com/office/drawing/2014/main" id="{87C2FB20-41EC-4DAD-9ABE-3D0F722D9FF4}"/>
              </a:ext>
            </a:extLst>
          </p:cNvPr>
          <p:cNvSpPr/>
          <p:nvPr/>
        </p:nvSpPr>
        <p:spPr>
          <a:xfrm>
            <a:off x="2632091" y="4780610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29;p16">
            <a:extLst>
              <a:ext uri="{FF2B5EF4-FFF2-40B4-BE49-F238E27FC236}">
                <a16:creationId xmlns:a16="http://schemas.microsoft.com/office/drawing/2014/main" id="{0A6C0568-E9BB-4351-8FF8-FC5E86EAFB5A}"/>
              </a:ext>
            </a:extLst>
          </p:cNvPr>
          <p:cNvSpPr/>
          <p:nvPr/>
        </p:nvSpPr>
        <p:spPr>
          <a:xfrm>
            <a:off x="3785923" y="4861322"/>
            <a:ext cx="759187" cy="215856"/>
          </a:xfrm>
          <a:prstGeom prst="rect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바탕"/>
                <a:cs typeface="바탕"/>
              </a:rPr>
              <a:t>취소</a:t>
            </a:r>
            <a:endParaRPr kumimoji="0" sz="1000" b="0" i="0" u="none" strike="noStrike" kern="1200" cap="none" spc="0" normalizeH="0" baseline="0" dirty="0">
              <a:solidFill>
                <a:srgbClr val="000000"/>
              </a:solidFill>
              <a:latin typeface="Times New Roman"/>
              <a:ea typeface="바탕"/>
              <a:cs typeface="바탕"/>
            </a:endParaRPr>
          </a:p>
        </p:txBody>
      </p:sp>
      <p:sp>
        <p:nvSpPr>
          <p:cNvPr id="26" name="Google Shape;96;p2">
            <a:extLst>
              <a:ext uri="{FF2B5EF4-FFF2-40B4-BE49-F238E27FC236}">
                <a16:creationId xmlns:a16="http://schemas.microsoft.com/office/drawing/2014/main" id="{2E4FA58B-03A8-4EB0-82B1-8D0F516846AB}"/>
              </a:ext>
            </a:extLst>
          </p:cNvPr>
          <p:cNvSpPr/>
          <p:nvPr/>
        </p:nvSpPr>
        <p:spPr>
          <a:xfrm>
            <a:off x="3669191" y="4771143"/>
            <a:ext cx="233464" cy="209045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8CB3E3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4973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 dirty="0">
                <a:solidFill>
                  <a:schemeClr val="lt1"/>
                </a:solidFill>
              </a:rPr>
              <a:t>로그아웃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475986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회원 관리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lang="ko-KR" altLang="en-US" sz="10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93;p9"/>
          <p:cNvSpPr/>
          <p:nvPr/>
        </p:nvSpPr>
        <p:spPr>
          <a:xfrm>
            <a:off x="331400" y="1360933"/>
            <a:ext cx="6328832" cy="365950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9;p9"/>
          <p:cNvSpPr/>
          <p:nvPr/>
        </p:nvSpPr>
        <p:spPr>
          <a:xfrm>
            <a:off x="1256536" y="727900"/>
            <a:ext cx="5413683" cy="641803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defRPr/>
            </a:pP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통계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애견공간관리</a:t>
            </a:r>
            <a:r>
              <a:rPr lang="ko-KR" altLang="ko-KR" sz="1050" b="1" dirty="0">
                <a:latin typeface="돋움"/>
                <a:ea typeface="돋움"/>
                <a:cs typeface="돋움"/>
                <a:sym typeface="돋움"/>
              </a:rPr>
              <a:t>| 예약관리| 회원관리| 게시판관리</a:t>
            </a:r>
            <a:r>
              <a:rPr lang="en-US" altLang="ko-KR" sz="1050" b="1" dirty="0">
                <a:latin typeface="돋움"/>
                <a:ea typeface="돋움"/>
                <a:cs typeface="돋움"/>
                <a:sym typeface="돋움"/>
              </a:rPr>
              <a:t>| </a:t>
            </a:r>
            <a:r>
              <a:rPr lang="ko-KR" altLang="en-US" sz="1050" b="1" dirty="0">
                <a:latin typeface="돋움"/>
                <a:ea typeface="돋움"/>
                <a:cs typeface="돋움"/>
                <a:sym typeface="돋움"/>
              </a:rPr>
              <a:t>로그아웃</a:t>
            </a:r>
            <a:endParaRPr lang="ko-KR" altLang="en-US" sz="105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8;p9"/>
          <p:cNvSpPr/>
          <p:nvPr/>
        </p:nvSpPr>
        <p:spPr>
          <a:xfrm>
            <a:off x="324897" y="736751"/>
            <a:ext cx="1181190" cy="635198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35" name="Google Shape;888;p31"/>
          <p:cNvSpPr/>
          <p:nvPr/>
        </p:nvSpPr>
        <p:spPr>
          <a:xfrm>
            <a:off x="5148064" y="812882"/>
            <a:ext cx="355125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6744075" y="443696"/>
          <a:ext cx="2399925" cy="8402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로그아웃 버튼을 누르면 로그아웃이 되면서 로그인 페이지로 이동한다</a:t>
                      </a:r>
                      <a:r>
                        <a:rPr lang="en-US" altLang="ko-KR" sz="10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10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65;p3">
            <a:extLst>
              <a:ext uri="{FF2B5EF4-FFF2-40B4-BE49-F238E27FC236}">
                <a16:creationId xmlns:a16="http://schemas.microsoft.com/office/drawing/2014/main" id="{EEA628BB-A942-4B20-8700-3C747D0F6D0B}"/>
              </a:ext>
            </a:extLst>
          </p:cNvPr>
          <p:cNvSpPr/>
          <p:nvPr/>
        </p:nvSpPr>
        <p:spPr>
          <a:xfrm>
            <a:off x="331398" y="1369703"/>
            <a:ext cx="1181190" cy="36507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1306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lt1"/>
                </a:solidFill>
              </a:rPr>
              <a:t>메인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21952"/>
          <a:ext cx="2396125" cy="24176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로고 클릭 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LOGO :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WIDTH: 15%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HEIGHT: 100%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WIDTH: 70%, HEIGHT: 80%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ko-KR" altLang="en-US" sz="1000" b="1" baseline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사이드 메뉴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WIDTH: 15%, HEIGHT: 100%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컨텐츠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WIDTH: 85%, HEIGHT: 100%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0C0C0C"/>
                        </a:solidFill>
                        <a:latin typeface="+mn-lt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293;p9"/>
          <p:cNvSpPr/>
          <p:nvPr/>
        </p:nvSpPr>
        <p:spPr>
          <a:xfrm>
            <a:off x="982055" y="2420888"/>
            <a:ext cx="5685686" cy="335296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Google Shape;294;p9"/>
          <p:cNvSpPr/>
          <p:nvPr/>
        </p:nvSpPr>
        <p:spPr>
          <a:xfrm>
            <a:off x="990266" y="2276872"/>
            <a:ext cx="924947" cy="349697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Google Shape;289;p9"/>
          <p:cNvSpPr/>
          <p:nvPr/>
        </p:nvSpPr>
        <p:spPr>
          <a:xfrm>
            <a:off x="1907192" y="1556792"/>
            <a:ext cx="4760549" cy="90468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Google Shape;288;p9"/>
          <p:cNvSpPr/>
          <p:nvPr/>
        </p:nvSpPr>
        <p:spPr>
          <a:xfrm>
            <a:off x="979109" y="1556792"/>
            <a:ext cx="928595" cy="913633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sp>
        <p:nvSpPr>
          <p:cNvPr id="42" name="Google Shape;888;p31"/>
          <p:cNvSpPr/>
          <p:nvPr/>
        </p:nvSpPr>
        <p:spPr>
          <a:xfrm>
            <a:off x="1051388" y="1628800"/>
            <a:ext cx="208244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3" name="Google Shape;96;p2"/>
          <p:cNvSpPr/>
          <p:nvPr/>
        </p:nvSpPr>
        <p:spPr>
          <a:xfrm>
            <a:off x="2034280" y="1700808"/>
            <a:ext cx="233464" cy="209045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" name="Google Shape;96;p2"/>
          <p:cNvSpPr/>
          <p:nvPr/>
        </p:nvSpPr>
        <p:spPr>
          <a:xfrm>
            <a:off x="1026168" y="2571883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6" name="TextBox 34"/>
          <p:cNvSpPr txBox="1"/>
          <p:nvPr/>
        </p:nvSpPr>
        <p:spPr>
          <a:xfrm>
            <a:off x="1872585" y="2492896"/>
            <a:ext cx="4859655" cy="332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SECTION: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MAIN_CONTENT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 100%, HEIGHT: 83%)</a:t>
            </a:r>
            <a:endParaRPr kumimoji="0" lang="ko-KR" altLang="en-US" sz="16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TextBox 33"/>
          <p:cNvSpPr txBox="1"/>
          <p:nvPr/>
        </p:nvSpPr>
        <p:spPr>
          <a:xfrm>
            <a:off x="827584" y="980728"/>
            <a:ext cx="58338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DIV: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WRAPPER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(WIDTH:100%, MIN-HEIGHT: 900PX)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1494318" y="1196752"/>
            <a:ext cx="43738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HEADER(WIDTH: 100%, HEIGHT: 6%)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Google Shape;96;p2"/>
          <p:cNvSpPr/>
          <p:nvPr/>
        </p:nvSpPr>
        <p:spPr>
          <a:xfrm>
            <a:off x="2051720" y="285991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graphicFrame>
        <p:nvGraphicFramePr>
          <p:cNvPr id="62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메인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2160" y="3861048"/>
            <a:ext cx="4968552" cy="72008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4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842448" cy="1524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lt1"/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306005" y="980728"/>
            <a:ext cx="4720690" cy="273630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21952"/>
          <a:ext cx="2396125" cy="28062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사이트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방문자 통계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일별 사이트 방문자 통계를 날짜를 기준으로 내림차순으로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상단 이름 포함 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보여준다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30%,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사이트 방문자 수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통계페이지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사이트 방문자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293;p9"/>
          <p:cNvSpPr/>
          <p:nvPr/>
        </p:nvSpPr>
        <p:spPr>
          <a:xfrm>
            <a:off x="974546" y="1156160"/>
            <a:ext cx="5685686" cy="472111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Google Shape;294;p9"/>
          <p:cNvSpPr/>
          <p:nvPr/>
        </p:nvSpPr>
        <p:spPr>
          <a:xfrm>
            <a:off x="982757" y="1337371"/>
            <a:ext cx="924947" cy="453990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사이트</a:t>
            </a:r>
          </a:p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방문자 통계</a:t>
            </a: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월별 매출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통계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룸별 예약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통계</a:t>
            </a:r>
          </a:p>
        </p:txBody>
      </p:sp>
      <p:sp>
        <p:nvSpPr>
          <p:cNvPr id="37" name="Google Shape;289;p9"/>
          <p:cNvSpPr/>
          <p:nvPr/>
        </p:nvSpPr>
        <p:spPr>
          <a:xfrm>
            <a:off x="1899683" y="523127"/>
            <a:ext cx="4760549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Google Shape;288;p9"/>
          <p:cNvSpPr/>
          <p:nvPr/>
        </p:nvSpPr>
        <p:spPr>
          <a:xfrm>
            <a:off x="968043" y="531978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sp>
        <p:nvSpPr>
          <p:cNvPr id="42" name="Google Shape;888;p31"/>
          <p:cNvSpPr/>
          <p:nvPr/>
        </p:nvSpPr>
        <p:spPr>
          <a:xfrm>
            <a:off x="2059500" y="836712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6" name="Google Shape;608;p19"/>
          <p:cNvGraphicFramePr/>
          <p:nvPr/>
        </p:nvGraphicFramePr>
        <p:xfrm>
          <a:off x="2051720" y="2425051"/>
          <a:ext cx="4392488" cy="23720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8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5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사이트 방문자 수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2021-12-02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 목요일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150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2021-12-01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 수요일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2021-11-30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 화요일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153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2021-11-29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 월요일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420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Google Shape;96;p2"/>
          <p:cNvSpPr/>
          <p:nvPr/>
        </p:nvSpPr>
        <p:spPr>
          <a:xfrm>
            <a:off x="1115616" y="2636912"/>
            <a:ext cx="233464" cy="209045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" name="Google Shape;96;p2"/>
          <p:cNvSpPr/>
          <p:nvPr/>
        </p:nvSpPr>
        <p:spPr>
          <a:xfrm>
            <a:off x="2051720" y="213983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6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통계페이지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사이트 방문자 통계</a:t>
                      </a:r>
                      <a:endParaRPr lang="ko-KR" altLang="en-US" sz="1000" b="1" u="none" strike="noStrike" cap="none">
                        <a:solidFill>
                          <a:srgbClr val="0C0C0C"/>
                        </a:solidFill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21952"/>
          <a:ext cx="2396125" cy="26538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날짜를 기준으로 내림차순으로 상단 이름 포함 </a:t>
                      </a: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20%,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60%, HEIGHT: 12%)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통계페이지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월별 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293;p9"/>
          <p:cNvSpPr/>
          <p:nvPr/>
        </p:nvSpPr>
        <p:spPr>
          <a:xfrm>
            <a:off x="974546" y="1156160"/>
            <a:ext cx="5685686" cy="414504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Google Shape;294;p9"/>
          <p:cNvSpPr/>
          <p:nvPr/>
        </p:nvSpPr>
        <p:spPr>
          <a:xfrm>
            <a:off x="982757" y="1337371"/>
            <a:ext cx="924947" cy="396383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strike="noStrike" kern="0" cap="none" spc="0" normalizeH="0" baseline="0">
                <a:solidFill>
                  <a:schemeClr val="dk1"/>
                </a:solidFill>
                <a:latin typeface="+mn-lt"/>
              </a:rPr>
              <a:t>사이트</a:t>
            </a:r>
          </a:p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strike="noStrike" kern="0" cap="none" spc="0" normalizeH="0" baseline="0">
                <a:solidFill>
                  <a:schemeClr val="dk1"/>
                </a:solidFill>
                <a:latin typeface="+mn-lt"/>
              </a:rPr>
              <a:t>방문자 통계</a:t>
            </a: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월별 매출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통계</a:t>
            </a: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룸별 예약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통계</a:t>
            </a:r>
          </a:p>
        </p:txBody>
      </p:sp>
      <p:sp>
        <p:nvSpPr>
          <p:cNvPr id="37" name="Google Shape;289;p9"/>
          <p:cNvSpPr/>
          <p:nvPr/>
        </p:nvSpPr>
        <p:spPr>
          <a:xfrm>
            <a:off x="1899683" y="523127"/>
            <a:ext cx="4760549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Google Shape;288;p9"/>
          <p:cNvSpPr/>
          <p:nvPr/>
        </p:nvSpPr>
        <p:spPr>
          <a:xfrm>
            <a:off x="968043" y="531978"/>
            <a:ext cx="932152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sp>
        <p:nvSpPr>
          <p:cNvPr id="42" name="Google Shape;888;p31"/>
          <p:cNvSpPr/>
          <p:nvPr/>
        </p:nvSpPr>
        <p:spPr>
          <a:xfrm>
            <a:off x="2059500" y="836712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6" name="Google Shape;608;p19"/>
          <p:cNvGraphicFramePr/>
          <p:nvPr/>
        </p:nvGraphicFramePr>
        <p:xfrm>
          <a:off x="2051720" y="2425051"/>
          <a:ext cx="4392488" cy="23720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8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5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2021-12</a:t>
                      </a:r>
                      <a:endParaRPr lang="ko-KR" altLang="en-US"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42000000 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  <a:endParaRPr kumimoji="0" lang="ko-KR" altLang="en-US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2021-11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32300000 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  <a:endParaRPr kumimoji="0" lang="ko-KR" altLang="en-US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2021-10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40500000 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  <a:endParaRPr kumimoji="0" lang="ko-KR" altLang="en-US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2021-09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1" u="none" strike="noStrike" cap="none">
                          <a:latin typeface="Arial"/>
                          <a:cs typeface="Arial"/>
                          <a:sym typeface="Arial"/>
                        </a:rPr>
                        <a:t>38020000 </a:t>
                      </a: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  <a:endParaRPr kumimoji="0" lang="ko-KR" altLang="en-US" sz="1000" b="0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Google Shape;96;p2"/>
          <p:cNvSpPr/>
          <p:nvPr/>
        </p:nvSpPr>
        <p:spPr>
          <a:xfrm>
            <a:off x="827584" y="3219955"/>
            <a:ext cx="233464" cy="209045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" name="Google Shape;96;p2"/>
          <p:cNvSpPr/>
          <p:nvPr/>
        </p:nvSpPr>
        <p:spPr>
          <a:xfrm>
            <a:off x="2051720" y="213983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6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통계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월별 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68275" y="503610"/>
            <a:ext cx="300611" cy="30061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744075" y="421952"/>
          <a:ext cx="2396125" cy="29586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1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10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룸별 예약통계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0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내림차순으로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20%, HEIGHT: 32%)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NOMAL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1000" b="1" i="0" u="none" strike="noStrike" kern="1200" cap="none" spc="0" normalizeH="0" baseline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공간(오피스) 대여 시스템</a:t>
            </a:r>
            <a:endParaRPr kumimoji="0" sz="10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2" name="Google Shape;285;p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00000"/>
                          </a:solidFill>
                          <a:sym typeface="Arial"/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페이지명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 넘버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  <a:endParaRPr kumimoji="0" sz="1000" b="1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허성경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경로</a:t>
                      </a:r>
                      <a:endParaRPr kumimoji="0" sz="1000" b="0" i="0" u="none" strike="noStrike" kern="1200" cap="none" normalizeH="0" baseline="0">
                        <a:solidFill>
                          <a:srgbClr val="0C0C0C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메인 페이지 &gt; 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통계페이지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C0C0C"/>
                          </a:solidFill>
                          <a:latin typeface="+mn-lt"/>
                        </a:rPr>
                        <a:t>룸별 예약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>
                    <a:lnR w="12700" cap="flat" cmpd="sng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293;p9"/>
          <p:cNvSpPr/>
          <p:nvPr/>
        </p:nvSpPr>
        <p:spPr>
          <a:xfrm>
            <a:off x="463327" y="1156160"/>
            <a:ext cx="6196904" cy="472111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Google Shape;294;p9"/>
          <p:cNvSpPr/>
          <p:nvPr/>
        </p:nvSpPr>
        <p:spPr>
          <a:xfrm>
            <a:off x="467544" y="1337371"/>
            <a:ext cx="1008112" cy="453990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strike="noStrike" kern="0" cap="none" spc="0" normalizeH="0" baseline="0">
                <a:solidFill>
                  <a:schemeClr val="dk1"/>
                </a:solidFill>
                <a:latin typeface="+mn-lt"/>
              </a:rPr>
              <a:t>사이트</a:t>
            </a:r>
          </a:p>
          <a:p>
            <a:pPr marL="171450" marR="0" lvl="0" indent="-104775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strike="noStrike" kern="0" cap="none" spc="0" normalizeH="0" baseline="0">
                <a:solidFill>
                  <a:schemeClr val="dk1"/>
                </a:solidFill>
                <a:latin typeface="+mn-lt"/>
              </a:rPr>
              <a:t>방문자 통계</a:t>
            </a: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월별 매출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통계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endParaRPr kumimoji="0" lang="ko-KR" altLang="en-US" sz="9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룸별 예약</a:t>
            </a:r>
          </a:p>
          <a:p>
            <a:pPr marL="171450" marR="0" lvl="0" indent="-10477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defRPr/>
            </a:pPr>
            <a:r>
              <a:rPr kumimoji="0" lang="ko-KR" altLang="en-US" sz="900" b="1" i="0" u="sng" strike="noStrike" kern="0" cap="none" spc="0" normalizeH="0" baseline="0">
                <a:solidFill>
                  <a:srgbClr val="FF0000"/>
                </a:solidFill>
                <a:latin typeface="+mn-lt"/>
              </a:rPr>
              <a:t>통계</a:t>
            </a:r>
          </a:p>
        </p:txBody>
      </p:sp>
      <p:sp>
        <p:nvSpPr>
          <p:cNvPr id="37" name="Google Shape;289;p9"/>
          <p:cNvSpPr/>
          <p:nvPr/>
        </p:nvSpPr>
        <p:spPr>
          <a:xfrm>
            <a:off x="1471646" y="523127"/>
            <a:ext cx="5188585" cy="88964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kumimoji="0" 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예약관리| 회원관리| 게시판관리</a:t>
            </a:r>
            <a:r>
              <a:rPr kumimoji="0" lang="en-US" altLang="ko-KR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kumimoji="0" lang="ko-KR" altLang="en-US" sz="105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Google Shape;288;p9"/>
          <p:cNvSpPr/>
          <p:nvPr/>
        </p:nvSpPr>
        <p:spPr>
          <a:xfrm>
            <a:off x="467544" y="531978"/>
            <a:ext cx="1015964" cy="88974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로고)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puppy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rgbClr val="000000"/>
                </a:solidFill>
                <a:effectLst/>
                <a:latin typeface="+mn-lt"/>
              </a:rPr>
              <a:t>playtime</a:t>
            </a:r>
          </a:p>
        </p:txBody>
      </p:sp>
      <p:sp>
        <p:nvSpPr>
          <p:cNvPr id="42" name="Google Shape;888;p31"/>
          <p:cNvSpPr/>
          <p:nvPr/>
        </p:nvSpPr>
        <p:spPr>
          <a:xfrm>
            <a:off x="1835696" y="836712"/>
            <a:ext cx="280252" cy="216024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400" b="1" i="0" u="none" strike="noStrike" kern="0" cap="none" spc="0" normalizeH="0" baseline="0">
                <a:solidFill>
                  <a:srgbClr val="000000"/>
                </a:solidFill>
                <a:latin typeface="+mn-lt"/>
              </a:rPr>
              <a:t>1</a:t>
            </a:r>
            <a:endParaRPr kumimoji="0" sz="1400" b="1" i="0" u="none" strike="noStrike" kern="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6" name="Google Shape;608;p19"/>
          <p:cNvGraphicFramePr/>
          <p:nvPr/>
        </p:nvGraphicFramePr>
        <p:xfrm>
          <a:off x="1691680" y="2425051"/>
          <a:ext cx="4752526" cy="19246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55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VIP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NORMAL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대형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회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89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회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158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589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회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 cap="none">
                          <a:latin typeface="Arial"/>
                          <a:cs typeface="Arial"/>
                          <a:sym typeface="Arial"/>
                        </a:rPr>
                        <a:t>소형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75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398</a:t>
                      </a: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회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Google Shape;96;p2"/>
          <p:cNvSpPr/>
          <p:nvPr/>
        </p:nvSpPr>
        <p:spPr>
          <a:xfrm>
            <a:off x="323528" y="3868027"/>
            <a:ext cx="233464" cy="209045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2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" name="Google Shape;96;p2"/>
          <p:cNvSpPr/>
          <p:nvPr/>
        </p:nvSpPr>
        <p:spPr>
          <a:xfrm>
            <a:off x="1691680" y="2139835"/>
            <a:ext cx="233464" cy="209045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latin typeface="+mn-lt"/>
              </a:rPr>
              <a:t>3</a:t>
            </a:r>
            <a:endParaRPr kumimoji="0" sz="1400" b="0" i="0" u="none" strike="noStrike" kern="1200" cap="none" spc="0" normalizeH="0" baseline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6" name="Google Shape;285;p9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통계 페이지</a:t>
                      </a:r>
                      <a:r>
                        <a:rPr lang="en-US" altLang="ko-KR" sz="1000" u="none" strike="noStrike" cap="none">
                          <a:solidFill>
                            <a:schemeClr val="dk1"/>
                          </a:solidFill>
                        </a:rPr>
                        <a:t>03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dk1"/>
                          </a:solidFill>
                        </a:rPr>
                        <a:t>박찬영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통계 페이지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룸별 예약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4030</Words>
  <Application>Microsoft Office PowerPoint</Application>
  <PresentationFormat>화면 슬라이드 쇼(4:3)</PresentationFormat>
  <Paragraphs>1627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Noto Sans Symbols</vt:lpstr>
      <vt:lpstr>돋움</vt:lpstr>
      <vt:lpstr>돋움</vt:lpstr>
      <vt:lpstr>맑은 고딕</vt:lpstr>
      <vt:lpstr>Arial</vt:lpstr>
      <vt:lpstr>Calibri</vt:lpstr>
      <vt:lpstr>Times New Roman</vt:lpstr>
      <vt:lpstr>한컴오피스</vt:lpstr>
      <vt:lpstr>Puppy Playtime  관리자  스토리보드</vt:lpstr>
      <vt:lpstr> 관리자  로그인</vt:lpstr>
      <vt:lpstr>PowerPoint 프레젠테이션</vt:lpstr>
      <vt:lpstr>메인 페이지</vt:lpstr>
      <vt:lpstr>PowerPoint 프레젠테이션</vt:lpstr>
      <vt:lpstr>통계</vt:lpstr>
      <vt:lpstr>PowerPoint 프레젠테이션</vt:lpstr>
      <vt:lpstr>PowerPoint 프레젠테이션</vt:lpstr>
      <vt:lpstr>PowerPoint 프레젠테이션</vt:lpstr>
      <vt:lpstr>애견 공간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로그아웃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Playtime  관리자  스토리보드</dc:title>
  <dc:creator>solarplant97@naver.com</dc:creator>
  <cp:lastModifiedBy>박찬영</cp:lastModifiedBy>
  <cp:revision>147</cp:revision>
  <dcterms:created xsi:type="dcterms:W3CDTF">2021-12-02T05:17:50Z</dcterms:created>
  <dcterms:modified xsi:type="dcterms:W3CDTF">2021-12-04T17:56:58Z</dcterms:modified>
  <cp:version/>
</cp:coreProperties>
</file>