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31F087B1-BC9C-41AD-8D9A-3B9523BF56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EE42DC0-BB08-43EE-88F7-C2D22F50DA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>
        <p:scale>
          <a:sx n="120" d="100"/>
          <a:sy n="120" d="100"/>
        </p:scale>
        <p:origin x="0" y="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presProps" Target="presProps.xml"  /><Relationship Id="rId53" Type="http://schemas.openxmlformats.org/officeDocument/2006/relationships/viewProps" Target="viewProps.xml"  /><Relationship Id="rId54" Type="http://schemas.openxmlformats.org/officeDocument/2006/relationships/theme" Target="theme/theme1.xml"  /><Relationship Id="rId55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5" name="Google Shape;75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97" name="Google Shape;2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98" name="Google Shape;29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317" name="Google Shape;3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318" name="Google Shape;31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0" name="Google Shape;340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379" name="Google Shape;3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380" name="Google Shape;38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01" name="Google Shape;4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402" name="Google Shape;40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17" name="Google Shape;4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418" name="Google Shape;41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36" name="Google Shape;4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437" name="Google Shape;43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78" name="Google Shape;4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b="1"/>
              <a:t/>
            </a:r>
            <a:endParaRPr lang="en-US" altLang="ko-KR" b="1"/>
          </a:p>
        </p:txBody>
      </p:sp>
      <p:sp>
        <p:nvSpPr>
          <p:cNvPr id="479" name="Google Shape;47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523" name="Google Shape;52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b="1"/>
              <a:t/>
            </a:r>
            <a:endParaRPr lang="en-US" altLang="ko-KR" b="1"/>
          </a:p>
        </p:txBody>
      </p:sp>
      <p:sp>
        <p:nvSpPr>
          <p:cNvPr id="524" name="Google Shape;52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548" name="Google Shape;5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b="1"/>
              <a:t/>
            </a:r>
            <a:endParaRPr lang="en-US" altLang="ko-KR" b="1"/>
          </a:p>
        </p:txBody>
      </p:sp>
      <p:sp>
        <p:nvSpPr>
          <p:cNvPr id="549" name="Google Shape;54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569" name="Google Shape;5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b="1"/>
              <a:t/>
            </a:r>
            <a:endParaRPr lang="en-US" altLang="ko-KR" b="1"/>
          </a:p>
        </p:txBody>
      </p:sp>
      <p:sp>
        <p:nvSpPr>
          <p:cNvPr id="570" name="Google Shape;57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00" name="Google Shape;6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601" name="Google Shape;601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28" name="Google Shape;62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b="1"/>
              <a:t/>
            </a:r>
            <a:endParaRPr lang="en-US" altLang="ko-KR" b="1"/>
          </a:p>
        </p:txBody>
      </p:sp>
      <p:sp>
        <p:nvSpPr>
          <p:cNvPr id="629" name="Google Shape;629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655" name="Google Shape;655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65" name="Google Shape;66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b="1"/>
              <a:t/>
            </a:r>
            <a:endParaRPr lang="en-US" altLang="ko-KR" b="1"/>
          </a:p>
        </p:txBody>
      </p:sp>
      <p:sp>
        <p:nvSpPr>
          <p:cNvPr id="666" name="Google Shape;66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90" name="Google Shape;69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691" name="Google Shape;691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725" name="Google Shape;725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772" name="Google Shape;772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3" name="Google Shape;79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4" name="Google Shape;794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805" name="Google Shape;805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826" name="Google Shape;82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851" name="Google Shape;851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5" name="Google Shape;87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876" name="Google Shape;876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3" name="Google Shape;9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904" name="Google Shape;904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6" name="Google Shape;92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927" name="Google Shape;927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1" name="Google Shape;9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952" name="Google Shape;952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2" name="Google Shape;98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983" name="Google Shape;983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0" name="Google Shape;10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001" name="Google Shape;1001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3" name="Google Shape;102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024" name="Google Shape;1024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4" name="Google Shape;105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055" name="Google Shape;1055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082" name="Google Shape;1082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0" name="Google Shape;112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121" name="Google Shape;1121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4" name="Google Shape;116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165" name="Google Shape;1165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6" name="Google Shape;118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187" name="Google Shape;1187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5" name="Google Shape;121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216" name="Google Shape;1216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8" name="Google Shape;125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259" name="Google Shape;1259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196" name="Google Shape;19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19" name="Google Shape;2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35" name="Google Shape;23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0" name="Google Shape;250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61" name="Google Shape;26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5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5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3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5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5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5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5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5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5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1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6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8.xml"  /><Relationship Id="rId3" Type="http://schemas.openxmlformats.org/officeDocument/2006/relationships/image" Target="../media/image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9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4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5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6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7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8.xml"  /><Relationship Id="rId3" Type="http://schemas.openxmlformats.org/officeDocument/2006/relationships/image" Target="../media/image1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9.xml"  /><Relationship Id="rId3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0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3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4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5.xml"  /><Relationship Id="rId3" Type="http://schemas.openxmlformats.org/officeDocument/2006/relationships/image" Target="../media/image1.jpe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6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7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8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9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내, 바닥, 창문, 방이(가) 표시된 사진&#10;&#10;자동 생성된 설명" id="77" name="Google Shape;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059" y="0"/>
            <a:ext cx="77698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í¼í¬ëì ëí ì´ë¯¸ì§ ê²ìê²°ê³¼" id="78" name="Google Shape;78;p1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í¼í¬ëì ëí ì´ë¯¸ì§ ê²ìê²°ê³¼" id="79" name="Google Shape;79;p1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39459" y="312738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810477" y="1106359"/>
            <a:ext cx="580952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WorkSpace 사용자 페이지 스토리보드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작성자 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김진혁, 이유진, 정호재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2" name="Google Shape;82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9"/>
          <p:cNvGraphicFramePr/>
          <p:nvPr/>
        </p:nvGraphicFramePr>
        <p:xfrm>
          <a:off x="6344446" y="440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06375"/>
                <a:gridCol w="2493175"/>
              </a:tblGrid>
              <a:tr h="427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4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Aside는 고정 Section 부분만 변경됨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– section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4" name="Google Shape;284;p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사용가이드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WorkSpace 소개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김 진 혁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회사소개 &gt; 사용가이드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86" name="Google Shape;286;p9"/>
          <p:cNvSpPr txBox="1"/>
          <p:nvPr>
            <p:ph idx="12" type="sldNum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287" name="Google Shape;287;p9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 공간조회 /마이 페이지/ 고객센터/로그인</a:t>
              </a: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D1B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124" y="1484609"/>
            <a:ext cx="4805630" cy="2673153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124" y="1485174"/>
            <a:ext cx="835959" cy="269293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인사말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b="0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10"/>
          <p:cNvGraphicFramePr/>
          <p:nvPr/>
        </p:nvGraphicFramePr>
        <p:xfrm>
          <a:off x="6344446" y="440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06375"/>
                <a:gridCol w="2493175"/>
              </a:tblGrid>
              <a:tr h="427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4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Aside는 고정 Section 부분만 변경됨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형태 페이지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모든 회원은 조회만 가능함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&lt;h2&gt;공지사항&lt;/h2&gt;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10%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리스트 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80%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글 제목을 클릭하면 공지사항 상세페이지로 이동합니다.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처리 : 10개 페이지씩 처리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10%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301;p10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02" name="Google Shape;302;p10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공지사항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WorkSpace 소개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김 진 혁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회사소개 &gt; 공지사항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03" name="Google Shape;303;p10"/>
          <p:cNvSpPr txBox="1"/>
          <p:nvPr>
            <p:ph idx="12" type="sldNum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304" name="Google Shape;304;p10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305" name="Google Shape;305;p10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 공간조회 /마이 페이지/ 고객센터/로그인</a:t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D1B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10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959897" y="1474879"/>
            <a:ext cx="4805630" cy="2673153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958124" y="1485174"/>
            <a:ext cx="835959" cy="269293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인사말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0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2265366" y="1634612"/>
            <a:ext cx="2986016" cy="2928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2265366" y="2010236"/>
            <a:ext cx="2986016" cy="1640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 리스트</a:t>
            </a:r>
            <a:endParaRPr/>
          </a:p>
        </p:txBody>
      </p:sp>
      <p:sp>
        <p:nvSpPr>
          <p:cNvPr id="314" name="Google Shape;314;p10"/>
          <p:cNvSpPr/>
          <p:nvPr/>
        </p:nvSpPr>
        <p:spPr>
          <a:xfrm>
            <a:off x="2265366" y="3748964"/>
            <a:ext cx="2986016" cy="214312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페이징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11"/>
          <p:cNvGraphicFramePr/>
          <p:nvPr/>
        </p:nvGraphicFramePr>
        <p:xfrm>
          <a:off x="6344446" y="440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06375"/>
                <a:gridCol w="2493175"/>
              </a:tblGrid>
              <a:tr h="427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4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Aside는 고정 Section 부분만 변경됨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&lt;h2&gt;공지사항&lt;/h2&gt;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10%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1" name="Google Shape;321;p11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22" name="Google Shape;322;p11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공지사항 상세페이지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WorkSpace 소개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김 진 혁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회사소개 &gt; 공지사항 상세페이지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23" name="Google Shape;323;p11"/>
          <p:cNvSpPr txBox="1"/>
          <p:nvPr>
            <p:ph idx="12" type="sldNum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324" name="Google Shape;324;p11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325" name="Google Shape;325;p11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 공간조회 /마이 페이지/ 고객센터/로그인</a:t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D1B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11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1003202" y="1495062"/>
            <a:ext cx="4805630" cy="26731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958124" y="1485174"/>
            <a:ext cx="835959" cy="269293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인사말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0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2540731" y="2180417"/>
            <a:ext cx="2996680" cy="20759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33" name="Google Shape;333;p11"/>
          <p:cNvSpPr txBox="1"/>
          <p:nvPr/>
        </p:nvSpPr>
        <p:spPr>
          <a:xfrm>
            <a:off x="1892617" y="2143947"/>
            <a:ext cx="48442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제목</a:t>
            </a: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2540731" y="2496752"/>
            <a:ext cx="2996680" cy="12533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"/>
          <p:cNvSpPr txBox="1"/>
          <p:nvPr/>
        </p:nvSpPr>
        <p:spPr>
          <a:xfrm>
            <a:off x="1859142" y="2969634"/>
            <a:ext cx="74090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공지내용 </a:t>
            </a: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3406017" y="3869987"/>
            <a:ext cx="745802" cy="2153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b="1" i="0" lang="ko-KR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뒤로가기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"/>
          <p:cNvSpPr txBox="1"/>
          <p:nvPr/>
        </p:nvSpPr>
        <p:spPr>
          <a:xfrm>
            <a:off x="2971578" y="1779614"/>
            <a:ext cx="15216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í¼í¬ëì ëí ì´ë¯¸ì§ ê²ìê²°ê³¼" id="343" name="Google Shape;343;p12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í¼í¬ëì ëí ì´ë¯¸ì§ ê²ìê²°ê³¼" id="344" name="Google Shape;344;p12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 조회</a:t>
            </a:r>
            <a:endParaRPr/>
          </a:p>
        </p:txBody>
      </p:sp>
      <p:sp>
        <p:nvSpPr>
          <p:cNvPr id="347" name="Google Shape;347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" name="Google Shape;353;p13"/>
          <p:cNvGraphicFramePr/>
          <p:nvPr/>
        </p:nvGraphicFramePr>
        <p:xfrm>
          <a:off x="6144421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00375"/>
                <a:gridCol w="2499175"/>
              </a:tblGrid>
              <a:tr h="28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cap="none" strike="noStrike"/>
                        <a:t>MAIN_BODY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cap="none" strike="noStrike"/>
                        <a:t>Width : 85% , height : 100%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사무 공간을 클릭하면 나오는 페이지입니다.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 위에 공간유형이 나열되어 선택할 수 있습니다.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-1인 데스크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-프라이빗 오피스(4종류)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MAIN_BODY에는 사무공간 리스트를 출력합니다. 사용가능한 리스트만 출력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 중 하나를 클릭하면 상세페이지로 넘어갑니다..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상세페이지 안에서 입주신청을 할 수 있습니다.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/>
        </p:nvGraphicFramePr>
        <p:xfrm>
          <a:off x="2" y="5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사무 공간 입주 신청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공간조회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공간조회  &gt; 사무 공간  &gt; 사무 공간 입주 신청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56" name="Google Shape;356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357" name="Google Shape;357;p13"/>
          <p:cNvGrpSpPr/>
          <p:nvPr/>
        </p:nvGrpSpPr>
        <p:grpSpPr>
          <a:xfrm>
            <a:off x="409575" y="838199"/>
            <a:ext cx="5356839" cy="3705785"/>
            <a:chOff x="409575" y="838199"/>
            <a:chExt cx="5356839" cy="3705785"/>
          </a:xfrm>
        </p:grpSpPr>
        <p:sp>
          <p:nvSpPr>
            <p:cNvPr id="358" name="Google Shape;358;p13"/>
            <p:cNvSpPr/>
            <p:nvPr/>
          </p:nvSpPr>
          <p:spPr>
            <a:xfrm>
              <a:off x="409576" y="838199"/>
              <a:ext cx="1060761" cy="615117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1630000" y="838200"/>
              <a:ext cx="4136414" cy="615116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</a:t>
              </a: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공간조회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/마이 페이지/ 고객센터/로그인</a:t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409575" y="4239745"/>
              <a:ext cx="5356837" cy="304239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</a:t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409576" y="1654518"/>
              <a:ext cx="5356836" cy="241024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&lt;MAIN_BODY&gt;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사무공간 리스트 출력</a:t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09575" y="1654518"/>
              <a:ext cx="5356838" cy="241024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409575" y="1656660"/>
              <a:ext cx="923925" cy="2410248"/>
            </a:xfrm>
            <a:prstGeom prst="rect">
              <a:avLst/>
            </a:prstGeom>
            <a:solidFill>
              <a:srgbClr val="93B3D7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&lt;ARTICLE_FIRST&gt;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사무공간 입주 신청</a:t>
              </a:r>
              <a:endParaRPr b="1" i="0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&lt;ARTICLE_SECOND&gt;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공용공간 예약</a:t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1794083" y="2095500"/>
              <a:ext cx="968167" cy="58102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리스트1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3087994" y="2095499"/>
              <a:ext cx="968167" cy="58102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리스트2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340440" y="3085349"/>
              <a:ext cx="968167" cy="58102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리스트6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4340438" y="2095500"/>
              <a:ext cx="968167" cy="58102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리스트3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1794081" y="3085350"/>
              <a:ext cx="968167" cy="58102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리스트4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3087994" y="3085351"/>
              <a:ext cx="968167" cy="58102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리스트5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0" name="Google Shape;370;p13"/>
          <p:cNvCxnSpPr/>
          <p:nvPr/>
        </p:nvCxnSpPr>
        <p:spPr>
          <a:xfrm>
            <a:off x="5429250" y="3375863"/>
            <a:ext cx="1228800" cy="75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71" name="Google Shape;371;p13"/>
          <p:cNvSpPr/>
          <p:nvPr/>
        </p:nvSpPr>
        <p:spPr>
          <a:xfrm>
            <a:off x="6819900" y="3666374"/>
            <a:ext cx="1647825" cy="5762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리스트 중 하나를         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선택해서 클릭한다.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3"/>
          <p:cNvSpPr/>
          <p:nvPr/>
        </p:nvSpPr>
        <p:spPr>
          <a:xfrm>
            <a:off x="1794081" y="1743075"/>
            <a:ext cx="3514524" cy="2190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1인 데스크 /  프라이빗 오피스(1인실 /  2~4인실 /  5~7인실 /  8~10인실)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6819901" y="4391115"/>
            <a:ext cx="1419224" cy="5762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공간 유형을 선택해서 클릭한다.</a:t>
            </a:r>
            <a:endParaRPr/>
          </a:p>
        </p:txBody>
      </p:sp>
      <p:cxnSp>
        <p:nvCxnSpPr>
          <p:cNvPr id="374" name="Google Shape;374;p13"/>
          <p:cNvCxnSpPr>
            <a:stCxn id="372" idx="0"/>
          </p:cNvCxnSpPr>
          <p:nvPr/>
        </p:nvCxnSpPr>
        <p:spPr>
          <a:xfrm>
            <a:off x="3551343" y="1743075"/>
            <a:ext cx="3544800" cy="293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75" name="Google Shape;375;p13"/>
          <p:cNvSpPr/>
          <p:nvPr/>
        </p:nvSpPr>
        <p:spPr>
          <a:xfrm>
            <a:off x="1630000" y="1534030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5211400" y="2861784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" name="Google Shape;382;p14"/>
          <p:cNvGraphicFramePr/>
          <p:nvPr/>
        </p:nvGraphicFramePr>
        <p:xfrm>
          <a:off x="6144421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00375"/>
                <a:gridCol w="2499175"/>
              </a:tblGrid>
              <a:tr h="28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한 공간의 상세설명 페이지입니다.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 페이지엔 사진, 공간설명(제공서비스 포함), 가격, 입주 신청 버튼이 있습니다..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입주 신청 버튼을 누르면 약관 동의 페이지로 넘어갑니다..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383" name="Google Shape;383;p14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84" name="Google Shape;384;p14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리스트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공간조회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공간조회  &gt; 사무 공간  &gt; 사무 공간 입주 신청 &gt;리스트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85" name="Google Shape;385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386" name="Google Shape;386;p14"/>
          <p:cNvGrpSpPr/>
          <p:nvPr/>
        </p:nvGrpSpPr>
        <p:grpSpPr>
          <a:xfrm>
            <a:off x="409575" y="838199"/>
            <a:ext cx="5356839" cy="3705785"/>
            <a:chOff x="409575" y="838199"/>
            <a:chExt cx="5356839" cy="3705785"/>
          </a:xfrm>
        </p:grpSpPr>
        <p:sp>
          <p:nvSpPr>
            <p:cNvPr id="387" name="Google Shape;387;p14"/>
            <p:cNvSpPr/>
            <p:nvPr/>
          </p:nvSpPr>
          <p:spPr>
            <a:xfrm>
              <a:off x="409576" y="838199"/>
              <a:ext cx="1060761" cy="615117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1630000" y="838200"/>
              <a:ext cx="4136414" cy="615116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</a:t>
              </a: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공간조회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/마이 페이지/ 고객센터/로그인</a:t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409575" y="4239745"/>
              <a:ext cx="5356837" cy="304239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</a:t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409576" y="1654518"/>
              <a:ext cx="5356836" cy="241024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&lt;MAIN_BODY&gt;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409575" y="1654518"/>
              <a:ext cx="5356838" cy="241024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14"/>
          <p:cNvSpPr/>
          <p:nvPr/>
        </p:nvSpPr>
        <p:spPr>
          <a:xfrm>
            <a:off x="409575" y="1656660"/>
            <a:ext cx="923925" cy="2410248"/>
          </a:xfrm>
          <a:prstGeom prst="rect">
            <a:avLst/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&lt;ARTICLE_FIRST&gt;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사무공간 입주 신청</a:t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&lt;ARTICLE_SECOND&gt;공용공간 예약</a:t>
            </a:r>
            <a:endParaRPr/>
          </a:p>
        </p:txBody>
      </p:sp>
      <p:sp>
        <p:nvSpPr>
          <p:cNvPr id="393" name="Google Shape;393;p14"/>
          <p:cNvSpPr/>
          <p:nvPr/>
        </p:nvSpPr>
        <p:spPr>
          <a:xfrm>
            <a:off x="1562100" y="1743075"/>
            <a:ext cx="4029075" cy="8953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394" name="Google Shape;394;p14"/>
          <p:cNvSpPr/>
          <p:nvPr/>
        </p:nvSpPr>
        <p:spPr>
          <a:xfrm>
            <a:off x="1630000" y="2781300"/>
            <a:ext cx="1722800" cy="11620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공간 설명</a:t>
            </a:r>
            <a:endParaRPr/>
          </a:p>
        </p:txBody>
      </p:sp>
      <p:sp>
        <p:nvSpPr>
          <p:cNvPr id="395" name="Google Shape;395;p14"/>
          <p:cNvSpPr/>
          <p:nvPr/>
        </p:nvSpPr>
        <p:spPr>
          <a:xfrm>
            <a:off x="3790950" y="2781300"/>
            <a:ext cx="1695450" cy="61484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가격</a:t>
            </a:r>
            <a:endParaRPr/>
          </a:p>
        </p:txBody>
      </p:sp>
      <p:sp>
        <p:nvSpPr>
          <p:cNvPr id="396" name="Google Shape;396;p14"/>
          <p:cNvSpPr/>
          <p:nvPr/>
        </p:nvSpPr>
        <p:spPr>
          <a:xfrm>
            <a:off x="3790950" y="3474483"/>
            <a:ext cx="1695450" cy="46886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입주 신청 버튼</a:t>
            </a:r>
            <a:endParaRPr/>
          </a:p>
        </p:txBody>
      </p:sp>
      <p:cxnSp>
        <p:nvCxnSpPr>
          <p:cNvPr id="397" name="Google Shape;397;p14"/>
          <p:cNvCxnSpPr/>
          <p:nvPr/>
        </p:nvCxnSpPr>
        <p:spPr>
          <a:xfrm rot="10800000">
            <a:off x="5362575" y="3700939"/>
            <a:ext cx="1495425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8" name="Google Shape;398;p14"/>
          <p:cNvSpPr txBox="1"/>
          <p:nvPr/>
        </p:nvSpPr>
        <p:spPr>
          <a:xfrm>
            <a:off x="6610350" y="3547050"/>
            <a:ext cx="18097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클릭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405" name="Google Shape;405;p15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리스트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공간조회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공간조회  &gt; 사무 공간  &gt; 사무 공간 입주 신청  &gt; 리스트 &gt; 약관 동의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06" name="Google Shape;406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7" name="Google Shape;407;p15"/>
          <p:cNvSpPr/>
          <p:nvPr/>
        </p:nvSpPr>
        <p:spPr>
          <a:xfrm>
            <a:off x="544480" y="1607145"/>
            <a:ext cx="5075268" cy="158996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약관 동의 내용 &lt;content2&gt;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8" name="Google Shape;408;p15"/>
          <p:cNvGraphicFramePr/>
          <p:nvPr/>
        </p:nvGraphicFramePr>
        <p:xfrm>
          <a:off x="6010275" y="838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36225"/>
                <a:gridCol w="2797500"/>
              </a:tblGrid>
              <a:tr h="3119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MAIN_BODY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Content1 : width ; 100%, height : 10%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Content2 : width : 100%, height : 80%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Content3 : width : 100%, height : 10%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: H2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내용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개인 정보 수집 약관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전자금융거래 이용약관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약간 동의 체크 박스 (약관 동의 내용으로 들어갑니다.)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 체크 시 입주 신청 페이지로 이동 불가합니다.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약관 동의 비 체크 시 : alert “약관 동의 후 가입이 가능합니다.”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신청하기 : 입주 신청 페이지로 이동합니다.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돌아가기 : 버튼, 메인 페이지로 이동합니다.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09" name="Google Shape;409;p15"/>
          <p:cNvSpPr/>
          <p:nvPr/>
        </p:nvSpPr>
        <p:spPr>
          <a:xfrm>
            <a:off x="544480" y="3504960"/>
            <a:ext cx="5075266" cy="406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입주 신청하기 / 돌아가기 버튼&lt;content3&gt;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5"/>
          <p:cNvSpPr/>
          <p:nvPr/>
        </p:nvSpPr>
        <p:spPr>
          <a:xfrm>
            <a:off x="544484" y="1038090"/>
            <a:ext cx="5075266" cy="28858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약관 동의 &lt;content1&gt;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5"/>
          <p:cNvSpPr/>
          <p:nvPr/>
        </p:nvSpPr>
        <p:spPr>
          <a:xfrm>
            <a:off x="2178413" y="1934291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5"/>
          <p:cNvSpPr/>
          <p:nvPr/>
        </p:nvSpPr>
        <p:spPr>
          <a:xfrm>
            <a:off x="1967299" y="973336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2137393" y="3435355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5"/>
          <p:cNvSpPr/>
          <p:nvPr/>
        </p:nvSpPr>
        <p:spPr>
          <a:xfrm>
            <a:off x="3220323" y="3365508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959" y="710188"/>
            <a:ext cx="4364464" cy="25759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1" name="Google Shape;421;p16"/>
          <p:cNvGraphicFramePr/>
          <p:nvPr/>
        </p:nvGraphicFramePr>
        <p:xfrm>
          <a:off x="6010275" y="9837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36225"/>
                <a:gridCol w="2797500"/>
              </a:tblGrid>
              <a:tr h="3119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: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가격정책, 계약갱신정책, 계약취소 정책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개인 정보 수집 및 이용 안내 약관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전자금융거래 이용약관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약간 동의 체크 박스,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 체크 시 회원 가입 페이지로 이동 불가합니다.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1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입주 신청하기 : 입주 신청 페이지로 이동합니다.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2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비 체크 시 alert 창 표시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약관 동의 후 신청이 가능합니다.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3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돌아가기 : 버튼, 메인 페이지로 이동합니다.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422" name="Google Shape;422;p16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423" name="Google Shape;423;p16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약관 동의(상세)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공간조회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공간조회  &gt; 사무 공간  &gt; 사무 공간 입주 신청  &gt; 리스트 &gt; 약관 동의(상세)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24" name="Google Shape;424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425" name="Google Shape;425;p16"/>
          <p:cNvGrpSpPr/>
          <p:nvPr/>
        </p:nvGrpSpPr>
        <p:grpSpPr>
          <a:xfrm>
            <a:off x="495300" y="3943350"/>
            <a:ext cx="2362200" cy="845646"/>
            <a:chOff x="5050822" y="5251751"/>
            <a:chExt cx="2208860" cy="1152128"/>
          </a:xfrm>
        </p:grpSpPr>
        <p:sp>
          <p:nvSpPr>
            <p:cNvPr id="426" name="Google Shape;426;p16"/>
            <p:cNvSpPr/>
            <p:nvPr/>
          </p:nvSpPr>
          <p:spPr>
            <a:xfrm>
              <a:off x="5050822" y="5251751"/>
              <a:ext cx="2208860" cy="115212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약관 동의 후 가입이  가능합니다.</a:t>
              </a:r>
              <a:endPara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5903224" y="5913276"/>
              <a:ext cx="504056" cy="21602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1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16"/>
          <p:cNvSpPr/>
          <p:nvPr/>
        </p:nvSpPr>
        <p:spPr>
          <a:xfrm>
            <a:off x="1149054" y="3286125"/>
            <a:ext cx="645029" cy="316652"/>
          </a:xfrm>
          <a:prstGeom prst="rect">
            <a:avLst/>
          </a:prstGeom>
          <a:solidFill>
            <a:srgbClr val="36609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입주 신청하기</a:t>
            </a:r>
            <a:endParaRPr/>
          </a:p>
        </p:txBody>
      </p:sp>
      <p:sp>
        <p:nvSpPr>
          <p:cNvPr id="429" name="Google Shape;429;p16"/>
          <p:cNvSpPr/>
          <p:nvPr/>
        </p:nvSpPr>
        <p:spPr>
          <a:xfrm>
            <a:off x="2432881" y="3286125"/>
            <a:ext cx="645029" cy="31665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/>
          </a:p>
        </p:txBody>
      </p:sp>
      <p:cxnSp>
        <p:nvCxnSpPr>
          <p:cNvPr id="430" name="Google Shape;430;p16"/>
          <p:cNvCxnSpPr>
            <a:stCxn id="428" idx="3"/>
          </p:cNvCxnSpPr>
          <p:nvPr/>
        </p:nvCxnSpPr>
        <p:spPr>
          <a:xfrm>
            <a:off x="1794083" y="3444451"/>
            <a:ext cx="377700" cy="4035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31" name="Google Shape;431;p16"/>
          <p:cNvSpPr/>
          <p:nvPr/>
        </p:nvSpPr>
        <p:spPr>
          <a:xfrm>
            <a:off x="134178" y="710188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897042" y="3327066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6"/>
          <p:cNvSpPr/>
          <p:nvPr/>
        </p:nvSpPr>
        <p:spPr>
          <a:xfrm>
            <a:off x="2149973" y="3339928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9" name="Google Shape;439;p17"/>
          <p:cNvGraphicFramePr/>
          <p:nvPr/>
        </p:nvGraphicFramePr>
        <p:xfrm>
          <a:off x="6010275" y="5910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36225"/>
                <a:gridCol w="2797500"/>
              </a:tblGrid>
              <a:tr h="3119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18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Font : 돋움</a:t>
                      </a:r>
                      <a:endParaRPr b="0"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  <a:tr h="19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1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회원 가입 : H2</a:t>
                      </a:r>
                      <a:endParaRPr b="0"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  <a:tr h="3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2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아이디 입력 : 영문/숫자 8-20자, 텍스트 필드 필수 입력</a:t>
                      </a:r>
                      <a:endParaRPr b="0"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  <a:tr h="41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3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영문/숫자 8~20자, 암호화(SHA-256, Bcrypt)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38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4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중복확인 </a:t>
                      </a:r>
                      <a:endParaRPr sz="9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u="none" cap="none" strike="noStrike"/>
                        <a:t>Alert : 입력하신 아이디는 사용이 가능합니다</a:t>
                      </a:r>
                      <a:endParaRPr sz="9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u="none" cap="none" strike="noStrike"/>
                        <a:t>Alert : 입력하신 아이디는 사용이 불가능 합니다</a:t>
                      </a:r>
                      <a:endParaRPr b="0"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  <a:tr h="38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440" name="Google Shape;440;p17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441" name="Google Shape;441;p17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입주 신청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공간조회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공간조회  &gt; 사무 공간  &gt; 사무 공간 입주 신청  &gt; 리스트 &gt; 약관 동의(상세) &gt; 입주 신청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442" name="Google Shape;442;p17"/>
          <p:cNvGrpSpPr/>
          <p:nvPr/>
        </p:nvGrpSpPr>
        <p:grpSpPr>
          <a:xfrm>
            <a:off x="152400" y="485775"/>
            <a:ext cx="5638801" cy="4552950"/>
            <a:chOff x="647699" y="647701"/>
            <a:chExt cx="5057775" cy="4267200"/>
          </a:xfrm>
        </p:grpSpPr>
        <p:sp>
          <p:nvSpPr>
            <p:cNvPr id="443" name="Google Shape;443;p17"/>
            <p:cNvSpPr/>
            <p:nvPr/>
          </p:nvSpPr>
          <p:spPr>
            <a:xfrm>
              <a:off x="647699" y="647701"/>
              <a:ext cx="5057775" cy="42672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4" name="Google Shape;444;p17"/>
            <p:cNvGrpSpPr/>
            <p:nvPr/>
          </p:nvGrpSpPr>
          <p:grpSpPr>
            <a:xfrm>
              <a:off x="1020219" y="700242"/>
              <a:ext cx="3783891" cy="3828666"/>
              <a:chOff x="1151825" y="695795"/>
              <a:chExt cx="3783891" cy="3828666"/>
            </a:xfrm>
          </p:grpSpPr>
          <p:grpSp>
            <p:nvGrpSpPr>
              <p:cNvPr id="445" name="Google Shape;445;p17"/>
              <p:cNvGrpSpPr/>
              <p:nvPr/>
            </p:nvGrpSpPr>
            <p:grpSpPr>
              <a:xfrm>
                <a:off x="1151825" y="947556"/>
                <a:ext cx="3783891" cy="3576905"/>
                <a:chOff x="855925" y="900142"/>
                <a:chExt cx="3484613" cy="3576905"/>
              </a:xfrm>
            </p:grpSpPr>
            <p:sp>
              <p:nvSpPr>
                <p:cNvPr id="446" name="Google Shape;446;p17"/>
                <p:cNvSpPr txBox="1"/>
                <p:nvPr/>
              </p:nvSpPr>
              <p:spPr>
                <a:xfrm>
                  <a:off x="855925" y="900142"/>
                  <a:ext cx="3313008" cy="35769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아이디		</a:t>
                  </a:r>
                  <a:endParaRPr/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비밀번호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비밀번호확인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회사명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사업자등록번호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사용인원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담당자 이름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담당자 전화번호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담당자 이메일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초기계약 개월 수 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</p:txBody>
            </p:sp>
            <p:sp>
              <p:nvSpPr>
                <p:cNvPr id="447" name="Google Shape;447;p17"/>
                <p:cNvSpPr txBox="1"/>
                <p:nvPr/>
              </p:nvSpPr>
              <p:spPr>
                <a:xfrm>
                  <a:off x="855925" y="900143"/>
                  <a:ext cx="3313008" cy="35769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아이디		</a:t>
                  </a:r>
                  <a:endParaRPr/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비밀번호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비밀번호확인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회사명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사업자등록번호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사용인원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담당자 이름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담당자 전화번호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담당자 이메일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초기계약 개월 수 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</p:txBody>
            </p:sp>
            <p:sp>
              <p:nvSpPr>
                <p:cNvPr id="448" name="Google Shape;448;p17"/>
                <p:cNvSpPr/>
                <p:nvPr/>
              </p:nvSpPr>
              <p:spPr>
                <a:xfrm>
                  <a:off x="2240926" y="1041149"/>
                  <a:ext cx="2095500" cy="20002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영문/숫자 포함 8~20자</a:t>
                  </a:r>
                  <a:endParaRPr/>
                </a:p>
              </p:txBody>
            </p:sp>
            <p:sp>
              <p:nvSpPr>
                <p:cNvPr id="449" name="Google Shape;449;p17"/>
                <p:cNvSpPr/>
                <p:nvPr/>
              </p:nvSpPr>
              <p:spPr>
                <a:xfrm>
                  <a:off x="2240926" y="1599402"/>
                  <a:ext cx="2095500" cy="20404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입력한 비밀번호와 일치해야함.</a:t>
                  </a:r>
                  <a:endParaRPr b="0" i="0" sz="105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17"/>
                <p:cNvSpPr/>
                <p:nvPr/>
              </p:nvSpPr>
              <p:spPr>
                <a:xfrm>
                  <a:off x="2240926" y="1902195"/>
                  <a:ext cx="2095500" cy="20002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17"/>
                <p:cNvSpPr/>
                <p:nvPr/>
              </p:nvSpPr>
              <p:spPr>
                <a:xfrm>
                  <a:off x="2245038" y="2272278"/>
                  <a:ext cx="2095500" cy="20002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(-) 제외 숫자로만 10자</a:t>
                  </a:r>
                  <a:endParaRPr/>
                </a:p>
              </p:txBody>
            </p:sp>
            <p:sp>
              <p:nvSpPr>
                <p:cNvPr id="452" name="Google Shape;452;p17"/>
                <p:cNvSpPr/>
                <p:nvPr/>
              </p:nvSpPr>
              <p:spPr>
                <a:xfrm>
                  <a:off x="2229696" y="2599815"/>
                  <a:ext cx="2095500" cy="20002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숫자만</a:t>
                  </a:r>
                  <a:endParaRPr/>
                </a:p>
              </p:txBody>
            </p:sp>
            <p:sp>
              <p:nvSpPr>
                <p:cNvPr id="453" name="Google Shape;453;p17"/>
                <p:cNvSpPr/>
                <p:nvPr/>
              </p:nvSpPr>
              <p:spPr>
                <a:xfrm>
                  <a:off x="2245038" y="3247076"/>
                  <a:ext cx="2095500" cy="20002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(-) 제외 숫자만 입력</a:t>
                  </a:r>
                  <a:endParaRPr/>
                </a:p>
              </p:txBody>
            </p:sp>
            <p:sp>
              <p:nvSpPr>
                <p:cNvPr id="454" name="Google Shape;454;p17"/>
                <p:cNvSpPr/>
                <p:nvPr/>
              </p:nvSpPr>
              <p:spPr>
                <a:xfrm>
                  <a:off x="2229695" y="1298576"/>
                  <a:ext cx="2095500" cy="20404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영문/ 숫자 포함 8~20자</a:t>
                  </a:r>
                  <a:endParaRPr/>
                </a:p>
              </p:txBody>
            </p:sp>
            <p:sp>
              <p:nvSpPr>
                <p:cNvPr id="455" name="Google Shape;455;p17"/>
                <p:cNvSpPr/>
                <p:nvPr/>
              </p:nvSpPr>
              <p:spPr>
                <a:xfrm>
                  <a:off x="2229695" y="2934483"/>
                  <a:ext cx="2095500" cy="20002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17"/>
                <p:cNvSpPr/>
                <p:nvPr/>
              </p:nvSpPr>
              <p:spPr>
                <a:xfrm>
                  <a:off x="2245038" y="3583524"/>
                  <a:ext cx="2095500" cy="20002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-228600" lvl="0" marL="22860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AutoNum type="arabicPeriod"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(@) 포함 영문/숫자 10~50자 입력</a:t>
                  </a:r>
                  <a:endParaRPr/>
                </a:p>
              </p:txBody>
            </p:sp>
            <p:sp>
              <p:nvSpPr>
                <p:cNvPr id="457" name="Google Shape;457;p17"/>
                <p:cNvSpPr/>
                <p:nvPr/>
              </p:nvSpPr>
              <p:spPr>
                <a:xfrm>
                  <a:off x="2979169" y="3852127"/>
                  <a:ext cx="1357257" cy="20404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총 금액 나타내기</a:t>
                  </a:r>
                  <a:endParaRPr/>
                </a:p>
              </p:txBody>
            </p:sp>
          </p:grpSp>
          <p:sp>
            <p:nvSpPr>
              <p:cNvPr id="458" name="Google Shape;458;p17"/>
              <p:cNvSpPr txBox="1"/>
              <p:nvPr/>
            </p:nvSpPr>
            <p:spPr>
              <a:xfrm>
                <a:off x="2504602" y="695795"/>
                <a:ext cx="1736003" cy="317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rPr>
                  <a:t>입주 신청</a:t>
                </a:r>
                <a:endParaRPr/>
              </a:p>
            </p:txBody>
          </p:sp>
        </p:grpSp>
        <p:sp>
          <p:nvSpPr>
            <p:cNvPr id="459" name="Google Shape;459;p17"/>
            <p:cNvSpPr/>
            <p:nvPr/>
          </p:nvSpPr>
          <p:spPr>
            <a:xfrm>
              <a:off x="4846326" y="1095586"/>
              <a:ext cx="657224" cy="200025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중복확인</a:t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2138920" y="4364867"/>
              <a:ext cx="1196613" cy="328085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다음</a:t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3649713" y="4364866"/>
              <a:ext cx="1196613" cy="328085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돌아가기</a:t>
              </a:r>
              <a:endParaRPr/>
            </a:p>
          </p:txBody>
        </p:sp>
      </p:grpSp>
      <p:sp>
        <p:nvSpPr>
          <p:cNvPr id="462" name="Google Shape;462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3" name="Google Shape;463;p17"/>
          <p:cNvSpPr/>
          <p:nvPr/>
        </p:nvSpPr>
        <p:spPr>
          <a:xfrm>
            <a:off x="2249415" y="601409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7"/>
          <p:cNvSpPr/>
          <p:nvPr/>
        </p:nvSpPr>
        <p:spPr>
          <a:xfrm>
            <a:off x="1894093" y="953051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7"/>
          <p:cNvSpPr/>
          <p:nvPr/>
        </p:nvSpPr>
        <p:spPr>
          <a:xfrm>
            <a:off x="1894093" y="1273116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7"/>
          <p:cNvSpPr/>
          <p:nvPr/>
        </p:nvSpPr>
        <p:spPr>
          <a:xfrm>
            <a:off x="4869957" y="730404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081272" y="3301720"/>
            <a:ext cx="1533701" cy="791444"/>
            <a:chOff x="5724204" y="5652695"/>
            <a:chExt cx="1483314" cy="866770"/>
          </a:xfrm>
        </p:grpSpPr>
        <p:sp>
          <p:nvSpPr>
            <p:cNvPr id="468" name="Google Shape;468;p17"/>
            <p:cNvSpPr/>
            <p:nvPr/>
          </p:nvSpPr>
          <p:spPr>
            <a:xfrm>
              <a:off x="5724204" y="5652695"/>
              <a:ext cx="1483314" cy="86677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입력하신 아이디는 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사용이 가능합니다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6211341" y="6204816"/>
              <a:ext cx="509038" cy="2160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1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5113163" y="3274588"/>
            <a:ext cx="1692148" cy="801961"/>
            <a:chOff x="5467195" y="5638822"/>
            <a:chExt cx="1483314" cy="866770"/>
          </a:xfrm>
        </p:grpSpPr>
        <p:sp>
          <p:nvSpPr>
            <p:cNvPr id="471" name="Google Shape;471;p17"/>
            <p:cNvSpPr/>
            <p:nvPr/>
          </p:nvSpPr>
          <p:spPr>
            <a:xfrm>
              <a:off x="5467195" y="5638822"/>
              <a:ext cx="1483314" cy="86677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입력하신 아이디는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사용이 불 가능합니다.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956823" y="6198806"/>
              <a:ext cx="504056" cy="2160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1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3" name="Google Shape;473;p17"/>
          <p:cNvCxnSpPr>
            <a:stCxn id="459" idx="2"/>
            <a:endCxn id="471" idx="0"/>
          </p:cNvCxnSpPr>
          <p:nvPr/>
        </p:nvCxnSpPr>
        <p:spPr>
          <a:xfrm>
            <a:off x="5199719" y="1177072"/>
            <a:ext cx="759600" cy="209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4" name="Google Shape;474;p17"/>
          <p:cNvCxnSpPr>
            <a:stCxn id="459" idx="2"/>
            <a:endCxn id="468" idx="1"/>
          </p:cNvCxnSpPr>
          <p:nvPr/>
        </p:nvCxnSpPr>
        <p:spPr>
          <a:xfrm>
            <a:off x="5199719" y="1177072"/>
            <a:ext cx="1881600" cy="252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5" name="Google Shape;475;p17"/>
          <p:cNvSpPr/>
          <p:nvPr/>
        </p:nvSpPr>
        <p:spPr>
          <a:xfrm>
            <a:off x="2230842" y="3965198"/>
            <a:ext cx="722385" cy="214016"/>
          </a:xfrm>
          <a:prstGeom prst="rect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콤보박스▼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" name="Google Shape;481;p18"/>
          <p:cNvGraphicFramePr/>
          <p:nvPr/>
        </p:nvGraphicFramePr>
        <p:xfrm>
          <a:off x="6010275" y="5910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36225"/>
                <a:gridCol w="2797500"/>
              </a:tblGrid>
              <a:tr h="3119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18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Font : 돋움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</a:tr>
              <a:tr h="19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입력한 비밀번호와 일치해야합니다.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</a:tr>
              <a:tr h="3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(-) 제외 숫자로만 10자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</a:tr>
              <a:tr h="41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검증 정규식을 추가합니다.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38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개월 수에 선택한 사무 공간 월별 가격을 곱합니다. 그래서 총 금액 나타냅니다. 1개월 3개월 6개월 12개월이 있습니다.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38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입력이 정규식대로 다 완료되면 이용정책들을 동의 하기 위해 다음 페이지로 넘어갑니다.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38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페이지로 돌아갑니다..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482" name="Google Shape;482;p18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483" name="Google Shape;483;p18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입주 신청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공간조회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공간조회  &gt; 사무 공간  &gt; 사무 공간 입주 신청  &gt; 리스트 &gt; 약관 동의1 &gt;  입주 인청 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484" name="Google Shape;484;p18"/>
          <p:cNvGrpSpPr/>
          <p:nvPr/>
        </p:nvGrpSpPr>
        <p:grpSpPr>
          <a:xfrm>
            <a:off x="152400" y="485775"/>
            <a:ext cx="5638801" cy="4552950"/>
            <a:chOff x="647699" y="647701"/>
            <a:chExt cx="5057775" cy="4267200"/>
          </a:xfrm>
        </p:grpSpPr>
        <p:sp>
          <p:nvSpPr>
            <p:cNvPr id="485" name="Google Shape;485;p18"/>
            <p:cNvSpPr/>
            <p:nvPr/>
          </p:nvSpPr>
          <p:spPr>
            <a:xfrm>
              <a:off x="647699" y="647701"/>
              <a:ext cx="5057775" cy="42672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6" name="Google Shape;486;p18"/>
            <p:cNvGrpSpPr/>
            <p:nvPr/>
          </p:nvGrpSpPr>
          <p:grpSpPr>
            <a:xfrm>
              <a:off x="1020219" y="700242"/>
              <a:ext cx="3792434" cy="3828666"/>
              <a:chOff x="1151825" y="695795"/>
              <a:chExt cx="3792434" cy="3828666"/>
            </a:xfrm>
          </p:grpSpPr>
          <p:grpSp>
            <p:nvGrpSpPr>
              <p:cNvPr id="487" name="Google Shape;487;p18"/>
              <p:cNvGrpSpPr/>
              <p:nvPr/>
            </p:nvGrpSpPr>
            <p:grpSpPr>
              <a:xfrm>
                <a:off x="1151825" y="947556"/>
                <a:ext cx="3792434" cy="3576905"/>
                <a:chOff x="855925" y="900142"/>
                <a:chExt cx="3492480" cy="3576905"/>
              </a:xfrm>
            </p:grpSpPr>
            <p:sp>
              <p:nvSpPr>
                <p:cNvPr id="488" name="Google Shape;488;p18"/>
                <p:cNvSpPr txBox="1"/>
                <p:nvPr/>
              </p:nvSpPr>
              <p:spPr>
                <a:xfrm>
                  <a:off x="855925" y="900142"/>
                  <a:ext cx="3313008" cy="35769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아이디		</a:t>
                  </a:r>
                  <a:endParaRPr/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비밀번호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비밀번호확인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회사명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사업자등록번호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사용인원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담당자 이름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담당자 전화번호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담당자 이메일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초기계약 개월 수 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</p:txBody>
            </p:sp>
            <p:sp>
              <p:nvSpPr>
                <p:cNvPr id="489" name="Google Shape;489;p18"/>
                <p:cNvSpPr txBox="1"/>
                <p:nvPr/>
              </p:nvSpPr>
              <p:spPr>
                <a:xfrm>
                  <a:off x="855925" y="900143"/>
                  <a:ext cx="3313008" cy="35769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아이디		</a:t>
                  </a:r>
                  <a:endParaRPr/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비밀번호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비밀번호확인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회사명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사업자등록번호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사용인원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담당자 이름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담당자 전화번호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담당자 이메일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100" u="none" cap="none" strike="noStrike">
                      <a:solidFill>
                        <a:srgbClr val="000000"/>
                      </a:solidFill>
                      <a:latin typeface="Dotum"/>
                      <a:ea typeface="Dotum"/>
                      <a:cs typeface="Dotum"/>
                      <a:sym typeface="Dotum"/>
                    </a:rPr>
                    <a:t>초기계약 개월 수 </a:t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  <a:p>
                  <a:pPr indent="0" lvl="0" marL="0" marR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endParaRPr>
                </a:p>
              </p:txBody>
            </p:sp>
            <p:sp>
              <p:nvSpPr>
                <p:cNvPr id="490" name="Google Shape;490;p18"/>
                <p:cNvSpPr/>
                <p:nvPr/>
              </p:nvSpPr>
              <p:spPr>
                <a:xfrm>
                  <a:off x="2240926" y="1041149"/>
                  <a:ext cx="2095500" cy="20002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영문/숫자 포함 8~20자</a:t>
                  </a:r>
                  <a:endParaRPr/>
                </a:p>
              </p:txBody>
            </p:sp>
            <p:sp>
              <p:nvSpPr>
                <p:cNvPr id="491" name="Google Shape;491;p18"/>
                <p:cNvSpPr/>
                <p:nvPr/>
              </p:nvSpPr>
              <p:spPr>
                <a:xfrm>
                  <a:off x="2240926" y="1599402"/>
                  <a:ext cx="2095500" cy="20404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입력한 비밀번호와 일치해야함.</a:t>
                  </a:r>
                  <a:endParaRPr b="0" i="0" sz="105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8"/>
                <p:cNvSpPr/>
                <p:nvPr/>
              </p:nvSpPr>
              <p:spPr>
                <a:xfrm>
                  <a:off x="2240926" y="1902195"/>
                  <a:ext cx="2095500" cy="20002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8"/>
                <p:cNvSpPr/>
                <p:nvPr/>
              </p:nvSpPr>
              <p:spPr>
                <a:xfrm>
                  <a:off x="2245038" y="2272278"/>
                  <a:ext cx="2095500" cy="20002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(-) 제외 숫자로만 10자</a:t>
                  </a:r>
                  <a:endParaRPr/>
                </a:p>
              </p:txBody>
            </p:sp>
            <p:sp>
              <p:nvSpPr>
                <p:cNvPr id="494" name="Google Shape;494;p18"/>
                <p:cNvSpPr/>
                <p:nvPr/>
              </p:nvSpPr>
              <p:spPr>
                <a:xfrm>
                  <a:off x="2229696" y="2599815"/>
                  <a:ext cx="2095500" cy="20002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숫자만</a:t>
                  </a:r>
                  <a:endParaRPr/>
                </a:p>
              </p:txBody>
            </p:sp>
            <p:sp>
              <p:nvSpPr>
                <p:cNvPr id="495" name="Google Shape;495;p18"/>
                <p:cNvSpPr/>
                <p:nvPr/>
              </p:nvSpPr>
              <p:spPr>
                <a:xfrm>
                  <a:off x="2252905" y="3247076"/>
                  <a:ext cx="2095500" cy="20002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(-) 제외 숫자만 11자 입력</a:t>
                  </a:r>
                  <a:endParaRPr/>
                </a:p>
              </p:txBody>
            </p:sp>
            <p:sp>
              <p:nvSpPr>
                <p:cNvPr id="496" name="Google Shape;496;p18"/>
                <p:cNvSpPr/>
                <p:nvPr/>
              </p:nvSpPr>
              <p:spPr>
                <a:xfrm>
                  <a:off x="2245038" y="3843847"/>
                  <a:ext cx="596702" cy="200584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80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콤보박스▼</a:t>
                  </a:r>
                  <a:endParaRPr b="0" i="0" sz="105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8"/>
                <p:cNvSpPr/>
                <p:nvPr/>
              </p:nvSpPr>
              <p:spPr>
                <a:xfrm>
                  <a:off x="2229695" y="1298576"/>
                  <a:ext cx="2095500" cy="20404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영문/ 숫자 포함 8~20자</a:t>
                  </a:r>
                  <a:endParaRPr/>
                </a:p>
              </p:txBody>
            </p:sp>
            <p:sp>
              <p:nvSpPr>
                <p:cNvPr id="498" name="Google Shape;498;p18"/>
                <p:cNvSpPr/>
                <p:nvPr/>
              </p:nvSpPr>
              <p:spPr>
                <a:xfrm>
                  <a:off x="2229695" y="2934483"/>
                  <a:ext cx="2095500" cy="20002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8"/>
                <p:cNvSpPr/>
                <p:nvPr/>
              </p:nvSpPr>
              <p:spPr>
                <a:xfrm>
                  <a:off x="2245038" y="3583524"/>
                  <a:ext cx="2095500" cy="20002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(@) 포함 영문/숫자 10~50자 입력</a:t>
                  </a:r>
                  <a:endParaRPr/>
                </a:p>
              </p:txBody>
            </p:sp>
            <p:sp>
              <p:nvSpPr>
                <p:cNvPr id="500" name="Google Shape;500;p18"/>
                <p:cNvSpPr/>
                <p:nvPr/>
              </p:nvSpPr>
              <p:spPr>
                <a:xfrm>
                  <a:off x="2979169" y="3852127"/>
                  <a:ext cx="1357257" cy="204045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05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총 금액 나타내기</a:t>
                  </a:r>
                  <a:endParaRPr/>
                </a:p>
              </p:txBody>
            </p:sp>
          </p:grpSp>
          <p:sp>
            <p:nvSpPr>
              <p:cNvPr id="501" name="Google Shape;501;p18"/>
              <p:cNvSpPr txBox="1"/>
              <p:nvPr/>
            </p:nvSpPr>
            <p:spPr>
              <a:xfrm>
                <a:off x="2504602" y="695795"/>
                <a:ext cx="1736003" cy="317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1600" u="none" cap="none" strike="noStrik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rPr>
                  <a:t>입주 신청</a:t>
                </a:r>
                <a:endParaRPr/>
              </a:p>
            </p:txBody>
          </p:sp>
        </p:grpSp>
        <p:sp>
          <p:nvSpPr>
            <p:cNvPr id="502" name="Google Shape;502;p18"/>
            <p:cNvSpPr/>
            <p:nvPr/>
          </p:nvSpPr>
          <p:spPr>
            <a:xfrm>
              <a:off x="4872672" y="1475127"/>
              <a:ext cx="657224" cy="200025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중복확인</a:t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2138920" y="4364867"/>
              <a:ext cx="1196613" cy="328085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다음</a:t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3649713" y="4364866"/>
              <a:ext cx="1196613" cy="328085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돌아가기</a:t>
              </a:r>
              <a:endParaRPr/>
            </a:p>
          </p:txBody>
        </p:sp>
      </p:grpSp>
      <p:sp>
        <p:nvSpPr>
          <p:cNvPr id="505" name="Google Shape;505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6" name="Google Shape;506;p18"/>
          <p:cNvSpPr/>
          <p:nvPr/>
        </p:nvSpPr>
        <p:spPr>
          <a:xfrm>
            <a:off x="1894093" y="1547844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8"/>
          <p:cNvSpPr/>
          <p:nvPr/>
        </p:nvSpPr>
        <p:spPr>
          <a:xfrm>
            <a:off x="1893538" y="2288672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8"/>
          <p:cNvSpPr/>
          <p:nvPr/>
        </p:nvSpPr>
        <p:spPr>
          <a:xfrm>
            <a:off x="1959163" y="3665062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8"/>
          <p:cNvSpPr/>
          <p:nvPr/>
        </p:nvSpPr>
        <p:spPr>
          <a:xfrm>
            <a:off x="1894093" y="3960117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5050835" y="3320102"/>
            <a:ext cx="1500630" cy="5866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계약 개월 수 * 선택한 사무 공간 월별 가격.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8"/>
          <p:cNvSpPr/>
          <p:nvPr/>
        </p:nvSpPr>
        <p:spPr>
          <a:xfrm>
            <a:off x="1560619" y="4506967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8"/>
          <p:cNvSpPr/>
          <p:nvPr/>
        </p:nvSpPr>
        <p:spPr>
          <a:xfrm>
            <a:off x="3123280" y="4337410"/>
            <a:ext cx="751995" cy="297008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3" name="Google Shape;513;p18"/>
          <p:cNvCxnSpPr/>
          <p:nvPr/>
        </p:nvCxnSpPr>
        <p:spPr>
          <a:xfrm flipH="1">
            <a:off x="4506219" y="3665062"/>
            <a:ext cx="722872" cy="390107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514" name="Google Shape;514;p18"/>
          <p:cNvPicPr preferRelativeResize="0"/>
          <p:nvPr/>
        </p:nvPicPr>
        <p:blipFill rotWithShape="1">
          <a:blip r:embed="rId3">
            <a:alphaModFix/>
          </a:blip>
          <a:srcRect b="34806" l="0" r="0" t="0"/>
          <a:stretch/>
        </p:blipFill>
        <p:spPr>
          <a:xfrm>
            <a:off x="6622410" y="3258192"/>
            <a:ext cx="2240054" cy="14578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5" name="Google Shape;515;p18"/>
          <p:cNvCxnSpPr/>
          <p:nvPr/>
        </p:nvCxnSpPr>
        <p:spPr>
          <a:xfrm>
            <a:off x="2610607" y="4058290"/>
            <a:ext cx="4012834" cy="171802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6" name="Google Shape;516;p18"/>
          <p:cNvSpPr/>
          <p:nvPr/>
        </p:nvSpPr>
        <p:spPr>
          <a:xfrm>
            <a:off x="6716561" y="3380702"/>
            <a:ext cx="670999" cy="24411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1개월</a:t>
            </a:r>
            <a:endParaRPr/>
          </a:p>
        </p:txBody>
      </p:sp>
      <p:sp>
        <p:nvSpPr>
          <p:cNvPr id="517" name="Google Shape;517;p18"/>
          <p:cNvSpPr/>
          <p:nvPr/>
        </p:nvSpPr>
        <p:spPr>
          <a:xfrm>
            <a:off x="6716559" y="3665062"/>
            <a:ext cx="670999" cy="221885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1개월</a:t>
            </a:r>
            <a:endParaRPr/>
          </a:p>
        </p:txBody>
      </p:sp>
      <p:sp>
        <p:nvSpPr>
          <p:cNvPr id="518" name="Google Shape;518;p18"/>
          <p:cNvSpPr/>
          <p:nvPr/>
        </p:nvSpPr>
        <p:spPr>
          <a:xfrm>
            <a:off x="6716561" y="3906748"/>
            <a:ext cx="670999" cy="217107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3개월</a:t>
            </a:r>
            <a:endParaRPr/>
          </a:p>
        </p:txBody>
      </p:sp>
      <p:sp>
        <p:nvSpPr>
          <p:cNvPr id="519" name="Google Shape;519;p18"/>
          <p:cNvSpPr/>
          <p:nvPr/>
        </p:nvSpPr>
        <p:spPr>
          <a:xfrm>
            <a:off x="6716561" y="4136801"/>
            <a:ext cx="670999" cy="186582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6개월</a:t>
            </a:r>
            <a:endParaRPr/>
          </a:p>
        </p:txBody>
      </p:sp>
      <p:sp>
        <p:nvSpPr>
          <p:cNvPr id="520" name="Google Shape;520;p18"/>
          <p:cNvSpPr/>
          <p:nvPr/>
        </p:nvSpPr>
        <p:spPr>
          <a:xfrm>
            <a:off x="6716561" y="4329406"/>
            <a:ext cx="670999" cy="2133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12개월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2"/>
          <p:cNvGraphicFramePr/>
          <p:nvPr/>
        </p:nvGraphicFramePr>
        <p:xfrm>
          <a:off x="6344446" y="440686"/>
          <a:ext cx="2797851" cy="41730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0375"/>
                <a:gridCol w="2497476"/>
              </a:tblGrid>
              <a:tr h="30190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lang="ko-KR" sz="1000" b="1" u="none" strike="noStrike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1600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Header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100%, height :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Logo :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5%, height : 100%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Header Menu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(w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idth : 70%, height : 100%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목록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로그인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마이페이지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이용안내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예약하기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고객센터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※ 메뉴 버튼 형태로 구현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content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100%, height : 68%)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Banner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배너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(width: 100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40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005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Info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(width : 100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47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목록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룸정보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시설안내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※ 메뉴 버튼 형태로 구현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435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Menu :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메인메뉴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(width : 100% height : 13%)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435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Footer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(width : 100% height : 11%)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i="0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90" name="Google Shape;90;p2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lt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/>
                        <a:t>메인 페이지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/>
                        <a:t>01 메인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/>
                        <a:t>김 주 영</a:t>
                      </a:r>
                      <a:endParaRPr lang="ko-KR" altLang="en-US"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</a:t>
            </a:fld>
            <a:endParaRPr lang="en-US"/>
          </a:p>
        </p:txBody>
      </p:sp>
      <p:sp>
        <p:nvSpPr>
          <p:cNvPr id="96" name="Google Shape;96;p2"/>
          <p:cNvSpPr/>
          <p:nvPr/>
        </p:nvSpPr>
        <p:spPr>
          <a:xfrm>
            <a:off x="863864" y="715762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71802" y="1268681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56812" y="2467227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순서도: 처리 18"/>
          <p:cNvSpPr/>
          <p:nvPr/>
        </p:nvSpPr>
        <p:spPr>
          <a:xfrm>
            <a:off x="739601" y="647873"/>
            <a:ext cx="3681586" cy="4342879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순서도: 처리 18"/>
          <p:cNvSpPr/>
          <p:nvPr/>
        </p:nvSpPr>
        <p:spPr>
          <a:xfrm>
            <a:off x="741189" y="649460"/>
            <a:ext cx="800273" cy="54081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순서도: 처리 18"/>
          <p:cNvSpPr/>
          <p:nvPr/>
        </p:nvSpPr>
        <p:spPr>
          <a:xfrm>
            <a:off x="1687338" y="793923"/>
            <a:ext cx="2729085" cy="397941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10" name="순서도: 처리 18"/>
          <p:cNvSpPr/>
          <p:nvPr/>
        </p:nvSpPr>
        <p:spPr>
          <a:xfrm>
            <a:off x="742776" y="3913360"/>
            <a:ext cx="3673648" cy="33444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" name="순서도: 처리 18"/>
          <p:cNvSpPr/>
          <p:nvPr/>
        </p:nvSpPr>
        <p:spPr>
          <a:xfrm>
            <a:off x="744364" y="1192386"/>
            <a:ext cx="3673648" cy="115994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순서도: 처리 18"/>
          <p:cNvSpPr/>
          <p:nvPr/>
        </p:nvSpPr>
        <p:spPr>
          <a:xfrm>
            <a:off x="745951" y="2352848"/>
            <a:ext cx="3673648" cy="156475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Google Shape;102;p2"/>
          <p:cNvSpPr/>
          <p:nvPr/>
        </p:nvSpPr>
        <p:spPr>
          <a:xfrm>
            <a:off x="1745695" y="850699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144588" y="2440364"/>
            <a:ext cx="658177" cy="2628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100">
                <a:latin typeface="맑은 고딕"/>
                <a:ea typeface="맑은 고딕"/>
              </a:rPr>
              <a:t>룸 정보</a:t>
            </a:r>
            <a:endParaRPr lang="ko-KR" altLang="en-US" sz="1100">
              <a:latin typeface="맑은 고딕"/>
              <a:ea typeface="맑은 고딕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130300" y="3204369"/>
            <a:ext cx="801052" cy="262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>
                <a:latin typeface="맑은 고딕"/>
                <a:ea typeface="맑은 고딕"/>
              </a:rPr>
              <a:t>시설 안내</a:t>
            </a:r>
            <a:endParaRPr lang="ko-KR" altLang="en-US" sz="1100">
              <a:latin typeface="맑은 고딕"/>
              <a:ea typeface="맑은 고딕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40336" y="3974468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116010" y="3960018"/>
            <a:ext cx="3361692" cy="24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맑은 고딕"/>
                <a:ea typeface="맑은 고딕"/>
              </a:rPr>
              <a:t>공지사항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문의게시판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이용요금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예약하기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찾아오시는 길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845627" y="978851"/>
            <a:ext cx="2686685" cy="2209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로그인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마이페이지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예약하기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고객센터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013777" y="4449126"/>
            <a:ext cx="3305810" cy="419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주소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전화번호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</a:rPr>
              <a:t>/FAX/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사업자등록번호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대표자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저작권표시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21" name="Google Shape;105;p2"/>
          <p:cNvSpPr/>
          <p:nvPr/>
        </p:nvSpPr>
        <p:spPr>
          <a:xfrm>
            <a:off x="826048" y="433324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en-US" altLang="ko-KR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042" y="1335968"/>
            <a:ext cx="1937035" cy="238738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528" name="Google Shape;528;p19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리스트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공간조회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공간조회  &gt; 사무 공간  &gt; 사무 공간 입주 신청  &gt; 리스트 &gt; 약관 동의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29" name="Google Shape;529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530" name="Google Shape;530;p19"/>
          <p:cNvGraphicFramePr/>
          <p:nvPr/>
        </p:nvGraphicFramePr>
        <p:xfrm>
          <a:off x="6010275" y="838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36225"/>
                <a:gridCol w="2797500"/>
              </a:tblGrid>
              <a:tr h="3119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내용 :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가격정책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계약갱신정책 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계약취소 정책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약간 동의 체크 박스 (약관 동의 내용으로 들어간다)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 체크 시 입주 신청 페이지로 이동 불가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약관 동의 비 체크 시 : alert “약관 동의 후 가입이 가능합니다.”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신청하기 : 약관을 모두 동의 해야지 신청이 정상적으로 처리되고, 성공시 아래와 같은 팝업창이 뜨면서 안내를 해줍니다.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돌아가기 : 버튼, 메인 페이지로 이동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31" name="Google Shape;531;p19"/>
          <p:cNvSpPr/>
          <p:nvPr/>
        </p:nvSpPr>
        <p:spPr>
          <a:xfrm>
            <a:off x="544480" y="3504960"/>
            <a:ext cx="5075266" cy="406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입주 신청하기 / 돌아가기 버튼&lt;content3&gt;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9"/>
          <p:cNvSpPr/>
          <p:nvPr/>
        </p:nvSpPr>
        <p:spPr>
          <a:xfrm>
            <a:off x="544484" y="795592"/>
            <a:ext cx="5075266" cy="42889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가격 정책 내용 &lt;content1&gt;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9"/>
          <p:cNvSpPr/>
          <p:nvPr/>
        </p:nvSpPr>
        <p:spPr>
          <a:xfrm>
            <a:off x="2178413" y="1934291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9"/>
          <p:cNvSpPr/>
          <p:nvPr/>
        </p:nvSpPr>
        <p:spPr>
          <a:xfrm>
            <a:off x="2056995" y="795592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9"/>
          <p:cNvSpPr/>
          <p:nvPr/>
        </p:nvSpPr>
        <p:spPr>
          <a:xfrm>
            <a:off x="663578" y="1246292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9"/>
          <p:cNvSpPr/>
          <p:nvPr/>
        </p:nvSpPr>
        <p:spPr>
          <a:xfrm>
            <a:off x="1794083" y="3400437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9"/>
          <p:cNvSpPr/>
          <p:nvPr/>
        </p:nvSpPr>
        <p:spPr>
          <a:xfrm>
            <a:off x="544484" y="2620353"/>
            <a:ext cx="5075266" cy="42889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계약 취소 정책 내용 &lt;content3&gt;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9"/>
          <p:cNvSpPr/>
          <p:nvPr/>
        </p:nvSpPr>
        <p:spPr>
          <a:xfrm>
            <a:off x="544484" y="1713942"/>
            <a:ext cx="5075266" cy="42889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계약 갱신 정책 내용 &lt;content2&gt;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042" y="2226518"/>
            <a:ext cx="1937035" cy="23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042" y="3126770"/>
            <a:ext cx="1937035" cy="23873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19"/>
          <p:cNvSpPr/>
          <p:nvPr/>
        </p:nvSpPr>
        <p:spPr>
          <a:xfrm>
            <a:off x="2811630" y="3400437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" name="Google Shape;542;p19"/>
          <p:cNvGrpSpPr/>
          <p:nvPr/>
        </p:nvGrpSpPr>
        <p:grpSpPr>
          <a:xfrm>
            <a:off x="6325970" y="3363432"/>
            <a:ext cx="1896407" cy="1405110"/>
            <a:chOff x="4766035" y="5067509"/>
            <a:chExt cx="2029094" cy="1078130"/>
          </a:xfrm>
        </p:grpSpPr>
        <p:sp>
          <p:nvSpPr>
            <p:cNvPr id="543" name="Google Shape;543;p19"/>
            <p:cNvSpPr/>
            <p:nvPr/>
          </p:nvSpPr>
          <p:spPr>
            <a:xfrm>
              <a:off x="4766035" y="5067509"/>
              <a:ext cx="2029094" cy="10781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Dotum"/>
                  <a:ea typeface="Dotum"/>
                  <a:cs typeface="Dotum"/>
                  <a:sym typeface="Dotum"/>
                </a:rPr>
                <a:t> 입주 신청이 완료됐습니다.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Dotum"/>
                  <a:ea typeface="Dotum"/>
                  <a:cs typeface="Dotum"/>
                  <a:sym typeface="Dotum"/>
                </a:rPr>
                <a:t>상담 매니저가  1일 내에 연락 드리겠습니다.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Dotum"/>
                  <a:ea typeface="Dotum"/>
                  <a:cs typeface="Dotum"/>
                  <a:sym typeface="Dotum"/>
                </a:rPr>
                <a:t>      (계좌이체 문의 : ☎1111-2222)</a:t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528553" y="5800403"/>
              <a:ext cx="504056" cy="21602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1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5" name="Google Shape;545;p19"/>
          <p:cNvCxnSpPr/>
          <p:nvPr/>
        </p:nvCxnSpPr>
        <p:spPr>
          <a:xfrm>
            <a:off x="2173727" y="3708151"/>
            <a:ext cx="4996748" cy="804643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1" name="Google Shape;551;p20"/>
          <p:cNvGraphicFramePr/>
          <p:nvPr/>
        </p:nvGraphicFramePr>
        <p:xfrm>
          <a:off x="6144421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00375"/>
                <a:gridCol w="2499175"/>
              </a:tblGrid>
              <a:tr h="28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Description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공용공간 예약 aside 메뉴를 누릅니다.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컴퍼런스 룸 1, 2를 고를 수 있는 버튼이 나옵니다.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CONTENT: WIDTH:39% HEIGHT:70%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552" name="Google Shape;552;p20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553" name="Google Shape;553;p20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공용공간 예약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공간조회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공간조회  &gt; 공용공간 예약 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54" name="Google Shape;554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555" name="Google Shape;555;p20"/>
          <p:cNvGrpSpPr/>
          <p:nvPr/>
        </p:nvGrpSpPr>
        <p:grpSpPr>
          <a:xfrm>
            <a:off x="409575" y="838199"/>
            <a:ext cx="5356839" cy="3705785"/>
            <a:chOff x="409575" y="838199"/>
            <a:chExt cx="5356839" cy="3705785"/>
          </a:xfrm>
        </p:grpSpPr>
        <p:sp>
          <p:nvSpPr>
            <p:cNvPr id="556" name="Google Shape;556;p20"/>
            <p:cNvSpPr/>
            <p:nvPr/>
          </p:nvSpPr>
          <p:spPr>
            <a:xfrm>
              <a:off x="409576" y="838199"/>
              <a:ext cx="1060761" cy="615117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1630000" y="838200"/>
              <a:ext cx="4136414" cy="615116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</a:t>
              </a: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공간조회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/마이 페이지/ 고객센터/로그인</a:t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409575" y="4239745"/>
              <a:ext cx="5356837" cy="304239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</a:t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409576" y="1654518"/>
              <a:ext cx="5356836" cy="241024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&lt;MAIN_BODY&gt;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공용공간 예약</a:t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9575" y="1654518"/>
              <a:ext cx="5356838" cy="241024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09575" y="1656660"/>
              <a:ext cx="923925" cy="2410248"/>
            </a:xfrm>
            <a:prstGeom prst="rect">
              <a:avLst/>
            </a:prstGeom>
            <a:solidFill>
              <a:srgbClr val="93B3D7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&lt;ARTICLE_FIRST&gt;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사무공간 입주 신청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&lt;ARTICLE_SECOND&gt;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공용공간 예약</a:t>
              </a:r>
              <a:endParaRPr/>
            </a:p>
          </p:txBody>
        </p:sp>
      </p:grpSp>
      <p:grpSp>
        <p:nvGrpSpPr>
          <p:cNvPr id="562" name="Google Shape;562;p20"/>
          <p:cNvGrpSpPr/>
          <p:nvPr/>
        </p:nvGrpSpPr>
        <p:grpSpPr>
          <a:xfrm>
            <a:off x="1630000" y="1759878"/>
            <a:ext cx="3710784" cy="2203812"/>
            <a:chOff x="2055628" y="1606188"/>
            <a:chExt cx="3710784" cy="2203812"/>
          </a:xfrm>
        </p:grpSpPr>
        <p:sp>
          <p:nvSpPr>
            <p:cNvPr id="563" name="Google Shape;563;p20"/>
            <p:cNvSpPr/>
            <p:nvPr/>
          </p:nvSpPr>
          <p:spPr>
            <a:xfrm>
              <a:off x="2055628" y="1606188"/>
              <a:ext cx="3710784" cy="220381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4123835" y="1879952"/>
              <a:ext cx="1315685" cy="1677495"/>
            </a:xfrm>
            <a:prstGeom prst="rect">
              <a:avLst/>
            </a:prstGeom>
            <a:solidFill>
              <a:srgbClr val="B7CCE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컨퍼런스룸 2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2327928" y="1879952"/>
              <a:ext cx="1315685" cy="1677495"/>
            </a:xfrm>
            <a:prstGeom prst="rect">
              <a:avLst/>
            </a:prstGeom>
            <a:solidFill>
              <a:srgbClr val="B7CCE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컨퍼런스룸 1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6" name="Google Shape;566;p20"/>
          <p:cNvSpPr/>
          <p:nvPr/>
        </p:nvSpPr>
        <p:spPr>
          <a:xfrm>
            <a:off x="409575" y="2872390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2333" y="3343869"/>
            <a:ext cx="1363951" cy="168488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graphicFrame>
        <p:nvGraphicFramePr>
          <p:cNvPr id="573" name="Google Shape;573;p21"/>
          <p:cNvGraphicFramePr/>
          <p:nvPr/>
        </p:nvGraphicFramePr>
        <p:xfrm>
          <a:off x="6144421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00375"/>
                <a:gridCol w="2499175"/>
              </a:tblGrid>
              <a:tr h="28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Description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버튼의 컴퍼런스룸의 예약이 진행됩니다.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MAIN_BODY에는 공용공간 일정 달력과 상세 설명이 나옵니다.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일정달력에는 예약 현황이 나와있습니다.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날짜에 예약이 완료된 현황과 가능한 시간을 나타내줍니다.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특정 날짜를 클릭하면 예약가능한 옵션(전일제 / 반일제(오후) / 반일제(오전))을 콤보박스를 통해서 선택할 수 있습니다.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574" name="Google Shape;574;p21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575" name="Google Shape;575;p21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공용공간 예약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공간조회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공간조회  &gt; 공용공간 예약 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76" name="Google Shape;576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577" name="Google Shape;577;p21"/>
          <p:cNvGrpSpPr/>
          <p:nvPr/>
        </p:nvGrpSpPr>
        <p:grpSpPr>
          <a:xfrm>
            <a:off x="409575" y="838199"/>
            <a:ext cx="5356825" cy="3705746"/>
            <a:chOff x="409575" y="838199"/>
            <a:chExt cx="5356825" cy="3705746"/>
          </a:xfrm>
        </p:grpSpPr>
        <p:sp>
          <p:nvSpPr>
            <p:cNvPr id="578" name="Google Shape;578;p21"/>
            <p:cNvSpPr/>
            <p:nvPr/>
          </p:nvSpPr>
          <p:spPr>
            <a:xfrm>
              <a:off x="409576" y="838199"/>
              <a:ext cx="1060800" cy="615000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1630000" y="838200"/>
              <a:ext cx="4136400" cy="615000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</a:t>
              </a: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공간조회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/마이 페이지/ 고객센터/로그인</a:t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409575" y="4239745"/>
              <a:ext cx="5356800" cy="304200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</a:t>
              </a: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409576" y="1654518"/>
              <a:ext cx="5356800" cy="2410200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&lt;MAIN_BODY&gt;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공용공간 예약</a:t>
              </a: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409575" y="1654518"/>
              <a:ext cx="5356800" cy="24102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409575" y="1656660"/>
              <a:ext cx="924000" cy="2410200"/>
            </a:xfrm>
            <a:prstGeom prst="rect">
              <a:avLst/>
            </a:prstGeom>
            <a:solidFill>
              <a:srgbClr val="93B3D7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&lt;ARTICLE_FIRST&gt;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사무공간 입주 신청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&lt;ARTICLE_SECOND&gt;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공용공간 예약</a:t>
              </a:r>
              <a:endParaRPr/>
            </a:p>
          </p:txBody>
        </p:sp>
      </p:grpSp>
      <p:grpSp>
        <p:nvGrpSpPr>
          <p:cNvPr id="584" name="Google Shape;584;p21"/>
          <p:cNvGrpSpPr/>
          <p:nvPr/>
        </p:nvGrpSpPr>
        <p:grpSpPr>
          <a:xfrm>
            <a:off x="1678928" y="1759878"/>
            <a:ext cx="3710700" cy="2203800"/>
            <a:chOff x="2055628" y="1606188"/>
            <a:chExt cx="3710700" cy="2203800"/>
          </a:xfrm>
        </p:grpSpPr>
        <p:sp>
          <p:nvSpPr>
            <p:cNvPr id="585" name="Google Shape;585;p21"/>
            <p:cNvSpPr/>
            <p:nvPr/>
          </p:nvSpPr>
          <p:spPr>
            <a:xfrm>
              <a:off x="2055628" y="1606188"/>
              <a:ext cx="3710700" cy="2203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170784" y="1810603"/>
              <a:ext cx="3475500" cy="1436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173257" y="3452812"/>
              <a:ext cx="3475500" cy="295200"/>
            </a:xfrm>
            <a:prstGeom prst="rect">
              <a:avLst/>
            </a:prstGeom>
            <a:solidFill>
              <a:srgbClr val="B7CCE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예약신청 (버튼)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352466" y="2181139"/>
              <a:ext cx="1324200" cy="845100"/>
            </a:xfrm>
            <a:prstGeom prst="rect">
              <a:avLst/>
            </a:prstGeom>
            <a:solidFill>
              <a:srgbClr val="B7CCE4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공용공간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일정 달력</a:t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4074908" y="2181138"/>
              <a:ext cx="1447800" cy="845100"/>
            </a:xfrm>
            <a:prstGeom prst="rect">
              <a:avLst/>
            </a:prstGeom>
            <a:solidFill>
              <a:srgbClr val="B7CCE4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공용공간 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상세 설명</a:t>
              </a:r>
              <a:endParaRPr/>
            </a:p>
          </p:txBody>
        </p:sp>
      </p:grpSp>
      <p:sp>
        <p:nvSpPr>
          <p:cNvPr id="590" name="Google Shape;590;p21"/>
          <p:cNvSpPr/>
          <p:nvPr/>
        </p:nvSpPr>
        <p:spPr>
          <a:xfrm>
            <a:off x="1906087" y="2123640"/>
            <a:ext cx="233400" cy="2091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1"/>
          <p:cNvSpPr/>
          <p:nvPr/>
        </p:nvSpPr>
        <p:spPr>
          <a:xfrm>
            <a:off x="6248172" y="3875534"/>
            <a:ext cx="233400" cy="209100"/>
          </a:xfrm>
          <a:prstGeom prst="ellipse">
            <a:avLst/>
          </a:prstGeom>
          <a:solidFill>
            <a:schemeClr val="lt1">
              <a:alpha val="2078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" name="Google Shape;592;p21"/>
          <p:cNvCxnSpPr/>
          <p:nvPr/>
        </p:nvCxnSpPr>
        <p:spPr>
          <a:xfrm>
            <a:off x="2756068" y="2885504"/>
            <a:ext cx="3608700" cy="1434600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593" name="Google Shape;59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420" y="3515845"/>
            <a:ext cx="21336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1"/>
          <p:cNvSpPr/>
          <p:nvPr/>
        </p:nvSpPr>
        <p:spPr>
          <a:xfrm>
            <a:off x="1166350" y="3828638"/>
            <a:ext cx="2133600" cy="715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가능한 옵션은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입니다.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1"/>
          <p:cNvSpPr/>
          <p:nvPr/>
        </p:nvSpPr>
        <p:spPr>
          <a:xfrm>
            <a:off x="1333500" y="4186310"/>
            <a:ext cx="722400" cy="267600"/>
          </a:xfrm>
          <a:prstGeom prst="rect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반일제</a:t>
            </a:r>
            <a:r>
              <a:rPr b="0" i="0" lang="ko-KR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(오후)▼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1"/>
          <p:cNvSpPr/>
          <p:nvPr/>
        </p:nvSpPr>
        <p:spPr>
          <a:xfrm>
            <a:off x="939956" y="3420848"/>
            <a:ext cx="233400" cy="209100"/>
          </a:xfrm>
          <a:prstGeom prst="ellipse">
            <a:avLst/>
          </a:prstGeom>
          <a:solidFill>
            <a:schemeClr val="lt1">
              <a:alpha val="2078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7" name="Google Shape;597;p21"/>
          <p:cNvCxnSpPr/>
          <p:nvPr/>
        </p:nvCxnSpPr>
        <p:spPr>
          <a:xfrm flipH="1" rot="10800000">
            <a:off x="2064029" y="4391995"/>
            <a:ext cx="4303800" cy="66000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3" name="Google Shape;603;p22"/>
          <p:cNvGraphicFramePr/>
          <p:nvPr/>
        </p:nvGraphicFramePr>
        <p:xfrm>
          <a:off x="6144421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00375"/>
                <a:gridCol w="2499175"/>
              </a:tblGrid>
              <a:tr h="28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Description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공간 안내 상세 설명란에는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가격 : 반일제 30만원 / 전일제 50만원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시간 : 반일제(오전 9시~오후 3시)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또는 (오후4시~오후10시)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-구비 장비:  빔프로젝터 / 냉난방 / 와이파이 / 코로나19 방역소독 / 주차권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 설명 되어있습니다.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콤보박스에 선택한 옵션에 따라 가격이 나타나 집니다.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공용공간 이용 정책을 설명합니다.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당일예약 가능. 일주일전부터 예약 가능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4일전 취소 100% 환불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3일전 취소 50% 환불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2일 이후 취소시 환불 없음.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약관에 동의 하지 않으면 예약 할 수 없습니다.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604" name="Google Shape;604;p2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605" name="Google Shape;605;p22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공용공간 예약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공간조회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공간조회  &gt; 공용공간 예약 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06" name="Google Shape;606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607" name="Google Shape;607;p22"/>
          <p:cNvGrpSpPr/>
          <p:nvPr/>
        </p:nvGrpSpPr>
        <p:grpSpPr>
          <a:xfrm>
            <a:off x="409575" y="838199"/>
            <a:ext cx="5356839" cy="3705785"/>
            <a:chOff x="409575" y="838199"/>
            <a:chExt cx="5356839" cy="3705785"/>
          </a:xfrm>
        </p:grpSpPr>
        <p:sp>
          <p:nvSpPr>
            <p:cNvPr id="608" name="Google Shape;608;p22"/>
            <p:cNvSpPr/>
            <p:nvPr/>
          </p:nvSpPr>
          <p:spPr>
            <a:xfrm>
              <a:off x="409576" y="838199"/>
              <a:ext cx="1060761" cy="615117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1630000" y="838200"/>
              <a:ext cx="4136414" cy="615116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</a:t>
              </a: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공간조회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/마이 페이지/ 고객센터/로그인</a:t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409575" y="4239745"/>
              <a:ext cx="5356837" cy="304239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</a:t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409576" y="1654518"/>
              <a:ext cx="5356836" cy="241024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&lt;MAIN_BODY&gt;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공용공간 예약</a:t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409575" y="1654518"/>
              <a:ext cx="5356838" cy="241024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409575" y="1656660"/>
              <a:ext cx="923925" cy="2410248"/>
            </a:xfrm>
            <a:prstGeom prst="rect">
              <a:avLst/>
            </a:prstGeom>
            <a:solidFill>
              <a:srgbClr val="93B3D7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&lt;ARTICLE_FIRST&gt;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사무공간 입주 신청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&lt;ARTICLE_SECOND&gt;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공용공간 예약</a:t>
              </a:r>
              <a:endParaRPr/>
            </a:p>
          </p:txBody>
        </p:sp>
      </p:grpSp>
      <p:grpSp>
        <p:nvGrpSpPr>
          <p:cNvPr id="614" name="Google Shape;614;p22"/>
          <p:cNvGrpSpPr/>
          <p:nvPr/>
        </p:nvGrpSpPr>
        <p:grpSpPr>
          <a:xfrm>
            <a:off x="1678927" y="1757736"/>
            <a:ext cx="3710784" cy="2203812"/>
            <a:chOff x="2055628" y="1606188"/>
            <a:chExt cx="3710784" cy="2203812"/>
          </a:xfrm>
        </p:grpSpPr>
        <p:sp>
          <p:nvSpPr>
            <p:cNvPr id="615" name="Google Shape;615;p22"/>
            <p:cNvSpPr/>
            <p:nvPr/>
          </p:nvSpPr>
          <p:spPr>
            <a:xfrm>
              <a:off x="2055628" y="1606188"/>
              <a:ext cx="3710784" cy="220381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2170784" y="1810603"/>
              <a:ext cx="3475528" cy="143607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2173257" y="3452812"/>
              <a:ext cx="3475528" cy="295275"/>
            </a:xfrm>
            <a:prstGeom prst="rect">
              <a:avLst/>
            </a:prstGeom>
            <a:solidFill>
              <a:srgbClr val="B7CCE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예약신청 (버튼)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2352466" y="2181139"/>
              <a:ext cx="1324184" cy="845189"/>
            </a:xfrm>
            <a:prstGeom prst="rect">
              <a:avLst/>
            </a:prstGeom>
            <a:solidFill>
              <a:srgbClr val="B7CCE4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공용공간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일정 달력</a:t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4074908" y="2181138"/>
              <a:ext cx="1447800" cy="845189"/>
            </a:xfrm>
            <a:prstGeom prst="rect">
              <a:avLst/>
            </a:prstGeom>
            <a:solidFill>
              <a:srgbClr val="B7CCE4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공용공간 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상세 설명</a:t>
              </a:r>
              <a:endParaRPr/>
            </a:p>
          </p:txBody>
        </p:sp>
      </p:grpSp>
      <p:sp>
        <p:nvSpPr>
          <p:cNvPr id="620" name="Google Shape;620;p22"/>
          <p:cNvSpPr/>
          <p:nvPr/>
        </p:nvSpPr>
        <p:spPr>
          <a:xfrm>
            <a:off x="3531847" y="2123641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2"/>
          <p:cNvSpPr/>
          <p:nvPr/>
        </p:nvSpPr>
        <p:spPr>
          <a:xfrm>
            <a:off x="6202026" y="3724496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2" name="Google Shape;6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8348" y="4489011"/>
            <a:ext cx="2274220" cy="280296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2"/>
          <p:cNvSpPr/>
          <p:nvPr/>
        </p:nvSpPr>
        <p:spPr>
          <a:xfrm>
            <a:off x="3828639" y="3018306"/>
            <a:ext cx="1236742" cy="257746"/>
          </a:xfrm>
          <a:prstGeom prst="rect">
            <a:avLst/>
          </a:prstGeom>
          <a:solidFill>
            <a:schemeClr val="lt1">
              <a:alpha val="6666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4" name="Google Shape;624;p22"/>
          <p:cNvCxnSpPr/>
          <p:nvPr/>
        </p:nvCxnSpPr>
        <p:spPr>
          <a:xfrm>
            <a:off x="4670676" y="3122828"/>
            <a:ext cx="1841957" cy="1084228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25" name="Google Shape;625;p22"/>
          <p:cNvSpPr/>
          <p:nvPr/>
        </p:nvSpPr>
        <p:spPr>
          <a:xfrm>
            <a:off x="6435490" y="3899635"/>
            <a:ext cx="2119935" cy="559177"/>
          </a:xfrm>
          <a:prstGeom prst="rect">
            <a:avLst/>
          </a:prstGeom>
          <a:solidFill>
            <a:schemeClr val="lt1">
              <a:alpha val="6666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(공용 공간 정책 설명)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1" name="Google Shape;631;p23"/>
          <p:cNvGraphicFramePr/>
          <p:nvPr/>
        </p:nvGraphicFramePr>
        <p:xfrm>
          <a:off x="6144421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00375"/>
                <a:gridCol w="2499175"/>
              </a:tblGrid>
              <a:tr h="28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예약신청 버튼을 누르면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공용공간 대여료는 마이 페이지 &gt; 결제방법 메뉴에서 설정된 수단으로 결제됩니다.  (계좌이체 문의: ☎1111-2222)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라는 알람창이 뜹니다.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632" name="Google Shape;632;p2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633" name="Google Shape;633;p23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공용공간 예약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공간조회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공간조회  &gt; 공용공간 예약  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34" name="Google Shape;634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635" name="Google Shape;635;p23"/>
          <p:cNvGrpSpPr/>
          <p:nvPr/>
        </p:nvGrpSpPr>
        <p:grpSpPr>
          <a:xfrm>
            <a:off x="409575" y="838199"/>
            <a:ext cx="5356839" cy="3705785"/>
            <a:chOff x="409575" y="838199"/>
            <a:chExt cx="5356839" cy="3705785"/>
          </a:xfrm>
        </p:grpSpPr>
        <p:sp>
          <p:nvSpPr>
            <p:cNvPr id="636" name="Google Shape;636;p23"/>
            <p:cNvSpPr/>
            <p:nvPr/>
          </p:nvSpPr>
          <p:spPr>
            <a:xfrm>
              <a:off x="409576" y="838199"/>
              <a:ext cx="1060761" cy="615117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1630000" y="838200"/>
              <a:ext cx="4136414" cy="615116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</a:t>
              </a: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공간조회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/마이 페이지/ 고객센터/로그인</a:t>
              </a: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409575" y="4239745"/>
              <a:ext cx="5356837" cy="304239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</a:t>
              </a: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409576" y="1654518"/>
              <a:ext cx="5356836" cy="241024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&lt;MAIN_BODY&gt;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공용공간 예약</a:t>
              </a: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409575" y="1654518"/>
              <a:ext cx="5356838" cy="241024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409575" y="1656660"/>
              <a:ext cx="923925" cy="2410248"/>
            </a:xfrm>
            <a:prstGeom prst="rect">
              <a:avLst/>
            </a:prstGeom>
            <a:solidFill>
              <a:srgbClr val="93B3D7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&lt;ARTICLE_FIRST&gt;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사무공간 입주 신청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&lt;ARTICLE_SECOND&gt;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공용공간 예약</a:t>
              </a:r>
              <a:endParaRPr/>
            </a:p>
          </p:txBody>
        </p:sp>
      </p:grpSp>
      <p:grpSp>
        <p:nvGrpSpPr>
          <p:cNvPr id="642" name="Google Shape;642;p23"/>
          <p:cNvGrpSpPr/>
          <p:nvPr/>
        </p:nvGrpSpPr>
        <p:grpSpPr>
          <a:xfrm>
            <a:off x="1678927" y="1757736"/>
            <a:ext cx="3710784" cy="2203812"/>
            <a:chOff x="2055628" y="1606188"/>
            <a:chExt cx="3710784" cy="2203812"/>
          </a:xfrm>
        </p:grpSpPr>
        <p:sp>
          <p:nvSpPr>
            <p:cNvPr id="643" name="Google Shape;643;p23"/>
            <p:cNvSpPr/>
            <p:nvPr/>
          </p:nvSpPr>
          <p:spPr>
            <a:xfrm>
              <a:off x="2055628" y="1606188"/>
              <a:ext cx="3710784" cy="220381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170784" y="1810603"/>
              <a:ext cx="3475528" cy="143607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173257" y="3452812"/>
              <a:ext cx="3475528" cy="295275"/>
            </a:xfrm>
            <a:prstGeom prst="rect">
              <a:avLst/>
            </a:prstGeom>
            <a:solidFill>
              <a:srgbClr val="B7CCE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예약신청 (버튼)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52466" y="2181139"/>
              <a:ext cx="1324184" cy="845189"/>
            </a:xfrm>
            <a:prstGeom prst="rect">
              <a:avLst/>
            </a:prstGeom>
            <a:solidFill>
              <a:srgbClr val="B7CCE4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공용공간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일정 달력</a:t>
              </a: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074908" y="2181138"/>
              <a:ext cx="1447800" cy="845189"/>
            </a:xfrm>
            <a:prstGeom prst="rect">
              <a:avLst/>
            </a:prstGeom>
            <a:solidFill>
              <a:srgbClr val="B7CCE4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공용공간 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상세 설명</a:t>
              </a: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6286499" y="3177873"/>
            <a:ext cx="1896407" cy="1405110"/>
            <a:chOff x="5230588" y="5325749"/>
            <a:chExt cx="2029094" cy="1078130"/>
          </a:xfrm>
        </p:grpSpPr>
        <p:sp>
          <p:nvSpPr>
            <p:cNvPr id="649" name="Google Shape;649;p23"/>
            <p:cNvSpPr/>
            <p:nvPr/>
          </p:nvSpPr>
          <p:spPr>
            <a:xfrm>
              <a:off x="5230588" y="5325749"/>
              <a:ext cx="2029094" cy="10781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00" u="none" cap="none" strike="noStrike">
                  <a:solidFill>
                    <a:srgbClr val="000000"/>
                  </a:solidFill>
                  <a:latin typeface="Dotum"/>
                  <a:ea typeface="Dotum"/>
                  <a:cs typeface="Dotum"/>
                  <a:sym typeface="Dotum"/>
                </a:rPr>
                <a:t>공용공간 대여료는 마이페이지 &gt; 결제방법 메뉴에서 설정된 수단으로 결제됩니다.  (계좌이체 문의: ☎1111-2222)</a:t>
              </a: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5993106" y="6103257"/>
              <a:ext cx="504056" cy="216025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1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51" name="Google Shape;651;p23"/>
          <p:cNvCxnSpPr/>
          <p:nvPr/>
        </p:nvCxnSpPr>
        <p:spPr>
          <a:xfrm>
            <a:off x="5029200" y="3751997"/>
            <a:ext cx="1657500" cy="504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52" name="Google Shape;652;p23"/>
          <p:cNvSpPr/>
          <p:nvPr/>
        </p:nvSpPr>
        <p:spPr>
          <a:xfrm>
            <a:off x="6163081" y="3016650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í¼í¬ëì ëí ì´ë¯¸ì§ ê²ìê²°ê³¼" id="658" name="Google Shape;658;p24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í¼í¬ëì ëí ì´ë¯¸ì§ ê²ìê²°ê³¼" id="659" name="Google Shape;659;p24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4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4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마이페이지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62" name="Google Shape;662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669" name="Google Shape;669;p25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마이페이지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06 마이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이유진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내 정보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70" name="Google Shape;670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671" name="Google Shape;671;p25"/>
          <p:cNvGrpSpPr/>
          <p:nvPr/>
        </p:nvGrpSpPr>
        <p:grpSpPr>
          <a:xfrm>
            <a:off x="390526" y="859786"/>
            <a:ext cx="5572125" cy="3797939"/>
            <a:chOff x="960782" y="859786"/>
            <a:chExt cx="4805632" cy="3450453"/>
          </a:xfrm>
        </p:grpSpPr>
        <p:sp>
          <p:nvSpPr>
            <p:cNvPr id="672" name="Google Shape;672;p25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2055628" y="984602"/>
              <a:ext cx="3710786" cy="3109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960782" y="4004829"/>
              <a:ext cx="4805630" cy="30541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960782" y="1606188"/>
              <a:ext cx="951611" cy="220381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1" i="0" lang="ko-KR" sz="9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</a:t>
              </a:r>
              <a:r>
                <a:rPr b="1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입주정보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공용공간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예약확인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결제수단 관리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로그아웃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2055628" y="1606188"/>
              <a:ext cx="3710784" cy="220381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&lt;MAIN_BODY&gt; : section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</a:t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960782" y="1606188"/>
              <a:ext cx="4805631" cy="220381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5"/>
          <p:cNvGrpSpPr/>
          <p:nvPr/>
        </p:nvGrpSpPr>
        <p:grpSpPr>
          <a:xfrm>
            <a:off x="1751490" y="1725236"/>
            <a:ext cx="2044492" cy="904875"/>
            <a:chOff x="5050822" y="5221666"/>
            <a:chExt cx="2208860" cy="1152128"/>
          </a:xfrm>
        </p:grpSpPr>
        <p:sp>
          <p:nvSpPr>
            <p:cNvPr id="679" name="Google Shape;679;p25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0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로그인 후에</a:t>
              </a:r>
              <a:endParaRPr b="0" i="0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0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이용해주시길 바랍니다</a:t>
              </a:r>
              <a:endParaRPr b="0" i="0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1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1" name="Google Shape;681;p25"/>
          <p:cNvCxnSpPr/>
          <p:nvPr/>
        </p:nvCxnSpPr>
        <p:spPr>
          <a:xfrm rot="5400000">
            <a:off x="3297263" y="1506855"/>
            <a:ext cx="832200" cy="497400"/>
          </a:xfrm>
          <a:prstGeom prst="curvedConnector3">
            <a:avLst>
              <a:gd fmla="val 10064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682" name="Google Shape;682;p25"/>
          <p:cNvGraphicFramePr/>
          <p:nvPr/>
        </p:nvGraphicFramePr>
        <p:xfrm>
          <a:off x="6225977" y="1014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00375"/>
                <a:gridCol w="2474775"/>
              </a:tblGrid>
              <a:tr h="284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accent1"/>
                    </a:solidFill>
                  </a:tcPr>
                </a:tc>
                <a:tc hMerge="1"/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로고 클릭 시 메인 페이지로 이동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마이 페이지, 기본 pamphlet 입니다.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비회원은 이용이 불가능 합니다.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aside 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15%, height : 100 %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메뉴 클릭 시 그 페이지로 이동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, height : 100%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content 불러옴 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미 로그인 후 클릭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창 : 로그인 후에 이용해주시길 바랍니다.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83" name="Google Shape;683;p25"/>
          <p:cNvSpPr/>
          <p:nvPr/>
        </p:nvSpPr>
        <p:spPr>
          <a:xfrm>
            <a:off x="390526" y="738842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5"/>
          <p:cNvSpPr/>
          <p:nvPr/>
        </p:nvSpPr>
        <p:spPr>
          <a:xfrm>
            <a:off x="1625818" y="829953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5"/>
          <p:cNvSpPr/>
          <p:nvPr/>
        </p:nvSpPr>
        <p:spPr>
          <a:xfrm>
            <a:off x="333929" y="1599804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5"/>
          <p:cNvSpPr/>
          <p:nvPr/>
        </p:nvSpPr>
        <p:spPr>
          <a:xfrm>
            <a:off x="1859282" y="1820405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5"/>
          <p:cNvSpPr/>
          <p:nvPr/>
        </p:nvSpPr>
        <p:spPr>
          <a:xfrm>
            <a:off x="5744117" y="1577275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6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694" name="Google Shape;694;p26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내 정보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06 마이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이유진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내 정보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95" name="Google Shape;695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696" name="Google Shape;696;p26"/>
          <p:cNvGrpSpPr/>
          <p:nvPr/>
        </p:nvGrpSpPr>
        <p:grpSpPr>
          <a:xfrm>
            <a:off x="144070" y="688182"/>
            <a:ext cx="6095999" cy="4352925"/>
            <a:chOff x="390525" y="1650624"/>
            <a:chExt cx="5375888" cy="2335013"/>
          </a:xfrm>
        </p:grpSpPr>
        <p:sp>
          <p:nvSpPr>
            <p:cNvPr id="697" name="Google Shape;697;p26"/>
            <p:cNvSpPr/>
            <p:nvPr/>
          </p:nvSpPr>
          <p:spPr>
            <a:xfrm>
              <a:off x="390526" y="1650624"/>
              <a:ext cx="1064533" cy="233501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1" i="0" lang="ko-KR" sz="9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</a:t>
              </a:r>
              <a:r>
                <a:rPr b="1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입주정보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공용공간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예약확인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결제수단 관리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Noto Sans Symbols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로그아웃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615290" y="1650624"/>
              <a:ext cx="4151122" cy="233501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390525" y="1650624"/>
              <a:ext cx="5375888" cy="233501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35645" y="1734756"/>
              <a:ext cx="3962399" cy="211455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9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701" name="Google Shape;701;p26"/>
            <p:cNvSpPr txBox="1"/>
            <p:nvPr/>
          </p:nvSpPr>
          <p:spPr>
            <a:xfrm>
              <a:off x="3219580" y="1764868"/>
              <a:ext cx="1124178" cy="136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 정보</a:t>
              </a:r>
              <a:endParaRPr b="1" i="0" sz="105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02" name="Google Shape;702;p26"/>
          <p:cNvSpPr/>
          <p:nvPr/>
        </p:nvSpPr>
        <p:spPr>
          <a:xfrm>
            <a:off x="3509715" y="4277414"/>
            <a:ext cx="753532" cy="2308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6"/>
          <p:cNvSpPr/>
          <p:nvPr/>
        </p:nvSpPr>
        <p:spPr>
          <a:xfrm>
            <a:off x="4263247" y="918942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6"/>
          <p:cNvSpPr txBox="1"/>
          <p:nvPr/>
        </p:nvSpPr>
        <p:spPr>
          <a:xfrm>
            <a:off x="1751754" y="1269234"/>
            <a:ext cx="6388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/>
          </a:p>
        </p:txBody>
      </p:sp>
      <p:sp>
        <p:nvSpPr>
          <p:cNvPr id="705" name="Google Shape;705;p26"/>
          <p:cNvSpPr txBox="1"/>
          <p:nvPr/>
        </p:nvSpPr>
        <p:spPr>
          <a:xfrm>
            <a:off x="1733127" y="1633907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/>
          </a:p>
        </p:txBody>
      </p:sp>
      <p:sp>
        <p:nvSpPr>
          <p:cNvPr id="706" name="Google Shape;706;p26"/>
          <p:cNvSpPr txBox="1"/>
          <p:nvPr/>
        </p:nvSpPr>
        <p:spPr>
          <a:xfrm>
            <a:off x="1751754" y="1993726"/>
            <a:ext cx="55393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회사명</a:t>
            </a:r>
            <a:endParaRPr/>
          </a:p>
        </p:txBody>
      </p:sp>
      <p:sp>
        <p:nvSpPr>
          <p:cNvPr id="707" name="Google Shape;707;p26"/>
          <p:cNvSpPr txBox="1"/>
          <p:nvPr/>
        </p:nvSpPr>
        <p:spPr>
          <a:xfrm>
            <a:off x="1724506" y="2356412"/>
            <a:ext cx="11290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사업자등록번호</a:t>
            </a:r>
            <a:endParaRPr/>
          </a:p>
        </p:txBody>
      </p:sp>
      <p:sp>
        <p:nvSpPr>
          <p:cNvPr id="708" name="Google Shape;708;p26"/>
          <p:cNvSpPr txBox="1"/>
          <p:nvPr/>
        </p:nvSpPr>
        <p:spPr>
          <a:xfrm>
            <a:off x="1733127" y="2695055"/>
            <a:ext cx="88582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사용인원</a:t>
            </a:r>
            <a:endParaRPr/>
          </a:p>
        </p:txBody>
      </p:sp>
      <p:sp>
        <p:nvSpPr>
          <p:cNvPr id="709" name="Google Shape;709;p26"/>
          <p:cNvSpPr txBox="1"/>
          <p:nvPr/>
        </p:nvSpPr>
        <p:spPr>
          <a:xfrm>
            <a:off x="1724506" y="3063089"/>
            <a:ext cx="79345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담당자이름</a:t>
            </a:r>
            <a:endParaRPr/>
          </a:p>
        </p:txBody>
      </p:sp>
      <p:sp>
        <p:nvSpPr>
          <p:cNvPr id="710" name="Google Shape;710;p26"/>
          <p:cNvSpPr txBox="1"/>
          <p:nvPr/>
        </p:nvSpPr>
        <p:spPr>
          <a:xfrm>
            <a:off x="1718313" y="3404296"/>
            <a:ext cx="121624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담당자 전화번호</a:t>
            </a:r>
            <a:endParaRPr/>
          </a:p>
        </p:txBody>
      </p:sp>
      <p:sp>
        <p:nvSpPr>
          <p:cNvPr id="711" name="Google Shape;711;p26"/>
          <p:cNvSpPr txBox="1"/>
          <p:nvPr/>
        </p:nvSpPr>
        <p:spPr>
          <a:xfrm>
            <a:off x="1735635" y="3765339"/>
            <a:ext cx="13522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담당자 이메일 </a:t>
            </a:r>
            <a:endParaRPr/>
          </a:p>
        </p:txBody>
      </p:sp>
      <p:sp>
        <p:nvSpPr>
          <p:cNvPr id="712" name="Google Shape;712;p26"/>
          <p:cNvSpPr txBox="1"/>
          <p:nvPr/>
        </p:nvSpPr>
        <p:spPr>
          <a:xfrm>
            <a:off x="2975588" y="1262745"/>
            <a:ext cx="1195019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workspace12345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6"/>
          <p:cNvSpPr txBox="1"/>
          <p:nvPr/>
        </p:nvSpPr>
        <p:spPr>
          <a:xfrm>
            <a:off x="2977207" y="1630746"/>
            <a:ext cx="1193400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12345workspace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6"/>
          <p:cNvSpPr txBox="1"/>
          <p:nvPr/>
        </p:nvSpPr>
        <p:spPr>
          <a:xfrm>
            <a:off x="2975588" y="1987631"/>
            <a:ext cx="1538788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6"/>
          <p:cNvSpPr txBox="1"/>
          <p:nvPr/>
        </p:nvSpPr>
        <p:spPr>
          <a:xfrm>
            <a:off x="2975588" y="2356412"/>
            <a:ext cx="1193400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123-45-67890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6"/>
          <p:cNvSpPr txBox="1"/>
          <p:nvPr/>
        </p:nvSpPr>
        <p:spPr>
          <a:xfrm>
            <a:off x="2975588" y="2694206"/>
            <a:ext cx="539137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5명</a:t>
            </a:r>
            <a:endParaRPr/>
          </a:p>
        </p:txBody>
      </p:sp>
      <p:sp>
        <p:nvSpPr>
          <p:cNvPr id="717" name="Google Shape;717;p26"/>
          <p:cNvSpPr txBox="1"/>
          <p:nvPr/>
        </p:nvSpPr>
        <p:spPr>
          <a:xfrm>
            <a:off x="2975588" y="3069158"/>
            <a:ext cx="1193400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endParaRPr/>
          </a:p>
        </p:txBody>
      </p:sp>
      <p:sp>
        <p:nvSpPr>
          <p:cNvPr id="718" name="Google Shape;718;p26"/>
          <p:cNvSpPr txBox="1"/>
          <p:nvPr/>
        </p:nvSpPr>
        <p:spPr>
          <a:xfrm>
            <a:off x="2976063" y="3408530"/>
            <a:ext cx="1192924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010-1234-5678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6"/>
          <p:cNvSpPr txBox="1"/>
          <p:nvPr/>
        </p:nvSpPr>
        <p:spPr>
          <a:xfrm>
            <a:off x="2976063" y="3767869"/>
            <a:ext cx="1538788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company@gogle.com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0" name="Google Shape;720;p26"/>
          <p:cNvGraphicFramePr/>
          <p:nvPr/>
        </p:nvGraphicFramePr>
        <p:xfrm>
          <a:off x="6350352" y="6881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00375"/>
                <a:gridCol w="2362800"/>
              </a:tblGrid>
              <a:tr h="3506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accent1"/>
                    </a:solidFill>
                  </a:tcPr>
                </a:tc>
                <a:tc hMerge="1"/>
              </a:tr>
              <a:tr h="46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-내 정보를 조회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63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수정하기 버튼 클릭 시: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-수정하기 페이지로 이동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1" name="Google Shape;721;p26"/>
          <p:cNvSpPr/>
          <p:nvPr/>
        </p:nvSpPr>
        <p:spPr>
          <a:xfrm>
            <a:off x="4211478" y="4155540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7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728" name="Google Shape;728;p27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내 정보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06 마이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이유진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내 정보 &gt; 수정하기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29" name="Google Shape;729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730" name="Google Shape;730;p27"/>
          <p:cNvGrpSpPr/>
          <p:nvPr/>
        </p:nvGrpSpPr>
        <p:grpSpPr>
          <a:xfrm>
            <a:off x="144070" y="688182"/>
            <a:ext cx="6095999" cy="4352925"/>
            <a:chOff x="390525" y="1650624"/>
            <a:chExt cx="5375888" cy="2335013"/>
          </a:xfrm>
        </p:grpSpPr>
        <p:sp>
          <p:nvSpPr>
            <p:cNvPr id="731" name="Google Shape;731;p27"/>
            <p:cNvSpPr/>
            <p:nvPr/>
          </p:nvSpPr>
          <p:spPr>
            <a:xfrm>
              <a:off x="390526" y="1650624"/>
              <a:ext cx="1064533" cy="233501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1" i="0" lang="ko-KR" sz="9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</a:t>
              </a:r>
              <a:r>
                <a:rPr b="1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입주정보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공용공간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예약확인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결제수단 관리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Noto Sans Symbols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Noto Sans Symbols"/>
                <a:buChar char="▪"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로그아웃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1615290" y="1650624"/>
              <a:ext cx="4151122" cy="233501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390525" y="1650624"/>
              <a:ext cx="5375888" cy="233501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1735645" y="1734756"/>
              <a:ext cx="3962399" cy="211455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9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735" name="Google Shape;735;p27"/>
            <p:cNvSpPr txBox="1"/>
            <p:nvPr/>
          </p:nvSpPr>
          <p:spPr>
            <a:xfrm>
              <a:off x="3219580" y="1764868"/>
              <a:ext cx="1124178" cy="136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 정보 수정하기</a:t>
              </a:r>
              <a:endParaRPr b="1" i="0" sz="105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36" name="Google Shape;736;p27"/>
          <p:cNvSpPr/>
          <p:nvPr/>
        </p:nvSpPr>
        <p:spPr>
          <a:xfrm>
            <a:off x="3476555" y="4219460"/>
            <a:ext cx="753532" cy="2308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수정 반영하기</a:t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7"/>
          <p:cNvSpPr/>
          <p:nvPr/>
        </p:nvSpPr>
        <p:spPr>
          <a:xfrm>
            <a:off x="5582566" y="1053700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7"/>
          <p:cNvSpPr txBox="1"/>
          <p:nvPr/>
        </p:nvSpPr>
        <p:spPr>
          <a:xfrm>
            <a:off x="1751754" y="1269234"/>
            <a:ext cx="6388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/>
          </a:p>
        </p:txBody>
      </p:sp>
      <p:sp>
        <p:nvSpPr>
          <p:cNvPr id="739" name="Google Shape;739;p27"/>
          <p:cNvSpPr txBox="1"/>
          <p:nvPr/>
        </p:nvSpPr>
        <p:spPr>
          <a:xfrm>
            <a:off x="1733127" y="1633907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/>
          </a:p>
        </p:txBody>
      </p:sp>
      <p:sp>
        <p:nvSpPr>
          <p:cNvPr id="740" name="Google Shape;740;p27"/>
          <p:cNvSpPr txBox="1"/>
          <p:nvPr/>
        </p:nvSpPr>
        <p:spPr>
          <a:xfrm>
            <a:off x="1751754" y="1993726"/>
            <a:ext cx="55393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회사명</a:t>
            </a:r>
            <a:endParaRPr/>
          </a:p>
        </p:txBody>
      </p:sp>
      <p:sp>
        <p:nvSpPr>
          <p:cNvPr id="741" name="Google Shape;741;p27"/>
          <p:cNvSpPr txBox="1"/>
          <p:nvPr/>
        </p:nvSpPr>
        <p:spPr>
          <a:xfrm>
            <a:off x="1724506" y="2356412"/>
            <a:ext cx="11290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사업자등록번호</a:t>
            </a:r>
            <a:endParaRPr/>
          </a:p>
        </p:txBody>
      </p:sp>
      <p:sp>
        <p:nvSpPr>
          <p:cNvPr id="742" name="Google Shape;742;p27"/>
          <p:cNvSpPr txBox="1"/>
          <p:nvPr/>
        </p:nvSpPr>
        <p:spPr>
          <a:xfrm>
            <a:off x="1733127" y="2695055"/>
            <a:ext cx="88582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사용인원</a:t>
            </a:r>
            <a:endParaRPr/>
          </a:p>
        </p:txBody>
      </p:sp>
      <p:sp>
        <p:nvSpPr>
          <p:cNvPr id="743" name="Google Shape;743;p27"/>
          <p:cNvSpPr txBox="1"/>
          <p:nvPr/>
        </p:nvSpPr>
        <p:spPr>
          <a:xfrm>
            <a:off x="1724506" y="3063089"/>
            <a:ext cx="79345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담당자이름</a:t>
            </a:r>
            <a:endParaRPr/>
          </a:p>
        </p:txBody>
      </p:sp>
      <p:sp>
        <p:nvSpPr>
          <p:cNvPr id="744" name="Google Shape;744;p27"/>
          <p:cNvSpPr txBox="1"/>
          <p:nvPr/>
        </p:nvSpPr>
        <p:spPr>
          <a:xfrm>
            <a:off x="1718313" y="3404296"/>
            <a:ext cx="121624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담당자 전화번호</a:t>
            </a:r>
            <a:endParaRPr/>
          </a:p>
        </p:txBody>
      </p:sp>
      <p:sp>
        <p:nvSpPr>
          <p:cNvPr id="745" name="Google Shape;745;p27"/>
          <p:cNvSpPr txBox="1"/>
          <p:nvPr/>
        </p:nvSpPr>
        <p:spPr>
          <a:xfrm>
            <a:off x="1735635" y="3765339"/>
            <a:ext cx="13522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담당자 이메일 </a:t>
            </a:r>
            <a:endParaRPr/>
          </a:p>
        </p:txBody>
      </p:sp>
      <p:sp>
        <p:nvSpPr>
          <p:cNvPr id="746" name="Google Shape;746;p27"/>
          <p:cNvSpPr txBox="1"/>
          <p:nvPr/>
        </p:nvSpPr>
        <p:spPr>
          <a:xfrm>
            <a:off x="2975588" y="1262745"/>
            <a:ext cx="1195019" cy="230832"/>
          </a:xfrm>
          <a:prstGeom prst="rect">
            <a:avLst/>
          </a:prstGeom>
          <a:noFill/>
          <a:ln cap="flat" cmpd="sng" w="28575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workspace12345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27"/>
          <p:cNvSpPr txBox="1"/>
          <p:nvPr/>
        </p:nvSpPr>
        <p:spPr>
          <a:xfrm>
            <a:off x="2977207" y="1630746"/>
            <a:ext cx="1193400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workwork123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27"/>
          <p:cNvSpPr txBox="1"/>
          <p:nvPr/>
        </p:nvSpPr>
        <p:spPr>
          <a:xfrm>
            <a:off x="2975588" y="1987631"/>
            <a:ext cx="1538788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27"/>
          <p:cNvSpPr txBox="1"/>
          <p:nvPr/>
        </p:nvSpPr>
        <p:spPr>
          <a:xfrm>
            <a:off x="2975588" y="2356412"/>
            <a:ext cx="1193400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123-45-67890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27"/>
          <p:cNvSpPr txBox="1"/>
          <p:nvPr/>
        </p:nvSpPr>
        <p:spPr>
          <a:xfrm>
            <a:off x="2975588" y="2694206"/>
            <a:ext cx="539137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5명</a:t>
            </a:r>
            <a:endParaRPr/>
          </a:p>
        </p:txBody>
      </p:sp>
      <p:sp>
        <p:nvSpPr>
          <p:cNvPr id="751" name="Google Shape;751;p27"/>
          <p:cNvSpPr txBox="1"/>
          <p:nvPr/>
        </p:nvSpPr>
        <p:spPr>
          <a:xfrm>
            <a:off x="2975588" y="3069158"/>
            <a:ext cx="1193400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endParaRPr/>
          </a:p>
        </p:txBody>
      </p:sp>
      <p:sp>
        <p:nvSpPr>
          <p:cNvPr id="752" name="Google Shape;752;p27"/>
          <p:cNvSpPr txBox="1"/>
          <p:nvPr/>
        </p:nvSpPr>
        <p:spPr>
          <a:xfrm>
            <a:off x="2976063" y="3408530"/>
            <a:ext cx="1192924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010-1234-5678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7"/>
          <p:cNvSpPr txBox="1"/>
          <p:nvPr/>
        </p:nvSpPr>
        <p:spPr>
          <a:xfrm>
            <a:off x="2976063" y="3767869"/>
            <a:ext cx="1538788" cy="23083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company@gogle.com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4" name="Google Shape;754;p27"/>
          <p:cNvCxnSpPr/>
          <p:nvPr/>
        </p:nvCxnSpPr>
        <p:spPr>
          <a:xfrm>
            <a:off x="4263247" y="1371600"/>
            <a:ext cx="308753" cy="13050"/>
          </a:xfrm>
          <a:prstGeom prst="straightConnector1">
            <a:avLst/>
          </a:prstGeom>
          <a:noFill/>
          <a:ln cap="flat" cmpd="sng" w="9525">
            <a:solidFill>
              <a:srgbClr val="DAE5F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5" name="Google Shape;755;p27"/>
          <p:cNvSpPr txBox="1"/>
          <p:nvPr/>
        </p:nvSpPr>
        <p:spPr>
          <a:xfrm>
            <a:off x="4696071" y="1269234"/>
            <a:ext cx="849976" cy="230832"/>
          </a:xfrm>
          <a:prstGeom prst="rect">
            <a:avLst/>
          </a:prstGeom>
          <a:noFill/>
          <a:ln cap="flat" cmpd="sng" w="28575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 활성화</a:t>
            </a:r>
            <a:endParaRPr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4649616" y="2218463"/>
            <a:ext cx="1352285" cy="1042833"/>
            <a:chOff x="5050822" y="5221666"/>
            <a:chExt cx="2208860" cy="1152128"/>
          </a:xfrm>
        </p:grpSpPr>
        <p:sp>
          <p:nvSpPr>
            <p:cNvPr id="757" name="Google Shape;757;p27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 정보 수정이 완료 되었습니다.</a:t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5698207" y="5985071"/>
              <a:ext cx="914089" cy="2732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9" name="Google Shape;759;p27"/>
          <p:cNvCxnSpPr>
            <a:stCxn id="757" idx="2"/>
          </p:cNvCxnSpPr>
          <p:nvPr/>
        </p:nvCxnSpPr>
        <p:spPr>
          <a:xfrm rot="5400000">
            <a:off x="4405508" y="3234146"/>
            <a:ext cx="893100" cy="947400"/>
          </a:xfrm>
          <a:prstGeom prst="curved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0" name="Google Shape;760;p27"/>
          <p:cNvSpPr/>
          <p:nvPr/>
        </p:nvSpPr>
        <p:spPr>
          <a:xfrm>
            <a:off x="4161170" y="4135412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1" name="Google Shape;761;p27"/>
          <p:cNvCxnSpPr/>
          <p:nvPr/>
        </p:nvCxnSpPr>
        <p:spPr>
          <a:xfrm>
            <a:off x="4285743" y="4392617"/>
            <a:ext cx="219743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2" name="Google Shape;762;p27"/>
          <p:cNvSpPr/>
          <p:nvPr/>
        </p:nvSpPr>
        <p:spPr>
          <a:xfrm>
            <a:off x="4127183" y="1547887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3" name="Google Shape;763;p27"/>
          <p:cNvGraphicFramePr/>
          <p:nvPr/>
        </p:nvGraphicFramePr>
        <p:xfrm>
          <a:off x="6322450" y="567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291825"/>
                <a:gridCol w="2404350"/>
              </a:tblGrid>
              <a:tr h="2905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accent1"/>
                    </a:solidFill>
                  </a:tcPr>
                </a:tc>
                <a:tc hMerge="1"/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아이디를 제외하고 모두 수정가능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-아이디는 수정이 안되기 때문에 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비활성화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변경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반영하기 클릭 시: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Alert:내 정보 수정이 완료 되었습니다.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정보수정이 완료되면 내 정보 페이지로 이동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변동된 비밀번호 확인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64" name="Google Shape;764;p27"/>
          <p:cNvSpPr/>
          <p:nvPr/>
        </p:nvSpPr>
        <p:spPr>
          <a:xfrm>
            <a:off x="5787569" y="4283401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7"/>
          <p:cNvSpPr/>
          <p:nvPr/>
        </p:nvSpPr>
        <p:spPr>
          <a:xfrm>
            <a:off x="5858595" y="2097972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6" name="Google Shape;7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7046" y="2796875"/>
            <a:ext cx="1750987" cy="2117097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27"/>
          <p:cNvSpPr/>
          <p:nvPr/>
        </p:nvSpPr>
        <p:spPr>
          <a:xfrm>
            <a:off x="7797952" y="3210826"/>
            <a:ext cx="180316" cy="17158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8" name="Google Shape;768;p27"/>
          <p:cNvCxnSpPr>
            <a:endCxn id="767" idx="2"/>
          </p:cNvCxnSpPr>
          <p:nvPr/>
        </p:nvCxnSpPr>
        <p:spPr>
          <a:xfrm>
            <a:off x="7479652" y="3293916"/>
            <a:ext cx="318300" cy="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8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775" name="Google Shape;775;p28"/>
          <p:cNvGraphicFramePr/>
          <p:nvPr/>
        </p:nvGraphicFramePr>
        <p:xfrm>
          <a:off x="-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17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입주정보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06 마이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이유진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입주정보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76" name="Google Shape;776;p28"/>
          <p:cNvSpPr txBox="1"/>
          <p:nvPr>
            <p:ph idx="12" type="sldNum"/>
          </p:nvPr>
        </p:nvSpPr>
        <p:spPr>
          <a:xfrm>
            <a:off x="6936453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777" name="Google Shape;777;p28"/>
          <p:cNvGrpSpPr/>
          <p:nvPr/>
        </p:nvGrpSpPr>
        <p:grpSpPr>
          <a:xfrm>
            <a:off x="60377" y="553147"/>
            <a:ext cx="9016112" cy="1735257"/>
            <a:chOff x="364392" y="1559293"/>
            <a:chExt cx="5375888" cy="1658094"/>
          </a:xfrm>
        </p:grpSpPr>
        <p:sp>
          <p:nvSpPr>
            <p:cNvPr id="778" name="Google Shape;778;p28"/>
            <p:cNvSpPr/>
            <p:nvPr/>
          </p:nvSpPr>
          <p:spPr>
            <a:xfrm>
              <a:off x="392532" y="1577176"/>
              <a:ext cx="550509" cy="158997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 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0" i="0" lang="ko-KR" sz="7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입주정보</a:t>
              </a:r>
              <a:endParaRPr b="0" i="0" sz="7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공용공간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예약확인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결제수단 관리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로그아웃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971182" y="1579557"/>
              <a:ext cx="4751129" cy="158759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364392" y="1559293"/>
              <a:ext cx="5375888" cy="165809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971180" y="1626356"/>
              <a:ext cx="4751129" cy="14068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0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782" name="Google Shape;782;p28"/>
            <p:cNvSpPr txBox="1"/>
            <p:nvPr/>
          </p:nvSpPr>
          <p:spPr>
            <a:xfrm>
              <a:off x="2977204" y="1655989"/>
              <a:ext cx="758300" cy="192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입주상태 리스트</a:t>
              </a:r>
              <a:endParaRPr/>
            </a:p>
          </p:txBody>
        </p:sp>
      </p:grpSp>
      <p:graphicFrame>
        <p:nvGraphicFramePr>
          <p:cNvPr id="783" name="Google Shape;783;p28"/>
          <p:cNvGraphicFramePr/>
          <p:nvPr/>
        </p:nvGraphicFramePr>
        <p:xfrm>
          <a:off x="99044" y="25541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540550"/>
                <a:gridCol w="8398225"/>
              </a:tblGrid>
              <a:tr h="226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 hMerge="1"/>
              </a:tr>
              <a:tr h="17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입주상태 리스트:</a:t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-입주하고 있는 공간계약정보 출력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2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갱신현황: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-갱신승인 대기 / 갱신승인 완료 / 갱신 신청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-계약 만료일 2주전이 되면 갱신신청버튼과 갱신 개월 수 열이 활성화된다. 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3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취소현황: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-공간취소 대기/공간취소 완료 / 취소신청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-취소신청 버튼 클릭 시 alter 창 뜸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84" name="Google Shape;784;p28"/>
          <p:cNvGraphicFramePr/>
          <p:nvPr/>
        </p:nvGraphicFramePr>
        <p:xfrm>
          <a:off x="1164432" y="9829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</a:tblGrid>
              <a:tr h="27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공간 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회사 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 시작일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 만료일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 개월 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총 금액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결제방법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갱신 개월 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갱신 현황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취소현황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001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Private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오피스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company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2021.05.04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2021.08.04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3개월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3600000</a:t>
                      </a:r>
                      <a:r>
                        <a:rPr lang="ko-KR" sz="7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카드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85" name="Google Shape;785;p28"/>
          <p:cNvSpPr/>
          <p:nvPr/>
        </p:nvSpPr>
        <p:spPr>
          <a:xfrm>
            <a:off x="7605465" y="1340015"/>
            <a:ext cx="559841" cy="1673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갱신신청</a:t>
            </a: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8285839" y="1329373"/>
            <a:ext cx="559841" cy="1673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취소신청</a:t>
            </a: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6879348" y="1320189"/>
            <a:ext cx="559840" cy="18714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  ▼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8"/>
          <p:cNvSpPr/>
          <p:nvPr/>
        </p:nvSpPr>
        <p:spPr>
          <a:xfrm>
            <a:off x="5568876" y="508205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8"/>
          <p:cNvSpPr/>
          <p:nvPr/>
        </p:nvSpPr>
        <p:spPr>
          <a:xfrm>
            <a:off x="8028777" y="1147258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8"/>
          <p:cNvSpPr/>
          <p:nvPr/>
        </p:nvSpPr>
        <p:spPr>
          <a:xfrm>
            <a:off x="8772220" y="1141402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2"/>
          <p:cNvGraphicFramePr/>
          <p:nvPr/>
        </p:nvGraphicFramePr>
        <p:xfrm>
          <a:off x="6344446" y="440686"/>
          <a:ext cx="2797851" cy="443801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0375"/>
                <a:gridCol w="2497476"/>
              </a:tblGrid>
              <a:tr h="30190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lang="ko-KR" sz="1000" b="1" u="none" strike="noStrike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1600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커서를 가져가면 호버 된다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511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i="0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90" name="Google Shape;90;p2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lt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/>
                        <a:t>메인 페이지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/>
                        <a:t>01 메인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/>
                        <a:t>김 주 영</a:t>
                      </a:r>
                      <a:endParaRPr lang="ko-KR" altLang="en-US"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 lang="en-US"/>
          </a:p>
        </p:txBody>
      </p:sp>
      <p:sp>
        <p:nvSpPr>
          <p:cNvPr id="129" name="순서도: 처리 18"/>
          <p:cNvSpPr/>
          <p:nvPr/>
        </p:nvSpPr>
        <p:spPr>
          <a:xfrm>
            <a:off x="739601" y="647873"/>
            <a:ext cx="3681586" cy="4342879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0" name="순서도: 처리 18"/>
          <p:cNvSpPr/>
          <p:nvPr/>
        </p:nvSpPr>
        <p:spPr>
          <a:xfrm>
            <a:off x="741189" y="649460"/>
            <a:ext cx="800273" cy="54081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1" name="순서도: 처리 18"/>
          <p:cNvSpPr/>
          <p:nvPr/>
        </p:nvSpPr>
        <p:spPr>
          <a:xfrm>
            <a:off x="1687338" y="793923"/>
            <a:ext cx="2729085" cy="397941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32" name="순서도: 처리 18"/>
          <p:cNvSpPr/>
          <p:nvPr/>
        </p:nvSpPr>
        <p:spPr>
          <a:xfrm>
            <a:off x="742776" y="3913360"/>
            <a:ext cx="3673648" cy="33444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3" name="순서도: 처리 18"/>
          <p:cNvSpPr/>
          <p:nvPr/>
        </p:nvSpPr>
        <p:spPr>
          <a:xfrm>
            <a:off x="744364" y="1192386"/>
            <a:ext cx="3673648" cy="115994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4" name="순서도: 처리 18"/>
          <p:cNvSpPr/>
          <p:nvPr/>
        </p:nvSpPr>
        <p:spPr>
          <a:xfrm>
            <a:off x="745951" y="2352848"/>
            <a:ext cx="3673648" cy="156475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"/>
          <p:cNvSpPr txBox="1"/>
          <p:nvPr/>
        </p:nvSpPr>
        <p:spPr>
          <a:xfrm>
            <a:off x="1116010" y="3960018"/>
            <a:ext cx="3361692" cy="24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맑은 고딕"/>
                <a:ea typeface="맑은 고딕"/>
              </a:rPr>
              <a:t>공지사항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문의게시판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이용요금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예약하기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찾아오시는 길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845627" y="978851"/>
            <a:ext cx="2686685" cy="22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로그인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마이페이지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예약하기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고객센터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013777" y="4449126"/>
            <a:ext cx="3305810" cy="419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주소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전화번호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</a:rPr>
              <a:t>/FAX/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사업자등록번호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대표자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저작권표시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pSp>
        <p:nvGrpSpPr>
          <p:cNvPr id="146" name=""/>
          <p:cNvGrpSpPr/>
          <p:nvPr/>
        </p:nvGrpSpPr>
        <p:grpSpPr>
          <a:xfrm rot="0">
            <a:off x="212088" y="1536787"/>
            <a:ext cx="5393372" cy="831675"/>
            <a:chOff x="164463" y="1981287"/>
            <a:chExt cx="5393372" cy="831675"/>
          </a:xfrm>
        </p:grpSpPr>
        <p:sp>
          <p:nvSpPr>
            <p:cNvPr id="136" name=""/>
            <p:cNvSpPr txBox="1"/>
            <p:nvPr/>
          </p:nvSpPr>
          <p:spPr>
            <a:xfrm>
              <a:off x="1144588" y="2440364"/>
              <a:ext cx="658177" cy="262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>
                  <a:latin typeface="맑은 고딕"/>
                  <a:ea typeface="맑은 고딕"/>
                </a:rPr>
                <a:t>룸 정보</a:t>
              </a:r>
              <a:endParaRPr lang="ko-KR" altLang="en-US" sz="1100">
                <a:latin typeface="맑은 고딕"/>
                <a:ea typeface="맑은 고딕"/>
              </a:endParaRPr>
            </a:p>
          </p:txBody>
        </p:sp>
        <p:sp>
          <p:nvSpPr>
            <p:cNvPr id="143" name="순서도: 처리 18"/>
            <p:cNvSpPr/>
            <p:nvPr/>
          </p:nvSpPr>
          <p:spPr>
            <a:xfrm>
              <a:off x="196676" y="1981287"/>
              <a:ext cx="5284960" cy="831675"/>
            </a:xfrm>
            <a:prstGeom prst="flowChartProcess">
              <a:avLst/>
            </a:prstGeom>
            <a:solidFill>
              <a:schemeClr val="l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 sz="900">
                <a:solidFill>
                  <a:schemeClr val="dk1"/>
                </a:solidFill>
              </a:endParaRPr>
            </a:p>
          </p:txBody>
        </p:sp>
        <p:sp>
          <p:nvSpPr>
            <p:cNvPr id="145" name=""/>
            <p:cNvSpPr txBox="1"/>
            <p:nvPr/>
          </p:nvSpPr>
          <p:spPr>
            <a:xfrm>
              <a:off x="164463" y="2397125"/>
              <a:ext cx="5393372" cy="347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700">
                  <a:solidFill>
                    <a:schemeClr val="dk1"/>
                  </a:solidFill>
                  <a:latin typeface="맑은 고딕"/>
                  <a:ea typeface="맑은 고딕"/>
                </a:rPr>
                <a:t>로그인 ∙ 마이페이지 ∙ 이용안내 ∙ 예약하기 ∙ 고객센터</a:t>
              </a:r>
              <a:endParaRPr lang="ko-KR" altLang="en-US" sz="1700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3059" y="2194566"/>
            <a:ext cx="203006" cy="273995"/>
          </a:xfrm>
          <a:prstGeom prst="rect">
            <a:avLst/>
          </a:prstGeom>
        </p:spPr>
      </p:pic>
      <p:cxnSp>
        <p:nvCxnSpPr>
          <p:cNvPr id="150" name=""/>
          <p:cNvCxnSpPr/>
          <p:nvPr/>
        </p:nvCxnSpPr>
        <p:spPr>
          <a:xfrm rot="10800000" flipV="1">
            <a:off x="246062" y="803447"/>
            <a:ext cx="1452562" cy="73818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"/>
          <p:cNvCxnSpPr/>
          <p:nvPr/>
        </p:nvCxnSpPr>
        <p:spPr>
          <a:xfrm>
            <a:off x="4413249" y="803447"/>
            <a:ext cx="1119188" cy="7302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"/>
          <p:cNvGrpSpPr/>
          <p:nvPr/>
        </p:nvGrpSpPr>
        <p:grpSpPr>
          <a:xfrm rot="0">
            <a:off x="269700" y="3014749"/>
            <a:ext cx="5284960" cy="831675"/>
            <a:chOff x="269700" y="3014749"/>
            <a:chExt cx="5284960" cy="831675"/>
          </a:xfrm>
          <a:solidFill>
            <a:srgbClr val="c0cdef"/>
          </a:solidFill>
        </p:grpSpPr>
        <p:sp>
          <p:nvSpPr>
            <p:cNvPr id="137" name=""/>
            <p:cNvSpPr txBox="1"/>
            <p:nvPr/>
          </p:nvSpPr>
          <p:spPr>
            <a:xfrm>
              <a:off x="1130300" y="3204369"/>
              <a:ext cx="801052" cy="26241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100">
                  <a:latin typeface="맑은 고딕"/>
                  <a:ea typeface="맑은 고딕"/>
                </a:rPr>
                <a:t>시설 안내</a:t>
              </a:r>
              <a:endParaRPr lang="ko-KR" altLang="en-US" sz="1100">
                <a:latin typeface="맑은 고딕"/>
                <a:ea typeface="맑은 고딕"/>
              </a:endParaRPr>
            </a:p>
          </p:txBody>
        </p:sp>
        <p:grpSp>
          <p:nvGrpSpPr>
            <p:cNvPr id="152" name=""/>
            <p:cNvGrpSpPr/>
            <p:nvPr/>
          </p:nvGrpSpPr>
          <p:grpSpPr>
            <a:xfrm rot="0">
              <a:off x="269700" y="3014749"/>
              <a:ext cx="5284960" cy="831675"/>
              <a:chOff x="196676" y="1981287"/>
              <a:chExt cx="5284960" cy="831675"/>
            </a:xfrm>
            <a:grpFill/>
          </p:grpSpPr>
          <p:sp>
            <p:nvSpPr>
              <p:cNvPr id="153" name=""/>
              <p:cNvSpPr txBox="1"/>
              <p:nvPr/>
            </p:nvSpPr>
            <p:spPr>
              <a:xfrm>
                <a:off x="1144588" y="2440364"/>
                <a:ext cx="658177" cy="262831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>
                    <a:latin typeface="맑은 고딕"/>
                    <a:ea typeface="맑은 고딕"/>
                  </a:rPr>
                  <a:t>룸 정보</a:t>
                </a:r>
                <a:endParaRPr lang="ko-KR" altLang="en-US" sz="1100">
                  <a:latin typeface="맑은 고딕"/>
                  <a:ea typeface="맑은 고딕"/>
                </a:endParaRPr>
              </a:p>
            </p:txBody>
          </p:sp>
          <p:sp>
            <p:nvSpPr>
              <p:cNvPr id="154" name="순서도: 처리 18"/>
              <p:cNvSpPr/>
              <p:nvPr/>
            </p:nvSpPr>
            <p:spPr>
              <a:xfrm>
                <a:off x="196676" y="1981287"/>
                <a:ext cx="5284960" cy="831675"/>
              </a:xfrm>
              <a:prstGeom prst="flowChartProcess">
                <a:avLst/>
              </a:prstGeom>
              <a:grpFill/>
              <a:ln w="9525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900">
                  <a:solidFill>
                    <a:schemeClr val="dk1"/>
                  </a:solidFill>
                </a:endParaRPr>
              </a:p>
              <a:p>
                <a:pPr algn="ctr">
                  <a:defRPr/>
                </a:pPr>
                <a:endParaRPr lang="ko-KR" altLang="en-US" sz="900"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157" name=""/>
          <p:cNvCxnSpPr/>
          <p:nvPr/>
        </p:nvCxnSpPr>
        <p:spPr>
          <a:xfrm flipV="1">
            <a:off x="4413250" y="3859384"/>
            <a:ext cx="1135062" cy="38100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"/>
          <p:cNvCxnSpPr/>
          <p:nvPr/>
        </p:nvCxnSpPr>
        <p:spPr>
          <a:xfrm rot="10800000">
            <a:off x="269875" y="3859384"/>
            <a:ext cx="452436" cy="39687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"/>
          <p:cNvSpPr txBox="1"/>
          <p:nvPr/>
        </p:nvSpPr>
        <p:spPr>
          <a:xfrm>
            <a:off x="420685" y="1595438"/>
            <a:ext cx="832804" cy="34734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700">
                <a:solidFill>
                  <a:srgbClr val="3057b9"/>
                </a:solidFill>
                <a:latin typeface="맑은 고딕"/>
                <a:ea typeface="맑은 고딕"/>
              </a:rPr>
              <a:t>로그인</a:t>
            </a:r>
            <a:endParaRPr lang="ko-KR" altLang="en-US" sz="1700">
              <a:solidFill>
                <a:srgbClr val="3057b9"/>
              </a:solidFill>
              <a:latin typeface="맑은 고딕"/>
              <a:ea typeface="맑은 고딕"/>
            </a:endParaRPr>
          </a:p>
        </p:txBody>
      </p:sp>
      <p:sp>
        <p:nvSpPr>
          <p:cNvPr id="135" name="Google Shape;102;p2"/>
          <p:cNvSpPr/>
          <p:nvPr/>
        </p:nvSpPr>
        <p:spPr>
          <a:xfrm>
            <a:off x="205820" y="166032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"/>
          <p:cNvCxnSpPr/>
          <p:nvPr/>
        </p:nvCxnSpPr>
        <p:spPr>
          <a:xfrm rot="5400000" flipH="1" flipV="1">
            <a:off x="619124" y="1946446"/>
            <a:ext cx="150812" cy="7937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797" name="Google Shape;7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98" y="807243"/>
            <a:ext cx="5249988" cy="3228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8" name="Google Shape;798;p29"/>
          <p:cNvGraphicFramePr/>
          <p:nvPr/>
        </p:nvGraphicFramePr>
        <p:xfrm>
          <a:off x="5970130" y="12787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16050"/>
                <a:gridCol w="2603875"/>
              </a:tblGrid>
              <a:tr h="3275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accent1"/>
                    </a:solidFill>
                  </a:tcPr>
                </a:tc>
                <a:tc hMerge="1"/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갱신신청 방법 2가지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①마이페이지&gt;입주정보 에서 </a:t>
                      </a:r>
                      <a:r>
                        <a:rPr b="0" lang="ko-KR" sz="1000" u="sng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계약만료일</a:t>
                      </a: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b="0" lang="ko-KR" sz="1000" u="sng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2주전 부터 </a:t>
                      </a: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신청하기버튼으로 신청 가능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②계약만료일 7일전까지 갱신 하지 않을 경우 담당자 이메일로 갱신안내 메일 발송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해당메일 에서 갱신신청 버튼을 클릭하면 계약갱신 신청 페이지로 이동 (로그인 필요)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갱신신청버튼 클릭 시 계약신청페이지 페이지로 이동 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9" name="Google Shape;799;p2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입주정보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06 마이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이유진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내 정보 &gt; 입주정보 &gt; 계약갱신 신청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00" name="Google Shape;800;p29"/>
          <p:cNvSpPr/>
          <p:nvPr/>
        </p:nvSpPr>
        <p:spPr>
          <a:xfrm>
            <a:off x="3640064" y="2467227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1" name="Google Shape;801;p29"/>
          <p:cNvCxnSpPr/>
          <p:nvPr/>
        </p:nvCxnSpPr>
        <p:spPr>
          <a:xfrm>
            <a:off x="3300413" y="2571750"/>
            <a:ext cx="32146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0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808" name="Google Shape;808;p30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입주정보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06 마이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이유진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입주정보 &gt; 계약갱신 신청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09" name="Google Shape;809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810" name="Google Shape;810;p30"/>
          <p:cNvGrpSpPr/>
          <p:nvPr/>
        </p:nvGrpSpPr>
        <p:grpSpPr>
          <a:xfrm>
            <a:off x="390526" y="859786"/>
            <a:ext cx="5572125" cy="3797939"/>
            <a:chOff x="960782" y="859786"/>
            <a:chExt cx="4805632" cy="3450453"/>
          </a:xfrm>
        </p:grpSpPr>
        <p:sp>
          <p:nvSpPr>
            <p:cNvPr id="811" name="Google Shape;811;p30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2055628" y="984602"/>
              <a:ext cx="3710786" cy="3109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계약갱신 신청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960782" y="4004829"/>
              <a:ext cx="4805630" cy="30541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하단로고/회사주소/대표자/전화번호</a:t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960782" y="1606188"/>
              <a:ext cx="951611" cy="220381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1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 </a:t>
              </a:r>
              <a:endPara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입주정보</a:t>
              </a:r>
              <a:endParaRPr b="0" i="0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공용공간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예약확인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결제수단 관리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로그아웃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2055628" y="1606188"/>
              <a:ext cx="3710784" cy="220381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&lt;MAIN_BODY&gt; : section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입주정보</a:t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960782" y="1606188"/>
              <a:ext cx="4805631" cy="220381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30"/>
          <p:cNvGrpSpPr/>
          <p:nvPr/>
        </p:nvGrpSpPr>
        <p:grpSpPr>
          <a:xfrm>
            <a:off x="1751490" y="1725236"/>
            <a:ext cx="2044492" cy="904875"/>
            <a:chOff x="5050822" y="5221666"/>
            <a:chExt cx="2208860" cy="1152128"/>
          </a:xfrm>
        </p:grpSpPr>
        <p:sp>
          <p:nvSpPr>
            <p:cNvPr id="818" name="Google Shape;818;p30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0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로그인 후에</a:t>
              </a:r>
              <a:endParaRPr b="0" i="0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0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이용해주시길 바랍니다</a:t>
              </a:r>
              <a:endParaRPr b="0" i="0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1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0" name="Google Shape;820;p30"/>
          <p:cNvCxnSpPr/>
          <p:nvPr/>
        </p:nvCxnSpPr>
        <p:spPr>
          <a:xfrm rot="5400000">
            <a:off x="3297263" y="1506855"/>
            <a:ext cx="832200" cy="497400"/>
          </a:xfrm>
          <a:prstGeom prst="curvedConnector3">
            <a:avLst>
              <a:gd fmla="val 10064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821" name="Google Shape;821;p30"/>
          <p:cNvGraphicFramePr/>
          <p:nvPr/>
        </p:nvGraphicFramePr>
        <p:xfrm>
          <a:off x="6081203" y="997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16050"/>
                <a:gridCol w="26038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accent1"/>
                    </a:solidFill>
                  </a:tcPr>
                </a:tc>
                <a:tc hMerge="1"/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미 로그인 후 클릭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창 : 로그인 후에 이용해주시길 바랍니다.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22" name="Google Shape;822;p30"/>
          <p:cNvSpPr/>
          <p:nvPr/>
        </p:nvSpPr>
        <p:spPr>
          <a:xfrm>
            <a:off x="3528827" y="1765145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1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829" name="Google Shape;829;p31"/>
          <p:cNvGraphicFramePr/>
          <p:nvPr/>
        </p:nvGraphicFramePr>
        <p:xfrm>
          <a:off x="-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17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입주정보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06 마이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이유진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입주정보 &gt;계약갱신 신청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30" name="Google Shape;830;p31"/>
          <p:cNvSpPr txBox="1"/>
          <p:nvPr>
            <p:ph idx="12" type="sldNum"/>
          </p:nvPr>
        </p:nvSpPr>
        <p:spPr>
          <a:xfrm>
            <a:off x="6936453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831" name="Google Shape;831;p31"/>
          <p:cNvGrpSpPr/>
          <p:nvPr/>
        </p:nvGrpSpPr>
        <p:grpSpPr>
          <a:xfrm>
            <a:off x="60377" y="553147"/>
            <a:ext cx="9016112" cy="1735257"/>
            <a:chOff x="364392" y="1559293"/>
            <a:chExt cx="5375888" cy="1658094"/>
          </a:xfrm>
        </p:grpSpPr>
        <p:sp>
          <p:nvSpPr>
            <p:cNvPr id="832" name="Google Shape;832;p31"/>
            <p:cNvSpPr/>
            <p:nvPr/>
          </p:nvSpPr>
          <p:spPr>
            <a:xfrm>
              <a:off x="392532" y="1577176"/>
              <a:ext cx="550509" cy="158997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 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0" i="0" lang="ko-KR" sz="7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입주정보</a:t>
              </a:r>
              <a:endParaRPr b="0" i="0" sz="7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공용공간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예약확인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결제수단 관리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700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971182" y="1579557"/>
              <a:ext cx="4751129" cy="158759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364392" y="1559293"/>
              <a:ext cx="5375888" cy="165809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971180" y="1626356"/>
              <a:ext cx="4751129" cy="14068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0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836" name="Google Shape;836;p31"/>
            <p:cNvSpPr txBox="1"/>
            <p:nvPr/>
          </p:nvSpPr>
          <p:spPr>
            <a:xfrm>
              <a:off x="2977204" y="1655989"/>
              <a:ext cx="758300" cy="192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입주상태 리스트</a:t>
              </a:r>
              <a:endParaRPr/>
            </a:p>
          </p:txBody>
        </p:sp>
      </p:grpSp>
      <p:graphicFrame>
        <p:nvGraphicFramePr>
          <p:cNvPr id="837" name="Google Shape;837;p31"/>
          <p:cNvGraphicFramePr/>
          <p:nvPr/>
        </p:nvGraphicFramePr>
        <p:xfrm>
          <a:off x="107572" y="2740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540550"/>
                <a:gridCol w="8398225"/>
              </a:tblGrid>
              <a:tr h="226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 hMerge="1"/>
              </a:tr>
              <a:tr h="17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계약갱신 신청: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-갱신 개월 수 선택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2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-갱신신청 버튼 클릭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38" name="Google Shape;838;p31"/>
          <p:cNvGraphicFramePr/>
          <p:nvPr/>
        </p:nvGraphicFramePr>
        <p:xfrm>
          <a:off x="1164432" y="9829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</a:tblGrid>
              <a:tr h="27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공간 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회사 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 시작일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 만료일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 개월 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총 금액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결제방법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갱신 개월 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갱신 현황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취소현황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001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Private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오피스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company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2021.05.04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2021.08.04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3개월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360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카드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39" name="Google Shape;839;p31"/>
          <p:cNvSpPr/>
          <p:nvPr/>
        </p:nvSpPr>
        <p:spPr>
          <a:xfrm>
            <a:off x="7605465" y="1340015"/>
            <a:ext cx="559841" cy="1673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갱신신청</a:t>
            </a:r>
            <a:endParaRPr/>
          </a:p>
        </p:txBody>
      </p:sp>
      <p:sp>
        <p:nvSpPr>
          <p:cNvPr id="840" name="Google Shape;840;p31"/>
          <p:cNvSpPr/>
          <p:nvPr/>
        </p:nvSpPr>
        <p:spPr>
          <a:xfrm>
            <a:off x="8285839" y="1329373"/>
            <a:ext cx="559841" cy="1673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취소신청</a:t>
            </a:r>
            <a:endParaRPr/>
          </a:p>
        </p:txBody>
      </p:sp>
      <p:cxnSp>
        <p:nvCxnSpPr>
          <p:cNvPr id="841" name="Google Shape;841;p31"/>
          <p:cNvCxnSpPr/>
          <p:nvPr/>
        </p:nvCxnSpPr>
        <p:spPr>
          <a:xfrm>
            <a:off x="7129463" y="1541086"/>
            <a:ext cx="0" cy="19029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2" name="Google Shape;842;p31"/>
          <p:cNvSpPr/>
          <p:nvPr/>
        </p:nvSpPr>
        <p:spPr>
          <a:xfrm>
            <a:off x="7042536" y="1787319"/>
            <a:ext cx="233464" cy="209045"/>
          </a:xfrm>
          <a:prstGeom prst="ellipse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3" name="Google Shape;843;p31"/>
          <p:cNvCxnSpPr/>
          <p:nvPr/>
        </p:nvCxnSpPr>
        <p:spPr>
          <a:xfrm>
            <a:off x="7885385" y="1541086"/>
            <a:ext cx="0" cy="19029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4" name="Google Shape;844;p31"/>
          <p:cNvSpPr/>
          <p:nvPr/>
        </p:nvSpPr>
        <p:spPr>
          <a:xfrm>
            <a:off x="7786368" y="1801562"/>
            <a:ext cx="233464" cy="209045"/>
          </a:xfrm>
          <a:prstGeom prst="ellipse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5" name="Google Shape;845;p31"/>
          <p:cNvGrpSpPr/>
          <p:nvPr/>
        </p:nvGrpSpPr>
        <p:grpSpPr>
          <a:xfrm>
            <a:off x="6863931" y="1295293"/>
            <a:ext cx="559842" cy="225320"/>
            <a:chOff x="2933685" y="4800318"/>
            <a:chExt cx="892395" cy="183591"/>
          </a:xfrm>
        </p:grpSpPr>
        <p:sp>
          <p:nvSpPr>
            <p:cNvPr id="846" name="Google Shape;846;p31"/>
            <p:cNvSpPr/>
            <p:nvPr/>
          </p:nvSpPr>
          <p:spPr>
            <a:xfrm>
              <a:off x="2933685" y="4800318"/>
              <a:ext cx="892395" cy="18359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3개월  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1"/>
            <p:cNvSpPr/>
            <p:nvPr/>
          </p:nvSpPr>
          <p:spPr>
            <a:xfrm rot="10800000">
              <a:off x="3661209" y="4824582"/>
              <a:ext cx="45719" cy="41427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854" name="Google Shape;854;p32"/>
          <p:cNvGraphicFramePr/>
          <p:nvPr/>
        </p:nvGraphicFramePr>
        <p:xfrm>
          <a:off x="-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17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입주정보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06 마이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이유진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입주정보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55" name="Google Shape;855;p32"/>
          <p:cNvSpPr txBox="1"/>
          <p:nvPr>
            <p:ph idx="12" type="sldNum"/>
          </p:nvPr>
        </p:nvSpPr>
        <p:spPr>
          <a:xfrm>
            <a:off x="6936453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856" name="Google Shape;856;p32"/>
          <p:cNvGrpSpPr/>
          <p:nvPr/>
        </p:nvGrpSpPr>
        <p:grpSpPr>
          <a:xfrm>
            <a:off x="60377" y="553147"/>
            <a:ext cx="9016112" cy="1735257"/>
            <a:chOff x="364392" y="1559293"/>
            <a:chExt cx="5375888" cy="1658094"/>
          </a:xfrm>
        </p:grpSpPr>
        <p:sp>
          <p:nvSpPr>
            <p:cNvPr id="857" name="Google Shape;857;p32"/>
            <p:cNvSpPr/>
            <p:nvPr/>
          </p:nvSpPr>
          <p:spPr>
            <a:xfrm>
              <a:off x="392532" y="1577176"/>
              <a:ext cx="550509" cy="158997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 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0" i="0" lang="ko-KR" sz="7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입주정보</a:t>
              </a:r>
              <a:endParaRPr b="0" i="0" sz="7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공용공간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예약확인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결제수단 관리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700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971182" y="1579557"/>
              <a:ext cx="4751129" cy="158759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364392" y="1559293"/>
              <a:ext cx="5375888" cy="165809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971180" y="1626356"/>
              <a:ext cx="4751129" cy="14068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0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861" name="Google Shape;861;p32"/>
            <p:cNvSpPr txBox="1"/>
            <p:nvPr/>
          </p:nvSpPr>
          <p:spPr>
            <a:xfrm>
              <a:off x="2977204" y="1655989"/>
              <a:ext cx="758300" cy="192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입주상태 리스트</a:t>
              </a:r>
              <a:endParaRPr/>
            </a:p>
          </p:txBody>
        </p:sp>
      </p:grpSp>
      <p:graphicFrame>
        <p:nvGraphicFramePr>
          <p:cNvPr id="862" name="Google Shape;862;p32"/>
          <p:cNvGraphicFramePr/>
          <p:nvPr/>
        </p:nvGraphicFramePr>
        <p:xfrm>
          <a:off x="1164432" y="9829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</a:tblGrid>
              <a:tr h="27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공간 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회사 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 시작일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 만료일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 개월 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총 금액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결제방법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갱신 개월 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갱신 현황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취소현황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001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Private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오피스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company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2021.05.04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2021.08.04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3개월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360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카드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63" name="Google Shape;863;p32"/>
          <p:cNvSpPr/>
          <p:nvPr/>
        </p:nvSpPr>
        <p:spPr>
          <a:xfrm>
            <a:off x="7605465" y="1340015"/>
            <a:ext cx="559841" cy="1673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갱신신청</a:t>
            </a:r>
            <a:endParaRPr/>
          </a:p>
        </p:txBody>
      </p:sp>
      <p:sp>
        <p:nvSpPr>
          <p:cNvPr id="864" name="Google Shape;864;p32"/>
          <p:cNvSpPr/>
          <p:nvPr/>
        </p:nvSpPr>
        <p:spPr>
          <a:xfrm>
            <a:off x="8285839" y="1329373"/>
            <a:ext cx="559841" cy="1673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취소신청</a:t>
            </a:r>
            <a:endParaRPr/>
          </a:p>
        </p:txBody>
      </p:sp>
      <p:grpSp>
        <p:nvGrpSpPr>
          <p:cNvPr id="865" name="Google Shape;865;p32"/>
          <p:cNvGrpSpPr/>
          <p:nvPr/>
        </p:nvGrpSpPr>
        <p:grpSpPr>
          <a:xfrm>
            <a:off x="6848226" y="1329373"/>
            <a:ext cx="620267" cy="235190"/>
            <a:chOff x="2933685" y="4800318"/>
            <a:chExt cx="892395" cy="183591"/>
          </a:xfrm>
        </p:grpSpPr>
        <p:sp>
          <p:nvSpPr>
            <p:cNvPr id="866" name="Google Shape;866;p32"/>
            <p:cNvSpPr/>
            <p:nvPr/>
          </p:nvSpPr>
          <p:spPr>
            <a:xfrm>
              <a:off x="2933685" y="4800318"/>
              <a:ext cx="892395" cy="18359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3개월  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 rot="10800000">
              <a:off x="3661209" y="4824582"/>
              <a:ext cx="45719" cy="41427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868" name="Google Shape;868;p32"/>
          <p:cNvGraphicFramePr/>
          <p:nvPr/>
        </p:nvGraphicFramePr>
        <p:xfrm>
          <a:off x="131276" y="3303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540550"/>
                <a:gridCol w="8398225"/>
              </a:tblGrid>
              <a:tr h="226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 hMerge="1"/>
              </a:tr>
              <a:tr h="17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입주정보 &gt; 갱신신청 버튼 클릭: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갱신현황이 갱신승인대기 상태로 전환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  갱신신청 값이 </a:t>
                      </a: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N → Y 로 변동된다.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69" name="Google Shape;869;p32"/>
          <p:cNvSpPr/>
          <p:nvPr/>
        </p:nvSpPr>
        <p:spPr>
          <a:xfrm>
            <a:off x="6288475" y="1956724"/>
            <a:ext cx="1097200" cy="113998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0" name="Google Shape;870;p32"/>
          <p:cNvGraphicFramePr/>
          <p:nvPr/>
        </p:nvGraphicFramePr>
        <p:xfrm>
          <a:off x="6525200" y="2140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646050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갱신 현황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갱신</a:t>
                      </a:r>
                      <a:endParaRPr sz="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승인 대기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871" name="Google Shape;871;p32"/>
          <p:cNvCxnSpPr/>
          <p:nvPr/>
        </p:nvCxnSpPr>
        <p:spPr>
          <a:xfrm rot="5400000">
            <a:off x="7144369" y="1752338"/>
            <a:ext cx="915900" cy="754500"/>
          </a:xfrm>
          <a:prstGeom prst="curvedConnector3">
            <a:avLst>
              <a:gd fmla="val 106156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2" name="Google Shape;872;p32"/>
          <p:cNvSpPr/>
          <p:nvPr/>
        </p:nvSpPr>
        <p:spPr>
          <a:xfrm>
            <a:off x="7171251" y="1900666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879" name="Google Shape;879;p33"/>
          <p:cNvGraphicFramePr/>
          <p:nvPr/>
        </p:nvGraphicFramePr>
        <p:xfrm>
          <a:off x="-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17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입주정보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06 마이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이유진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입주정보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80" name="Google Shape;880;p33"/>
          <p:cNvSpPr txBox="1"/>
          <p:nvPr>
            <p:ph idx="12" type="sldNum"/>
          </p:nvPr>
        </p:nvSpPr>
        <p:spPr>
          <a:xfrm>
            <a:off x="6936453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881" name="Google Shape;881;p33"/>
          <p:cNvGrpSpPr/>
          <p:nvPr/>
        </p:nvGrpSpPr>
        <p:grpSpPr>
          <a:xfrm>
            <a:off x="60377" y="553147"/>
            <a:ext cx="9016112" cy="1735257"/>
            <a:chOff x="364392" y="1559293"/>
            <a:chExt cx="5375888" cy="1658094"/>
          </a:xfrm>
        </p:grpSpPr>
        <p:sp>
          <p:nvSpPr>
            <p:cNvPr id="882" name="Google Shape;882;p33"/>
            <p:cNvSpPr/>
            <p:nvPr/>
          </p:nvSpPr>
          <p:spPr>
            <a:xfrm>
              <a:off x="392532" y="1577176"/>
              <a:ext cx="550509" cy="158997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 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0" i="0" lang="ko-KR" sz="7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입주정보</a:t>
              </a:r>
              <a:endParaRPr b="0" i="0" sz="7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공용공간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예약확인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b="0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결제수단 관리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700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971182" y="1579557"/>
              <a:ext cx="4751129" cy="158759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364392" y="1559293"/>
              <a:ext cx="5375888" cy="165809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971180" y="1626356"/>
              <a:ext cx="4751129" cy="14068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0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886" name="Google Shape;886;p33"/>
            <p:cNvSpPr txBox="1"/>
            <p:nvPr/>
          </p:nvSpPr>
          <p:spPr>
            <a:xfrm>
              <a:off x="2977204" y="1655989"/>
              <a:ext cx="758300" cy="192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입주상태 리스트</a:t>
              </a:r>
              <a:endParaRPr/>
            </a:p>
          </p:txBody>
        </p:sp>
      </p:grpSp>
      <p:graphicFrame>
        <p:nvGraphicFramePr>
          <p:cNvPr id="887" name="Google Shape;887;p33"/>
          <p:cNvGraphicFramePr/>
          <p:nvPr/>
        </p:nvGraphicFramePr>
        <p:xfrm>
          <a:off x="1164432" y="9829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  <a:gridCol w="705275"/>
              </a:tblGrid>
              <a:tr h="27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공간 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회사 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 시작일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 만료일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계약 개월 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총 금액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결제방법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갱신 개월 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갱신 현황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취소현황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001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Private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오피스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company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2021.05.04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2021.08.04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3개월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360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카드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88" name="Google Shape;888;p33"/>
          <p:cNvSpPr/>
          <p:nvPr/>
        </p:nvSpPr>
        <p:spPr>
          <a:xfrm>
            <a:off x="7605465" y="1340015"/>
            <a:ext cx="559841" cy="1673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갱신신청</a:t>
            </a:r>
            <a:endParaRPr/>
          </a:p>
        </p:txBody>
      </p:sp>
      <p:sp>
        <p:nvSpPr>
          <p:cNvPr id="889" name="Google Shape;889;p33"/>
          <p:cNvSpPr/>
          <p:nvPr/>
        </p:nvSpPr>
        <p:spPr>
          <a:xfrm>
            <a:off x="8285839" y="1329373"/>
            <a:ext cx="559841" cy="1673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취소신청</a:t>
            </a:r>
            <a:endParaRPr/>
          </a:p>
        </p:txBody>
      </p:sp>
      <p:sp>
        <p:nvSpPr>
          <p:cNvPr id="890" name="Google Shape;890;p33"/>
          <p:cNvSpPr/>
          <p:nvPr/>
        </p:nvSpPr>
        <p:spPr>
          <a:xfrm>
            <a:off x="4565484" y="860463"/>
            <a:ext cx="2044492" cy="21873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계약취소 신청이 완료됐습니다. 상담매니저가 1일 내에 연락 드리겠습니다.</a:t>
            </a:r>
            <a:endParaRPr/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t/>
            </a:r>
            <a:endParaRPr b="0" i="0" sz="92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3"/>
          <p:cNvSpPr/>
          <p:nvPr/>
        </p:nvSpPr>
        <p:spPr>
          <a:xfrm>
            <a:off x="5318329" y="1941121"/>
            <a:ext cx="435260" cy="1855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b="1" i="0" lang="ko-KR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2" name="Google Shape;892;p33"/>
          <p:cNvGraphicFramePr/>
          <p:nvPr/>
        </p:nvGraphicFramePr>
        <p:xfrm>
          <a:off x="107572" y="31890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540550"/>
                <a:gridCol w="8398225"/>
              </a:tblGrid>
              <a:tr h="226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 hMerge="1"/>
              </a:tr>
              <a:tr h="17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입주정보 &gt; 취소신청 클릭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Alert: 계약취소 신청이 완료됐습니다. 상담매니저가 1일 내에 연락 드리겠습니다.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2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취소신청 클릭 시 취소현황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 공간취소대기 상태로 변동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 취소신청 값이 </a:t>
                      </a: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N → Y 로 변동된다.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93" name="Google Shape;893;p33"/>
          <p:cNvSpPr/>
          <p:nvPr/>
        </p:nvSpPr>
        <p:spPr>
          <a:xfrm>
            <a:off x="6944384" y="1648524"/>
            <a:ext cx="1121568" cy="12065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t/>
            </a:r>
            <a:endParaRPr b="0" i="0" sz="92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4" name="Google Shape;894;p33"/>
          <p:cNvGraphicFramePr/>
          <p:nvPr/>
        </p:nvGraphicFramePr>
        <p:xfrm>
          <a:off x="7207985" y="1810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646050"/>
              </a:tblGrid>
              <a:tr h="19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취소현황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공간</a:t>
                      </a:r>
                      <a:endParaRPr sz="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취소 대기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895" name="Google Shape;895;p33"/>
          <p:cNvCxnSpPr/>
          <p:nvPr/>
        </p:nvCxnSpPr>
        <p:spPr>
          <a:xfrm rot="5400000">
            <a:off x="7931764" y="1772132"/>
            <a:ext cx="869400" cy="600900"/>
          </a:xfrm>
          <a:prstGeom prst="curvedConnector3">
            <a:avLst>
              <a:gd fmla="val 99295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6" name="Google Shape;896;p33"/>
          <p:cNvSpPr/>
          <p:nvPr/>
        </p:nvSpPr>
        <p:spPr>
          <a:xfrm>
            <a:off x="6435400" y="713334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3"/>
          <p:cNvSpPr/>
          <p:nvPr/>
        </p:nvSpPr>
        <p:spPr>
          <a:xfrm>
            <a:off x="7874661" y="1601330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8" name="Google Shape;898;p33"/>
          <p:cNvGrpSpPr/>
          <p:nvPr/>
        </p:nvGrpSpPr>
        <p:grpSpPr>
          <a:xfrm>
            <a:off x="6848226" y="1329373"/>
            <a:ext cx="620267" cy="235190"/>
            <a:chOff x="2933685" y="4800318"/>
            <a:chExt cx="892395" cy="183591"/>
          </a:xfrm>
        </p:grpSpPr>
        <p:sp>
          <p:nvSpPr>
            <p:cNvPr id="899" name="Google Shape;899;p33"/>
            <p:cNvSpPr/>
            <p:nvPr/>
          </p:nvSpPr>
          <p:spPr>
            <a:xfrm>
              <a:off x="2933685" y="4800318"/>
              <a:ext cx="892395" cy="18359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3개월  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3"/>
            <p:cNvSpPr/>
            <p:nvPr/>
          </p:nvSpPr>
          <p:spPr>
            <a:xfrm rot="10800000">
              <a:off x="3661209" y="4824582"/>
              <a:ext cx="45719" cy="41427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4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907" name="Google Shape;907;p34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공용공간 예약현황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06 마이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이유진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공용공간 예약현황 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908" name="Google Shape;908;p34"/>
          <p:cNvSpPr txBox="1"/>
          <p:nvPr>
            <p:ph idx="12" type="sldNum"/>
          </p:nvPr>
        </p:nvSpPr>
        <p:spPr>
          <a:xfrm>
            <a:off x="6544305" y="45976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909" name="Google Shape;909;p34"/>
          <p:cNvGrpSpPr/>
          <p:nvPr/>
        </p:nvGrpSpPr>
        <p:grpSpPr>
          <a:xfrm>
            <a:off x="81347" y="531930"/>
            <a:ext cx="9007074" cy="2411295"/>
            <a:chOff x="390525" y="1650624"/>
            <a:chExt cx="5375888" cy="2335013"/>
          </a:xfrm>
        </p:grpSpPr>
        <p:sp>
          <p:nvSpPr>
            <p:cNvPr id="910" name="Google Shape;910;p34"/>
            <p:cNvSpPr/>
            <p:nvPr/>
          </p:nvSpPr>
          <p:spPr>
            <a:xfrm>
              <a:off x="390527" y="1650624"/>
              <a:ext cx="966477" cy="225831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1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 </a:t>
              </a:r>
              <a:endPara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입주정보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공용공간</a:t>
              </a:r>
              <a:endParaRPr b="0" i="0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예약확인</a:t>
              </a:r>
              <a:endParaRPr b="0" i="0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결제수단 관리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Noto Sans Symbols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Noto Sans Symbols"/>
                <a:buChar char="▪"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로그아웃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1411436" y="1650625"/>
              <a:ext cx="4354977" cy="225830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390525" y="1650624"/>
              <a:ext cx="5375888" cy="233501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1522378" y="1707932"/>
              <a:ext cx="4195581" cy="214107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0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914" name="Google Shape;914;p34"/>
          <p:cNvSpPr txBox="1"/>
          <p:nvPr/>
        </p:nvSpPr>
        <p:spPr>
          <a:xfrm>
            <a:off x="4244322" y="744459"/>
            <a:ext cx="17216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공용공간 예약확인</a:t>
            </a:r>
            <a:endParaRPr/>
          </a:p>
        </p:txBody>
      </p:sp>
      <p:graphicFrame>
        <p:nvGraphicFramePr>
          <p:cNvPr id="915" name="Google Shape;915;p34"/>
          <p:cNvGraphicFramePr/>
          <p:nvPr/>
        </p:nvGraphicFramePr>
        <p:xfrm>
          <a:off x="2158727" y="1068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957075"/>
                <a:gridCol w="957075"/>
                <a:gridCol w="957075"/>
                <a:gridCol w="957075"/>
                <a:gridCol w="957075"/>
                <a:gridCol w="957075"/>
                <a:gridCol w="957075"/>
              </a:tblGrid>
              <a:tr h="30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공간 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가격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결제방법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사용예정 날짜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대여시간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사용현황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예약취소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컨퍼런스룸 1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500000</a:t>
                      </a:r>
                      <a:r>
                        <a:rPr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카드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2021.05.05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전일제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예약대기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16" name="Google Shape;916;p34"/>
          <p:cNvSpPr/>
          <p:nvPr/>
        </p:nvSpPr>
        <p:spPr>
          <a:xfrm>
            <a:off x="8016467" y="1467369"/>
            <a:ext cx="710176" cy="2061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7" name="Google Shape;917;p34"/>
          <p:cNvGraphicFramePr/>
          <p:nvPr/>
        </p:nvGraphicFramePr>
        <p:xfrm>
          <a:off x="115495" y="3172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540550"/>
                <a:gridCol w="8398225"/>
              </a:tblGrid>
              <a:tr h="226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 hMerge="1"/>
              </a:tr>
              <a:tr h="17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공용공간 예약확인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-대여한 공용공간의 예약정보를 확인한다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2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사용현황 : 예약대기/ 예약완료 /예약취소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-예약대기: 사용자가 예약만 한 상태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-예약완료: 관리자가 예약을 승인해준 상태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-예약취소: 예약취소 버튼 클릭 후 관리자가 예약을 승인해준 상태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3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예약취소 &gt; 취소버튼 클릭 :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-취소대기상태로 전환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18" name="Google Shape;918;p34"/>
          <p:cNvSpPr/>
          <p:nvPr/>
        </p:nvSpPr>
        <p:spPr>
          <a:xfrm>
            <a:off x="5849235" y="665250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4"/>
          <p:cNvSpPr/>
          <p:nvPr/>
        </p:nvSpPr>
        <p:spPr>
          <a:xfrm>
            <a:off x="7611105" y="885222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4"/>
          <p:cNvSpPr/>
          <p:nvPr/>
        </p:nvSpPr>
        <p:spPr>
          <a:xfrm>
            <a:off x="8665380" y="1379119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4"/>
          <p:cNvSpPr/>
          <p:nvPr/>
        </p:nvSpPr>
        <p:spPr>
          <a:xfrm>
            <a:off x="6883012" y="1867311"/>
            <a:ext cx="961557" cy="12668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t/>
            </a:r>
            <a:endParaRPr b="0" i="0" sz="92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2" name="Google Shape;922;p34"/>
          <p:cNvGraphicFramePr/>
          <p:nvPr/>
        </p:nvGraphicFramePr>
        <p:xfrm>
          <a:off x="7034167" y="2061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683425"/>
              </a:tblGrid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예약취소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0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취소대기상태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23" name="Google Shape;923;p34"/>
          <p:cNvCxnSpPr/>
          <p:nvPr/>
        </p:nvCxnSpPr>
        <p:spPr>
          <a:xfrm flipH="1">
            <a:off x="7717485" y="1778020"/>
            <a:ext cx="814500" cy="776400"/>
          </a:xfrm>
          <a:prstGeom prst="curvedConnector3">
            <a:avLst>
              <a:gd fmla="val -9647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930" name="Google Shape;930;p35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결제수단 관리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06 마이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이유진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결제수단 관리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931" name="Google Shape;931;p35"/>
          <p:cNvSpPr txBox="1"/>
          <p:nvPr>
            <p:ph idx="12" type="sldNum"/>
          </p:nvPr>
        </p:nvSpPr>
        <p:spPr>
          <a:xfrm>
            <a:off x="6544305" y="45976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932" name="Google Shape;932;p35"/>
          <p:cNvGrpSpPr/>
          <p:nvPr/>
        </p:nvGrpSpPr>
        <p:grpSpPr>
          <a:xfrm>
            <a:off x="165501" y="723900"/>
            <a:ext cx="6095999" cy="4352925"/>
            <a:chOff x="390525" y="1650624"/>
            <a:chExt cx="5375888" cy="2335013"/>
          </a:xfrm>
        </p:grpSpPr>
        <p:sp>
          <p:nvSpPr>
            <p:cNvPr id="933" name="Google Shape;933;p35"/>
            <p:cNvSpPr/>
            <p:nvPr/>
          </p:nvSpPr>
          <p:spPr>
            <a:xfrm>
              <a:off x="390526" y="1650624"/>
              <a:ext cx="1064533" cy="233501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1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 </a:t>
              </a:r>
              <a:endPara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입주정보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공용공간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예약확인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결제수단 관리</a:t>
              </a:r>
              <a:endParaRPr b="0" i="0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Noto Sans Symbols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Noto Sans Symbols"/>
                <a:buChar char="▪"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로그아웃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1615290" y="1650624"/>
              <a:ext cx="4151122" cy="233501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390525" y="1650624"/>
              <a:ext cx="5375888" cy="233501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1735645" y="1734756"/>
              <a:ext cx="3962399" cy="211455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0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937" name="Google Shape;937;p35"/>
          <p:cNvSpPr txBox="1"/>
          <p:nvPr/>
        </p:nvSpPr>
        <p:spPr>
          <a:xfrm>
            <a:off x="2964656" y="935524"/>
            <a:ext cx="17216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결제수단 관리</a:t>
            </a:r>
            <a:endParaRPr/>
          </a:p>
        </p:txBody>
      </p:sp>
      <p:graphicFrame>
        <p:nvGraphicFramePr>
          <p:cNvPr id="938" name="Google Shape;938;p35"/>
          <p:cNvGraphicFramePr/>
          <p:nvPr/>
        </p:nvGraphicFramePr>
        <p:xfrm>
          <a:off x="1794083" y="14830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1406325"/>
                <a:gridCol w="1412425"/>
                <a:gridCol w="1409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등록 된 결제수단</a:t>
                      </a:r>
                      <a:endParaRPr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결제수단 변경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6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카드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39" name="Google Shape;939;p35"/>
          <p:cNvSpPr/>
          <p:nvPr/>
        </p:nvSpPr>
        <p:spPr>
          <a:xfrm>
            <a:off x="3553044" y="1913235"/>
            <a:ext cx="710176" cy="2061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카드</a:t>
            </a:r>
            <a:endParaRPr/>
          </a:p>
        </p:txBody>
      </p:sp>
      <p:sp>
        <p:nvSpPr>
          <p:cNvPr id="940" name="Google Shape;940;p35"/>
          <p:cNvSpPr/>
          <p:nvPr/>
        </p:nvSpPr>
        <p:spPr>
          <a:xfrm>
            <a:off x="4930015" y="1921432"/>
            <a:ext cx="710176" cy="2061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계좌이체</a:t>
            </a:r>
            <a:endParaRPr/>
          </a:p>
        </p:txBody>
      </p:sp>
      <p:graphicFrame>
        <p:nvGraphicFramePr>
          <p:cNvPr id="941" name="Google Shape;941;p35"/>
          <p:cNvGraphicFramePr/>
          <p:nvPr/>
        </p:nvGraphicFramePr>
        <p:xfrm>
          <a:off x="6443194" y="723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281850"/>
                <a:gridCol w="2322100"/>
              </a:tblGrid>
              <a:tr h="284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accent1"/>
                    </a:solidFill>
                  </a:tcPr>
                </a:tc>
                <a:tc hMerge="1"/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현재 등록 되어있는 결제 수단을 확인 할 수 있다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결제수단변경 &gt; 계좌이체 버튼 클릭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결제수단이 카드에서 계좌이체로 변경 됨 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2" name="Google Shape;942;p35"/>
          <p:cNvSpPr/>
          <p:nvPr/>
        </p:nvSpPr>
        <p:spPr>
          <a:xfrm>
            <a:off x="1794082" y="1300137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5"/>
          <p:cNvSpPr/>
          <p:nvPr/>
        </p:nvSpPr>
        <p:spPr>
          <a:xfrm>
            <a:off x="5536910" y="1749396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4" name="Google Shape;944;p35"/>
          <p:cNvGraphicFramePr/>
          <p:nvPr/>
        </p:nvGraphicFramePr>
        <p:xfrm>
          <a:off x="1793863" y="2948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1406325"/>
                <a:gridCol w="1412425"/>
                <a:gridCol w="1409375"/>
              </a:tblGrid>
              <a:tr h="36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등록 된 결제수단</a:t>
                      </a:r>
                      <a:endParaRPr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결제수단 변경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계좌이체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45" name="Google Shape;945;p35"/>
          <p:cNvSpPr/>
          <p:nvPr/>
        </p:nvSpPr>
        <p:spPr>
          <a:xfrm>
            <a:off x="3470390" y="3358916"/>
            <a:ext cx="710176" cy="2061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카드</a:t>
            </a:r>
            <a:endParaRPr/>
          </a:p>
        </p:txBody>
      </p:sp>
      <p:sp>
        <p:nvSpPr>
          <p:cNvPr id="946" name="Google Shape;946;p35"/>
          <p:cNvSpPr/>
          <p:nvPr/>
        </p:nvSpPr>
        <p:spPr>
          <a:xfrm>
            <a:off x="4971083" y="3398019"/>
            <a:ext cx="710176" cy="2061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계좌이체</a:t>
            </a:r>
            <a:endParaRPr/>
          </a:p>
        </p:txBody>
      </p:sp>
      <p:sp>
        <p:nvSpPr>
          <p:cNvPr id="947" name="Google Shape;947;p35"/>
          <p:cNvSpPr/>
          <p:nvPr/>
        </p:nvSpPr>
        <p:spPr>
          <a:xfrm>
            <a:off x="2841668" y="3227717"/>
            <a:ext cx="233464" cy="19631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Google Shape;948;p35"/>
          <p:cNvCxnSpPr/>
          <p:nvPr/>
        </p:nvCxnSpPr>
        <p:spPr>
          <a:xfrm>
            <a:off x="2489597" y="2303183"/>
            <a:ext cx="0" cy="53713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6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955" name="Google Shape;955;p36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마이페이지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06 마이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이유진,김진혁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로그아웃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956" name="Google Shape;956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957" name="Google Shape;957;p36"/>
          <p:cNvGrpSpPr/>
          <p:nvPr/>
        </p:nvGrpSpPr>
        <p:grpSpPr>
          <a:xfrm>
            <a:off x="390526" y="859786"/>
            <a:ext cx="5572125" cy="3797939"/>
            <a:chOff x="960782" y="859786"/>
            <a:chExt cx="4805632" cy="3450453"/>
          </a:xfrm>
        </p:grpSpPr>
        <p:sp>
          <p:nvSpPr>
            <p:cNvPr id="958" name="Google Shape;958;p36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2055628" y="984602"/>
              <a:ext cx="3710786" cy="31096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960782" y="4004829"/>
              <a:ext cx="4805630" cy="30541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하단로고/회사주소/대표자/전화번호</a:t>
              </a: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960782" y="1606188"/>
              <a:ext cx="951611" cy="220381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1" i="0" lang="ko-KR" sz="9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</a:t>
              </a:r>
              <a:r>
                <a:rPr b="1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입주정보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공용공간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예약확인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결제수단 관리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b="0" i="0" lang="ko-KR" sz="9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로그아웃</a:t>
              </a:r>
              <a:endParaRPr b="0" i="0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2055628" y="1606188"/>
              <a:ext cx="3710784" cy="220381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&lt;MAIN_BODY&gt; : section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</a:t>
              </a: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960782" y="1606188"/>
              <a:ext cx="4805631" cy="220381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36"/>
          <p:cNvGrpSpPr/>
          <p:nvPr/>
        </p:nvGrpSpPr>
        <p:grpSpPr>
          <a:xfrm>
            <a:off x="1751490" y="1725236"/>
            <a:ext cx="2044492" cy="904875"/>
            <a:chOff x="5050822" y="5221666"/>
            <a:chExt cx="2208860" cy="1152128"/>
          </a:xfrm>
        </p:grpSpPr>
        <p:sp>
          <p:nvSpPr>
            <p:cNvPr id="965" name="Google Shape;965;p36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0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로그아웃 되었습니다.</a:t>
              </a: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1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67" name="Google Shape;967;p36"/>
          <p:cNvGraphicFramePr/>
          <p:nvPr/>
        </p:nvGraphicFramePr>
        <p:xfrm>
          <a:off x="6225977" y="997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00375"/>
                <a:gridCol w="24747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accent1"/>
                    </a:solidFill>
                  </a:tcPr>
                </a:tc>
                <a:tc hMerge="1"/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 로그아웃 클릭하면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로그아웃됨.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로그아웃 되었습니다. 확인 누르면 메인 페이지로 이동함.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68" name="Google Shape;968;p36"/>
          <p:cNvSpPr/>
          <p:nvPr/>
        </p:nvSpPr>
        <p:spPr>
          <a:xfrm>
            <a:off x="390525" y="3566521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9" name="Google Shape;969;p36"/>
          <p:cNvCxnSpPr>
            <a:endCxn id="965" idx="1"/>
          </p:cNvCxnSpPr>
          <p:nvPr/>
        </p:nvCxnSpPr>
        <p:spPr>
          <a:xfrm rot="-5400000">
            <a:off x="685740" y="2671623"/>
            <a:ext cx="1559700" cy="5718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Google Shape;9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í¼í¬ëì ëí ì´ë¯¸ì§ ê²ìê²°ê³¼" id="975" name="Google Shape;975;p37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í¼í¬ëì ëí ì´ë¯¸ì§ ê²ìê²°ê³¼" id="976" name="Google Shape;976;p37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7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7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/>
          </a:p>
        </p:txBody>
      </p:sp>
      <p:sp>
        <p:nvSpPr>
          <p:cNvPr id="979" name="Google Shape;979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8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986" name="Google Shape;986;p38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자주 묻는 질문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04 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&gt; 자주 묻는 질문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987" name="Google Shape;987;p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988" name="Google Shape;988;p38"/>
          <p:cNvGraphicFramePr/>
          <p:nvPr/>
        </p:nvGraphicFramePr>
        <p:xfrm>
          <a:off x="6344446" y="8597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고객 센터 &gt;자주 묻는 질문 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자주 묻는 질문 : 고객들이 많이 묻는 질문을 추려서 작성한 것입니다. 부트스트랩의 아코디언 기법을 이용하여 디자인합니다.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989" name="Google Shape;989;p38"/>
          <p:cNvSpPr/>
          <p:nvPr/>
        </p:nvSpPr>
        <p:spPr>
          <a:xfrm>
            <a:off x="209551" y="657226"/>
            <a:ext cx="1100370" cy="3695699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092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자주묻는질문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문의 게시판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8"/>
          <p:cNvSpPr/>
          <p:nvPr/>
        </p:nvSpPr>
        <p:spPr>
          <a:xfrm>
            <a:off x="1475546" y="657226"/>
            <a:ext cx="4290866" cy="3695699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092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8"/>
          <p:cNvSpPr/>
          <p:nvPr/>
        </p:nvSpPr>
        <p:spPr>
          <a:xfrm>
            <a:off x="209550" y="657226"/>
            <a:ext cx="5556863" cy="36956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8"/>
          <p:cNvSpPr/>
          <p:nvPr/>
        </p:nvSpPr>
        <p:spPr>
          <a:xfrm>
            <a:off x="1558404" y="788476"/>
            <a:ext cx="4105637" cy="34787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993" name="Google Shape;993;p38"/>
          <p:cNvSpPr/>
          <p:nvPr/>
        </p:nvSpPr>
        <p:spPr>
          <a:xfrm>
            <a:off x="457757" y="3514725"/>
            <a:ext cx="1380587" cy="7048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Content 부분에 </a:t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해당되는 내용입니다.</a:t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994" name="Google Shape;994;p38"/>
          <p:cNvCxnSpPr>
            <a:stCxn id="992" idx="1"/>
            <a:endCxn id="993" idx="0"/>
          </p:cNvCxnSpPr>
          <p:nvPr/>
        </p:nvCxnSpPr>
        <p:spPr>
          <a:xfrm flipH="1">
            <a:off x="1148004" y="2527838"/>
            <a:ext cx="410400" cy="9870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5" name="Google Shape;995;p38"/>
          <p:cNvSpPr/>
          <p:nvPr/>
        </p:nvSpPr>
        <p:spPr>
          <a:xfrm>
            <a:off x="341025" y="1699163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38"/>
          <p:cNvSpPr/>
          <p:nvPr/>
        </p:nvSpPr>
        <p:spPr>
          <a:xfrm>
            <a:off x="1677351" y="954168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7" name="Google Shape;9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985" y="1229888"/>
            <a:ext cx="3780474" cy="172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3"/>
          <p:cNvGraphicFramePr/>
          <p:nvPr/>
        </p:nvGraphicFramePr>
        <p:xfrm>
          <a:off x="6370749" y="451598"/>
          <a:ext cx="2799550" cy="47778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0375"/>
                <a:gridCol w="2499175"/>
              </a:tblGrid>
              <a:tr h="217025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2170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커서 가져가면 메뉴들이 드롭다운 됨 .</a:t>
                      </a:r>
                      <a:endParaRPr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25785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회사소개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인사말 : 인사말 페이지로 이동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사용가이드 : 사용가이드 페이지로 이동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공지사항 : 공지사항 페이지로 이동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공간조회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사무공간입주신청 : 사무공간입주신청 페이지로 이동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공용공간예약 : 공용공간예약 페이지로 이동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마이페이지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내 정보 : 로그인 한 회원만 내정보 페이지로 이동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비 로그인 시 마이페이지 메뉴에 있는 페이지로 이동 불가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Alert : 로그인 후에 이용해주세요.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알림 뜨고 확인 누르면 로그인 페이지로 이동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고객센터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비 로그인 시에도 이용 가능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자주묻는질문 : 자주묻는질문 게시판 페이지로 이동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문의게시판 ; 문의게시판 페이지로 이동</a:t>
                      </a:r>
                      <a:endParaRPr lang="ko-KR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i="0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0" y="0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/>
                        <a:t>상담메뉴 소개 페이지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/>
                        <a:t>01 메인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/>
                        <a:t>김 진 혁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상단 메뉴 소개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15" name="Google Shape;115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</a:t>
            </a:fld>
            <a:endParaRPr lang="en-US"/>
          </a:p>
        </p:txBody>
      </p:sp>
      <p:grpSp>
        <p:nvGrpSpPr>
          <p:cNvPr id="190" name="Google Shape;190;p3"/>
          <p:cNvGrpSpPr/>
          <p:nvPr/>
        </p:nvGrpSpPr>
        <p:grpSpPr>
          <a:xfrm rot="0">
            <a:off x="2246415" y="3172022"/>
            <a:ext cx="2039274" cy="998641"/>
            <a:chOff x="5050823" y="5251751"/>
            <a:chExt cx="2208860" cy="1152128"/>
          </a:xfrm>
        </p:grpSpPr>
        <p:sp>
          <p:nvSpPr>
            <p:cNvPr id="191" name="Google Shape;191;p3"/>
            <p:cNvSpPr/>
            <p:nvPr/>
          </p:nvSpPr>
          <p:spPr>
            <a:xfrm>
              <a:off x="5050823" y="525175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922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회원만 이용 가능합니다.</a:t>
              </a:r>
              <a:endParaRPr lang="ko-KR" sz="9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922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로그인 후에 이용해주세요.</a:t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9"/>
          <p:cNvSpPr/>
          <p:nvPr/>
        </p:nvSpPr>
        <p:spPr>
          <a:xfrm>
            <a:off x="390526" y="4239745"/>
            <a:ext cx="5584123" cy="304239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092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</a:t>
            </a:r>
            <a:endParaRPr/>
          </a:p>
        </p:txBody>
      </p:sp>
      <p:sp>
        <p:nvSpPr>
          <p:cNvPr id="1004" name="Google Shape;1004;p3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05" name="Google Shape;1005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006" name="Google Shape;1006;p39"/>
          <p:cNvGrpSpPr/>
          <p:nvPr/>
        </p:nvGrpSpPr>
        <p:grpSpPr>
          <a:xfrm>
            <a:off x="390525" y="859786"/>
            <a:ext cx="5572124" cy="3247322"/>
            <a:chOff x="960782" y="859786"/>
            <a:chExt cx="4805631" cy="2950214"/>
          </a:xfrm>
        </p:grpSpPr>
        <p:sp>
          <p:nvSpPr>
            <p:cNvPr id="1007" name="Google Shape;1007;p39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2055628" y="1606188"/>
              <a:ext cx="3710784" cy="2203812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960782" y="1606188"/>
              <a:ext cx="4805631" cy="220381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010" name="Google Shape;1010;p39"/>
          <p:cNvGraphicFramePr/>
          <p:nvPr/>
        </p:nvGraphicFramePr>
        <p:xfrm>
          <a:off x="6344446" y="8597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고객센터 &gt; 문의 게시판</a:t>
                      </a:r>
                      <a:r>
                        <a:rPr b="1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 &gt; 등록된 게시글이 존재하지 않을 시 나오는 페이지 입니다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1</a:t>
                      </a:r>
                      <a:endParaRPr sz="1050" u="none" cap="none" strike="noStrike"/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글쓰기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버튼을 클릭 시 문의 게시글을 작성하는 페이지로 이동합니다.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1011" name="Google Shape;1011;p39"/>
          <p:cNvSpPr/>
          <p:nvPr/>
        </p:nvSpPr>
        <p:spPr>
          <a:xfrm>
            <a:off x="3587941" y="3196437"/>
            <a:ext cx="466548" cy="1696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b="1" i="0" lang="ko-KR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39"/>
          <p:cNvSpPr/>
          <p:nvPr/>
        </p:nvSpPr>
        <p:spPr>
          <a:xfrm>
            <a:off x="3296231" y="3176746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9"/>
          <p:cNvSpPr/>
          <p:nvPr/>
        </p:nvSpPr>
        <p:spPr>
          <a:xfrm>
            <a:off x="3139811" y="2914650"/>
            <a:ext cx="1343025" cy="1696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4" name="Google Shape;1014;p39"/>
          <p:cNvCxnSpPr>
            <a:stCxn id="1011" idx="3"/>
          </p:cNvCxnSpPr>
          <p:nvPr/>
        </p:nvCxnSpPr>
        <p:spPr>
          <a:xfrm>
            <a:off x="4054489" y="3281269"/>
            <a:ext cx="631500" cy="18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5" name="Google Shape;1015;p39"/>
          <p:cNvSpPr/>
          <p:nvPr/>
        </p:nvSpPr>
        <p:spPr>
          <a:xfrm>
            <a:off x="390526" y="1669752"/>
            <a:ext cx="1109895" cy="2425752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자주묻는질문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1" i="0" lang="ko-KR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문의 게시판</a:t>
            </a:r>
            <a:endParaRPr b="1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39"/>
          <p:cNvSpPr/>
          <p:nvPr/>
        </p:nvSpPr>
        <p:spPr>
          <a:xfrm>
            <a:off x="1826235" y="826423"/>
            <a:ext cx="4136414" cy="615116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092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회사소개/</a:t>
            </a:r>
            <a:r>
              <a:rPr b="1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공간조회</a:t>
            </a:r>
            <a:r>
              <a:rPr b="0" i="0" lang="ko-KR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/마이 페이지/ 고객센터/로그인</a:t>
            </a:r>
            <a:endParaRPr/>
          </a:p>
        </p:txBody>
      </p:sp>
      <p:graphicFrame>
        <p:nvGraphicFramePr>
          <p:cNvPr id="1017" name="Google Shape;1017;p39"/>
          <p:cNvGraphicFramePr/>
          <p:nvPr/>
        </p:nvGraphicFramePr>
        <p:xfrm>
          <a:off x="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문의 게시판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04 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</a:t>
                      </a:r>
                      <a:r>
                        <a:rPr lang="ko-KR" sz="1000" u="none" cap="none" strike="noStrike"/>
                        <a:t>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&gt;</a:t>
                      </a: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 게시판 &gt; 글쓰기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18" name="Google Shape;1018;p39"/>
          <p:cNvSpPr/>
          <p:nvPr/>
        </p:nvSpPr>
        <p:spPr>
          <a:xfrm>
            <a:off x="1784189" y="1825353"/>
            <a:ext cx="4054267" cy="21145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 된 내 문의 내역이 없습니다.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문의 게시글을 등록하시겠습니까?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9"/>
          <p:cNvSpPr/>
          <p:nvPr/>
        </p:nvSpPr>
        <p:spPr>
          <a:xfrm>
            <a:off x="3578048" y="3264005"/>
            <a:ext cx="612404" cy="1696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b="1" i="0" lang="ko-KR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글쓰기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39"/>
          <p:cNvSpPr/>
          <p:nvPr/>
        </p:nvSpPr>
        <p:spPr>
          <a:xfrm>
            <a:off x="3281975" y="3176028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0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27" name="Google Shape;1027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28" name="Google Shape;1028;p40"/>
          <p:cNvSpPr/>
          <p:nvPr/>
        </p:nvSpPr>
        <p:spPr>
          <a:xfrm>
            <a:off x="1523473" y="502029"/>
            <a:ext cx="4679293" cy="4374771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0"/>
          <p:cNvSpPr/>
          <p:nvPr/>
        </p:nvSpPr>
        <p:spPr>
          <a:xfrm>
            <a:off x="142874" y="502029"/>
            <a:ext cx="6059893" cy="437477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0" name="Google Shape;1030;p40"/>
          <p:cNvGraphicFramePr/>
          <p:nvPr/>
        </p:nvGraphicFramePr>
        <p:xfrm>
          <a:off x="6344446" y="5299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고객 센터 &gt; 문의 게시판으로 접속 할때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-</a:t>
                      </a:r>
                      <a:r>
                        <a:rPr lang="ko-KR" sz="1000" u="none" cap="none" strike="noStrike"/>
                        <a:t> 로그인 된 상태로 글 작성 시 회원정보의 ‘담당자 이름’을 작성자 값으로 가져옵니다.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비밀번호는 4자리의 숫자로만 받습니다. 정규식을 사용합니다.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문의 하기 : 누르면 문의 게시물이 등록됩니다.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취소 버튼 : 목록으로 이동합니다.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5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첨부 파일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 10Mbyte 이하 파일만 첨부가능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1031" name="Google Shape;1031;p40"/>
          <p:cNvSpPr/>
          <p:nvPr/>
        </p:nvSpPr>
        <p:spPr>
          <a:xfrm>
            <a:off x="1662778" y="623674"/>
            <a:ext cx="4486538" cy="41545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32" name="Google Shape;1032;p40"/>
          <p:cNvSpPr/>
          <p:nvPr/>
        </p:nvSpPr>
        <p:spPr>
          <a:xfrm>
            <a:off x="1565636" y="1487820"/>
            <a:ext cx="233464" cy="23273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40"/>
          <p:cNvSpPr/>
          <p:nvPr/>
        </p:nvSpPr>
        <p:spPr>
          <a:xfrm>
            <a:off x="3645958" y="4253539"/>
            <a:ext cx="233464" cy="23273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40"/>
          <p:cNvSpPr/>
          <p:nvPr/>
        </p:nvSpPr>
        <p:spPr>
          <a:xfrm>
            <a:off x="2522794" y="2136021"/>
            <a:ext cx="2996680" cy="20759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40"/>
          <p:cNvSpPr/>
          <p:nvPr/>
        </p:nvSpPr>
        <p:spPr>
          <a:xfrm>
            <a:off x="2530773" y="2535846"/>
            <a:ext cx="2996680" cy="12533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40"/>
          <p:cNvSpPr/>
          <p:nvPr/>
        </p:nvSpPr>
        <p:spPr>
          <a:xfrm>
            <a:off x="2997832" y="4249921"/>
            <a:ext cx="642587" cy="16967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문의하기</a:t>
            </a:r>
            <a:endParaRPr/>
          </a:p>
        </p:txBody>
      </p:sp>
      <p:sp>
        <p:nvSpPr>
          <p:cNvPr id="1037" name="Google Shape;1037;p40"/>
          <p:cNvSpPr/>
          <p:nvPr/>
        </p:nvSpPr>
        <p:spPr>
          <a:xfrm>
            <a:off x="4172195" y="4245458"/>
            <a:ext cx="448033" cy="16924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/>
          </a:p>
        </p:txBody>
      </p:sp>
      <p:sp>
        <p:nvSpPr>
          <p:cNvPr id="1038" name="Google Shape;1038;p40"/>
          <p:cNvSpPr/>
          <p:nvPr/>
        </p:nvSpPr>
        <p:spPr>
          <a:xfrm>
            <a:off x="4620228" y="4249921"/>
            <a:ext cx="233464" cy="23273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40"/>
          <p:cNvSpPr/>
          <p:nvPr/>
        </p:nvSpPr>
        <p:spPr>
          <a:xfrm>
            <a:off x="2530773" y="939940"/>
            <a:ext cx="2996680" cy="20759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홍 길 동</a:t>
            </a:r>
            <a:endParaRPr/>
          </a:p>
        </p:txBody>
      </p:sp>
      <p:sp>
        <p:nvSpPr>
          <p:cNvPr id="1040" name="Google Shape;1040;p40"/>
          <p:cNvSpPr txBox="1"/>
          <p:nvPr/>
        </p:nvSpPr>
        <p:spPr>
          <a:xfrm>
            <a:off x="1697137" y="1474335"/>
            <a:ext cx="8162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비밀번호 *</a:t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41" name="Google Shape;1041;p40"/>
          <p:cNvSpPr/>
          <p:nvPr/>
        </p:nvSpPr>
        <p:spPr>
          <a:xfrm>
            <a:off x="2542397" y="1512962"/>
            <a:ext cx="1684347" cy="20759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4자리 숫자</a:t>
            </a:r>
            <a:endParaRPr/>
          </a:p>
        </p:txBody>
      </p:sp>
      <p:sp>
        <p:nvSpPr>
          <p:cNvPr id="1042" name="Google Shape;1042;p40"/>
          <p:cNvSpPr txBox="1"/>
          <p:nvPr/>
        </p:nvSpPr>
        <p:spPr>
          <a:xfrm>
            <a:off x="1706545" y="2929378"/>
            <a:ext cx="8162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문의내용 *</a:t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43" name="Google Shape;1043;p40"/>
          <p:cNvSpPr txBox="1"/>
          <p:nvPr/>
        </p:nvSpPr>
        <p:spPr>
          <a:xfrm>
            <a:off x="1799100" y="2116708"/>
            <a:ext cx="55976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제목 *</a:t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44" name="Google Shape;1044;p40"/>
          <p:cNvSpPr txBox="1"/>
          <p:nvPr/>
        </p:nvSpPr>
        <p:spPr>
          <a:xfrm>
            <a:off x="1783031" y="911095"/>
            <a:ext cx="55976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이름 *</a:t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45" name="Google Shape;1045;p40"/>
          <p:cNvSpPr txBox="1"/>
          <p:nvPr/>
        </p:nvSpPr>
        <p:spPr>
          <a:xfrm>
            <a:off x="1734808" y="3929728"/>
            <a:ext cx="74090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첨부 파일</a:t>
            </a:r>
            <a:endParaRPr/>
          </a:p>
        </p:txBody>
      </p:sp>
      <p:sp>
        <p:nvSpPr>
          <p:cNvPr id="1046" name="Google Shape;1046;p40"/>
          <p:cNvSpPr/>
          <p:nvPr/>
        </p:nvSpPr>
        <p:spPr>
          <a:xfrm>
            <a:off x="2509610" y="3949039"/>
            <a:ext cx="2996680" cy="20759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40"/>
          <p:cNvSpPr txBox="1"/>
          <p:nvPr/>
        </p:nvSpPr>
        <p:spPr>
          <a:xfrm>
            <a:off x="5527453" y="3946860"/>
            <a:ext cx="140615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10Mbyte 이하의 파일 허용</a:t>
            </a:r>
            <a:endParaRPr/>
          </a:p>
        </p:txBody>
      </p:sp>
      <p:sp>
        <p:nvSpPr>
          <p:cNvPr id="1048" name="Google Shape;1048;p40"/>
          <p:cNvSpPr/>
          <p:nvPr/>
        </p:nvSpPr>
        <p:spPr>
          <a:xfrm>
            <a:off x="2357682" y="4058224"/>
            <a:ext cx="233464" cy="23273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40"/>
          <p:cNvSpPr/>
          <p:nvPr/>
        </p:nvSpPr>
        <p:spPr>
          <a:xfrm>
            <a:off x="1024326" y="2011996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1092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0" name="Google Shape;1050;p40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문의 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04 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</a:t>
                      </a:r>
                      <a:r>
                        <a:rPr lang="ko-KR" sz="1000" u="none" cap="none" strike="noStrike"/>
                        <a:t>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&gt;</a:t>
                      </a: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 게시판 &gt; 글쓰기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51" name="Google Shape;1051;p40"/>
          <p:cNvSpPr/>
          <p:nvPr/>
        </p:nvSpPr>
        <p:spPr>
          <a:xfrm>
            <a:off x="209551" y="657226"/>
            <a:ext cx="1100370" cy="3695699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자주묻는질문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1" i="0" lang="ko-KR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문의 게시판</a:t>
            </a:r>
            <a:endParaRPr b="1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1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58" name="Google Shape;1058;p4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059" name="Google Shape;1059;p41"/>
          <p:cNvGraphicFramePr/>
          <p:nvPr/>
        </p:nvGraphicFramePr>
        <p:xfrm>
          <a:off x="6344446" y="5130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고객 센터 </a:t>
                      </a:r>
                      <a:r>
                        <a:rPr lang="ko-KR" sz="1000" u="none" cap="none" strike="noStrike"/>
                        <a:t>&gt; 문의 게시판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제목, 내용을 콤보 박스로 선택 후 검색 가능합니다.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검색 : 검색 어와 일치하는 글만 추려져서 나옵니다.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글을 쓸 수 있습니다.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비회원도 글을 글 수 있습니다.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글 제목을 클릭하면 글을 볼 수 있습니다.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grpSp>
        <p:nvGrpSpPr>
          <p:cNvPr id="1060" name="Google Shape;1060;p41"/>
          <p:cNvGrpSpPr/>
          <p:nvPr/>
        </p:nvGrpSpPr>
        <p:grpSpPr>
          <a:xfrm>
            <a:off x="209550" y="514350"/>
            <a:ext cx="6029325" cy="4438650"/>
            <a:chOff x="390525" y="1650624"/>
            <a:chExt cx="5375888" cy="2335013"/>
          </a:xfrm>
        </p:grpSpPr>
        <p:sp>
          <p:nvSpPr>
            <p:cNvPr id="1061" name="Google Shape;1061;p41"/>
            <p:cNvSpPr/>
            <p:nvPr/>
          </p:nvSpPr>
          <p:spPr>
            <a:xfrm>
              <a:off x="1615290" y="1650624"/>
              <a:ext cx="4151122" cy="233501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390525" y="1650624"/>
              <a:ext cx="5375888" cy="233501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1695450" y="1733550"/>
              <a:ext cx="3971925" cy="21979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1064" name="Google Shape;1064;p41"/>
          <p:cNvSpPr/>
          <p:nvPr/>
        </p:nvSpPr>
        <p:spPr>
          <a:xfrm>
            <a:off x="1583185" y="2340798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1"/>
          <p:cNvSpPr/>
          <p:nvPr/>
        </p:nvSpPr>
        <p:spPr>
          <a:xfrm>
            <a:off x="5228096" y="3305680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6" name="Google Shape;1066;p41"/>
          <p:cNvGraphicFramePr/>
          <p:nvPr/>
        </p:nvGraphicFramePr>
        <p:xfrm>
          <a:off x="1775035" y="1263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520625"/>
                <a:gridCol w="2063050"/>
                <a:gridCol w="673100"/>
                <a:gridCol w="1007175"/>
              </a:tblGrid>
              <a:tr h="38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글쓴이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날짜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사무공간 신청하는 방법 알려주세요!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홍길동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2021.05.23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공용공간 대여 문의 드립니다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홍길동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2021.02.24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/>
                </a:tc>
              </a:tr>
              <a:tr h="37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공용공간 환불 문의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정호재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2020.08.25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 복합프린트기 사용법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홍길동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2019.08.25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67" name="Google Shape;1067;p41"/>
          <p:cNvSpPr txBox="1"/>
          <p:nvPr/>
        </p:nvSpPr>
        <p:spPr>
          <a:xfrm>
            <a:off x="2743020" y="3182065"/>
            <a:ext cx="20460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 &lt;  </a:t>
            </a: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ko-K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3 4 5 6 7 8 9 10  &gt; &gt;&gt;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8" name="Google Shape;1068;p41"/>
          <p:cNvGrpSpPr/>
          <p:nvPr/>
        </p:nvGrpSpPr>
        <p:grpSpPr>
          <a:xfrm>
            <a:off x="2066642" y="3584981"/>
            <a:ext cx="892395" cy="183591"/>
            <a:chOff x="2468946" y="4152466"/>
            <a:chExt cx="892395" cy="183591"/>
          </a:xfrm>
        </p:grpSpPr>
        <p:sp>
          <p:nvSpPr>
            <p:cNvPr id="1069" name="Google Shape;1069;p41"/>
            <p:cNvSpPr/>
            <p:nvPr/>
          </p:nvSpPr>
          <p:spPr>
            <a:xfrm>
              <a:off x="2468946" y="4152466"/>
              <a:ext cx="892395" cy="18359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제목  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1"/>
            <p:cNvSpPr/>
            <p:nvPr/>
          </p:nvSpPr>
          <p:spPr>
            <a:xfrm rot="10800000">
              <a:off x="3237422" y="4240198"/>
              <a:ext cx="45719" cy="45719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1" name="Google Shape;1071;p41"/>
          <p:cNvSpPr/>
          <p:nvPr/>
        </p:nvSpPr>
        <p:spPr>
          <a:xfrm>
            <a:off x="3103625" y="3574729"/>
            <a:ext cx="1062900" cy="20409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1"/>
          <p:cNvSpPr/>
          <p:nvPr/>
        </p:nvSpPr>
        <p:spPr>
          <a:xfrm>
            <a:off x="4338103" y="3560935"/>
            <a:ext cx="655331" cy="204094"/>
          </a:xfrm>
          <a:prstGeom prst="rect">
            <a:avLst/>
          </a:prstGeom>
          <a:solidFill>
            <a:srgbClr val="36609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검 색</a:t>
            </a:r>
            <a:endParaRPr/>
          </a:p>
        </p:txBody>
      </p:sp>
      <p:sp>
        <p:nvSpPr>
          <p:cNvPr id="1073" name="Google Shape;1073;p41"/>
          <p:cNvSpPr/>
          <p:nvPr/>
        </p:nvSpPr>
        <p:spPr>
          <a:xfrm>
            <a:off x="2206907" y="3338481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1"/>
          <p:cNvSpPr/>
          <p:nvPr/>
        </p:nvSpPr>
        <p:spPr>
          <a:xfrm>
            <a:off x="4129981" y="3448289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1"/>
          <p:cNvSpPr/>
          <p:nvPr/>
        </p:nvSpPr>
        <p:spPr>
          <a:xfrm>
            <a:off x="346857" y="784601"/>
            <a:ext cx="1100370" cy="3695699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092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자주묻는질문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1" i="0" lang="ko-KR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문의 게시판</a:t>
            </a:r>
            <a:endParaRPr b="1" i="0" sz="9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6" name="Google Shape;1076;p41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문의 게시판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04 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</a:t>
                      </a:r>
                      <a:r>
                        <a:rPr lang="ko-KR" sz="1000" u="none" cap="none" strike="noStrike"/>
                        <a:t>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&gt;</a:t>
                      </a: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 게시판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77" name="Google Shape;1077;p41"/>
          <p:cNvSpPr/>
          <p:nvPr/>
        </p:nvSpPr>
        <p:spPr>
          <a:xfrm>
            <a:off x="5162451" y="3575328"/>
            <a:ext cx="655331" cy="204094"/>
          </a:xfrm>
          <a:prstGeom prst="rect">
            <a:avLst/>
          </a:prstGeom>
          <a:solidFill>
            <a:srgbClr val="36609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글쓰기</a:t>
            </a:r>
            <a:endParaRPr/>
          </a:p>
        </p:txBody>
      </p:sp>
      <p:sp>
        <p:nvSpPr>
          <p:cNvPr id="1078" name="Google Shape;1078;p41"/>
          <p:cNvSpPr/>
          <p:nvPr/>
        </p:nvSpPr>
        <p:spPr>
          <a:xfrm>
            <a:off x="2279375" y="2340798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2"/>
          <p:cNvSpPr/>
          <p:nvPr/>
        </p:nvSpPr>
        <p:spPr>
          <a:xfrm>
            <a:off x="209551" y="514350"/>
            <a:ext cx="1231438" cy="443865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092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자주묻는질문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문의 게시판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86" name="Google Shape;1086;p42"/>
          <p:cNvSpPr txBox="1"/>
          <p:nvPr>
            <p:ph idx="12" type="sldNum"/>
          </p:nvPr>
        </p:nvSpPr>
        <p:spPr>
          <a:xfrm>
            <a:off x="6750553" y="473694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087" name="Google Shape;1087;p42"/>
          <p:cNvGraphicFramePr/>
          <p:nvPr/>
        </p:nvGraphicFramePr>
        <p:xfrm>
          <a:off x="6344446" y="5130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다른 사람의 글을</a:t>
                      </a: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제목을 누름으로서 볼 수 있습니다.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나의 문의글에서 수정이나 삭제 버튼을 누르면 hidden값으로 되어있던 div가 나타나 글 작성시 입력한 4자리 숫자를 입력하게 되어있습니다.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/>
                        <a:t>확인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1000" u="none" cap="none" strike="noStrike"/>
                        <a:t>게시글 작성 시 입력한 비밀번호를 확인 후 정보를 업데이트 합니다.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b="0" lang="ko-KR" sz="1000" u="none" cap="none" strike="noStrike"/>
                        <a:t>Alert : 성공적으로 게시글이 수정(삭제) 되었습니다</a:t>
                      </a:r>
                      <a:endParaRPr b="0" sz="10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b="0" lang="ko-KR" sz="1000" u="none" cap="none" strike="noStrike"/>
                        <a:t>Alert : 비밀번호가 일치 하지 않습니다. 다시 시도해주세요.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b="0" lang="ko-KR" sz="1000" u="none" cap="none" strike="noStrike"/>
                        <a:t>게시글을 정상적으로 수정하면 글 상세보기로 이동, 수정된 내용을 재출력해서 사용자에게 보여줍니다.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b="0" lang="ko-KR" sz="1000" u="none" cap="none" strike="noStrike"/>
                        <a:t>비밀번호 입력이 틀렸을 시 여전히 비밀번호 입력창에 멈춰있습니다.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취소를 누르면 목록으로 돌아갑니다.</a:t>
                      </a:r>
                      <a:endParaRPr/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grpSp>
        <p:nvGrpSpPr>
          <p:cNvPr id="1088" name="Google Shape;1088;p42"/>
          <p:cNvGrpSpPr/>
          <p:nvPr/>
        </p:nvGrpSpPr>
        <p:grpSpPr>
          <a:xfrm>
            <a:off x="212341" y="520928"/>
            <a:ext cx="6029325" cy="4438650"/>
            <a:chOff x="390525" y="1650624"/>
            <a:chExt cx="5375888" cy="2335013"/>
          </a:xfrm>
        </p:grpSpPr>
        <p:sp>
          <p:nvSpPr>
            <p:cNvPr id="1089" name="Google Shape;1089;p42"/>
            <p:cNvSpPr/>
            <p:nvPr/>
          </p:nvSpPr>
          <p:spPr>
            <a:xfrm>
              <a:off x="1615290" y="1650624"/>
              <a:ext cx="4151122" cy="233501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390525" y="1650624"/>
              <a:ext cx="5375888" cy="233501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1695450" y="1733550"/>
              <a:ext cx="3971925" cy="21979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graphicFrame>
        <p:nvGraphicFramePr>
          <p:cNvPr id="1092" name="Google Shape;1092;p42"/>
          <p:cNvGraphicFramePr/>
          <p:nvPr/>
        </p:nvGraphicFramePr>
        <p:xfrm>
          <a:off x="462519" y="6719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460500"/>
                <a:gridCol w="1533875"/>
                <a:gridCol w="519575"/>
                <a:gridCol w="777450"/>
              </a:tblGrid>
              <a:tr h="3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글쓴이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날짜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공용공간 대여 문의 드립니다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홍길동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2021.02.24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공용공간 환불 문의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정호재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2020.08.25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093" name="Google Shape;1093;p42"/>
          <p:cNvGrpSpPr/>
          <p:nvPr/>
        </p:nvGrpSpPr>
        <p:grpSpPr>
          <a:xfrm>
            <a:off x="2051772" y="1704110"/>
            <a:ext cx="3704305" cy="1829632"/>
            <a:chOff x="2051772" y="1704110"/>
            <a:chExt cx="3704305" cy="1829632"/>
          </a:xfrm>
        </p:grpSpPr>
        <p:sp>
          <p:nvSpPr>
            <p:cNvPr id="1094" name="Google Shape;1094;p42"/>
            <p:cNvSpPr/>
            <p:nvPr/>
          </p:nvSpPr>
          <p:spPr>
            <a:xfrm>
              <a:off x="2752993" y="1738706"/>
              <a:ext cx="2996680" cy="1864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공용공간 환불 문의</a:t>
              </a:r>
              <a:r>
                <a:rPr b="1" i="0" lang="ko-KR" sz="8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rPr>
                <a:t>려주세요</a:t>
              </a:r>
              <a:r>
                <a:rPr b="0" i="0" lang="ko-KR" sz="8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rPr>
                <a:t>!</a:t>
              </a:r>
              <a:endParaRPr b="0" i="0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2759397" y="2419622"/>
              <a:ext cx="2996680" cy="7069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공용공간 개인사정으로 인해 환불을 하려고 하는데요</a:t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어떻게 해야 할까요? 전화를 받지 않습니다.</a:t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096" name="Google Shape;1096;p42"/>
            <p:cNvSpPr txBox="1"/>
            <p:nvPr/>
          </p:nvSpPr>
          <p:spPr>
            <a:xfrm>
              <a:off x="2122683" y="2542262"/>
              <a:ext cx="5212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내용 *</a:t>
              </a:r>
              <a:endParaRPr b="0" i="0" sz="9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097" name="Google Shape;1097;p42"/>
            <p:cNvSpPr txBox="1"/>
            <p:nvPr/>
          </p:nvSpPr>
          <p:spPr>
            <a:xfrm>
              <a:off x="2095094" y="1704110"/>
              <a:ext cx="5212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제목 *</a:t>
              </a:r>
              <a:endParaRPr b="0" i="0" sz="9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098" name="Google Shape;1098;p42"/>
            <p:cNvSpPr txBox="1"/>
            <p:nvPr/>
          </p:nvSpPr>
          <p:spPr>
            <a:xfrm>
              <a:off x="2051772" y="3302910"/>
              <a:ext cx="6848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첨부 파일</a:t>
              </a: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2759397" y="3328052"/>
              <a:ext cx="2391519" cy="2056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등록 된 파일명 표기</a:t>
              </a: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730807" y="2082055"/>
              <a:ext cx="2996680" cy="1864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정 호 재 </a:t>
              </a:r>
              <a:endParaRPr/>
            </a:p>
          </p:txBody>
        </p:sp>
        <p:sp>
          <p:nvSpPr>
            <p:cNvPr id="1101" name="Google Shape;1101;p42"/>
            <p:cNvSpPr txBox="1"/>
            <p:nvPr/>
          </p:nvSpPr>
          <p:spPr>
            <a:xfrm>
              <a:off x="2066519" y="2056146"/>
              <a:ext cx="6367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작성자 *</a:t>
              </a:r>
              <a:endParaRPr b="0" i="0" sz="9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graphicFrame>
        <p:nvGraphicFramePr>
          <p:cNvPr id="1102" name="Google Shape;1102;p42"/>
          <p:cNvGraphicFramePr/>
          <p:nvPr/>
        </p:nvGraphicFramePr>
        <p:xfrm>
          <a:off x="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127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문의 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04 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</a:t>
                      </a:r>
                      <a:r>
                        <a:rPr lang="ko-KR" sz="1000" u="none" cap="none" strike="noStrike"/>
                        <a:t>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&gt;</a:t>
                      </a: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 게시판 &gt; 글쓰기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03" name="Google Shape;1103;p42"/>
          <p:cNvSpPr/>
          <p:nvPr/>
        </p:nvSpPr>
        <p:spPr>
          <a:xfrm>
            <a:off x="1007267" y="1253368"/>
            <a:ext cx="233464" cy="20904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4" name="Google Shape;1104;p42"/>
          <p:cNvCxnSpPr>
            <a:stCxn id="1103" idx="0"/>
          </p:cNvCxnSpPr>
          <p:nvPr/>
        </p:nvCxnSpPr>
        <p:spPr>
          <a:xfrm flipH="1" rot="-5400000">
            <a:off x="2025499" y="351868"/>
            <a:ext cx="578700" cy="2381700"/>
          </a:xfrm>
          <a:prstGeom prst="curvedConnector4">
            <a:avLst>
              <a:gd fmla="val 153746" name="adj1"/>
              <a:gd fmla="val 51346" name="adj2"/>
            </a:avLst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105" name="Google Shape;1105;p42"/>
          <p:cNvGrpSpPr/>
          <p:nvPr/>
        </p:nvGrpSpPr>
        <p:grpSpPr>
          <a:xfrm>
            <a:off x="2978035" y="3845352"/>
            <a:ext cx="3171795" cy="542433"/>
            <a:chOff x="3136471" y="3947399"/>
            <a:chExt cx="3171795" cy="542433"/>
          </a:xfrm>
        </p:grpSpPr>
        <p:sp>
          <p:nvSpPr>
            <p:cNvPr id="1106" name="Google Shape;1106;p42"/>
            <p:cNvSpPr/>
            <p:nvPr/>
          </p:nvSpPr>
          <p:spPr>
            <a:xfrm>
              <a:off x="3658657" y="3947399"/>
              <a:ext cx="233464" cy="20904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4521658" y="3978512"/>
              <a:ext cx="233464" cy="20904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4638390" y="4187558"/>
              <a:ext cx="486383" cy="20409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915814" y="4187558"/>
              <a:ext cx="486383" cy="20409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삭제</a:t>
              </a: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136471" y="4187558"/>
              <a:ext cx="486383" cy="20409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6074802" y="4280787"/>
              <a:ext cx="233464" cy="20904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12" name="Google Shape;1112;p42"/>
          <p:cNvCxnSpPr>
            <a:stCxn id="1110" idx="2"/>
          </p:cNvCxnSpPr>
          <p:nvPr/>
        </p:nvCxnSpPr>
        <p:spPr>
          <a:xfrm flipH="1" rot="-5400000">
            <a:off x="4502077" y="3008755"/>
            <a:ext cx="223200" cy="2784900"/>
          </a:xfrm>
          <a:prstGeom prst="bentConnector2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13" name="Google Shape;1113;p42"/>
          <p:cNvCxnSpPr>
            <a:stCxn id="1109" idx="0"/>
          </p:cNvCxnSpPr>
          <p:nvPr/>
        </p:nvCxnSpPr>
        <p:spPr>
          <a:xfrm flipH="1" rot="-5400000">
            <a:off x="4672120" y="3413961"/>
            <a:ext cx="412500" cy="1755600"/>
          </a:xfrm>
          <a:prstGeom prst="bentConnector4">
            <a:avLst>
              <a:gd fmla="val -55418" name="adj1"/>
              <a:gd fmla="val 56924" name="adj2"/>
            </a:avLst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114" name="Google Shape;1114;p42"/>
          <p:cNvGrpSpPr/>
          <p:nvPr/>
        </p:nvGrpSpPr>
        <p:grpSpPr>
          <a:xfrm>
            <a:off x="6281893" y="4257185"/>
            <a:ext cx="2190613" cy="794211"/>
            <a:chOff x="6742878" y="3876465"/>
            <a:chExt cx="2190613" cy="794211"/>
          </a:xfrm>
        </p:grpSpPr>
        <p:sp>
          <p:nvSpPr>
            <p:cNvPr id="1115" name="Google Shape;1115;p42"/>
            <p:cNvSpPr/>
            <p:nvPr/>
          </p:nvSpPr>
          <p:spPr>
            <a:xfrm>
              <a:off x="6742878" y="3876465"/>
              <a:ext cx="2190613" cy="79421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비밀번호 :                   :   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7945332" y="4077515"/>
              <a:ext cx="930350" cy="32772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4자리</a:t>
              </a: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7525709" y="4407438"/>
              <a:ext cx="624950" cy="17142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3"/>
          <p:cNvSpPr/>
          <p:nvPr/>
        </p:nvSpPr>
        <p:spPr>
          <a:xfrm>
            <a:off x="209550" y="514350"/>
            <a:ext cx="1231438" cy="443865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092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자주묻는질문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문의 게시판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4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125" name="Google Shape;1125;p43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문의 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04 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정</a:t>
                      </a:r>
                      <a:r>
                        <a:rPr lang="ko-KR" sz="1000" u="none" cap="none" strike="noStrike"/>
                        <a:t> 호 재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&gt;</a:t>
                      </a: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 게시판 &gt; 글쓰기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26" name="Google Shape;1126;p4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127" name="Google Shape;1127;p43"/>
          <p:cNvGraphicFramePr/>
          <p:nvPr/>
        </p:nvGraphicFramePr>
        <p:xfrm>
          <a:off x="6344446" y="5130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수정 : 변경 된 내용을 저장하는 버튼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-  누락 된 정보가 있을 시 수정 불가능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u="none" cap="none" strike="noStrike"/>
                        <a:t>Alert : 누락 된 정보가 있습니다. 확인 후 다시 시도해주세요.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grpSp>
        <p:nvGrpSpPr>
          <p:cNvPr id="1128" name="Google Shape;1128;p43"/>
          <p:cNvGrpSpPr/>
          <p:nvPr/>
        </p:nvGrpSpPr>
        <p:grpSpPr>
          <a:xfrm>
            <a:off x="209550" y="514350"/>
            <a:ext cx="6029325" cy="4438650"/>
            <a:chOff x="390525" y="1650624"/>
            <a:chExt cx="5375888" cy="2335013"/>
          </a:xfrm>
        </p:grpSpPr>
        <p:sp>
          <p:nvSpPr>
            <p:cNvPr id="1129" name="Google Shape;1129;p43"/>
            <p:cNvSpPr/>
            <p:nvPr/>
          </p:nvSpPr>
          <p:spPr>
            <a:xfrm>
              <a:off x="1615290" y="1650624"/>
              <a:ext cx="4151122" cy="233501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092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390525" y="1650624"/>
              <a:ext cx="5375888" cy="233501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1695450" y="1733550"/>
              <a:ext cx="3971925" cy="21979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graphicFrame>
        <p:nvGraphicFramePr>
          <p:cNvPr id="1132" name="Google Shape;1132;p43"/>
          <p:cNvGraphicFramePr/>
          <p:nvPr/>
        </p:nvGraphicFramePr>
        <p:xfrm>
          <a:off x="1556328" y="6719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460500"/>
                <a:gridCol w="1533875"/>
                <a:gridCol w="519575"/>
                <a:gridCol w="777450"/>
              </a:tblGrid>
              <a:tr h="3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글쓴이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-KR" sz="9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날짜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사무공간 신청하는 방법 알려주세요!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홍길동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2021.05.23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공용공간 대여 문의 드립니다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홍길동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2021.02.24</a:t>
                      </a:r>
                      <a:endParaRPr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133" name="Google Shape;1133;p43"/>
          <p:cNvGrpSpPr/>
          <p:nvPr/>
        </p:nvGrpSpPr>
        <p:grpSpPr>
          <a:xfrm>
            <a:off x="3162614" y="3978513"/>
            <a:ext cx="2105034" cy="413139"/>
            <a:chOff x="3019739" y="3978513"/>
            <a:chExt cx="2105034" cy="413139"/>
          </a:xfrm>
        </p:grpSpPr>
        <p:sp>
          <p:nvSpPr>
            <p:cNvPr id="1134" name="Google Shape;1134;p43"/>
            <p:cNvSpPr/>
            <p:nvPr/>
          </p:nvSpPr>
          <p:spPr>
            <a:xfrm>
              <a:off x="3019739" y="3978513"/>
              <a:ext cx="233464" cy="20904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4638390" y="4187558"/>
              <a:ext cx="486383" cy="20409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3915814" y="4187558"/>
              <a:ext cx="486383" cy="20409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삭제</a:t>
              </a: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3136471" y="4187558"/>
              <a:ext cx="486383" cy="20409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  <a:endParaRPr/>
            </a:p>
          </p:txBody>
        </p:sp>
      </p:grpSp>
      <p:grpSp>
        <p:nvGrpSpPr>
          <p:cNvPr id="1138" name="Google Shape;1138;p43"/>
          <p:cNvGrpSpPr/>
          <p:nvPr/>
        </p:nvGrpSpPr>
        <p:grpSpPr>
          <a:xfrm>
            <a:off x="5927774" y="3015628"/>
            <a:ext cx="2025601" cy="998193"/>
            <a:chOff x="5133664" y="5251751"/>
            <a:chExt cx="2126018" cy="1152128"/>
          </a:xfrm>
        </p:grpSpPr>
        <p:sp>
          <p:nvSpPr>
            <p:cNvPr id="1139" name="Google Shape;1139;p43"/>
            <p:cNvSpPr/>
            <p:nvPr/>
          </p:nvSpPr>
          <p:spPr>
            <a:xfrm>
              <a:off x="5133664" y="5251751"/>
              <a:ext cx="2126018" cy="11521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0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누락 된 정보가 있습니다.</a:t>
              </a:r>
              <a:endParaRPr/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0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 후 다시 시도해주세요.</a:t>
              </a: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5912212" y="6001644"/>
              <a:ext cx="647631" cy="17103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1" name="Google Shape;1141;p43"/>
          <p:cNvGrpSpPr/>
          <p:nvPr/>
        </p:nvGrpSpPr>
        <p:grpSpPr>
          <a:xfrm>
            <a:off x="2051772" y="1704110"/>
            <a:ext cx="3704305" cy="1829632"/>
            <a:chOff x="2051772" y="1704110"/>
            <a:chExt cx="3704305" cy="1829632"/>
          </a:xfrm>
        </p:grpSpPr>
        <p:sp>
          <p:nvSpPr>
            <p:cNvPr id="1142" name="Google Shape;1142;p43"/>
            <p:cNvSpPr/>
            <p:nvPr/>
          </p:nvSpPr>
          <p:spPr>
            <a:xfrm>
              <a:off x="2752993" y="1738706"/>
              <a:ext cx="2996680" cy="1864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 사무공간 신청하는 방법 알려주세요!</a:t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2759397" y="2419622"/>
              <a:ext cx="2996680" cy="7069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사무공간 신청하려고 하는데 방법을 모르겠어요 </a:t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현기증 날거 같아요 알려주세요~</a:t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144" name="Google Shape;1144;p43"/>
            <p:cNvSpPr txBox="1"/>
            <p:nvPr/>
          </p:nvSpPr>
          <p:spPr>
            <a:xfrm>
              <a:off x="2122683" y="2542262"/>
              <a:ext cx="5212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내용 *</a:t>
              </a:r>
              <a:endParaRPr b="0" i="0" sz="9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145" name="Google Shape;1145;p43"/>
            <p:cNvSpPr txBox="1"/>
            <p:nvPr/>
          </p:nvSpPr>
          <p:spPr>
            <a:xfrm>
              <a:off x="2095094" y="1704110"/>
              <a:ext cx="5212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제목 *</a:t>
              </a:r>
              <a:endParaRPr b="0" i="0" sz="9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146" name="Google Shape;1146;p43"/>
            <p:cNvSpPr txBox="1"/>
            <p:nvPr/>
          </p:nvSpPr>
          <p:spPr>
            <a:xfrm>
              <a:off x="2051772" y="3302910"/>
              <a:ext cx="6848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첨부 파일</a:t>
              </a: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2759397" y="3328052"/>
              <a:ext cx="2391519" cy="2056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등록 된 파일명 표기</a:t>
              </a: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2730807" y="2082055"/>
              <a:ext cx="2996680" cy="1864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홍 길 동</a:t>
              </a:r>
              <a:endParaRPr/>
            </a:p>
          </p:txBody>
        </p:sp>
        <p:sp>
          <p:nvSpPr>
            <p:cNvPr id="1149" name="Google Shape;1149;p43"/>
            <p:cNvSpPr txBox="1"/>
            <p:nvPr/>
          </p:nvSpPr>
          <p:spPr>
            <a:xfrm>
              <a:off x="2066519" y="2056146"/>
              <a:ext cx="63671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작성자 *</a:t>
              </a:r>
              <a:endParaRPr b="0" i="0" sz="9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5267648" y="3328052"/>
              <a:ext cx="488429" cy="18667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1" i="0" lang="ko-KR" sz="922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첨부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51" name="Google Shape;1151;p43"/>
          <p:cNvCxnSpPr>
            <a:stCxn id="1137" idx="2"/>
            <a:endCxn id="1139" idx="2"/>
          </p:cNvCxnSpPr>
          <p:nvPr/>
        </p:nvCxnSpPr>
        <p:spPr>
          <a:xfrm rot="-5400000">
            <a:off x="5042638" y="2493852"/>
            <a:ext cx="377700" cy="3417900"/>
          </a:xfrm>
          <a:prstGeom prst="curvedConnector3">
            <a:avLst>
              <a:gd fmla="val -6052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내, 바닥, 창문, 방이(가) 표시된 사진&#10;&#10;자동 생성된 설명" id="1156" name="Google Shape;115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059" y="0"/>
            <a:ext cx="77698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í¼í¬ëì ëí ì´ë¯¸ì§ ê²ìê²°ê³¼" id="1157" name="Google Shape;1157;p44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í¼í¬ëì ëí ì´ë¯¸ì§ ê²ìê²°ê³¼" id="1158" name="Google Shape;1158;p44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44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44"/>
          <p:cNvSpPr txBox="1"/>
          <p:nvPr/>
        </p:nvSpPr>
        <p:spPr>
          <a:xfrm>
            <a:off x="2127183" y="1771045"/>
            <a:ext cx="526501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로그인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:공간 입주 후 이용하는 기능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161" name="Google Shape;1161;p4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" name="Google Shape;1167;p45"/>
          <p:cNvGraphicFramePr/>
          <p:nvPr/>
        </p:nvGraphicFramePr>
        <p:xfrm>
          <a:off x="6345335" y="442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Header와 footer는 고정.Content만 변경됨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68%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Main-content section1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&lt;h2&gt;로그인&lt;/h2&gt;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10%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Main-content section2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50%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Main-content section3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10% height : 50%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68" name="Google Shape;1168;p4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169" name="Google Shape;1169;p45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로그인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05 로그인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김</a:t>
                      </a:r>
                      <a:r>
                        <a:rPr lang="ko-KR" sz="1000" u="none" cap="none" strike="noStrike"/>
                        <a:t> 진 혁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로그인 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70" name="Google Shape;1170;p45"/>
          <p:cNvSpPr txBox="1"/>
          <p:nvPr>
            <p:ph idx="12" type="sldNum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171" name="Google Shape;1171;p45"/>
          <p:cNvGrpSpPr/>
          <p:nvPr/>
        </p:nvGrpSpPr>
        <p:grpSpPr>
          <a:xfrm>
            <a:off x="959008" y="859787"/>
            <a:ext cx="4805632" cy="3634210"/>
            <a:chOff x="960782" y="859210"/>
            <a:chExt cx="4805632" cy="3701982"/>
          </a:xfrm>
        </p:grpSpPr>
        <p:sp>
          <p:nvSpPr>
            <p:cNvPr id="1172" name="Google Shape;1172;p45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 공간조회 /마이 페이지/ 고객센터/</a:t>
              </a:r>
              <a:r>
                <a:rPr b="0" i="0" lang="ko-KR" sz="105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로그인</a:t>
              </a: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D1B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5" name="Google Shape;1175;p45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45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45"/>
          <p:cNvSpPr/>
          <p:nvPr/>
        </p:nvSpPr>
        <p:spPr>
          <a:xfrm>
            <a:off x="957232" y="1504950"/>
            <a:ext cx="4805630" cy="2673153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45"/>
          <p:cNvSpPr/>
          <p:nvPr/>
        </p:nvSpPr>
        <p:spPr>
          <a:xfrm>
            <a:off x="1224613" y="1781872"/>
            <a:ext cx="4136230" cy="3214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그 인 </a:t>
            </a:r>
            <a:endParaRPr/>
          </a:p>
        </p:txBody>
      </p:sp>
      <p:sp>
        <p:nvSpPr>
          <p:cNvPr id="1179" name="Google Shape;1179;p45"/>
          <p:cNvSpPr/>
          <p:nvPr/>
        </p:nvSpPr>
        <p:spPr>
          <a:xfrm>
            <a:off x="1224614" y="2223591"/>
            <a:ext cx="2511994" cy="15634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입력창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45"/>
          <p:cNvSpPr/>
          <p:nvPr/>
        </p:nvSpPr>
        <p:spPr>
          <a:xfrm>
            <a:off x="3950494" y="2223590"/>
            <a:ext cx="1410349" cy="15634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버튼</a:t>
            </a: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튼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45"/>
          <p:cNvSpPr txBox="1"/>
          <p:nvPr/>
        </p:nvSpPr>
        <p:spPr>
          <a:xfrm>
            <a:off x="4315529" y="1548355"/>
            <a:ext cx="13109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Main-content section1 </a:t>
            </a:r>
            <a:endParaRPr/>
          </a:p>
        </p:txBody>
      </p:sp>
      <p:sp>
        <p:nvSpPr>
          <p:cNvPr id="1182" name="Google Shape;1182;p45"/>
          <p:cNvSpPr txBox="1"/>
          <p:nvPr/>
        </p:nvSpPr>
        <p:spPr>
          <a:xfrm>
            <a:off x="1143360" y="2201052"/>
            <a:ext cx="13109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Main-content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section2 </a:t>
            </a:r>
            <a:endParaRPr/>
          </a:p>
        </p:txBody>
      </p:sp>
      <p:sp>
        <p:nvSpPr>
          <p:cNvPr id="1183" name="Google Shape;1183;p45"/>
          <p:cNvSpPr txBox="1"/>
          <p:nvPr/>
        </p:nvSpPr>
        <p:spPr>
          <a:xfrm>
            <a:off x="3903430" y="2240252"/>
            <a:ext cx="13109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Main-content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section3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9" name="Google Shape;1189;p46"/>
          <p:cNvGraphicFramePr/>
          <p:nvPr/>
        </p:nvGraphicFramePr>
        <p:xfrm>
          <a:off x="6345335" y="442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00375"/>
                <a:gridCol w="2499175"/>
              </a:tblGrid>
              <a:tr h="3018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22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&lt;h2&gt;로그인&lt;/h2&gt;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2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입주 계약 시 작성한 아이디/비밀번호 입력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: 영문/숫자 포함 8~20자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: 영문/숫자 포함 8~20자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2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입력 정보 일치 시 메인 페이지로 이동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2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아이디/비밀번호 찾기 시 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 아이디/비밀번호 찾기 페이지로 이동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90" name="Google Shape;1190;p46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191" name="Google Shape;1191;p46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로그인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05 로그인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김</a:t>
                      </a:r>
                      <a:r>
                        <a:rPr lang="ko-KR" sz="1000" u="none" cap="none" strike="noStrike"/>
                        <a:t> 진 혁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로그인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92" name="Google Shape;1192;p46"/>
          <p:cNvSpPr txBox="1"/>
          <p:nvPr>
            <p:ph idx="12" type="sldNum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193" name="Google Shape;1193;p46"/>
          <p:cNvGrpSpPr/>
          <p:nvPr/>
        </p:nvGrpSpPr>
        <p:grpSpPr>
          <a:xfrm>
            <a:off x="959008" y="859787"/>
            <a:ext cx="4805632" cy="3634210"/>
            <a:chOff x="960782" y="859210"/>
            <a:chExt cx="4805632" cy="3701982"/>
          </a:xfrm>
        </p:grpSpPr>
        <p:sp>
          <p:nvSpPr>
            <p:cNvPr id="1194" name="Google Shape;1194;p46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 공간조회 /마이 페이지/ 고객센터/</a:t>
              </a:r>
              <a:r>
                <a:rPr b="0" i="0" lang="ko-KR" sz="105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로그인</a:t>
              </a:r>
              <a:endParaRPr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D1B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7" name="Google Shape;1197;p46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46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46"/>
          <p:cNvSpPr/>
          <p:nvPr/>
        </p:nvSpPr>
        <p:spPr>
          <a:xfrm>
            <a:off x="1485900" y="2443162"/>
            <a:ext cx="2414588" cy="2571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46"/>
          <p:cNvSpPr txBox="1"/>
          <p:nvPr/>
        </p:nvSpPr>
        <p:spPr>
          <a:xfrm>
            <a:off x="1485900" y="2152378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46"/>
          <p:cNvSpPr txBox="1"/>
          <p:nvPr/>
        </p:nvSpPr>
        <p:spPr>
          <a:xfrm>
            <a:off x="1434814" y="1621109"/>
            <a:ext cx="19145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 그 인</a:t>
            </a:r>
            <a:endParaRPr/>
          </a:p>
        </p:txBody>
      </p:sp>
      <p:sp>
        <p:nvSpPr>
          <p:cNvPr id="1202" name="Google Shape;1202;p46"/>
          <p:cNvSpPr txBox="1"/>
          <p:nvPr/>
        </p:nvSpPr>
        <p:spPr>
          <a:xfrm>
            <a:off x="1434814" y="2819029"/>
            <a:ext cx="110728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/>
          </a:p>
        </p:txBody>
      </p:sp>
      <p:sp>
        <p:nvSpPr>
          <p:cNvPr id="1203" name="Google Shape;1203;p46"/>
          <p:cNvSpPr/>
          <p:nvPr/>
        </p:nvSpPr>
        <p:spPr>
          <a:xfrm>
            <a:off x="1485900" y="3157538"/>
            <a:ext cx="2414588" cy="2571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46"/>
          <p:cNvSpPr/>
          <p:nvPr/>
        </p:nvSpPr>
        <p:spPr>
          <a:xfrm>
            <a:off x="4037650" y="2441610"/>
            <a:ext cx="1007269" cy="1001057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/>
          </a:p>
        </p:txBody>
      </p:sp>
      <p:sp>
        <p:nvSpPr>
          <p:cNvPr id="1205" name="Google Shape;1205;p46"/>
          <p:cNvSpPr txBox="1"/>
          <p:nvPr/>
        </p:nvSpPr>
        <p:spPr>
          <a:xfrm>
            <a:off x="1535906" y="3643313"/>
            <a:ext cx="236458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아이디/비밀번호 찾기</a:t>
            </a:r>
            <a:endParaRPr/>
          </a:p>
        </p:txBody>
      </p:sp>
      <p:sp>
        <p:nvSpPr>
          <p:cNvPr id="1206" name="Google Shape;1206;p46"/>
          <p:cNvSpPr/>
          <p:nvPr/>
        </p:nvSpPr>
        <p:spPr>
          <a:xfrm>
            <a:off x="5899767" y="3054215"/>
            <a:ext cx="2799554" cy="998641"/>
          </a:xfrm>
          <a:prstGeom prst="rect">
            <a:avLst/>
          </a:prstGeom>
          <a:solidFill>
            <a:srgbClr val="DAE5F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실패</a:t>
            </a:r>
            <a:br>
              <a:rPr b="0" i="0" lang="ko-KR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아이디와 비밀번호를 확인해주세요</a:t>
            </a:r>
            <a:r>
              <a:rPr b="0" i="0" lang="ko-KR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46"/>
          <p:cNvSpPr/>
          <p:nvPr/>
        </p:nvSpPr>
        <p:spPr>
          <a:xfrm>
            <a:off x="7066865" y="3795911"/>
            <a:ext cx="465357" cy="18724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b="1" i="0" lang="ko-KR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8" name="Google Shape;1208;p46"/>
          <p:cNvCxnSpPr>
            <a:stCxn id="1204" idx="3"/>
            <a:endCxn id="1206" idx="1"/>
          </p:cNvCxnSpPr>
          <p:nvPr/>
        </p:nvCxnSpPr>
        <p:spPr>
          <a:xfrm>
            <a:off x="5044919" y="2942138"/>
            <a:ext cx="854700" cy="6114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9" name="Google Shape;1209;p46"/>
          <p:cNvSpPr/>
          <p:nvPr/>
        </p:nvSpPr>
        <p:spPr>
          <a:xfrm>
            <a:off x="1485900" y="3517154"/>
            <a:ext cx="233464" cy="209045"/>
          </a:xfrm>
          <a:prstGeom prst="ellipse">
            <a:avLst/>
          </a:prstGeom>
          <a:solidFill>
            <a:srgbClr val="93B3D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46"/>
          <p:cNvSpPr/>
          <p:nvPr/>
        </p:nvSpPr>
        <p:spPr>
          <a:xfrm>
            <a:off x="1318082" y="1516586"/>
            <a:ext cx="233464" cy="209045"/>
          </a:xfrm>
          <a:prstGeom prst="ellipse">
            <a:avLst/>
          </a:prstGeom>
          <a:solidFill>
            <a:srgbClr val="93B3D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46"/>
          <p:cNvSpPr/>
          <p:nvPr/>
        </p:nvSpPr>
        <p:spPr>
          <a:xfrm>
            <a:off x="1235814" y="2168111"/>
            <a:ext cx="233464" cy="209045"/>
          </a:xfrm>
          <a:prstGeom prst="ellipse">
            <a:avLst/>
          </a:prstGeom>
          <a:solidFill>
            <a:srgbClr val="93B3D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46"/>
          <p:cNvSpPr/>
          <p:nvPr/>
        </p:nvSpPr>
        <p:spPr>
          <a:xfrm>
            <a:off x="4027771" y="2467226"/>
            <a:ext cx="233464" cy="209045"/>
          </a:xfrm>
          <a:prstGeom prst="ellipse">
            <a:avLst/>
          </a:prstGeom>
          <a:solidFill>
            <a:srgbClr val="93B3D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" name="Google Shape;1218;p47"/>
          <p:cNvGraphicFramePr/>
          <p:nvPr/>
        </p:nvGraphicFramePr>
        <p:xfrm>
          <a:off x="6285083" y="4505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00375"/>
                <a:gridCol w="2499175"/>
              </a:tblGrid>
              <a:tr h="3018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22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Header와 footer는 고정. Content만 변경됨.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2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찾기 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입주 계약 시 입력한 이름과 이메일을 입력 해야함.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2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텍스트박스에 적은 이름과 이메일로 해당하는 아이디 검색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 빈칸 있을 경우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정보를 입력하세요.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찾기 실패 시 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아이디 찾기 실패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입력하신 정보와 일치하는 아이디가 없습니다.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 찾기 성공 시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아이디 찾기 성공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아이디는 000000입니다.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19" name="Google Shape;1219;p47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220" name="Google Shape;1220;p47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아이디/비밀번호 찾기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05 로그인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김</a:t>
                      </a:r>
                      <a:r>
                        <a:rPr lang="ko-KR" sz="1000" u="none" cap="none" strike="noStrike"/>
                        <a:t> 진 혁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로그인 &gt; 아이디/비밀번호 찾기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221" name="Google Shape;1221;p47"/>
          <p:cNvSpPr txBox="1"/>
          <p:nvPr>
            <p:ph idx="12" type="sldNum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222" name="Google Shape;1222;p47"/>
          <p:cNvGrpSpPr/>
          <p:nvPr/>
        </p:nvGrpSpPr>
        <p:grpSpPr>
          <a:xfrm>
            <a:off x="960782" y="492919"/>
            <a:ext cx="4805632" cy="4650409"/>
            <a:chOff x="960782" y="859210"/>
            <a:chExt cx="4805632" cy="3701982"/>
          </a:xfrm>
        </p:grpSpPr>
        <p:sp>
          <p:nvSpPr>
            <p:cNvPr id="1223" name="Google Shape;1223;p47"/>
            <p:cNvSpPr/>
            <p:nvPr/>
          </p:nvSpPr>
          <p:spPr>
            <a:xfrm>
              <a:off x="960783" y="859787"/>
              <a:ext cx="951611" cy="445380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1912394" y="859210"/>
              <a:ext cx="3854020" cy="43516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 공간조회 /마이 페이지/ 고객센터/로그인</a:t>
              </a: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D1B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6" name="Google Shape;1226;p47"/>
          <p:cNvSpPr/>
          <p:nvPr/>
        </p:nvSpPr>
        <p:spPr>
          <a:xfrm>
            <a:off x="960783" y="468443"/>
            <a:ext cx="4805631" cy="56466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47"/>
          <p:cNvSpPr/>
          <p:nvPr/>
        </p:nvSpPr>
        <p:spPr>
          <a:xfrm>
            <a:off x="959010" y="1033109"/>
            <a:ext cx="4807404" cy="37373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47"/>
          <p:cNvSpPr/>
          <p:nvPr/>
        </p:nvSpPr>
        <p:spPr>
          <a:xfrm>
            <a:off x="1500368" y="1649185"/>
            <a:ext cx="2414588" cy="2571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이름을 입력해주세요</a:t>
            </a:r>
            <a:endParaRPr/>
          </a:p>
        </p:txBody>
      </p:sp>
      <p:sp>
        <p:nvSpPr>
          <p:cNvPr id="1229" name="Google Shape;1229;p47"/>
          <p:cNvSpPr txBox="1"/>
          <p:nvPr/>
        </p:nvSpPr>
        <p:spPr>
          <a:xfrm>
            <a:off x="1529950" y="1386858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47"/>
          <p:cNvSpPr txBox="1"/>
          <p:nvPr/>
        </p:nvSpPr>
        <p:spPr>
          <a:xfrm>
            <a:off x="1436588" y="1084968"/>
            <a:ext cx="24145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</a:t>
            </a:r>
            <a:endParaRPr/>
          </a:p>
        </p:txBody>
      </p:sp>
      <p:sp>
        <p:nvSpPr>
          <p:cNvPr id="1231" name="Google Shape;1231;p47"/>
          <p:cNvSpPr txBox="1"/>
          <p:nvPr/>
        </p:nvSpPr>
        <p:spPr>
          <a:xfrm>
            <a:off x="1494651" y="1928171"/>
            <a:ext cx="110728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/>
          </a:p>
        </p:txBody>
      </p:sp>
      <p:sp>
        <p:nvSpPr>
          <p:cNvPr id="1232" name="Google Shape;1232;p47"/>
          <p:cNvSpPr/>
          <p:nvPr/>
        </p:nvSpPr>
        <p:spPr>
          <a:xfrm>
            <a:off x="1490972" y="2223366"/>
            <a:ext cx="2414588" cy="2571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</a:t>
            </a:r>
            <a:endParaRPr/>
          </a:p>
        </p:txBody>
      </p:sp>
      <p:sp>
        <p:nvSpPr>
          <p:cNvPr id="1233" name="Google Shape;1233;p47"/>
          <p:cNvSpPr/>
          <p:nvPr/>
        </p:nvSpPr>
        <p:spPr>
          <a:xfrm>
            <a:off x="5568240" y="3071750"/>
            <a:ext cx="3326415" cy="1053111"/>
          </a:xfrm>
          <a:prstGeom prst="rect">
            <a:avLst/>
          </a:prstGeom>
          <a:solidFill>
            <a:srgbClr val="DAE5F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실패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입력하신 정보와 일치하는 아이디가 없습니다.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47"/>
          <p:cNvSpPr/>
          <p:nvPr/>
        </p:nvSpPr>
        <p:spPr>
          <a:xfrm>
            <a:off x="7012428" y="3887002"/>
            <a:ext cx="465357" cy="18724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b="1" i="0" lang="ko-KR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47"/>
          <p:cNvSpPr/>
          <p:nvPr/>
        </p:nvSpPr>
        <p:spPr>
          <a:xfrm>
            <a:off x="4107484" y="1633142"/>
            <a:ext cx="929769" cy="8362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/>
          </a:p>
        </p:txBody>
      </p:sp>
      <p:sp>
        <p:nvSpPr>
          <p:cNvPr id="1236" name="Google Shape;1236;p47"/>
          <p:cNvSpPr txBox="1"/>
          <p:nvPr/>
        </p:nvSpPr>
        <p:spPr>
          <a:xfrm>
            <a:off x="1488420" y="2576091"/>
            <a:ext cx="17941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47"/>
          <p:cNvSpPr/>
          <p:nvPr/>
        </p:nvSpPr>
        <p:spPr>
          <a:xfrm>
            <a:off x="1506973" y="3080947"/>
            <a:ext cx="2414588" cy="2571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아이디를 입력해주세요.</a:t>
            </a:r>
            <a:endParaRPr b="0" i="0" sz="11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47"/>
          <p:cNvSpPr/>
          <p:nvPr/>
        </p:nvSpPr>
        <p:spPr>
          <a:xfrm>
            <a:off x="897042" y="540032"/>
            <a:ext cx="233464" cy="209045"/>
          </a:xfrm>
          <a:prstGeom prst="ellipse">
            <a:avLst/>
          </a:prstGeom>
          <a:solidFill>
            <a:srgbClr val="93B3D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47"/>
          <p:cNvSpPr/>
          <p:nvPr/>
        </p:nvSpPr>
        <p:spPr>
          <a:xfrm>
            <a:off x="1254955" y="1103144"/>
            <a:ext cx="233464" cy="209045"/>
          </a:xfrm>
          <a:prstGeom prst="ellipse">
            <a:avLst/>
          </a:prstGeom>
          <a:solidFill>
            <a:srgbClr val="93B3D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47"/>
          <p:cNvSpPr txBox="1"/>
          <p:nvPr/>
        </p:nvSpPr>
        <p:spPr>
          <a:xfrm>
            <a:off x="1449824" y="2847203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47"/>
          <p:cNvSpPr txBox="1"/>
          <p:nvPr/>
        </p:nvSpPr>
        <p:spPr>
          <a:xfrm>
            <a:off x="1488419" y="3338122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47"/>
          <p:cNvSpPr/>
          <p:nvPr/>
        </p:nvSpPr>
        <p:spPr>
          <a:xfrm>
            <a:off x="1500368" y="3540530"/>
            <a:ext cx="2414588" cy="2571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이름을 입력해주세요.</a:t>
            </a:r>
            <a:endParaRPr b="0" i="0" sz="11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47"/>
          <p:cNvSpPr txBox="1"/>
          <p:nvPr/>
        </p:nvSpPr>
        <p:spPr>
          <a:xfrm>
            <a:off x="1488419" y="3804105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47"/>
          <p:cNvSpPr/>
          <p:nvPr/>
        </p:nvSpPr>
        <p:spPr>
          <a:xfrm>
            <a:off x="1490972" y="4067214"/>
            <a:ext cx="2414588" cy="2571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입력해주세요.</a:t>
            </a:r>
            <a:endParaRPr b="0" i="0" sz="11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47"/>
          <p:cNvSpPr/>
          <p:nvPr/>
        </p:nvSpPr>
        <p:spPr>
          <a:xfrm>
            <a:off x="4119802" y="3080884"/>
            <a:ext cx="929769" cy="123723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/>
          </a:p>
        </p:txBody>
      </p:sp>
      <p:cxnSp>
        <p:nvCxnSpPr>
          <p:cNvPr id="1246" name="Google Shape;1246;p47"/>
          <p:cNvCxnSpPr>
            <a:stCxn id="1235" idx="2"/>
            <a:endCxn id="1247" idx="0"/>
          </p:cNvCxnSpPr>
          <p:nvPr/>
        </p:nvCxnSpPr>
        <p:spPr>
          <a:xfrm>
            <a:off x="4572368" y="2469419"/>
            <a:ext cx="348600" cy="132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8" name="Google Shape;1248;p47"/>
          <p:cNvSpPr/>
          <p:nvPr/>
        </p:nvSpPr>
        <p:spPr>
          <a:xfrm>
            <a:off x="4138199" y="1851212"/>
            <a:ext cx="233464" cy="209045"/>
          </a:xfrm>
          <a:prstGeom prst="ellipse">
            <a:avLst/>
          </a:prstGeom>
          <a:solidFill>
            <a:srgbClr val="93B3D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9" name="Google Shape;1249;p47"/>
          <p:cNvCxnSpPr>
            <a:stCxn id="1235" idx="3"/>
            <a:endCxn id="1233" idx="1"/>
          </p:cNvCxnSpPr>
          <p:nvPr/>
        </p:nvCxnSpPr>
        <p:spPr>
          <a:xfrm>
            <a:off x="5037253" y="2051280"/>
            <a:ext cx="531000" cy="1547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0" name="Google Shape;1250;p47"/>
          <p:cNvSpPr txBox="1"/>
          <p:nvPr/>
        </p:nvSpPr>
        <p:spPr>
          <a:xfrm>
            <a:off x="1620677" y="4435309"/>
            <a:ext cx="1209435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/>
          </a:p>
        </p:txBody>
      </p:sp>
      <p:sp>
        <p:nvSpPr>
          <p:cNvPr id="1251" name="Google Shape;1251;p47"/>
          <p:cNvSpPr txBox="1"/>
          <p:nvPr/>
        </p:nvSpPr>
        <p:spPr>
          <a:xfrm>
            <a:off x="2917569" y="4435309"/>
            <a:ext cx="1209435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다시입력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47"/>
          <p:cNvSpPr/>
          <p:nvPr/>
        </p:nvSpPr>
        <p:spPr>
          <a:xfrm>
            <a:off x="3901311" y="3797705"/>
            <a:ext cx="2039274" cy="1068166"/>
          </a:xfrm>
          <a:prstGeom prst="rect">
            <a:avLst/>
          </a:prstGeom>
          <a:solidFill>
            <a:srgbClr val="DAE5F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성공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아이디는 ‘000000’입니다.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47"/>
          <p:cNvSpPr/>
          <p:nvPr/>
        </p:nvSpPr>
        <p:spPr>
          <a:xfrm>
            <a:off x="4688269" y="4618685"/>
            <a:ext cx="465357" cy="18724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b="1" i="0" lang="ko-KR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47"/>
          <p:cNvSpPr/>
          <p:nvPr/>
        </p:nvSpPr>
        <p:spPr>
          <a:xfrm>
            <a:off x="1483012" y="3017607"/>
            <a:ext cx="2039274" cy="938687"/>
          </a:xfrm>
          <a:prstGeom prst="rect">
            <a:avLst/>
          </a:prstGeom>
          <a:solidFill>
            <a:srgbClr val="DAE5F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입력하세요.</a:t>
            </a:r>
            <a:endParaRPr/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47"/>
          <p:cNvSpPr/>
          <p:nvPr/>
        </p:nvSpPr>
        <p:spPr>
          <a:xfrm>
            <a:off x="2269970" y="3691573"/>
            <a:ext cx="465357" cy="18724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b="1" i="0" lang="ko-KR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5" name="Google Shape;1255;p47"/>
          <p:cNvCxnSpPr>
            <a:stCxn id="1235" idx="1"/>
            <a:endCxn id="1253" idx="3"/>
          </p:cNvCxnSpPr>
          <p:nvPr/>
        </p:nvCxnSpPr>
        <p:spPr>
          <a:xfrm flipH="1">
            <a:off x="3522184" y="2051280"/>
            <a:ext cx="585300" cy="1435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26262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1" name="Google Shape;1261;p48"/>
          <p:cNvGraphicFramePr/>
          <p:nvPr/>
        </p:nvGraphicFramePr>
        <p:xfrm>
          <a:off x="6285083" y="4505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00375"/>
                <a:gridCol w="2499175"/>
              </a:tblGrid>
              <a:tr h="3018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22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찾기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입주 계약 시 입력한 정보를 입력해야함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2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테스트박스에 입력한 정보로 검색을 해 일치하는 정보이면 이메일로 임시 비밀번호 발송함.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 찾기 실패 시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입력하신 정보가 일치하지 않습니다.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 찾기 성공 시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이메일로 임시 비밀번호를 발송하였습니다.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확인 누르면 로그인 페이지로 이동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2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클릭 시 이전 페이지로 이동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62" name="Google Shape;1262;p48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263" name="Google Shape;1263;p48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아이디/비밀번호 찾기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05 로그인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김</a:t>
                      </a:r>
                      <a:r>
                        <a:rPr lang="ko-KR" sz="1000" u="none" cap="none" strike="noStrike"/>
                        <a:t> 진 혁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로그인 &gt; 아이디/비밀번호 찾기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264" name="Google Shape;1264;p48"/>
          <p:cNvSpPr txBox="1"/>
          <p:nvPr>
            <p:ph idx="12" type="sldNum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265" name="Google Shape;1265;p48"/>
          <p:cNvGrpSpPr/>
          <p:nvPr/>
        </p:nvGrpSpPr>
        <p:grpSpPr>
          <a:xfrm>
            <a:off x="960782" y="492919"/>
            <a:ext cx="4805632" cy="4650409"/>
            <a:chOff x="960782" y="859210"/>
            <a:chExt cx="4805632" cy="3701982"/>
          </a:xfrm>
        </p:grpSpPr>
        <p:sp>
          <p:nvSpPr>
            <p:cNvPr id="1266" name="Google Shape;1266;p48"/>
            <p:cNvSpPr/>
            <p:nvPr/>
          </p:nvSpPr>
          <p:spPr>
            <a:xfrm>
              <a:off x="960783" y="859787"/>
              <a:ext cx="951611" cy="445380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1912394" y="859210"/>
              <a:ext cx="3854020" cy="43516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 공간조회 /마이 페이지/ 고객센터/로그인</a:t>
              </a: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D1B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9" name="Google Shape;1269;p48"/>
          <p:cNvSpPr/>
          <p:nvPr/>
        </p:nvSpPr>
        <p:spPr>
          <a:xfrm>
            <a:off x="960783" y="468443"/>
            <a:ext cx="4805631" cy="56466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48"/>
          <p:cNvSpPr/>
          <p:nvPr/>
        </p:nvSpPr>
        <p:spPr>
          <a:xfrm>
            <a:off x="959010" y="1033109"/>
            <a:ext cx="4807404" cy="37373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48"/>
          <p:cNvSpPr/>
          <p:nvPr/>
        </p:nvSpPr>
        <p:spPr>
          <a:xfrm>
            <a:off x="1500368" y="1649185"/>
            <a:ext cx="2414588" cy="2571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이름을 입력해주세요</a:t>
            </a:r>
            <a:endParaRPr/>
          </a:p>
        </p:txBody>
      </p:sp>
      <p:sp>
        <p:nvSpPr>
          <p:cNvPr id="1272" name="Google Shape;1272;p48"/>
          <p:cNvSpPr txBox="1"/>
          <p:nvPr/>
        </p:nvSpPr>
        <p:spPr>
          <a:xfrm>
            <a:off x="1529950" y="1386858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48"/>
          <p:cNvSpPr txBox="1"/>
          <p:nvPr/>
        </p:nvSpPr>
        <p:spPr>
          <a:xfrm>
            <a:off x="1436588" y="1084968"/>
            <a:ext cx="24145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</a:t>
            </a:r>
            <a:endParaRPr/>
          </a:p>
        </p:txBody>
      </p:sp>
      <p:sp>
        <p:nvSpPr>
          <p:cNvPr id="1274" name="Google Shape;1274;p48"/>
          <p:cNvSpPr txBox="1"/>
          <p:nvPr/>
        </p:nvSpPr>
        <p:spPr>
          <a:xfrm>
            <a:off x="1494651" y="1928171"/>
            <a:ext cx="110728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/>
          </a:p>
        </p:txBody>
      </p:sp>
      <p:sp>
        <p:nvSpPr>
          <p:cNvPr id="1275" name="Google Shape;1275;p48"/>
          <p:cNvSpPr/>
          <p:nvPr/>
        </p:nvSpPr>
        <p:spPr>
          <a:xfrm>
            <a:off x="1490972" y="2223366"/>
            <a:ext cx="2414588" cy="2571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</a:t>
            </a:r>
            <a:endParaRPr/>
          </a:p>
        </p:txBody>
      </p:sp>
      <p:sp>
        <p:nvSpPr>
          <p:cNvPr id="1276" name="Google Shape;1276;p48"/>
          <p:cNvSpPr/>
          <p:nvPr/>
        </p:nvSpPr>
        <p:spPr>
          <a:xfrm>
            <a:off x="5823641" y="2833276"/>
            <a:ext cx="2648847" cy="964429"/>
          </a:xfrm>
          <a:prstGeom prst="rect">
            <a:avLst/>
          </a:prstGeom>
          <a:solidFill>
            <a:srgbClr val="DAE5F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입력하신 정보가 일치하지 않습니다.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48"/>
          <p:cNvSpPr/>
          <p:nvPr/>
        </p:nvSpPr>
        <p:spPr>
          <a:xfrm>
            <a:off x="6915385" y="3490720"/>
            <a:ext cx="465357" cy="18724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b="1" i="0" lang="ko-KR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48"/>
          <p:cNvSpPr/>
          <p:nvPr/>
        </p:nvSpPr>
        <p:spPr>
          <a:xfrm>
            <a:off x="4107484" y="1633142"/>
            <a:ext cx="929769" cy="8362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/>
          </a:p>
        </p:txBody>
      </p:sp>
      <p:sp>
        <p:nvSpPr>
          <p:cNvPr id="1279" name="Google Shape;1279;p48"/>
          <p:cNvSpPr txBox="1"/>
          <p:nvPr/>
        </p:nvSpPr>
        <p:spPr>
          <a:xfrm>
            <a:off x="1488420" y="2576091"/>
            <a:ext cx="17941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48"/>
          <p:cNvSpPr/>
          <p:nvPr/>
        </p:nvSpPr>
        <p:spPr>
          <a:xfrm>
            <a:off x="1506973" y="3080947"/>
            <a:ext cx="2414588" cy="2571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아이디를 입력해주세요.</a:t>
            </a:r>
            <a:endParaRPr b="0" i="0" sz="11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48"/>
          <p:cNvSpPr txBox="1"/>
          <p:nvPr/>
        </p:nvSpPr>
        <p:spPr>
          <a:xfrm>
            <a:off x="1459777" y="2839861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48"/>
          <p:cNvSpPr txBox="1"/>
          <p:nvPr/>
        </p:nvSpPr>
        <p:spPr>
          <a:xfrm>
            <a:off x="1488419" y="3338122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48"/>
          <p:cNvSpPr/>
          <p:nvPr/>
        </p:nvSpPr>
        <p:spPr>
          <a:xfrm>
            <a:off x="1500368" y="3540530"/>
            <a:ext cx="2414588" cy="2571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이름을 입력해주세요.</a:t>
            </a:r>
            <a:endParaRPr b="0" i="0" sz="11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48"/>
          <p:cNvSpPr txBox="1"/>
          <p:nvPr/>
        </p:nvSpPr>
        <p:spPr>
          <a:xfrm>
            <a:off x="1488419" y="3804105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48"/>
          <p:cNvSpPr/>
          <p:nvPr/>
        </p:nvSpPr>
        <p:spPr>
          <a:xfrm>
            <a:off x="1490972" y="4067214"/>
            <a:ext cx="2414588" cy="2571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입력해주세요.</a:t>
            </a:r>
            <a:endParaRPr b="0" i="0" sz="11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48"/>
          <p:cNvSpPr/>
          <p:nvPr/>
        </p:nvSpPr>
        <p:spPr>
          <a:xfrm>
            <a:off x="4119802" y="3080884"/>
            <a:ext cx="929769" cy="123723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/>
          </a:p>
        </p:txBody>
      </p:sp>
      <p:sp>
        <p:nvSpPr>
          <p:cNvPr id="1287" name="Google Shape;1287;p48"/>
          <p:cNvSpPr/>
          <p:nvPr/>
        </p:nvSpPr>
        <p:spPr>
          <a:xfrm>
            <a:off x="1203124" y="2604232"/>
            <a:ext cx="233464" cy="209045"/>
          </a:xfrm>
          <a:prstGeom prst="ellipse">
            <a:avLst/>
          </a:prstGeom>
          <a:solidFill>
            <a:srgbClr val="93B3D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48"/>
          <p:cNvSpPr/>
          <p:nvPr/>
        </p:nvSpPr>
        <p:spPr>
          <a:xfrm>
            <a:off x="4140664" y="3105551"/>
            <a:ext cx="233464" cy="209045"/>
          </a:xfrm>
          <a:prstGeom prst="ellipse">
            <a:avLst/>
          </a:prstGeom>
          <a:solidFill>
            <a:srgbClr val="93B3D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48"/>
          <p:cNvSpPr txBox="1"/>
          <p:nvPr/>
        </p:nvSpPr>
        <p:spPr>
          <a:xfrm>
            <a:off x="1620677" y="4435309"/>
            <a:ext cx="1209435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/>
          </a:p>
        </p:txBody>
      </p:sp>
      <p:sp>
        <p:nvSpPr>
          <p:cNvPr id="1290" name="Google Shape;1290;p48"/>
          <p:cNvSpPr txBox="1"/>
          <p:nvPr/>
        </p:nvSpPr>
        <p:spPr>
          <a:xfrm>
            <a:off x="2917569" y="4435309"/>
            <a:ext cx="1209435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다시입력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48"/>
          <p:cNvSpPr/>
          <p:nvPr/>
        </p:nvSpPr>
        <p:spPr>
          <a:xfrm>
            <a:off x="1678930" y="4324386"/>
            <a:ext cx="233464" cy="209045"/>
          </a:xfrm>
          <a:prstGeom prst="ellipse">
            <a:avLst/>
          </a:prstGeom>
          <a:solidFill>
            <a:srgbClr val="93B3D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2" name="Google Shape;1292;p48"/>
          <p:cNvCxnSpPr>
            <a:stCxn id="1286" idx="3"/>
            <a:endCxn id="1276" idx="1"/>
          </p:cNvCxnSpPr>
          <p:nvPr/>
        </p:nvCxnSpPr>
        <p:spPr>
          <a:xfrm flipH="1" rot="10800000">
            <a:off x="5049571" y="3315502"/>
            <a:ext cx="774000" cy="384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3" name="Google Shape;1293;p48"/>
          <p:cNvSpPr/>
          <p:nvPr/>
        </p:nvSpPr>
        <p:spPr>
          <a:xfrm>
            <a:off x="3994572" y="4008028"/>
            <a:ext cx="2256602" cy="1068166"/>
          </a:xfrm>
          <a:prstGeom prst="rect">
            <a:avLst/>
          </a:prstGeom>
          <a:solidFill>
            <a:srgbClr val="DAE5F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이메일로 임시 비밀번호를 발송하였습니다.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48"/>
          <p:cNvSpPr/>
          <p:nvPr/>
        </p:nvSpPr>
        <p:spPr>
          <a:xfrm>
            <a:off x="4890194" y="4793539"/>
            <a:ext cx="465357" cy="18724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b="1" i="0" lang="ko-KR" sz="9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5" name="Google Shape;1295;p48"/>
          <p:cNvCxnSpPr>
            <a:stCxn id="1286" idx="0"/>
            <a:endCxn id="1293" idx="1"/>
          </p:cNvCxnSpPr>
          <p:nvPr/>
        </p:nvCxnSpPr>
        <p:spPr>
          <a:xfrm rot="5400000">
            <a:off x="3558986" y="3516484"/>
            <a:ext cx="1461300" cy="590100"/>
          </a:xfrm>
          <a:prstGeom prst="curvedConnector4">
            <a:avLst>
              <a:gd fmla="val -15643" name="adj1"/>
              <a:gd fmla="val 138741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4"/>
          <p:cNvGraphicFramePr/>
          <p:nvPr/>
        </p:nvGraphicFramePr>
        <p:xfrm>
          <a:off x="6344446" y="440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06375"/>
                <a:gridCol w="2493175"/>
              </a:tblGrid>
              <a:tr h="427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4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회사 소개 클릭 시 회사소개 페이지로 이동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클릭 시 개인정보취급방침 페이지로 이동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이용 약관 클릭 시 이용 약관 페이지로 이동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4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00" name="Google Shape;200;p4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하단메뉴 소개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01 메인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김 진 혁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소개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01" name="Google Shape;201;p4"/>
          <p:cNvSpPr txBox="1"/>
          <p:nvPr>
            <p:ph idx="12" type="sldNum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202" name="Google Shape;202;p4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03" name="Google Shape;203;p4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 공간조회 /마이 페이지/ 고객센터/로그인</a:t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D1B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/ 개인정보취급방침 / 이용 약관  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4"/>
          <p:cNvSpPr/>
          <p:nvPr/>
        </p:nvSpPr>
        <p:spPr>
          <a:xfrm>
            <a:off x="1967946" y="3963033"/>
            <a:ext cx="233464" cy="209045"/>
          </a:xfrm>
          <a:prstGeom prst="ellipse">
            <a:avLst/>
          </a:prstGeom>
          <a:solidFill>
            <a:srgbClr val="93B3D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3593283" y="1805456"/>
            <a:ext cx="1664493" cy="207008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공용 공간</a:t>
            </a:r>
            <a:endParaRPr/>
          </a:p>
        </p:txBody>
      </p:sp>
      <p:sp>
        <p:nvSpPr>
          <p:cNvPr id="210" name="Google Shape;210;p4"/>
          <p:cNvSpPr/>
          <p:nvPr/>
        </p:nvSpPr>
        <p:spPr>
          <a:xfrm>
            <a:off x="1615930" y="1805456"/>
            <a:ext cx="1664493" cy="207008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사무 공간</a:t>
            </a:r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2822028" y="3963033"/>
            <a:ext cx="233464" cy="209045"/>
          </a:xfrm>
          <a:prstGeom prst="ellipse">
            <a:avLst/>
          </a:prstGeom>
          <a:solidFill>
            <a:srgbClr val="93B3D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4039464" y="3958271"/>
            <a:ext cx="233464" cy="209045"/>
          </a:xfrm>
          <a:prstGeom prst="ellipse">
            <a:avLst/>
          </a:prstGeom>
          <a:solidFill>
            <a:srgbClr val="93B3D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1901346" y="4207610"/>
            <a:ext cx="744282" cy="29399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4"/>
          <p:cNvCxnSpPr/>
          <p:nvPr/>
        </p:nvCxnSpPr>
        <p:spPr>
          <a:xfrm flipH="1" rot="10800000">
            <a:off x="2630580" y="3829869"/>
            <a:ext cx="941400" cy="528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5" name="Google Shape;215;p4"/>
          <p:cNvSpPr/>
          <p:nvPr/>
        </p:nvSpPr>
        <p:spPr>
          <a:xfrm>
            <a:off x="3560288" y="3643146"/>
            <a:ext cx="1662837" cy="37829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글자 클릭 시 회사소개 페이지로 이동합니다.</a:t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5"/>
          <p:cNvGraphicFramePr/>
          <p:nvPr/>
        </p:nvGraphicFramePr>
        <p:xfrm>
          <a:off x="6344446" y="440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06375"/>
                <a:gridCol w="2493175"/>
              </a:tblGrid>
              <a:tr h="427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4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width: 70% height: 68%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 개인정보취급방침 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 조회가능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수정 불가능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23" name="Google Shape;223;p5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 개인취급방침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01 메인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김 진 혁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&gt; 개인정보취급방침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24" name="Google Shape;224;p5"/>
          <p:cNvSpPr txBox="1"/>
          <p:nvPr>
            <p:ph idx="12" type="sldNum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225" name="Google Shape;225;p5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26" name="Google Shape;226;p5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 공간조회 /마이 페이지/ 고객센터/로그인</a:t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D1B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</a:t>
              </a:r>
              <a:r>
                <a:rPr b="0" i="0" lang="ko-KR" sz="12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개인정보취급방침</a:t>
              </a: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/ 이용 약관  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5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952753" y="1494655"/>
            <a:ext cx="4805630" cy="2673153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개인취급방침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6"/>
          <p:cNvGraphicFramePr/>
          <p:nvPr/>
        </p:nvGraphicFramePr>
        <p:xfrm>
          <a:off x="6344446" y="440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06375"/>
                <a:gridCol w="2493175"/>
              </a:tblGrid>
              <a:tr h="4023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46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width: 70% height: 68%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78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- 이용약관 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 조회가능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수정 불가능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6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39" name="Google Shape;239;p6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이용약관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01 메인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김 진 혁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&gt; 이용약관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40" name="Google Shape;240;p6"/>
          <p:cNvSpPr txBox="1"/>
          <p:nvPr>
            <p:ph idx="12" type="sldNum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241" name="Google Shape;241;p6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42" name="Google Shape;242;p6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회사소개/ 공간조회 /마이 페이지/ 고객센터/로그인</a:t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D1B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</a:t>
              </a:r>
              <a:r>
                <a:rPr b="0" i="0" lang="ko-KR" sz="12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이용 약관  </a:t>
              </a:r>
              <a:endParaRPr b="0" i="0" sz="12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6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959897" y="1483203"/>
            <a:ext cx="4805630" cy="2673153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이용약관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내, 바닥, 창문, 방이(가) 표시된 사진&#10;&#10;자동 생성된 설명" id="252" name="Google Shape;2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059" y="0"/>
            <a:ext cx="77698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í¼í¬ëì ëí ì´ë¯¸ì§ ê²ìê²°ê³¼" id="253" name="Google Shape;253;p7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í¼í¬ëì ëí ì´ë¯¸ì§ ê²ìê²°ê³¼" id="254" name="Google Shape;254;p7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2105752" y="1771045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WorkSpace 소개</a:t>
            </a:r>
            <a:endParaRPr b="0" i="0" sz="4000" u="none" cap="none" strike="noStrik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57" name="Google Shape;25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8"/>
          <p:cNvGraphicFramePr/>
          <p:nvPr/>
        </p:nvGraphicFramePr>
        <p:xfrm>
          <a:off x="6344446" y="440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{31F087B1-BC9C-41AD-8D9A-3B9523BF569C}</a:tableStyleId>
              </a:tblPr>
              <a:tblGrid>
                <a:gridCol w="306375"/>
                <a:gridCol w="2493175"/>
              </a:tblGrid>
              <a:tr h="427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366092"/>
                    </a:solidFill>
                  </a:tcPr>
                </a:tc>
                <a:tc hMerge="1"/>
              </a:tr>
              <a:tr h="49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- aside 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15% height : 100%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– section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52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회사 소개 클릭 시 인사말 페이지로 이동</a:t>
                      </a:r>
                      <a:endParaRPr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4" name="Google Shape;264;p8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65" name="Google Shape;265;p8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WorkSpace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인사말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02 WorkSpace 소개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김 진 혁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회사소개 &gt; 인사말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66" name="Google Shape;266;p8"/>
          <p:cNvSpPr txBox="1"/>
          <p:nvPr>
            <p:ph idx="12" type="sldNum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68" name="Google Shape;268;p8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b="0" i="0" lang="ko-KR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 공간조회 /마이 페이지/ 고객센터/로그인</a:t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1D1B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8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959897" y="1494655"/>
            <a:ext cx="4805630" cy="2673153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인사말</a:t>
            </a:r>
            <a:endParaRPr/>
          </a:p>
        </p:txBody>
      </p:sp>
      <p:sp>
        <p:nvSpPr>
          <p:cNvPr id="274" name="Google Shape;274;p8"/>
          <p:cNvSpPr/>
          <p:nvPr/>
        </p:nvSpPr>
        <p:spPr>
          <a:xfrm>
            <a:off x="958124" y="1475444"/>
            <a:ext cx="835960" cy="270266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인사말</a:t>
            </a: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사용가이드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1910620" y="1695278"/>
            <a:ext cx="1804130" cy="4019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8"/>
          <p:cNvCxnSpPr>
            <a:stCxn id="275" idx="0"/>
          </p:cNvCxnSpPr>
          <p:nvPr/>
        </p:nvCxnSpPr>
        <p:spPr>
          <a:xfrm rot="5400000">
            <a:off x="2037185" y="990578"/>
            <a:ext cx="70800" cy="1480200"/>
          </a:xfrm>
          <a:prstGeom prst="curvedConnector4">
            <a:avLst>
              <a:gd fmla="val -322881" name="adj1"/>
              <a:gd fmla="val 8046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7" name="Google Shape;277;p8"/>
          <p:cNvSpPr/>
          <p:nvPr/>
        </p:nvSpPr>
        <p:spPr>
          <a:xfrm>
            <a:off x="3800200" y="3564846"/>
            <a:ext cx="1964440" cy="4019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content – section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184</ep:Words>
  <ep:PresentationFormat/>
  <ep:Paragraphs>25</ep:Paragraphs>
  <ep:Slides>49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ep:HeadingPairs>
  <ep:TitlesOfParts>
    <vt:vector size="5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  <cp:lastModifiedBy>mrhi01-06</cp:lastModifiedBy>
  <dcterms:modified xsi:type="dcterms:W3CDTF">2021-12-02T07:50:44.205</dcterms:modified>
  <cp:revision>17</cp:revision>
  <cp:version>1000.0000.01</cp:version>
</cp:coreProperties>
</file>