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4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0733" cy="5140961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67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584" y="685800"/>
            <a:ext cx="609683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35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38" y="1199557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64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367" y="2986690"/>
            <a:ext cx="4037156" cy="164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4764807"/>
            <a:ext cx="2895087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0409" y="4764807"/>
            <a:ext cx="2133234" cy="27456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36AB70A-5105-47AD-98CE-78C9EA4AA74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35" y="205876"/>
            <a:ext cx="8226658" cy="856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35" y="1199557"/>
            <a:ext cx="8226658" cy="339279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2021-12-04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4764807"/>
            <a:ext cx="2895087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0409" y="4764807"/>
            <a:ext cx="2133234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>
            <a:lvl1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sym typeface="Arial"/>
              </a:defRPr>
            </a:lvl1pPr>
          </a:lstStyle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767581C-0D3A-4D4D-A175-072630ECF84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88888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pPr marL="0" lvl="0" indent="0" algn="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?#?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88888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3058" y="573243"/>
            <a:ext cx="4021079" cy="6477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5689" y="1706812"/>
            <a:ext cx="4892793" cy="283606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7625" y="161937"/>
            <a:ext cx="4153061" cy="789162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사용자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  <a:endParaRPr lang="ko-KR" altLang="en-US" sz="3753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881" y="1418048"/>
            <a:ext cx="4681755" cy="342173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김주영</a:t>
            </a:r>
            <a:r>
              <a:rPr lang="en-US" altLang="ko-KR" sz="1126">
                <a:solidFill>
                  <a:schemeClr val="dk1"/>
                </a:solidFill>
              </a:rPr>
              <a:t>(</a:t>
            </a:r>
            <a:r>
              <a:rPr lang="ko-KR" altLang="en-US" sz="1126">
                <a:solidFill>
                  <a:schemeClr val="dk1"/>
                </a:solidFill>
              </a:rPr>
              <a:t>팀장</a:t>
            </a:r>
            <a:r>
              <a:rPr lang="en-US" altLang="ko-KR" sz="1126">
                <a:solidFill>
                  <a:schemeClr val="dk1"/>
                </a:solidFill>
              </a:rPr>
              <a:t>),</a:t>
            </a:r>
            <a:r>
              <a:rPr lang="ko-KR" altLang="en-US" sz="1126">
                <a:solidFill>
                  <a:schemeClr val="dk1"/>
                </a:solidFill>
              </a:rPr>
              <a:t> 김주현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조민의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최성호</a:t>
            </a:r>
            <a:r>
              <a:rPr lang="en-US" altLang="ko-KR" sz="1126">
                <a:solidFill>
                  <a:schemeClr val="dk1"/>
                </a:solidFill>
              </a:rPr>
              <a:t>,</a:t>
            </a:r>
            <a:r>
              <a:rPr lang="ko-KR" altLang="en-US" sz="1126">
                <a:solidFill>
                  <a:schemeClr val="dk1"/>
                </a:solidFill>
              </a:rPr>
              <a:t> 허성경</a:t>
            </a:r>
            <a:endParaRPr lang="ko-KR" altLang="en-US" sz="1126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385719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11" name="그룹 10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12" name="직사각형 11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0052" y="1502147"/>
              <a:ext cx="1157940" cy="8617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62246" y="1701424"/>
              <a:ext cx="4482354" cy="44789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비밀번호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85719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08" y="1547130"/>
            <a:ext cx="3569634" cy="36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43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찾기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Google Shape;1281;p48"/>
          <p:cNvSpPr txBox="1"/>
          <p:nvPr/>
        </p:nvSpPr>
        <p:spPr>
          <a:xfrm>
            <a:off x="970143" y="1819429"/>
            <a:ext cx="1263650" cy="196348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아이디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80;p48"/>
          <p:cNvSpPr/>
          <p:nvPr/>
        </p:nvSpPr>
        <p:spPr>
          <a:xfrm>
            <a:off x="1027257" y="2019313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아이디를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285;p48"/>
          <p:cNvSpPr/>
          <p:nvPr/>
        </p:nvSpPr>
        <p:spPr>
          <a:xfrm>
            <a:off x="1027257" y="2584758"/>
            <a:ext cx="2413072" cy="25701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이메일을 입력해주세요</a:t>
            </a:r>
            <a:r>
              <a:rPr lang="en-US" altLang="ko-KR" sz="824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24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84;p48"/>
          <p:cNvSpPr txBox="1"/>
          <p:nvPr/>
        </p:nvSpPr>
        <p:spPr>
          <a:xfrm>
            <a:off x="1027257" y="2389929"/>
            <a:ext cx="1263649" cy="19734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이메일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35;p47"/>
          <p:cNvSpPr/>
          <p:nvPr/>
        </p:nvSpPr>
        <p:spPr>
          <a:xfrm>
            <a:off x="3641179" y="2019314"/>
            <a:ext cx="1143363" cy="7799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93;p48"/>
          <p:cNvSpPr/>
          <p:nvPr/>
        </p:nvSpPr>
        <p:spPr>
          <a:xfrm>
            <a:off x="797259" y="3366425"/>
            <a:ext cx="2255186" cy="817620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이메일로 임시 비밀번호를 발송하였습니다</a:t>
            </a:r>
            <a:r>
              <a:rPr lang="en-US" altLang="ko-KR" sz="8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6;p48"/>
          <p:cNvSpPr/>
          <p:nvPr/>
        </p:nvSpPr>
        <p:spPr>
          <a:xfrm>
            <a:off x="3460950" y="3366425"/>
            <a:ext cx="2647185" cy="624696"/>
          </a:xfrm>
          <a:prstGeom prst="rect">
            <a:avLst/>
          </a:prstGeom>
          <a:solidFill>
            <a:srgbClr val="dae5f1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marL="666306" lvl="7" algn="just">
              <a:lnSpc>
                <a:spcPct val="160000"/>
              </a:lnSpc>
              <a:defRPr/>
            </a:pPr>
            <a:r>
              <a:rPr sz="899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일치하는 회원이 없습니다</a:t>
            </a: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>
              <a:alpha val="100000"/>
            </a:srgbClr>
          </a:solidFill>
        </p:grpSpPr>
        <p:sp>
          <p:nvSpPr>
            <p:cNvPr id="30" name="직사각형 29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9990" y="6243152"/>
              <a:ext cx="5929781" cy="328497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noFill/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2" name="Google Shape;1294;p48"/>
          <p:cNvSpPr/>
          <p:nvPr/>
        </p:nvSpPr>
        <p:spPr>
          <a:xfrm>
            <a:off x="1601969" y="3900126"/>
            <a:ext cx="519163" cy="18199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94;p48"/>
          <p:cNvSpPr/>
          <p:nvPr/>
        </p:nvSpPr>
        <p:spPr>
          <a:xfrm>
            <a:off x="4498702" y="3705062"/>
            <a:ext cx="420461" cy="19506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289;p48"/>
          <p:cNvSpPr txBox="1"/>
          <p:nvPr/>
        </p:nvSpPr>
        <p:spPr>
          <a:xfrm>
            <a:off x="1027257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rgbClr val="000000"/>
              </a:solidFill>
              <a:latin typeface="맑은고딕"/>
              <a:ea typeface="맑은 고딕"/>
              <a:cs typeface="맑은 고딕"/>
            </a:endParaRPr>
          </a:p>
        </p:txBody>
      </p:sp>
      <p:sp>
        <p:nvSpPr>
          <p:cNvPr id="38" name="Google Shape;1290;p48"/>
          <p:cNvSpPr txBox="1"/>
          <p:nvPr/>
        </p:nvSpPr>
        <p:spPr>
          <a:xfrm>
            <a:off x="2400925" y="300565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rgbClr val="000000"/>
                </a:solidFill>
                <a:latin typeface="맑은고딕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rgbClr val="000000"/>
              </a:solidFill>
              <a:latin typeface="맑은고딕"/>
              <a:ea typeface="Arial"/>
              <a:cs typeface="Arial"/>
              <a:sym typeface="Arial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7369" y="300402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1230" y="160477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66302" y="185724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graphicFrame>
        <p:nvGraphicFramePr>
          <p:cNvPr id="49" name="표 48"/>
          <p:cNvGraphicFramePr/>
          <p:nvPr/>
        </p:nvGraphicFramePr>
        <p:xfrm>
          <a:off x="6360710" y="468250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테스트박스에 입력한 정보로 검색을 해 일치하는 정보이면 이메일로 임시 비밀번호 발송함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일치하는 회원이 없습니다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성공 시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이메일로 임시 비밀번호를 발송하였습니다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확인 누르면 로그인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730664">
            <a:off x="4071566" y="3000861"/>
            <a:ext cx="654579" cy="2022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7166572">
            <a:off x="2875788" y="2923799"/>
            <a:ext cx="887491" cy="2741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비밀번호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회원가입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485;p18"/>
          <p:cNvSpPr/>
          <p:nvPr/>
        </p:nvSpPr>
        <p:spPr>
          <a:xfrm>
            <a:off x="153538" y="481697"/>
            <a:ext cx="5635263" cy="4534102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553724"/>
            <a:ext cx="1932108" cy="242530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799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중복체크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33094" y="467585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2" y="2767970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35326" y="797517"/>
            <a:ext cx="3070716" cy="4475487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3" name="표 22"/>
          <p:cNvGraphicFramePr/>
          <p:nvPr/>
        </p:nvGraphicFramePr>
        <p:xfrm>
          <a:off x="6489898" y="479122"/>
          <a:ext cx="2649597" cy="2482832"/>
        </p:xfrm>
        <a:graphic>
          <a:graphicData uri="http://schemas.openxmlformats.org/drawingml/2006/table">
            <a:tbl>
              <a:tblPr firstRow="1" bandRow="1"/>
              <a:tblGrid>
                <a:gridCol w="285562"/>
                <a:gridCol w="2364035"/>
              </a:tblGrid>
              <a:tr h="295177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4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맑은 고딕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조합으로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129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중복 체크 버튼 클릭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중복되지 않았을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사용 가능한 아이디입니다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맑은 고딕"/>
                          <a:cs typeface="맑은 고딕"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아이디가 중복되는 경우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사용할 수 없는 아이디입니다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1463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비밀번호 입력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첫 글자 알파벳만 가능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345653" y="5982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1313" y="90433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11" y="860882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866" y="1448230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144" y="2002168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00" y="2267859"/>
            <a:ext cx="2535365" cy="21499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4997" y="1151966"/>
            <a:ext cx="2535365" cy="21931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3495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27516" y="90090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1313" y="11394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Google Shape;502;p18"/>
          <p:cNvSpPr/>
          <p:nvPr/>
        </p:nvSpPr>
        <p:spPr>
          <a:xfrm>
            <a:off x="4846481" y="2256493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26312" y="3434804"/>
            <a:ext cx="1268315" cy="601092"/>
            <a:chOff x="6637937" y="4844818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6637937" y="4844818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사용 가능한 </a:t>
              </a:r>
              <a:endParaRPr lang="ko-KR" altLang="en-US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아이디입니다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7196499" y="536293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470;p17"/>
          <p:cNvGrpSpPr/>
          <p:nvPr/>
        </p:nvGrpSpPr>
        <p:grpSpPr>
          <a:xfrm rot="0">
            <a:off x="6154960" y="3409928"/>
            <a:ext cx="1268315" cy="601092"/>
            <a:chOff x="5467195" y="5638822"/>
            <a:chExt cx="1483314" cy="866770"/>
          </a:xfrm>
        </p:grpSpPr>
        <p:sp>
          <p:nvSpPr>
            <p:cNvPr id="35" name="Google Shape;471;p17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latin typeface="맑은 고딕"/>
                  <a:ea typeface="맑은 고딕"/>
                  <a:cs typeface="돋움"/>
                  <a:sym typeface="돋움"/>
                </a:rPr>
                <a:t>사용할 수 없는 아이디입니다</a:t>
              </a:r>
              <a:r>
                <a:rPr lang="en-US" altLang="ko-KR" sz="750">
                  <a:latin typeface="맑은고딕"/>
                  <a:ea typeface="돋움"/>
                  <a:cs typeface="돋움"/>
                  <a:sym typeface="돋움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5956823" y="6198806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87" idx="2"/>
            <a:endCxn id="32" idx="0"/>
          </p:cNvCxnSpPr>
          <p:nvPr/>
        </p:nvCxnSpPr>
        <p:spPr>
          <a:xfrm rot="5400000">
            <a:off x="3981667" y="2166764"/>
            <a:ext cx="2346842" cy="18923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7" idx="2"/>
            <a:endCxn id="35" idx="0"/>
          </p:cNvCxnSpPr>
          <p:nvPr/>
        </p:nvCxnSpPr>
        <p:spPr>
          <a:xfrm rot="16200000" flipH="1">
            <a:off x="4858430" y="1479240"/>
            <a:ext cx="2321966" cy="15394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4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6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02;p18"/>
          <p:cNvSpPr/>
          <p:nvPr/>
        </p:nvSpPr>
        <p:spPr>
          <a:xfrm>
            <a:off x="4889542" y="43651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8" name="Google Shape;494;p18"/>
          <p:cNvSpPr/>
          <p:nvPr/>
        </p:nvSpPr>
        <p:spPr>
          <a:xfrm>
            <a:off x="2035082" y="2525322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/>
          <p:nvPr/>
        </p:nvGraphicFramePr>
        <p:xfrm>
          <a:off x="6519696" y="482509"/>
          <a:ext cx="2619715" cy="2785374"/>
        </p:xfrm>
        <a:graphic>
          <a:graphicData uri="http://schemas.openxmlformats.org/drawingml/2006/table">
            <a:tbl>
              <a:tblPr firstRow="1" bandRow="1"/>
              <a:tblGrid>
                <a:gridCol w="282350"/>
                <a:gridCol w="2337365"/>
              </a:tblGrid>
              <a:tr h="285801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59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9315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 확인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알파벳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숫자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+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특수문자 조합 최소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~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최대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첫글자 알파벳만 가능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비밀번호와 값이 다르거나 양식에 맞지 않은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비밀번호가 잘못 되었습니다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.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53860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생년월일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YYYY-MM-DD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형식으로 입력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373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7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전화번호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(-)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제외 숫자로만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11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자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828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8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입력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우편번호 찾기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우편번호  검색 서비스 팝업창</a:t>
                      </a:r>
                      <a:endParaRPr lang="ko-KR" altLang="en-US" sz="700"/>
                    </a:p>
                    <a:p>
                      <a:pPr>
                        <a:defRPr/>
                      </a:pPr>
                      <a:r>
                        <a:rPr lang="ko-KR" altLang="en-US" sz="700"/>
                        <a:t>검색 후 주소  클릭해서 추가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다음 </a:t>
                      </a:r>
                      <a:r>
                        <a:rPr lang="en-US" altLang="ko-KR" sz="700"/>
                        <a:t>API</a:t>
                      </a:r>
                      <a:r>
                        <a:rPr lang="ko-KR" altLang="en-US" sz="700"/>
                        <a:t> 사용</a:t>
                      </a:r>
                      <a:r>
                        <a:rPr lang="en-US" altLang="ko-KR" sz="700"/>
                        <a:t>)</a:t>
                      </a:r>
                      <a:endParaRPr lang="en-US" altLang="ko-KR" sz="700"/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해당 주소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1761313" y="149007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65276" y="176485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65156" y="2036277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7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65035" y="228186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8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51687" y="62437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89897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61669" y="4733005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4" y="893828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49" y="146216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6" y="1998176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79" y="1175491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3" y="1728185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50680" y="826383"/>
            <a:ext cx="3055362" cy="4160871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" name="직선 화살표 연결선 4"/>
          <p:cNvCxnSpPr>
            <a:endCxn id="32" idx="1"/>
          </p:cNvCxnSpPr>
          <p:nvPr/>
        </p:nvCxnSpPr>
        <p:spPr>
          <a:xfrm flipV="1">
            <a:off x="4570366" y="1574540"/>
            <a:ext cx="532360" cy="33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7" idx="0"/>
          </p:cNvCxnSpPr>
          <p:nvPr/>
        </p:nvCxnSpPr>
        <p:spPr>
          <a:xfrm rot="10800000" flipV="1">
            <a:off x="1564872" y="2482352"/>
            <a:ext cx="3684835" cy="8804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"/>
          <p:cNvGrpSpPr/>
          <p:nvPr/>
        </p:nvGrpSpPr>
        <p:grpSpPr>
          <a:xfrm rot="0">
            <a:off x="2090776" y="4195833"/>
            <a:ext cx="3531029" cy="468221"/>
            <a:chOff x="2090776" y="4119633"/>
            <a:chExt cx="3531029" cy="468221"/>
          </a:xfrm>
        </p:grpSpPr>
        <p:sp>
          <p:nvSpPr>
            <p:cNvPr id="91" name="Google Shape;494;p18"/>
            <p:cNvSpPr/>
            <p:nvPr/>
          </p:nvSpPr>
          <p:spPr>
            <a:xfrm>
              <a:off x="2097976" y="4119633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이메일 입력</a:t>
              </a:r>
              <a:endPara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5" name="Google Shape;494;p18"/>
            <p:cNvSpPr/>
            <p:nvPr/>
          </p:nvSpPr>
          <p:spPr>
            <a:xfrm>
              <a:off x="2090776" y="4379821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인증번호 입력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7" name="Google Shape;502;p18"/>
            <p:cNvSpPr/>
            <p:nvPr/>
          </p:nvSpPr>
          <p:spPr>
            <a:xfrm>
              <a:off x="4883576" y="4119635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인증하기</a:t>
              </a:r>
  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502;p18"/>
            <p:cNvSpPr/>
            <p:nvPr/>
          </p:nvSpPr>
          <p:spPr>
            <a:xfrm>
              <a:off x="4889542" y="4365100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인증</a:t>
              </a: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45" name=""/>
          <p:cNvGrpSpPr/>
          <p:nvPr/>
        </p:nvGrpSpPr>
        <p:grpSpPr>
          <a:xfrm rot="0">
            <a:off x="2035082" y="2255268"/>
            <a:ext cx="3580757" cy="747374"/>
            <a:chOff x="2035082" y="2255268"/>
            <a:chExt cx="3580757" cy="747374"/>
          </a:xfrm>
        </p:grpSpPr>
        <p:sp>
          <p:nvSpPr>
            <p:cNvPr id="83" name="Google Shape;494;p18"/>
            <p:cNvSpPr/>
            <p:nvPr/>
          </p:nvSpPr>
          <p:spPr>
            <a:xfrm>
              <a:off x="2035083" y="2255268"/>
              <a:ext cx="2535282" cy="20803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0" name="Google Shape;494;p18"/>
            <p:cNvSpPr/>
            <p:nvPr/>
          </p:nvSpPr>
          <p:spPr>
            <a:xfrm>
              <a:off x="2035082" y="2515797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주소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Google Shape;502;p18"/>
            <p:cNvSpPr/>
            <p:nvPr/>
          </p:nvSpPr>
          <p:spPr>
            <a:xfrm>
              <a:off x="4883576" y="2274319"/>
              <a:ext cx="732263" cy="208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noFill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675">
                  <a:solidFill>
                    <a:srgbClr val="000000"/>
                  </a:solidFill>
                  <a:latin typeface="Arial"/>
                  <a:ea typeface="맑은 고딕"/>
                  <a:cs typeface="Arial"/>
                  <a:sym typeface="Arial"/>
                </a:rPr>
                <a:t>우편번호 찾기</a:t>
              </a:r>
              <a:endPara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117" name="Google Shape;494;p18"/>
            <p:cNvSpPr/>
            <p:nvPr/>
          </p:nvSpPr>
          <p:spPr>
            <a:xfrm>
              <a:off x="2035084" y="2794609"/>
              <a:ext cx="2535282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124" name="직선 화살표 연결선 11"/>
          <p:cNvCxnSpPr/>
          <p:nvPr/>
        </p:nvCxnSpPr>
        <p:spPr>
          <a:xfrm>
            <a:off x="2985772" y="3938993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30" name=""/>
          <p:cNvGrpSpPr/>
          <p:nvPr/>
        </p:nvGrpSpPr>
        <p:grpSpPr>
          <a:xfrm rot="0">
            <a:off x="176719" y="3362777"/>
            <a:ext cx="2776305" cy="1584594"/>
            <a:chOff x="2049421" y="3362777"/>
            <a:chExt cx="2776305" cy="1584594"/>
          </a:xfrm>
        </p:grpSpPr>
        <p:grpSp>
          <p:nvGrpSpPr>
            <p:cNvPr id="120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112" name=""/>
              <p:cNvSpPr txBox="1"/>
              <p:nvPr/>
            </p:nvSpPr>
            <p:spPr>
              <a:xfrm>
                <a:off x="6259736" y="3811986"/>
                <a:ext cx="1800675" cy="184157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ko-KR" altLang="en-US" sz="600">
                    <a:latin typeface="맑은 고딕"/>
                    <a:ea typeface="맑은 고딕"/>
                  </a:rPr>
                  <a:t>예</a:t>
                </a:r>
                <a:r>
                  <a:rPr lang="en-US" altLang="ko-KR" sz="600">
                    <a:latin typeface="맑은 고딕"/>
                    <a:ea typeface="맑은 고딕"/>
                  </a:rPr>
                  <a:t>)</a:t>
                </a:r>
                <a:r>
                  <a:rPr lang="ko-KR" altLang="en-US" sz="6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600">
                    <a:latin typeface="맑은 고딕"/>
                    <a:ea typeface="맑은 고딕"/>
                  </a:rPr>
                  <a:t>235,</a:t>
                </a:r>
                <a:r>
                  <a:rPr lang="ko-KR" altLang="en-US" sz="600">
                    <a:latin typeface="맑은 고딕"/>
                    <a:ea typeface="맑은 고딕"/>
                  </a:rPr>
                  <a:t> 분당주공</a:t>
                </a:r>
                <a:r>
                  <a:rPr lang="en-US" altLang="ko-KR" sz="600">
                    <a:latin typeface="맑은 고딕"/>
                    <a:ea typeface="맑은 고딕"/>
                  </a:rPr>
                  <a:t>,</a:t>
                </a:r>
                <a:r>
                  <a:rPr lang="ko-KR" altLang="en-US" sz="600">
                    <a:latin typeface="맑은 고딕"/>
                    <a:ea typeface="맑은 고딕"/>
                  </a:rPr>
                  <a:t>삼평등 </a:t>
                </a:r>
                <a:r>
                  <a:rPr lang="en-US" altLang="ko-KR" sz="600">
                    <a:latin typeface="맑은 고딕"/>
                    <a:ea typeface="맑은 고딕"/>
                  </a:rPr>
                  <a:t>681</a:t>
                </a:r>
                <a:r>
                  <a:rPr lang="ko-KR" altLang="en-US" sz="600">
                    <a:latin typeface="맑은 고딕"/>
                    <a:ea typeface="맑은 고딕"/>
                  </a:rPr>
                  <a:t>  입력</a:t>
                </a:r>
                <a:endParaRPr lang="ko-KR" altLang="en-US" sz="60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Google Shape;472;p17"/>
              <p:cNvSpPr/>
              <p:nvPr/>
            </p:nvSpPr>
            <p:spPr>
              <a:xfrm>
                <a:off x="8099690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TextBox 7"/>
            <p:cNvSpPr txBox="1"/>
            <p:nvPr/>
          </p:nvSpPr>
          <p:spPr>
            <a:xfrm>
              <a:off x="2484417" y="3434804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grpSp>
        <p:nvGrpSpPr>
          <p:cNvPr id="115" name=""/>
          <p:cNvGrpSpPr/>
          <p:nvPr/>
        </p:nvGrpSpPr>
        <p:grpSpPr>
          <a:xfrm rot="0">
            <a:off x="5102726" y="1273994"/>
            <a:ext cx="1268315" cy="601092"/>
            <a:chOff x="5017630" y="1584359"/>
            <a:chExt cx="1268315" cy="601092"/>
          </a:xfrm>
        </p:grpSpPr>
        <p:sp>
          <p:nvSpPr>
            <p:cNvPr id="32" name="Google Shape;471;p17"/>
            <p:cNvSpPr/>
            <p:nvPr/>
          </p:nvSpPr>
          <p:spPr>
            <a:xfrm>
              <a:off x="5017630" y="1584359"/>
              <a:ext cx="1268315" cy="601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비밀번호가 잘못 되었습니다</a:t>
              </a:r>
              <a:r>
                <a:rPr lang="en-US" altLang="ko-KR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5436288" y="1948676"/>
              <a:ext cx="430995" cy="14980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"/>
          <p:cNvPicPr>
            <a:picLocks noChangeAspect="1"/>
          </p:cNvPicPr>
          <p:nvPr/>
        </p:nvPicPr>
        <p:blipFill rotWithShape="1">
          <a:blip r:embed="rId2"/>
          <a:srcRect t="19310"/>
          <a:stretch>
            <a:fillRect/>
          </a:stretch>
        </p:blipFill>
        <p:spPr>
          <a:xfrm>
            <a:off x="248746" y="4011020"/>
            <a:ext cx="2520945" cy="902934"/>
          </a:xfrm>
          <a:prstGeom prst="rect">
            <a:avLst/>
          </a:prstGeom>
        </p:spPr>
      </p:pic>
      <p:sp>
        <p:nvSpPr>
          <p:cNvPr id="138" name=""/>
          <p:cNvSpPr/>
          <p:nvPr/>
        </p:nvSpPr>
        <p:spPr>
          <a:xfrm>
            <a:off x="6293580" y="3362777"/>
            <a:ext cx="2809053" cy="1584594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HNC_GO_B_HINT_GS"/>
              <a:ea typeface="HNC_GO_B_HINT_GS"/>
              <a:cs typeface="HNC_GO_B_HINT_GS"/>
            </a:endParaRPr>
          </a:p>
        </p:txBody>
      </p:sp>
      <p:cxnSp>
        <p:nvCxnSpPr>
          <p:cNvPr id="140" name="직선 화살표 연결선 11"/>
          <p:cNvCxnSpPr/>
          <p:nvPr/>
        </p:nvCxnSpPr>
        <p:spPr>
          <a:xfrm>
            <a:off x="6082934" y="4011020"/>
            <a:ext cx="216081" cy="0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142" name=""/>
          <p:cNvGrpSpPr/>
          <p:nvPr/>
        </p:nvGrpSpPr>
        <p:grpSpPr>
          <a:xfrm rot="0">
            <a:off x="3235780" y="3362777"/>
            <a:ext cx="2809053" cy="1584594"/>
            <a:chOff x="3235780" y="3362777"/>
            <a:chExt cx="2809053" cy="1584594"/>
          </a:xfrm>
        </p:grpSpPr>
        <p:sp>
          <p:nvSpPr>
            <p:cNvPr id="122" name=""/>
            <p:cNvSpPr/>
            <p:nvPr/>
          </p:nvSpPr>
          <p:spPr>
            <a:xfrm>
              <a:off x="3235780" y="3362777"/>
              <a:ext cx="2809053" cy="1584594"/>
            </a:xfrm>
            <a:prstGeom prst="rect">
              <a:avLst/>
            </a:prstGeom>
            <a:solidFill>
              <a:srgbClr val="dce6f2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3667942" y="3450765"/>
              <a:ext cx="1869868" cy="24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101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pic>
          <p:nvPicPr>
            <p:cNvPr id="14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315367" y="3679460"/>
              <a:ext cx="2681447" cy="1236557"/>
            </a:xfrm>
            <a:prstGeom prst="rect">
              <a:avLst/>
            </a:prstGeom>
          </p:spPr>
        </p:pic>
      </p:grpSp>
      <p:sp>
        <p:nvSpPr>
          <p:cNvPr id="149" name="Google Shape;502;p18"/>
          <p:cNvSpPr/>
          <p:nvPr/>
        </p:nvSpPr>
        <p:spPr>
          <a:xfrm>
            <a:off x="8243743" y="3688986"/>
            <a:ext cx="720269" cy="26905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xmlns:mc="http://schemas.openxmlformats.org/markup-compatibility/2006" xmlns:hp="http://schemas.haansoft.com/office/presentation/8.0" kumimoji="0" lang="ko-KR" altLang="en-US" sz="675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151" name=""/>
          <p:cNvGrpSpPr/>
          <p:nvPr/>
        </p:nvGrpSpPr>
        <p:grpSpPr>
          <a:xfrm rot="0">
            <a:off x="6443068" y="3695808"/>
            <a:ext cx="1685196" cy="891428"/>
            <a:chOff x="6371041" y="3650885"/>
            <a:chExt cx="1835903" cy="747374"/>
          </a:xfrm>
        </p:grpSpPr>
        <p:sp>
          <p:nvSpPr>
            <p:cNvPr id="147" name="Google Shape;494;p18"/>
            <p:cNvSpPr/>
            <p:nvPr/>
          </p:nvSpPr>
          <p:spPr>
            <a:xfrm>
              <a:off x="6371042" y="3650885"/>
              <a:ext cx="1835900" cy="208034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13494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8" name="Google Shape;494;p18"/>
            <p:cNvSpPr/>
            <p:nvPr/>
          </p:nvSpPr>
          <p:spPr>
            <a:xfrm>
              <a:off x="6371041" y="3911414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경기 성남시 분당구 삼평동 </a:t>
              </a:r>
              <a:r>
                <a: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681</a:t>
              </a:r>
              <a:endParaRPr xmlns:mc="http://schemas.openxmlformats.org/markup-compatibility/2006" xmlns:hp="http://schemas.haansoft.com/office/presentation/8.0" kumimoji="0" lang="en-US" altLang="ko-KR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0" name="Google Shape;494;p18"/>
            <p:cNvSpPr/>
            <p:nvPr/>
          </p:nvSpPr>
          <p:spPr>
            <a:xfrm>
              <a:off x="6371043" y="4190227"/>
              <a:ext cx="1835900" cy="208033"/>
            </a:xfrm>
            <a:prstGeom prst="rect">
              <a:avLst/>
            </a:prstGeom>
            <a:noFill/>
            <a:ln w="12700" cap="flat" cmpd="sng">
              <a:solidFill>
                <a:srgbClr val="c0504d">
                  <a:alpha val="100000"/>
                </a:srgbClr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p>
              <a:pPr marL="0" indent="0" algn="ctr" defTabSz="685343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상세 주소</a:t>
              </a:r>
  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02;p18"/>
          <p:cNvSpPr/>
          <p:nvPr/>
        </p:nvSpPr>
        <p:spPr>
          <a:xfrm>
            <a:off x="4869241" y="444241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인증하기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81583" y="4660647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487;p18"/>
          <p:cNvGrpSpPr/>
          <p:nvPr/>
        </p:nvGrpSpPr>
        <p:grpSpPr>
          <a:xfrm rot="0">
            <a:off x="2028950" y="913859"/>
            <a:ext cx="2541416" cy="1569474"/>
            <a:chOff x="2165622" y="1063152"/>
            <a:chExt cx="2100570" cy="1509044"/>
          </a:xfrm>
        </p:grpSpPr>
        <p:sp>
          <p:nvSpPr>
            <p:cNvPr id="79" name="Google Shape;490;p18"/>
            <p:cNvSpPr/>
            <p:nvPr/>
          </p:nvSpPr>
          <p:spPr>
            <a:xfrm>
              <a:off x="2166651" y="106315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0" name="Google Shape;491;p18"/>
            <p:cNvSpPr/>
            <p:nvPr/>
          </p:nvSpPr>
          <p:spPr>
            <a:xfrm>
              <a:off x="2165622" y="1609607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입력한 비밀번호와 일치해야함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2" name="Google Shape;493;p18"/>
            <p:cNvSpPr/>
            <p:nvPr/>
          </p:nvSpPr>
          <p:spPr>
            <a:xfrm>
              <a:off x="2168331" y="2124979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(-)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제외 숫자로만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11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3" name="Google Shape;494;p18"/>
            <p:cNvSpPr/>
            <p:nvPr/>
          </p:nvSpPr>
          <p:spPr>
            <a:xfrm>
              <a:off x="2170692" y="2372172"/>
              <a:ext cx="2095500" cy="20002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우편번호</a:t>
              </a:r>
              <a:endPara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4" name="Google Shape;497;p18"/>
            <p:cNvSpPr/>
            <p:nvPr/>
          </p:nvSpPr>
          <p:spPr>
            <a:xfrm>
              <a:off x="2170689" y="1333970"/>
              <a:ext cx="2095500" cy="204045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 defTabSz="685343">
                <a:defRPr/>
              </a:pP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영문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/ 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숫자 포함 </a:t>
              </a:r>
              <a:r>
                <a:rPr lang="en-US" altLang="ko-KR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8~20</a:t>
              </a:r>
              <a:r>
                <a:rPr lang="ko-KR" altLang="en-US" sz="787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자</a:t>
              </a:r>
              <a:endParaRPr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9" name="Google Shape;491;p18"/>
          <p:cNvSpPr/>
          <p:nvPr/>
        </p:nvSpPr>
        <p:spPr>
          <a:xfrm>
            <a:off x="2035084" y="1748216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119633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776495"/>
            <a:ext cx="3038139" cy="447745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2213" cy="2334196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8743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15733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9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약관 동의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)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약관 동의 비 체크 시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: 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“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필수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비 체크 시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회원가입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불가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개인 정보 수집 및 이용 동의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비 체크 시 : </a:t>
                      </a:r>
                      <a:endParaRPr lang="ko-KR" sz="700" b="0" u="none" strike="noStrike" cap="none"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alert “</a:t>
                      </a:r>
                      <a:r>
                        <a:rPr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필수동의 사항에 동의하지 않았습니다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”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93639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10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선택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광고성 정보 수신 동의 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체크박스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196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6530" y="309608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9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6530" y="3625787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0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846481" y="2282372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7610665" y="3281985"/>
            <a:ext cx="1268315" cy="601092"/>
            <a:chOff x="10364158" y="5188090"/>
            <a:chExt cx="1692148" cy="801961"/>
          </a:xfrm>
        </p:grpSpPr>
        <p:sp>
          <p:nvSpPr>
            <p:cNvPr id="33" name="Google Shape;471;p17"/>
            <p:cNvSpPr/>
            <p:nvPr/>
          </p:nvSpPr>
          <p:spPr>
            <a:xfrm>
              <a:off x="10364158" y="5188090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필수동의 사항에 동의하지 않았습니다</a:t>
              </a:r>
              <a:r>
                <a:rPr lang="en-US" altLang="ko-KR" sz="750">
                  <a:solidFill>
                    <a:srgbClr val="000000"/>
                  </a:solidFill>
                  <a:latin typeface="맑은고딕"/>
                  <a:ea typeface="맑은 고딕"/>
                  <a:cs typeface="맑은 고딕"/>
                </a:rPr>
                <a:t>.</a:t>
              </a:r>
              <a:endParaRPr lang="en-US" altLang="ko-KR" sz="750">
                <a:solidFill>
                  <a:srgbClr val="000000"/>
                </a:solidFill>
                <a:latin typeface="맑은고딕"/>
                <a:ea typeface="맑은 고딕"/>
                <a:cs typeface="맑은 고딕"/>
              </a:endParaRPr>
            </a:p>
            <a:p>
              <a:pPr algn="ctr">
                <a:lnSpc>
                  <a:spcPct val="150000"/>
                </a:lnSpc>
                <a:buClr>
                  <a:srgbClr val="000000"/>
                </a:buClr>
                <a:buSzPct val="25000"/>
                <a:defRPr/>
              </a:pP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72;p17"/>
            <p:cNvSpPr/>
            <p:nvPr/>
          </p:nvSpPr>
          <p:spPr>
            <a:xfrm>
              <a:off x="10919849" y="5597910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769691" y="3218723"/>
            <a:ext cx="1962082" cy="967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634015" y="3650885"/>
            <a:ext cx="1097758" cy="1897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783" y="3850233"/>
            <a:ext cx="2471633" cy="80653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 rot="0">
            <a:off x="4857767" y="2862883"/>
            <a:ext cx="2395663" cy="822091"/>
            <a:chOff x="6371585" y="2961642"/>
            <a:chExt cx="2395688" cy="8221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71585" y="2961642"/>
              <a:ext cx="2395688" cy="8221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604000" y="3095769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5237" y="3412725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02763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69429" y="3499758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69429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17804" y="3586226"/>
              <a:ext cx="197526" cy="78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56331" y="3248479"/>
            <a:ext cx="197524" cy="78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220653" y="3053520"/>
            <a:ext cx="363953" cy="299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17475" y="3880414"/>
            <a:ext cx="331174" cy="2147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494;p18"/>
          <p:cNvSpPr/>
          <p:nvPr/>
        </p:nvSpPr>
        <p:spPr>
          <a:xfrm>
            <a:off x="2090776" y="4379821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2" y="2534847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94;p18"/>
          <p:cNvSpPr/>
          <p:nvPr/>
        </p:nvSpPr>
        <p:spPr>
          <a:xfrm>
            <a:off x="2090776" y="4465546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5" name="Google Shape;485;p18"/>
          <p:cNvSpPr/>
          <p:nvPr/>
        </p:nvSpPr>
        <p:spPr>
          <a:xfrm>
            <a:off x="153538" y="577716"/>
            <a:ext cx="5635263" cy="4438084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endParaRPr sz="104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01;p18"/>
          <p:cNvSpPr txBox="1"/>
          <p:nvPr/>
        </p:nvSpPr>
        <p:spPr>
          <a:xfrm>
            <a:off x="1977394" y="625751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Google Shape;502;p18"/>
          <p:cNvSpPr/>
          <p:nvPr/>
        </p:nvSpPr>
        <p:spPr>
          <a:xfrm>
            <a:off x="4883576" y="1108529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중복확인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8" name="Google Shape;504;p18"/>
          <p:cNvSpPr/>
          <p:nvPr/>
        </p:nvSpPr>
        <p:spPr>
          <a:xfrm>
            <a:off x="2444830" y="4731290"/>
            <a:ext cx="1333239" cy="252797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90;p18"/>
          <p:cNvSpPr/>
          <p:nvPr/>
        </p:nvSpPr>
        <p:spPr>
          <a:xfrm>
            <a:off x="2030195" y="85695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Google Shape;491;p18"/>
          <p:cNvSpPr/>
          <p:nvPr/>
        </p:nvSpPr>
        <p:spPr>
          <a:xfrm>
            <a:off x="2028950" y="1425290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입력한 비밀번호와 일치해야함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.</a:t>
            </a:r>
            <a:endParaRPr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Google Shape;493;p18"/>
          <p:cNvSpPr/>
          <p:nvPr/>
        </p:nvSpPr>
        <p:spPr>
          <a:xfrm>
            <a:off x="2032228" y="1989875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(-)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제외 숫자로만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11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Google Shape;494;p18"/>
          <p:cNvSpPr/>
          <p:nvPr/>
        </p:nvSpPr>
        <p:spPr>
          <a:xfrm>
            <a:off x="2035084" y="2256492"/>
            <a:ext cx="2535282" cy="20803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우편번호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Google Shape;497;p18"/>
          <p:cNvSpPr/>
          <p:nvPr/>
        </p:nvSpPr>
        <p:spPr>
          <a:xfrm>
            <a:off x="2035081" y="1138615"/>
            <a:ext cx="2535282" cy="21221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영문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/ 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숫자 포함 </a:t>
            </a: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8~20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자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9" name="Google Shape;491;p18"/>
          <p:cNvSpPr/>
          <p:nvPr/>
        </p:nvSpPr>
        <p:spPr>
          <a:xfrm>
            <a:off x="2035084" y="1700834"/>
            <a:ext cx="2535282" cy="21221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en-US" altLang="ko-KR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YYYY-MM-DD</a:t>
            </a: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0" name="Google Shape;494;p18"/>
          <p:cNvSpPr/>
          <p:nvPr/>
        </p:nvSpPr>
        <p:spPr>
          <a:xfrm>
            <a:off x="2035084" y="2794609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상세 주소</a:t>
            </a:r>
            <a:endParaRPr lang="ko-KR" altLang="en-US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1" name="Google Shape;494;p18"/>
          <p:cNvSpPr/>
          <p:nvPr/>
        </p:nvSpPr>
        <p:spPr>
          <a:xfrm>
            <a:off x="2097976" y="4224408"/>
            <a:ext cx="2535282" cy="2080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87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en-US" altLang="ko-KR" sz="787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2" name="Google Shape;488;p18"/>
          <p:cNvSpPr txBox="1"/>
          <p:nvPr/>
        </p:nvSpPr>
        <p:spPr>
          <a:xfrm>
            <a:off x="608881" y="800165"/>
            <a:ext cx="3343469" cy="4472839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비밀번호확인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en-US" altLang="ko-KR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이용 약관 동의          □ 약관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□ 개인 정보 수집 및 이용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</a:t>
            </a:r>
            <a:r>
              <a:rPr lang="en-US" altLang="ko-KR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광고성 정보 수신 동의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             □ 이메일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899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입력 </a:t>
            </a:r>
            <a:endParaRPr lang="ko-KR" altLang="en-US" sz="899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11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sz="824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0" name="표 99"/>
          <p:cNvGraphicFramePr/>
          <p:nvPr/>
        </p:nvGraphicFramePr>
        <p:xfrm>
          <a:off x="6307283" y="438381"/>
          <a:ext cx="2831335" cy="3122763"/>
        </p:xfrm>
        <a:graphic>
          <a:graphicData uri="http://schemas.openxmlformats.org/drawingml/2006/table">
            <a:tbl>
              <a:tblPr firstRow="1" bandRow="1">
                <a:tableStyleId>{31F087B1-BC9C-41AD-8D9A-3B9523BF569C}</a:tableStyleId>
              </a:tblPr>
              <a:tblGrid>
                <a:gridCol w="303470"/>
                <a:gridCol w="2527865"/>
              </a:tblGrid>
              <a:tr h="322253">
                <a:tc gridSpan="2"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Description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96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Font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맑은고딕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412326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11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defTabSz="914400" rtl="0" eaLnBrk="1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입력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이메일 예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---@naver.com )</a:t>
                      </a: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3f3f3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형식으로 입력 가능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rgbClr val="3f3f3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1442053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12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6853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인증번호 입력 후 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팝업창</a:t>
                      </a:r>
                      <a:r>
                        <a:rPr lang="ko-KR" altLang="ko-KR" sz="700" u="none" strike="noStrike" cap="none"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인증번호 입력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성공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성공하였습니다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 실패</a:t>
                      </a:r>
                      <a:endParaRPr lang="ko-KR" altLang="en-US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Alert : </a:t>
                      </a:r>
                      <a:r>
                        <a:rPr lang="ko-KR" altLang="en-US" sz="700" u="none" strike="noStrike" cap="none">
                          <a:latin typeface="맑은 고딕"/>
                          <a:ea typeface="맑은 고딕"/>
                        </a:rPr>
                        <a:t>인증에 실패하였습니다</a:t>
                      </a:r>
                      <a:r>
                        <a:rPr lang="en-US" altLang="ko-KR" sz="700" u="none" strike="noStrike" cap="none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endParaRPr lang="en-US" altLang="ko-KR" sz="70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517448">
                <a:tc>
                  <a:txBody>
                    <a:bodyPr vert="horz" lIns="68545" tIns="25709" rIns="68545" bIns="25709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13</a:t>
                      </a:r>
                      <a:endParaRPr lang="en-US" altLang="ko-KR" sz="70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b0"/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[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회원가입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]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클릭시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양식에 맞게 입력 하였을 경우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가입에 성공하였습니다</a:t>
                      </a:r>
                      <a:r>
                        <a:rPr lang="en-US" altLang="ko-KR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메인페이지 이동</a:t>
                      </a:r>
                      <a:endParaRPr lang="ko-KR" altLang="en-US" sz="7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502;p18"/>
          <p:cNvSpPr/>
          <p:nvPr/>
        </p:nvSpPr>
        <p:spPr>
          <a:xfrm>
            <a:off x="4883576" y="4195835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인증하기</a:t>
            </a:r>
            <a:endParaRPr lang="ko-KR" altLang="en-US" sz="6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82960" y="3998986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5014" y="4167241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52348" y="4643104"/>
            <a:ext cx="174878" cy="158260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non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30" name="Google Shape;502;p18"/>
          <p:cNvSpPr/>
          <p:nvPr/>
        </p:nvSpPr>
        <p:spPr>
          <a:xfrm>
            <a:off x="4914445" y="225797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우편번호 찾기</a:t>
            </a:r>
            <a:endParaRPr lang="ko-KR" altLang="en-US" sz="675">
              <a:solidFill>
                <a:srgbClr val="000000"/>
              </a:solidFill>
              <a:latin typeface="Arial"/>
              <a:ea typeface="맑은 고딕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3079716" y="3140761"/>
            <a:ext cx="1268315" cy="601092"/>
            <a:chOff x="5579984" y="4274374"/>
            <a:chExt cx="1692148" cy="801961"/>
          </a:xfrm>
        </p:grpSpPr>
        <p:sp>
          <p:nvSpPr>
            <p:cNvPr id="32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615551" y="3140761"/>
            <a:ext cx="1268315" cy="601092"/>
            <a:chOff x="5579984" y="4274374"/>
            <a:chExt cx="1692148" cy="801961"/>
          </a:xfrm>
        </p:grpSpPr>
        <p:sp>
          <p:nvSpPr>
            <p:cNvPr id="35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인증에 실패하였습니다</a:t>
              </a:r>
              <a:r>
                <a:rPr lang="en-US" altLang="ko-KR" sz="750">
                  <a:latin typeface="맑은 고딕"/>
                  <a:ea typeface="맑은 고딕"/>
                </a:rPr>
                <a:t>.</a:t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72;p17"/>
            <p:cNvSpPr/>
            <p:nvPr/>
          </p:nvSpPr>
          <p:spPr>
            <a:xfrm>
              <a:off x="6141706" y="4655782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02" idx="0"/>
          </p:cNvCxnSpPr>
          <p:nvPr/>
        </p:nvCxnSpPr>
        <p:spPr>
          <a:xfrm rot="10800000">
            <a:off x="4229402" y="3761080"/>
            <a:ext cx="1020305" cy="4347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2" idx="0"/>
            <a:endCxn id="35" idx="2"/>
          </p:cNvCxnSpPr>
          <p:nvPr/>
        </p:nvCxnSpPr>
        <p:spPr>
          <a:xfrm rot="16200000" flipV="1">
            <a:off x="5022717" y="3968843"/>
            <a:ext cx="453982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 rot="0">
            <a:off x="5670332" y="4470024"/>
            <a:ext cx="1268315" cy="575486"/>
            <a:chOff x="5579984" y="4274374"/>
            <a:chExt cx="1692148" cy="801961"/>
          </a:xfrm>
        </p:grpSpPr>
        <p:sp>
          <p:nvSpPr>
            <p:cNvPr id="40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가입에 성공하였습니다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sz="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88" idx="3"/>
            <a:endCxn id="40" idx="1"/>
          </p:cNvCxnSpPr>
          <p:nvPr/>
        </p:nvCxnSpPr>
        <p:spPr>
          <a:xfrm flipV="1">
            <a:off x="3778069" y="4757767"/>
            <a:ext cx="1892262" cy="999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 rot="0">
            <a:off x="7236096" y="3636580"/>
            <a:ext cx="1645435" cy="999365"/>
            <a:chOff x="8437748" y="5273256"/>
            <a:chExt cx="2195291" cy="1333324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8437748" y="5273256"/>
              <a:ext cx="2195291" cy="1333324"/>
              <a:chOff x="3892525" y="2491756"/>
              <a:chExt cx="2195291" cy="1333324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2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6" name="직선 화살표 연결선 45"/>
          <p:cNvCxnSpPr>
            <a:stCxn id="102" idx="3"/>
            <a:endCxn id="37" idx="1"/>
          </p:cNvCxnSpPr>
          <p:nvPr/>
        </p:nvCxnSpPr>
        <p:spPr>
          <a:xfrm flipV="1">
            <a:off x="5615839" y="4136262"/>
            <a:ext cx="1620257" cy="1635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2;p18"/>
          <p:cNvSpPr/>
          <p:nvPr/>
        </p:nvSpPr>
        <p:spPr>
          <a:xfrm>
            <a:off x="4889542" y="4479400"/>
            <a:ext cx="732263" cy="208033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675">
                <a:solidFill>
                  <a:srgbClr val="000000"/>
                </a:solidFill>
                <a:latin typeface="Arial"/>
                <a:ea typeface="맑은 고딕"/>
                <a:cs typeface="Arial"/>
                <a:sym typeface="Arial"/>
              </a:rPr>
              <a:t>인증</a:t>
            </a:r>
            <a:endParaRPr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5136681" y="4131116"/>
            <a:ext cx="754129" cy="140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</p:cNvCxnSpPr>
          <p:nvPr/>
        </p:nvCxnSpPr>
        <p:spPr>
          <a:xfrm rot="10800000">
            <a:off x="4024759" y="3761080"/>
            <a:ext cx="864783" cy="8223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회원가입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회원가입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5" name="Google Shape;494;p18"/>
          <p:cNvSpPr/>
          <p:nvPr/>
        </p:nvSpPr>
        <p:spPr>
          <a:xfrm>
            <a:off x="2035084" y="2541905"/>
            <a:ext cx="2535282" cy="208033"/>
          </a:xfrm>
          <a:prstGeom prst="rect">
            <a:avLst/>
          </a:prstGeom>
          <a:noFill/>
          <a:ln w="12700" cap="flat" cmpd="sng">
            <a:solidFill>
              <a:srgbClr val="c0504d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p>
            <a:pPr marL="0" indent="0" algn="ctr" defTabSz="68534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787" b="0" i="0" u="none" strike="noStrike" kern="1200" cap="none" spc="0" normalizeH="0" baseline="0" mc:Ignorable="hp" hp:hslEmbossed="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마이페이지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신청한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320" name="Google Shape;784;p28"/>
          <p:cNvGraphicFramePr/>
          <p:nvPr/>
        </p:nvGraphicFramePr>
        <p:xfrm>
          <a:off x="1970664" y="2477469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230356" y="27805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4977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 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confirm창 :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예약취소 하시겠습니까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?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취소시 수수료가 부과될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5372"/>
            <a:ext cx="934965" cy="224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90925" y="161110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9078" y="2497764"/>
          <a:ext cx="3551375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9748"/>
                <a:gridCol w="602784"/>
                <a:gridCol w="1019714"/>
                <a:gridCol w="859129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3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예약취소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16" name="Google Shape;686;p25"/>
          <p:cNvSpPr/>
          <p:nvPr/>
        </p:nvSpPr>
        <p:spPr>
          <a:xfrm>
            <a:off x="5445154" y="269009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승인 거부된 예약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6" name="Google Shape;686;p25"/>
          <p:cNvSpPr/>
          <p:nvPr/>
        </p:nvSpPr>
        <p:spPr>
          <a:xfrm>
            <a:off x="5192275" y="280909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2" name="Google Shape;784;p28"/>
          <p:cNvGraphicFramePr/>
          <p:nvPr/>
        </p:nvGraphicFramePr>
        <p:xfrm>
          <a:off x="1965444" y="2513676"/>
          <a:ext cx="3531132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366"/>
                <a:gridCol w="602744"/>
                <a:gridCol w="1861022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거부사유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 algn="ctr">
                        <a:buNone/>
                        <a:defRPr/>
                      </a:pPr>
                      <a:r>
                        <a:rPr lang="ko-KR" altLang="en-US" sz="700" i="0" u="none" strike="noStrike" cap="none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기본접종 미접종시 이용불가</a:t>
                      </a:r>
                      <a:endParaRPr lang="ko-KR" altLang="en-US" sz="700" i="0" u="none" strike="noStrike" cap="none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메인페이지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3800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30591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되었을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환불완료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일 경우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환불 진행중 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화면에 나타납니다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 취소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6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4" name="Google Shape;784;p28"/>
          <p:cNvGraphicFramePr/>
          <p:nvPr/>
        </p:nvGraphicFramePr>
        <p:xfrm>
          <a:off x="1978101" y="2542237"/>
          <a:ext cx="354027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306"/>
                <a:gridCol w="587016"/>
                <a:gridCol w="1025011"/>
                <a:gridCol w="854937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환불여부</a:t>
                      </a:r>
                      <a:endParaRPr lang="ko-KR" altLang="en-US" sz="7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rowSpan="2"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700" b="0" i="0" u="sng" spc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환불완료</a:t>
                      </a:r>
                      <a:endParaRPr lang="ko-KR" altLang="en-US" sz="7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3" name="Google Shape;686;p25"/>
          <p:cNvSpPr/>
          <p:nvPr/>
        </p:nvSpPr>
        <p:spPr>
          <a:xfrm>
            <a:off x="4709415" y="274187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 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9696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426934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 페이지, 기본 pamphlet 입니다.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•"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비회원은 이용이 불가능 합니다.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53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aside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15%, height : 100 %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Main body – section :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85% , height : 100%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8058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메뉴에 해당하는 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content 불러옴 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8" name="Google Shape;701;p26"/>
          <p:cNvSpPr txBox="1"/>
          <p:nvPr/>
        </p:nvSpPr>
        <p:spPr>
          <a:xfrm>
            <a:off x="1890692" y="2249034"/>
            <a:ext cx="1143221" cy="22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이용 완료</a:t>
            </a:r>
            <a:endParaRPr lang="ko-KR" altLang="en-US" sz="90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9" name="Google Shape;782;p28"/>
          <p:cNvSpPr txBox="1"/>
          <p:nvPr/>
        </p:nvSpPr>
        <p:spPr>
          <a:xfrm>
            <a:off x="3187027" y="1536165"/>
            <a:ext cx="1271135" cy="253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예약관리</a:t>
            </a:r>
            <a:endParaRPr lang="ko-KR" altLang="en-US" sz="1050" b="1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3" name="Google Shape;686;p25"/>
          <p:cNvSpPr/>
          <p:nvPr/>
        </p:nvSpPr>
        <p:spPr>
          <a:xfrm>
            <a:off x="3188618" y="624540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23944" y="152367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5" name="Google Shape;686;p25"/>
          <p:cNvSpPr/>
          <p:nvPr/>
        </p:nvSpPr>
        <p:spPr>
          <a:xfrm>
            <a:off x="5497930" y="1585221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0" name="표 339"/>
          <p:cNvGraphicFramePr>
            <a:graphicFrameLocks noGrp="1"/>
          </p:cNvGraphicFramePr>
          <p:nvPr/>
        </p:nvGraphicFramePr>
        <p:xfrm>
          <a:off x="1955237" y="1835896"/>
          <a:ext cx="3455529" cy="3389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1615"/>
                <a:gridCol w="566482"/>
                <a:gridCol w="960952"/>
                <a:gridCol w="566028"/>
                <a:gridCol w="840452"/>
              </a:tblGrid>
              <a:tr h="33891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신청한예약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승인 거부된 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예약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이용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686;p25"/>
          <p:cNvSpPr/>
          <p:nvPr/>
        </p:nvSpPr>
        <p:spPr>
          <a:xfrm>
            <a:off x="1946298" y="15739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5" name="Google Shape;784;p28"/>
          <p:cNvGraphicFramePr/>
          <p:nvPr/>
        </p:nvGraphicFramePr>
        <p:xfrm>
          <a:off x="1980307" y="2513676"/>
          <a:ext cx="2685210" cy="5883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0513"/>
                <a:gridCol w="569319"/>
                <a:gridCol w="1045378"/>
              </a:tblGrid>
              <a:tr h="196126">
                <a:tc row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 사진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예약날짜  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2021.12.02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예약시간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09:00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~</a:t>
                      </a: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700" i="0" u="none" strike="noStrike" cap="none">
                          <a:latin typeface="맑은 고딕"/>
                          <a:ea typeface="맑은 고딕"/>
                        </a:rPr>
                        <a:t>20:00</a:t>
                      </a:r>
                      <a:endParaRPr lang="en-US" altLang="ko-KR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19612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룸명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i="0" u="none" strike="noStrike" cap="none">
                          <a:latin typeface="맑은 고딕"/>
                          <a:ea typeface="맑은 고딕"/>
                        </a:rPr>
                        <a:t>중형 룸</a:t>
                      </a: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예약관리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예약관리</a:t>
                      </a:r>
                      <a:endParaRPr lang="en-US" altLang="ko-KR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16257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 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수정하기 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lang="en-US" altLang="ko-KR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관리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010-1234-5678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rgbClr val="ffb689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/>
          <p:nvPr/>
        </p:nvCxnSpPr>
        <p:spPr>
          <a:xfrm rot="5400000" flipH="1" flipV="1">
            <a:off x="4412393" y="1857158"/>
            <a:ext cx="439134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전체항목 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417934" y="3434804"/>
            <a:ext cx="576216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1" name="Google Shape;686;p25"/>
          <p:cNvSpPr/>
          <p:nvPr/>
        </p:nvSpPr>
        <p:spPr>
          <a:xfrm>
            <a:off x="3345907" y="365088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43223" y="1506932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794170" cy="29952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28888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5873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6514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 검색서비스 팝업창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주소검색 후 검색결과 선택시 주소란에 자동입력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상세주소는 수기입력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이메일 수정시엔 인증필요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인증하기 버튼 클릭시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입력한 이메일로 인증번호발송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발송된 인증번호 입력시 인증완료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반영하기 버큰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내정보가 수정되었습니다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내정보 관리 페이지로 이동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1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 관리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내 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내 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6" name="Google Shape;488;p18"/>
          <p:cNvSpPr txBox="1"/>
          <p:nvPr/>
        </p:nvSpPr>
        <p:spPr>
          <a:xfrm>
            <a:off x="2049421" y="1850210"/>
            <a:ext cx="3038139" cy="1555894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		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defTabSz="685343">
              <a:lnSpc>
                <a:spcPct val="200000"/>
              </a:lnSpc>
              <a:defRPr/>
            </a:pPr>
            <a:r>
              <a:rPr lang="ko-KR" altLang="en-US" sz="70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</a:t>
            </a:r>
            <a:endParaRPr lang="ko-KR" altLang="en-US" sz="70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7" name="Google Shape;501;p18"/>
          <p:cNvSpPr txBox="1"/>
          <p:nvPr/>
        </p:nvSpPr>
        <p:spPr>
          <a:xfrm>
            <a:off x="2780202" y="1596498"/>
            <a:ext cx="1934218" cy="253712"/>
          </a:xfrm>
          <a:prstGeom prst="rect">
            <a:avLst/>
          </a:prstGeom>
          <a:noFill/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1199" b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내정보 수정하기</a:t>
            </a:r>
            <a:endParaRPr lang="ko-KR" altLang="en-US" sz="1199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448" name="Google Shape;487;p18"/>
          <p:cNvGrpSpPr/>
          <p:nvPr/>
        </p:nvGrpSpPr>
        <p:grpSpPr>
          <a:xfrm rot="0">
            <a:off x="2894096" y="1939227"/>
            <a:ext cx="1676270" cy="949996"/>
            <a:chOff x="2166651" y="1074108"/>
            <a:chExt cx="2099541" cy="913418"/>
          </a:xfrm>
        </p:grpSpPr>
        <p:sp>
          <p:nvSpPr>
            <p:cNvPr id="449" name="Google Shape;490;p18"/>
            <p:cNvSpPr/>
            <p:nvPr/>
          </p:nvSpPr>
          <p:spPr>
            <a:xfrm>
              <a:off x="2166651" y="1074108"/>
              <a:ext cx="2099541" cy="103854"/>
            </a:xfrm>
            <a:prstGeom prst="rect">
              <a:avLst/>
            </a:prstGeom>
            <a:noFill/>
            <a:ln w="12700" cap="flat" cmpd="sng">
              <a:solidFill>
                <a:srgbClr val="ffb689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hong1234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1" name="Google Shape;493;p18"/>
            <p:cNvSpPr/>
            <p:nvPr/>
          </p:nvSpPr>
          <p:spPr>
            <a:xfrm>
              <a:off x="2168331" y="1690214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01012345678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2" name="Google Shape;494;p18"/>
            <p:cNvSpPr/>
            <p:nvPr/>
          </p:nvSpPr>
          <p:spPr>
            <a:xfrm>
              <a:off x="2170692" y="1883672"/>
              <a:ext cx="1103142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12345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3" name="Google Shape;497;p18"/>
            <p:cNvSpPr/>
            <p:nvPr/>
          </p:nvSpPr>
          <p:spPr>
            <a:xfrm>
              <a:off x="2170689" y="1283850"/>
              <a:ext cx="2095500" cy="1038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defTabSz="685343">
                <a:defRPr/>
              </a:pPr>
              <a:r>
                <a:rPr lang="en-US" altLang="ko-KR" sz="700">
                  <a:solidFill>
                    <a:srgbClr val="3f3f3f"/>
                  </a:solidFill>
                  <a:latin typeface="Calibri"/>
                  <a:ea typeface="맑은 고딕"/>
                  <a:cs typeface="맑은 고딕"/>
                </a:rPr>
                <a:t>************</a:t>
              </a:r>
              <a:endPara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54" name="Google Shape;491;p18"/>
          <p:cNvSpPr/>
          <p:nvPr/>
        </p:nvSpPr>
        <p:spPr>
          <a:xfrm>
            <a:off x="2899408" y="236392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1987-09-24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5" name="Google Shape;494;p18"/>
          <p:cNvSpPr/>
          <p:nvPr/>
        </p:nvSpPr>
        <p:spPr>
          <a:xfrm>
            <a:off x="2899408" y="308419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123</a:t>
            </a: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번길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6" name="Google Shape;494;p18"/>
          <p:cNvSpPr/>
          <p:nvPr/>
        </p:nvSpPr>
        <p:spPr>
          <a:xfrm>
            <a:off x="2899408" y="2930615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서울시 성동구 왕십리로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7" name="Google Shape;494;p18"/>
          <p:cNvSpPr/>
          <p:nvPr/>
        </p:nvSpPr>
        <p:spPr>
          <a:xfrm>
            <a:off x="2898868" y="32175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defTabSz="685343">
              <a:defRPr/>
            </a:pPr>
            <a:r>
              <a:rPr lang="en-US" altLang="ko-KR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abcdd@gmail.com</a:t>
            </a:r>
            <a:endParaRPr lang="en-US" altLang="ko-KR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8" name="Google Shape;754;p27"/>
          <p:cNvCxnSpPr>
            <a:stCxn id="449" idx="3"/>
          </p:cNvCxnSpPr>
          <p:nvPr/>
        </p:nvCxnSpPr>
        <p:spPr>
          <a:xfrm rot="5400000" flipH="1" flipV="1">
            <a:off x="4484936" y="1784615"/>
            <a:ext cx="294049" cy="123187"/>
          </a:xfrm>
          <a:prstGeom prst="straightConnector1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59" name="Google Shape;755;p27"/>
          <p:cNvSpPr txBox="1"/>
          <p:nvPr/>
        </p:nvSpPr>
        <p:spPr>
          <a:xfrm>
            <a:off x="4714420" y="1582588"/>
            <a:ext cx="990917" cy="187137"/>
          </a:xfrm>
          <a:prstGeom prst="rect">
            <a:avLst/>
          </a:prstGeom>
          <a:noFill/>
          <a:ln w="28575" cap="flat" cmpd="sng">
            <a:solidFill>
              <a:srgbClr val="ffe7d8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비활성화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60" name="Google Shape;702;p26"/>
          <p:cNvSpPr/>
          <p:nvPr/>
        </p:nvSpPr>
        <p:spPr>
          <a:xfrm>
            <a:off x="3201853" y="3636251"/>
            <a:ext cx="720270" cy="15868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반영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72" name="Google Shape;702;p26"/>
          <p:cNvSpPr/>
          <p:nvPr/>
        </p:nvSpPr>
        <p:spPr>
          <a:xfrm>
            <a:off x="3850096" y="2749251"/>
            <a:ext cx="357826" cy="143264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찾기</a:t>
            </a:r>
            <a:endParaRPr lang="ko-KR" altLang="en-US" sz="8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73" name=""/>
          <p:cNvGrpSpPr/>
          <p:nvPr/>
        </p:nvGrpSpPr>
        <p:grpSpPr>
          <a:xfrm rot="0">
            <a:off x="6731177" y="4083048"/>
            <a:ext cx="1623872" cy="936350"/>
            <a:chOff x="2049421" y="3362777"/>
            <a:chExt cx="2776305" cy="1584594"/>
          </a:xfrm>
        </p:grpSpPr>
        <p:grpSp>
          <p:nvGrpSpPr>
            <p:cNvPr id="474" name=""/>
            <p:cNvGrpSpPr/>
            <p:nvPr/>
          </p:nvGrpSpPr>
          <p:grpSpPr>
            <a:xfrm rot="0">
              <a:off x="2049421" y="3362777"/>
              <a:ext cx="2776305" cy="1584594"/>
              <a:chOff x="6187709" y="3434803"/>
              <a:chExt cx="2776305" cy="1584594"/>
            </a:xfrm>
          </p:grpSpPr>
          <p:sp>
            <p:nvSpPr>
              <p:cNvPr id="475" name="직사각형 6"/>
              <p:cNvSpPr/>
              <p:nvPr/>
            </p:nvSpPr>
            <p:spPr>
              <a:xfrm>
                <a:off x="6187709" y="3434803"/>
                <a:ext cx="2776305" cy="15845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sp>
            <p:nvSpPr>
              <p:cNvPr id="476" name=""/>
              <p:cNvSpPr txBox="1"/>
              <p:nvPr/>
            </p:nvSpPr>
            <p:spPr>
              <a:xfrm>
                <a:off x="6226983" y="3826860"/>
                <a:ext cx="1800676" cy="271898"/>
              </a:xfrm>
              <a:prstGeom prst="rect">
                <a:avLst/>
              </a:prstGeom>
              <a:solidFill>
                <a:srgbClr val="ffe7d8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500">
                    <a:latin typeface="맑은 고딕"/>
                    <a:ea typeface="맑은 고딕"/>
                  </a:rPr>
                  <a:t>예</a:t>
                </a:r>
                <a:r>
                  <a:rPr lang="en-US" altLang="ko-KR" sz="500">
                    <a:latin typeface="맑은 고딕"/>
                    <a:ea typeface="맑은 고딕"/>
                  </a:rPr>
                  <a:t>)</a:t>
                </a:r>
                <a:r>
                  <a:rPr lang="ko-KR" altLang="en-US" sz="500">
                    <a:latin typeface="맑은 고딕"/>
                    <a:ea typeface="맑은 고딕"/>
                  </a:rPr>
                  <a:t> 판교역로 </a:t>
                </a:r>
                <a:r>
                  <a:rPr lang="en-US" altLang="ko-KR" sz="500">
                    <a:latin typeface="맑은 고딕"/>
                    <a:ea typeface="맑은 고딕"/>
                  </a:rPr>
                  <a:t>235,</a:t>
                </a:r>
                <a:r>
                  <a:rPr lang="ko-KR" altLang="en-US" sz="500">
                    <a:latin typeface="맑은 고딕"/>
                    <a:ea typeface="맑은 고딕"/>
                  </a:rPr>
                  <a:t> 분당주공</a:t>
                </a:r>
                <a:endParaRPr lang="ko-KR" altLang="en-US" sz="500">
                  <a:latin typeface="맑은 고딕"/>
                  <a:ea typeface="맑은 고딕"/>
                </a:endParaRPr>
              </a:p>
            </p:txBody>
          </p:sp>
          <p:sp>
            <p:nvSpPr>
              <p:cNvPr id="477" name="Google Shape;472;p17"/>
              <p:cNvSpPr/>
              <p:nvPr/>
            </p:nvSpPr>
            <p:spPr>
              <a:xfrm>
                <a:off x="8099689" y="3775889"/>
                <a:ext cx="720269" cy="23513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68526" tIns="34254" rIns="68526" bIns="34254" anchor="ctr" anchorCtr="0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xmlns:mc="http://schemas.openxmlformats.org/markup-compatibility/2006" xmlns:hp="http://schemas.haansoft.com/office/presentation/8.0" kumimoji="0" lang="ko-KR" altLang="en-US" sz="691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8" name=""/>
              <p:cNvPicPr>
                <a:picLocks noChangeAspect="1"/>
              </p:cNvPicPr>
              <p:nvPr/>
            </p:nvPicPr>
            <p:blipFill rotWithShape="1">
              <a:blip r:embed="rId3"/>
              <a:srcRect l="-140" t="30820" r="1870" b="6170"/>
              <a:stretch>
                <a:fillRect/>
              </a:stretch>
            </p:blipFill>
            <p:spPr>
              <a:xfrm>
                <a:off x="6226987" y="4063113"/>
                <a:ext cx="2664999" cy="912832"/>
              </a:xfrm>
              <a:prstGeom prst="rect">
                <a:avLst/>
              </a:prstGeom>
            </p:spPr>
          </p:pic>
        </p:grpSp>
        <p:sp>
          <p:nvSpPr>
            <p:cNvPr id="479" name="TextBox 7"/>
            <p:cNvSpPr txBox="1"/>
            <p:nvPr/>
          </p:nvSpPr>
          <p:spPr>
            <a:xfrm>
              <a:off x="2484413" y="3434802"/>
              <a:ext cx="1869869" cy="36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주소  검색 서비스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</p:grpSp>
      <p:cxnSp>
        <p:nvCxnSpPr>
          <p:cNvPr id="480" name="직선 화살표 연결선 63"/>
          <p:cNvCxnSpPr/>
          <p:nvPr/>
        </p:nvCxnSpPr>
        <p:spPr>
          <a:xfrm>
            <a:off x="4282258" y="2748856"/>
            <a:ext cx="2520945" cy="126216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Google Shape;702;p26"/>
          <p:cNvSpPr/>
          <p:nvPr/>
        </p:nvSpPr>
        <p:spPr>
          <a:xfrm>
            <a:off x="4613818" y="3190148"/>
            <a:ext cx="576216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r>
              <a:rPr lang="ko-KR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하기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483" name="그룹 43"/>
          <p:cNvGrpSpPr/>
          <p:nvPr/>
        </p:nvGrpSpPr>
        <p:grpSpPr>
          <a:xfrm rot="0">
            <a:off x="4869660" y="4141596"/>
            <a:ext cx="1645435" cy="999365"/>
            <a:chOff x="8437748" y="5273255"/>
            <a:chExt cx="2195291" cy="1333324"/>
          </a:xfrm>
        </p:grpSpPr>
        <p:grpSp>
          <p:nvGrpSpPr>
            <p:cNvPr id="484" name="그룹 37"/>
            <p:cNvGrpSpPr/>
            <p:nvPr/>
          </p:nvGrpSpPr>
          <p:grpSpPr>
            <a:xfrm rot="0">
              <a:off x="8437748" y="5273255"/>
              <a:ext cx="2195291" cy="1333324"/>
              <a:chOff x="3892525" y="2491756"/>
              <a:chExt cx="2195291" cy="1333324"/>
            </a:xfrm>
          </p:grpSpPr>
          <p:sp>
            <p:nvSpPr>
              <p:cNvPr id="485" name="직사각형 36"/>
              <p:cNvSpPr/>
              <p:nvPr/>
            </p:nvSpPr>
            <p:spPr>
              <a:xfrm>
                <a:off x="3892525" y="2491756"/>
                <a:ext cx="2195291" cy="1333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/>
              </a:p>
            </p:txBody>
          </p:sp>
          <p:pic>
            <p:nvPicPr>
              <p:cNvPr id="486" name="그림 2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954058" y="2551153"/>
                <a:ext cx="2074795" cy="1195439"/>
              </a:xfrm>
              <a:prstGeom prst="rect">
                <a:avLst/>
              </a:prstGeom>
            </p:spPr>
          </p:pic>
        </p:grpSp>
        <p:sp>
          <p:nvSpPr>
            <p:cNvPr id="487" name="직사각형 41"/>
            <p:cNvSpPr/>
            <p:nvPr/>
          </p:nvSpPr>
          <p:spPr>
            <a:xfrm>
              <a:off x="8499281" y="5634611"/>
              <a:ext cx="281381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488" name="직사각형 42"/>
            <p:cNvSpPr/>
            <p:nvPr/>
          </p:nvSpPr>
          <p:spPr>
            <a:xfrm>
              <a:off x="8499281" y="6091963"/>
              <a:ext cx="384327" cy="879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</p:grpSp>
      <p:cxnSp>
        <p:nvCxnSpPr>
          <p:cNvPr id="489" name="직선 화살표 연결선 63"/>
          <p:cNvCxnSpPr/>
          <p:nvPr/>
        </p:nvCxnSpPr>
        <p:spPr>
          <a:xfrm rot="16200000" flipH="1">
            <a:off x="4947662" y="3668046"/>
            <a:ext cx="685948" cy="14405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Google Shape;686;p25"/>
          <p:cNvSpPr/>
          <p:nvPr/>
        </p:nvSpPr>
        <p:spPr>
          <a:xfrm>
            <a:off x="3904859" y="373005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1" name="Google Shape;686;p25"/>
          <p:cNvSpPr/>
          <p:nvPr/>
        </p:nvSpPr>
        <p:spPr>
          <a:xfrm>
            <a:off x="4553102" y="272167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2" name="Google Shape;494;p18"/>
          <p:cNvSpPr/>
          <p:nvPr/>
        </p:nvSpPr>
        <p:spPr>
          <a:xfrm>
            <a:off x="2899408" y="3369944"/>
            <a:ext cx="1670958" cy="10801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700">
                <a:solidFill>
                  <a:srgbClr val="3f3f3f"/>
                </a:solidFill>
                <a:latin typeface="Calibri"/>
                <a:ea typeface="맑은 고딕"/>
                <a:cs typeface="맑은 고딕"/>
              </a:rPr>
              <a:t>인증번호 입력</a:t>
            </a:r>
            <a:endParaRPr lang="ko-KR" altLang="en-US" sz="700">
              <a:solidFill>
                <a:srgbClr val="3f3f3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4" name="Google Shape;702;p26"/>
          <p:cNvSpPr/>
          <p:nvPr/>
        </p:nvSpPr>
        <p:spPr>
          <a:xfrm>
            <a:off x="4613818" y="3361598"/>
            <a:ext cx="379185" cy="14401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인증</a:t>
            </a:r>
            <a:endParaRPr lang="ko-KR" sz="700" b="0" i="0" u="none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95" name="Google Shape;686;p25"/>
          <p:cNvSpPr/>
          <p:nvPr/>
        </p:nvSpPr>
        <p:spPr>
          <a:xfrm>
            <a:off x="5146582" y="293775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96" name="직선 화살표 연결선 63"/>
          <p:cNvCxnSpPr>
            <a:stCxn id="490" idx="1"/>
          </p:cNvCxnSpPr>
          <p:nvPr/>
        </p:nvCxnSpPr>
        <p:spPr>
          <a:xfrm>
            <a:off x="3939032" y="3760653"/>
            <a:ext cx="3440387" cy="106312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그룹 38"/>
          <p:cNvGrpSpPr/>
          <p:nvPr/>
        </p:nvGrpSpPr>
        <p:grpSpPr>
          <a:xfrm rot="0">
            <a:off x="7523069" y="3454584"/>
            <a:ext cx="1268315" cy="575486"/>
            <a:chOff x="5579984" y="4274374"/>
            <a:chExt cx="1692148" cy="801961"/>
          </a:xfrm>
        </p:grpSpPr>
        <p:sp>
          <p:nvSpPr>
            <p:cNvPr id="498" name="Google Shape;471;p17"/>
            <p:cNvSpPr/>
            <p:nvPr/>
          </p:nvSpPr>
          <p:spPr>
            <a:xfrm>
              <a:off x="5579984" y="4274374"/>
              <a:ext cx="1692148" cy="801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824">
                  <a:latin typeface="맑은 고딕"/>
                  <a:ea typeface="맑은 고딕"/>
                </a:rPr>
                <a:t>내정보가 수정되었습니다</a:t>
              </a:r>
              <a:r>
                <a:rPr lang="en-US" altLang="ko-KR" sz="824">
                  <a:latin typeface="맑은 고딕"/>
                  <a:ea typeface="맑은 고딕"/>
                </a:rPr>
                <a:t>.</a:t>
              </a:r>
              <a:endParaRPr lang="en-US" altLang="ko-KR" sz="824">
                <a:latin typeface="맑은 고딕"/>
                <a:ea typeface="맑은 고딕"/>
              </a:endParaRPr>
            </a:p>
          </p:txBody>
        </p:sp>
        <p:sp>
          <p:nvSpPr>
            <p:cNvPr id="499" name="Google Shape;472;p17"/>
            <p:cNvSpPr/>
            <p:nvPr/>
          </p:nvSpPr>
          <p:spPr>
            <a:xfrm>
              <a:off x="6135147" y="4675355"/>
              <a:ext cx="575021" cy="19987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526" tIns="34254" rIns="68526" bIns="34254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  <a:defRPr/>
              </a:pPr>
              <a:r>
                <a:rPr lang="ko-KR" altLang="en-US" sz="691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4"/>
          <a:ext cx="2794170" cy="33833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87951"/>
              </a:tblGrid>
              <a:tr h="358707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를 조회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704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버튼 클릭 시: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79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수정페이지로 이동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개이상 선택 후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Alert: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수정은 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개만 선택할 수 있습니다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69532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삭제 버튼 클릭 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체크박스 체크한 항목 삭제</a:t>
                      </a:r>
                      <a:endParaRPr lang="ko-KR" altLang="en-US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정보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4127847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8" name="Google Shape;702;p26"/>
          <p:cNvSpPr/>
          <p:nvPr/>
        </p:nvSpPr>
        <p:spPr>
          <a:xfrm>
            <a:off x="4680018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9" name="Google Shape;702;p26"/>
          <p:cNvSpPr/>
          <p:nvPr/>
        </p:nvSpPr>
        <p:spPr>
          <a:xfrm>
            <a:off x="5236141" y="1957136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삭제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2" name="Google Shape;686;p25"/>
          <p:cNvSpPr/>
          <p:nvPr/>
        </p:nvSpPr>
        <p:spPr>
          <a:xfrm>
            <a:off x="3223026" y="1557614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3" name="Google Shape;686;p25"/>
          <p:cNvSpPr/>
          <p:nvPr/>
        </p:nvSpPr>
        <p:spPr>
          <a:xfrm>
            <a:off x="4375576" y="168493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4" name="Google Shape;686;p25"/>
          <p:cNvSpPr/>
          <p:nvPr/>
        </p:nvSpPr>
        <p:spPr>
          <a:xfrm>
            <a:off x="4918228" y="1703978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5" name="Google Shape;686;p25"/>
          <p:cNvSpPr/>
          <p:nvPr/>
        </p:nvSpPr>
        <p:spPr>
          <a:xfrm>
            <a:off x="5489440" y="1742059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6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7" name="Google Shape;784;p28"/>
          <p:cNvGraphicFramePr/>
          <p:nvPr/>
        </p:nvGraphicFramePr>
        <p:xfrm>
          <a:off x="1887790" y="2216040"/>
          <a:ext cx="3762985" cy="9426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447"/>
                <a:gridCol w="288365"/>
                <a:gridCol w="881587"/>
                <a:gridCol w="478995"/>
                <a:gridCol w="504739"/>
                <a:gridCol w="372920"/>
                <a:gridCol w="437668"/>
                <a:gridCol w="493264"/>
              </a:tblGrid>
              <a:tr h="197883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No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사진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견종  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성별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체중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spc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특이사항</a:t>
                      </a:r>
                      <a:endParaRPr lang="ko-KR" altLang="en-US" sz="600" b="0" i="0" spc="0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뽀삐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말티즈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수컷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중형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  <a:tr h="372390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7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600" i="0" u="none" strike="noStrike" cap="none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뭉자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푸들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600" i="0" u="none" strike="noStrike" cap="none">
                          <a:latin typeface="맑은 고딕"/>
                          <a:ea typeface="맑은 고딕"/>
                        </a:rPr>
                        <a:t>암컷</a:t>
                      </a:r>
                      <a:endParaRPr lang="ko-KR" altLang="en-US" sz="600" i="0" u="none" strike="noStrike" cap="none"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r>
                        <a:rPr lang="ko-KR" altLang="en-US" sz="600" b="0" i="0" u="none" spc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소형</a:t>
                      </a:r>
                      <a:endParaRPr lang="ko-KR" altLang="en-US" sz="600" b="0" i="0" u="none" spc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1"/>
                    <a:p>
                      <a:pPr marR="0" lvl="0">
                        <a:buNone/>
                        <a:defRPr/>
                      </a:pPr>
                      <a:endParaRPr lang="ko-KR" altLang="en-US" sz="600" b="0" i="0" u="sng" spc="0">
                        <a:solidFill>
                          <a:srgbClr val="ff0000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 anchorCtr="1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77419" y="2263324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77419" y="2536553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8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마이펫정보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마이펫정보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9" name="직사각형 48"/>
          <p:cNvSpPr/>
          <p:nvPr/>
        </p:nvSpPr>
        <p:spPr>
          <a:xfrm>
            <a:off x="1977394" y="2923219"/>
            <a:ext cx="107998" cy="10799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3391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43328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등록이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917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등록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등록하기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사진첨부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2827251" y="2352628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914321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등록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0" name="그림 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2951" y="3026953"/>
            <a:ext cx="2408226" cy="1799423"/>
          </a:xfrm>
          <a:prstGeom prst="rect">
            <a:avLst/>
          </a:prstGeom>
        </p:spPr>
      </p:pic>
      <p:sp>
        <p:nvSpPr>
          <p:cNvPr id="461" name="Google Shape;686;p25"/>
          <p:cNvSpPr/>
          <p:nvPr/>
        </p:nvSpPr>
        <p:spPr>
          <a:xfrm>
            <a:off x="3589264" y="4066315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54334" y="3933376"/>
            <a:ext cx="2387575" cy="2125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340845" y="359268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3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마이펫등록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성</a:t>
                      </a: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4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3" y="343"/>
            <a:ext cx="1793176" cy="2614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959970" y="859696"/>
            <a:ext cx="4803272" cy="3632379"/>
            <a:chOff x="961606" y="859210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10"/>
              <a:ext cx="3876520" cy="562433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마이페이지</a:t>
              </a:r>
              <a:endPara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960920" y="859696"/>
            <a:ext cx="4803209" cy="56214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959148" y="1504534"/>
            <a:ext cx="4804982" cy="26718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958263" y="1484203"/>
            <a:ext cx="4803208" cy="2724279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958263" y="1484768"/>
            <a:ext cx="835537" cy="27290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 페이지</a:t>
            </a:r>
            <a:endParaRPr lang="ko-KR" altLang="en-US" sz="900" b="1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예약관리</a:t>
            </a:r>
            <a:r>
              <a:rPr lang="ko-KR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내정보 관리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u="sng" strike="noStrike" cap="none">
                <a:solidFill>
                  <a:schemeClr val="tx1"/>
                </a:solidFill>
                <a:latin typeface="맑은 고딕"/>
                <a:ea typeface="맑은 고딕"/>
                <a:cs typeface="Arial"/>
                <a:sym typeface="Arial"/>
              </a:rPr>
              <a:t>마이펫</a:t>
            </a:r>
            <a:endParaRPr lang="ko-KR" altLang="en-US" sz="900" b="0" u="sng" strike="noStrike" cap="none">
              <a:solidFill>
                <a:schemeClr val="tx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577" y="440512"/>
          <a:ext cx="2802436" cy="2150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219"/>
                <a:gridCol w="2496217"/>
              </a:tblGrid>
              <a:tr h="309776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로고 클릭 시 메인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16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메뉴 클릭 시 그 페이지로 이동</a:t>
                      </a:r>
                      <a:endParaRPr 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수정하기 버튼 클릭시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Alert 창 :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수정이 완료되었습니다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등록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이 완료되면 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페이지로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396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5</a:t>
                      </a:r>
                      <a:endParaRPr lang="en-US" altLang="ko-KR" sz="100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취소 버튼 클릭시</a:t>
                      </a: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:</a:t>
                      </a:r>
                      <a:endParaRPr lang="en-US" altLang="ko-KR" sz="1000" b="0" i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en-US" sz="1000" b="0" i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마이펫 정보로 이동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5;p8"/>
          <p:cNvSpPr/>
          <p:nvPr/>
        </p:nvSpPr>
        <p:spPr>
          <a:xfrm>
            <a:off x="957964" y="1488364"/>
            <a:ext cx="836748" cy="5882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sz="1100" b="0" u="none" strike="noStrike" kern="0" cap="none" spc="0" normalizeH="0" baseline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kumimoji="0" sz="1100" b="0" u="none" strike="noStrike" kern="0" cap="none" spc="0" normalizeH="0" baseline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0" name="Google Shape;686;p25"/>
          <p:cNvSpPr/>
          <p:nvPr/>
        </p:nvSpPr>
        <p:spPr>
          <a:xfrm>
            <a:off x="1633652" y="613962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34" name="Google Shape;686;p25"/>
          <p:cNvSpPr/>
          <p:nvPr/>
        </p:nvSpPr>
        <p:spPr>
          <a:xfrm>
            <a:off x="787412" y="207901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5" name="Google Shape;701;p26"/>
          <p:cNvSpPr txBox="1"/>
          <p:nvPr/>
        </p:nvSpPr>
        <p:spPr>
          <a:xfrm>
            <a:off x="3198692" y="1481771"/>
            <a:ext cx="1274122" cy="253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마이펫 수정</a:t>
            </a:r>
            <a:endParaRPr lang="ko-KR" altLang="en-US" sz="1050" b="1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16" name="Google Shape;702;p26"/>
          <p:cNvSpPr/>
          <p:nvPr/>
        </p:nvSpPr>
        <p:spPr>
          <a:xfrm>
            <a:off x="3257869" y="3925734"/>
            <a:ext cx="596465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수정하기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8" name="Google Shape;704;p26"/>
          <p:cNvSpPr txBox="1"/>
          <p:nvPr/>
        </p:nvSpPr>
        <p:spPr>
          <a:xfrm>
            <a:off x="1966226" y="1861304"/>
            <a:ext cx="638494" cy="1944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이름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19" name="Google Shape;705;p26"/>
          <p:cNvSpPr txBox="1"/>
          <p:nvPr/>
        </p:nvSpPr>
        <p:spPr>
          <a:xfrm>
            <a:off x="1975109" y="2114725"/>
            <a:ext cx="646006" cy="1887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견종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0" name="Google Shape;706;p26"/>
          <p:cNvSpPr txBox="1"/>
          <p:nvPr/>
        </p:nvSpPr>
        <p:spPr>
          <a:xfrm>
            <a:off x="1960936" y="2356755"/>
            <a:ext cx="878926" cy="1943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성별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1" name="Google Shape;707;p26"/>
          <p:cNvSpPr txBox="1"/>
          <p:nvPr/>
        </p:nvSpPr>
        <p:spPr>
          <a:xfrm>
            <a:off x="1971783" y="2584052"/>
            <a:ext cx="1128491" cy="1956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 체중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2" name="Google Shape;710;p26"/>
          <p:cNvSpPr txBox="1"/>
          <p:nvPr/>
        </p:nvSpPr>
        <p:spPr>
          <a:xfrm>
            <a:off x="1934916" y="3364842"/>
            <a:ext cx="1215630" cy="1958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특이사항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3" name="Google Shape;712;p26"/>
          <p:cNvSpPr txBox="1"/>
          <p:nvPr/>
        </p:nvSpPr>
        <p:spPr>
          <a:xfrm>
            <a:off x="2860468" y="2119270"/>
            <a:ext cx="1194417" cy="194326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말티즈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4" name="Google Shape;713;p26"/>
          <p:cNvSpPr txBox="1"/>
          <p:nvPr/>
        </p:nvSpPr>
        <p:spPr>
          <a:xfrm>
            <a:off x="2862086" y="1868272"/>
            <a:ext cx="1192799" cy="196030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뽀삐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5" name="Google Shape;714;p26"/>
          <p:cNvSpPr txBox="1"/>
          <p:nvPr/>
        </p:nvSpPr>
        <p:spPr>
          <a:xfrm>
            <a:off x="2955670" y="2350663"/>
            <a:ext cx="633594" cy="19090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수컷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6" name="Google Shape;715;p26"/>
          <p:cNvSpPr txBox="1"/>
          <p:nvPr/>
        </p:nvSpPr>
        <p:spPr>
          <a:xfrm>
            <a:off x="2717666" y="2574532"/>
            <a:ext cx="2116259" cy="186108"/>
          </a:xfrm>
          <a:prstGeom prst="rect">
            <a:avLst/>
          </a:prstGeom>
          <a:noFill/>
          <a:ln w="28575" cap="flat" cmpd="sng">
            <a:noFill/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※정확히 표기하지 않으면 예약이 취소될 수 있습니다</a:t>
            </a:r>
            <a:endParaRPr lang="ko-KR" altLang="en-US" sz="6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27" name="Google Shape;718;p26"/>
          <p:cNvSpPr txBox="1"/>
          <p:nvPr/>
        </p:nvSpPr>
        <p:spPr>
          <a:xfrm>
            <a:off x="2847002" y="3299388"/>
            <a:ext cx="1323792" cy="518517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1" name="Google Shape;714;p26"/>
          <p:cNvSpPr txBox="1"/>
          <p:nvPr/>
        </p:nvSpPr>
        <p:spPr>
          <a:xfrm>
            <a:off x="3394789" y="2371628"/>
            <a:ext cx="633594" cy="189648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암컷</a:t>
            </a: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2" name="Google Shape;714;p26"/>
          <p:cNvSpPr txBox="1"/>
          <p:nvPr/>
        </p:nvSpPr>
        <p:spPr>
          <a:xfrm>
            <a:off x="3309612" y="2405861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3" name="Google Shape;714;p26"/>
          <p:cNvSpPr txBox="1"/>
          <p:nvPr/>
        </p:nvSpPr>
        <p:spPr>
          <a:xfrm>
            <a:off x="2992286" y="2731471"/>
            <a:ext cx="963138" cy="19109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소형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4" name="Google Shape;714;p26"/>
          <p:cNvSpPr txBox="1"/>
          <p:nvPr/>
        </p:nvSpPr>
        <p:spPr>
          <a:xfrm>
            <a:off x="2985770" y="2919494"/>
            <a:ext cx="1508388" cy="19356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중형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(5kg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미만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5" name="Google Shape;714;p26"/>
          <p:cNvSpPr txBox="1"/>
          <p:nvPr/>
        </p:nvSpPr>
        <p:spPr>
          <a:xfrm>
            <a:off x="2867392" y="2399803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6" name="Google Shape;714;p26"/>
          <p:cNvSpPr txBox="1"/>
          <p:nvPr/>
        </p:nvSpPr>
        <p:spPr>
          <a:xfrm>
            <a:off x="2871719" y="276849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7" name="Google Shape;714;p26"/>
          <p:cNvSpPr txBox="1"/>
          <p:nvPr/>
        </p:nvSpPr>
        <p:spPr>
          <a:xfrm>
            <a:off x="2863064" y="2969284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8" name="Google Shape;714;p26"/>
          <p:cNvSpPr txBox="1"/>
          <p:nvPr/>
        </p:nvSpPr>
        <p:spPr>
          <a:xfrm>
            <a:off x="2863388" y="3139675"/>
            <a:ext cx="107957" cy="107957"/>
          </a:xfrm>
          <a:prstGeom prst="rect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39" name="Google Shape;714;p26"/>
          <p:cNvSpPr txBox="1"/>
          <p:nvPr/>
        </p:nvSpPr>
        <p:spPr>
          <a:xfrm>
            <a:off x="2990555" y="3094753"/>
            <a:ext cx="1413186" cy="19051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대형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(20kg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이상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lang="en-US" altLang="ko-KR" sz="7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0" name="Google Shape;713;p26"/>
          <p:cNvSpPr txBox="1"/>
          <p:nvPr/>
        </p:nvSpPr>
        <p:spPr>
          <a:xfrm>
            <a:off x="4644767" y="1696862"/>
            <a:ext cx="917772" cy="1052894"/>
          </a:xfrm>
          <a:prstGeom prst="rect">
            <a:avLst/>
          </a:prstGeom>
          <a:noFill/>
          <a:ln w="28575" cap="flat" cmpd="sng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 anchorCtr="1">
            <a:spAutoFit/>
          </a:bodyPr>
          <a:lstStyle/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R="0" lvl="0" algn="ctr">
              <a:buNone/>
              <a:defRPr/>
            </a:pPr>
            <a:endParaRPr lang="ko-KR" altLang="en-US" sz="9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46" name="Google Shape;686;p25"/>
          <p:cNvSpPr/>
          <p:nvPr/>
        </p:nvSpPr>
        <p:spPr>
          <a:xfrm>
            <a:off x="2974413" y="3900017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0" name="Google Shape;702;p26"/>
          <p:cNvSpPr/>
          <p:nvPr/>
        </p:nvSpPr>
        <p:spPr>
          <a:xfrm>
            <a:off x="4865446" y="2793887"/>
            <a:ext cx="522418" cy="179148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사진변경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451" name="자유형: 도형 450"/>
          <p:cNvSpPr/>
          <p:nvPr/>
        </p:nvSpPr>
        <p:spPr>
          <a:xfrm>
            <a:off x="3251331" y="2326664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52" name="자유형: 도형 451"/>
          <p:cNvSpPr/>
          <p:nvPr/>
        </p:nvSpPr>
        <p:spPr>
          <a:xfrm>
            <a:off x="2817730" y="2689297"/>
            <a:ext cx="196660" cy="121917"/>
          </a:xfrm>
          <a:custGeom>
            <a:avLst/>
            <a:gdLst>
              <a:gd name="connsiteX0" fmla="*/ -1146 w 196760"/>
              <a:gd name="connsiteY0" fmla="*/ -1663 h 121980"/>
              <a:gd name="connsiteX1" fmla="*/ 102762 w 196760"/>
              <a:gd name="connsiteY1" fmla="*/ 119564 h 121980"/>
              <a:gd name="connsiteX2" fmla="*/ 198012 w 196760"/>
              <a:gd name="connsiteY2" fmla="*/ 15655 h 12198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60" h="121980">
                <a:moveTo>
                  <a:pt x="-1146" y="-1663"/>
                </a:moveTo>
                <a:lnTo>
                  <a:pt x="102762" y="119564"/>
                </a:lnTo>
                <a:lnTo>
                  <a:pt x="198012" y="1565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454" name="Google Shape;756;p27"/>
          <p:cNvGrpSpPr/>
          <p:nvPr/>
        </p:nvGrpSpPr>
        <p:grpSpPr>
          <a:xfrm rot="0">
            <a:off x="1303620" y="3603735"/>
            <a:ext cx="966261" cy="517184"/>
            <a:chOff x="-1397835" y="6322905"/>
            <a:chExt cx="2208860" cy="1152128"/>
          </a:xfrm>
        </p:grpSpPr>
        <p:sp>
          <p:nvSpPr>
            <p:cNvPr id="455" name="Google Shape;757;p27"/>
            <p:cNvSpPr/>
            <p:nvPr/>
          </p:nvSpPr>
          <p:spPr>
            <a:xfrm>
              <a:off x="-1397835" y="6322905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마이펫 수정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 완료 되었습니다.</a:t>
              </a:r>
              <a:endParaRPr lang="ko-KR" sz="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456" name="Google Shape;758;p27"/>
            <p:cNvSpPr/>
            <p:nvPr/>
          </p:nvSpPr>
          <p:spPr>
            <a:xfrm>
              <a:off x="-720735" y="7217508"/>
              <a:ext cx="803396" cy="25479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확인</a:t>
              </a:r>
              <a:endParaRPr sz="6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cxnSp>
        <p:nvCxnSpPr>
          <p:cNvPr id="457" name="Google Shape;759;p27"/>
          <p:cNvCxnSpPr>
            <a:stCxn id="446" idx="0"/>
            <a:endCxn id="455" idx="3"/>
          </p:cNvCxnSpPr>
          <p:nvPr/>
        </p:nvCxnSpPr>
        <p:spPr>
          <a:xfrm rot="5400000" flipH="1">
            <a:off x="2661639" y="3470570"/>
            <a:ext cx="37688" cy="821202"/>
          </a:xfrm>
          <a:prstGeom prst="curvedConnector2">
            <a:avLst/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sp>
        <p:nvSpPr>
          <p:cNvPr id="461" name="Google Shape;686;p25"/>
          <p:cNvSpPr/>
          <p:nvPr/>
        </p:nvSpPr>
        <p:spPr>
          <a:xfrm>
            <a:off x="3647988" y="4092523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 b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4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cxnSp>
        <p:nvCxnSpPr>
          <p:cNvPr id="462" name="Google Shape;759;p27"/>
          <p:cNvCxnSpPr/>
          <p:nvPr/>
        </p:nvCxnSpPr>
        <p:spPr>
          <a:xfrm flipV="1">
            <a:off x="3898724" y="3933376"/>
            <a:ext cx="2343185" cy="2416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b689"/>
            </a:solidFill>
            <a:prstDash val="solid"/>
            <a:round/>
            <a:tailEnd type="triangle" w="med" len="med"/>
          </a:ln>
        </p:spPr>
      </p:cxnSp>
      <p:pic>
        <p:nvPicPr>
          <p:cNvPr id="464" name="그림 4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580" y="3084887"/>
            <a:ext cx="2630824" cy="1839779"/>
          </a:xfrm>
          <a:prstGeom prst="rect">
            <a:avLst/>
          </a:prstGeom>
        </p:spPr>
      </p:pic>
      <p:sp>
        <p:nvSpPr>
          <p:cNvPr id="49" name="Google Shape;702;p26"/>
          <p:cNvSpPr/>
          <p:nvPr/>
        </p:nvSpPr>
        <p:spPr>
          <a:xfrm>
            <a:off x="3919691" y="3926399"/>
            <a:ext cx="342592" cy="147413"/>
          </a:xfrm>
          <a:prstGeom prst="roundRect">
            <a:avLst>
              <a:gd name="adj" fmla="val 16667"/>
            </a:avLst>
          </a:prstGeom>
          <a:solidFill>
            <a:srgbClr val="ffb689"/>
          </a:solidFill>
          <a:ln w="12700" cap="flat" cmpd="sng">
            <a:solidFill>
              <a:schemeClr val="dk1"/>
            </a:solidFill>
            <a:prstDash val="solid"/>
            <a:round/>
          </a:ln>
        </p:spPr>
        <p:txBody>
          <a:bodyPr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취소</a:t>
            </a:r>
            <a:endParaRPr lang="ko-KR" altLang="en-US" sz="700" i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50" name="Google Shape;686;p25"/>
          <p:cNvSpPr/>
          <p:nvPr/>
        </p:nvSpPr>
        <p:spPr>
          <a:xfrm>
            <a:off x="4251268" y="3736236"/>
            <a:ext cx="233345" cy="208938"/>
          </a:xfrm>
          <a:prstGeom prst="ellipse">
            <a:avLst/>
          </a:prstGeom>
          <a:solidFill>
            <a:srgbClr val="ffb689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5</a:t>
            </a:r>
            <a:endParaRPr lang="en-US" altLang="ko-KR" sz="1400" b="0" u="none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466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마이펫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마이펫수정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 성 호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마이펫수정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67" name="Google Shape;707;p26"/>
          <p:cNvSpPr txBox="1"/>
          <p:nvPr/>
        </p:nvSpPr>
        <p:spPr>
          <a:xfrm>
            <a:off x="1905367" y="1619578"/>
            <a:ext cx="504189" cy="15967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*</a:t>
            </a:r>
            <a:r>
              <a:rPr lang="ko-KR" altLang="en-US" sz="500" b="0" i="0" u="none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 필수입력</a:t>
            </a:r>
            <a:endParaRPr lang="ko-KR" altLang="en-US" sz="500" b="0" i="0" u="none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ko-KR" altLang="en-US" sz="2627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9057" cy="20853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6945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시작할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 종료할 날짜를 클릭한다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312" name=""/>
          <p:cNvGrpSpPr/>
          <p:nvPr/>
        </p:nvGrpSpPr>
        <p:grpSpPr>
          <a:xfrm rot="0">
            <a:off x="1185097" y="1129940"/>
            <a:ext cx="4177566" cy="3097161"/>
            <a:chOff x="738075" y="579330"/>
            <a:chExt cx="4766370" cy="4342603"/>
          </a:xfrm>
        </p:grpSpPr>
        <p:sp>
          <p:nvSpPr>
            <p:cNvPr id="6156" name=""/>
            <p:cNvSpPr txBox="1"/>
            <p:nvPr/>
          </p:nvSpPr>
          <p:spPr>
            <a:xfrm>
              <a:off x="738075" y="579330"/>
              <a:ext cx="4766370" cy="434260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157" name=""/>
            <p:cNvSpPr txBox="1"/>
            <p:nvPr/>
          </p:nvSpPr>
          <p:spPr>
            <a:xfrm>
              <a:off x="2541004" y="680320"/>
              <a:ext cx="1895116" cy="342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하기</a:t>
              </a:r>
              <a:endParaRPr xmlns:mc="http://schemas.openxmlformats.org/markup-compatibility/2006" xmlns:hp="http://schemas.haansoft.com/office/presentation/8.0" kumimoji="0" lang="ko-KR" altLang="en-US" sz="17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1" name=""/>
            <p:cNvGrpSpPr/>
            <p:nvPr/>
          </p:nvGrpSpPr>
          <p:grpSpPr>
            <a:xfrm rot="0">
              <a:off x="1041044" y="1679436"/>
              <a:ext cx="4177568" cy="3002645"/>
              <a:chOff x="1041041" y="1562105"/>
              <a:chExt cx="4321622" cy="3218726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2" y="1562105"/>
                <a:ext cx="4249589" cy="3218725"/>
                <a:chOff x="824962" y="1129942"/>
                <a:chExt cx="4593655" cy="3423344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2" y="112994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2" y="185021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2" y="2570480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2" y="3252677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2" y="3938996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1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217293" y="1185274"/>
              <a:ext cx="1643575" cy="3029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◀</a:t>
              </a:r>
              <a:r>
                <a:rPr xmlns:mc="http://schemas.openxmlformats.org/markup-compatibility/2006" xmlns:hp="http://schemas.haansoft.com/office/presentation/8.0" kumimoji="1" lang="en-US" altLang="ko-KR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</a:t>
              </a:r>
              <a:r>
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▶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75" name=""/>
            <p:cNvSpPr/>
            <p:nvPr/>
          </p:nvSpPr>
          <p:spPr>
            <a:xfrm>
              <a:off x="4483792" y="1488247"/>
              <a:ext cx="233373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333" name=""/>
          <p:cNvGrpSpPr/>
          <p:nvPr/>
        </p:nvGrpSpPr>
        <p:grpSpPr>
          <a:xfrm rot="0">
            <a:off x="1170237" y="557560"/>
            <a:ext cx="4218046" cy="4461837"/>
            <a:chOff x="1170237" y="557560"/>
            <a:chExt cx="3688236" cy="4346518"/>
          </a:xfrm>
        </p:grpSpPr>
        <p:grpSp>
          <p:nvGrpSpPr>
            <p:cNvPr id="6313" name=""/>
            <p:cNvGrpSpPr/>
            <p:nvPr/>
          </p:nvGrpSpPr>
          <p:grpSpPr>
            <a:xfrm rot="0">
              <a:off x="1170237" y="557560"/>
              <a:ext cx="3680717" cy="4340984"/>
              <a:chOff x="738075" y="647594"/>
              <a:chExt cx="3680718" cy="4340984"/>
            </a:xfrm>
          </p:grpSpPr>
          <p:sp>
            <p:nvSpPr>
              <p:cNvPr id="6317" name=""/>
              <p:cNvSpPr txBox="1"/>
              <p:nvPr/>
            </p:nvSpPr>
            <p:spPr>
              <a:xfrm>
                <a:off x="738075" y="647594"/>
                <a:ext cx="3680718" cy="4340984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8" name=""/>
              <p:cNvSpPr txBox="1"/>
              <p:nvPr/>
            </p:nvSpPr>
            <p:spPr>
              <a:xfrm>
                <a:off x="1012641" y="4447372"/>
                <a:ext cx="3304564" cy="41902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사업자등록번호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/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대표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/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개인정보보호책임자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/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이메일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/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주소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331" name=""/>
            <p:cNvSpPr txBox="1"/>
            <p:nvPr/>
          </p:nvSpPr>
          <p:spPr>
            <a:xfrm>
              <a:off x="1185097" y="4137067"/>
              <a:ext cx="3672848" cy="76701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32" name=""/>
            <p:cNvSpPr txBox="1"/>
            <p:nvPr/>
          </p:nvSpPr>
          <p:spPr>
            <a:xfrm>
              <a:off x="1171800" y="559123"/>
              <a:ext cx="3686674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34" name=""/>
          <p:cNvSpPr/>
          <p:nvPr/>
        </p:nvSpPr>
        <p:spPr>
          <a:xfrm>
            <a:off x="1977394" y="1772833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335" name=""/>
          <p:cNvSpPr/>
          <p:nvPr/>
        </p:nvSpPr>
        <p:spPr>
          <a:xfrm>
            <a:off x="1340689" y="4365805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342" name=""/>
          <p:cNvSpPr txBox="1"/>
          <p:nvPr/>
        </p:nvSpPr>
        <p:spPr>
          <a:xfrm>
            <a:off x="2166356" y="905672"/>
            <a:ext cx="3446314" cy="2962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로그인/마이페이지/이용안내</a:t>
            </a:r>
            <a:r>
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공지사항/예약하기/문의게시판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343" name=""/>
          <p:cNvSpPr txBox="1"/>
          <p:nvPr/>
        </p:nvSpPr>
        <p:spPr>
          <a:xfrm>
            <a:off x="1184063" y="567605"/>
            <a:ext cx="649277" cy="53964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4" name=""/>
          <p:cNvSpPr txBox="1"/>
          <p:nvPr/>
        </p:nvSpPr>
        <p:spPr>
          <a:xfrm>
            <a:off x="2205739" y="697778"/>
            <a:ext cx="3156924" cy="396806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"/>
          <p:cNvSpPr txBox="1"/>
          <p:nvPr/>
        </p:nvSpPr>
        <p:spPr>
          <a:xfrm>
            <a:off x="738075" y="579330"/>
            <a:ext cx="4766370" cy="4342603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57" name=""/>
          <p:cNvSpPr txBox="1"/>
          <p:nvPr/>
        </p:nvSpPr>
        <p:spPr>
          <a:xfrm>
            <a:off x="2674440" y="723785"/>
            <a:ext cx="1895116" cy="342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예약 하기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6270" name=""/>
          <p:cNvGraphicFramePr/>
          <p:nvPr/>
        </p:nvGraphicFramePr>
        <p:xfrm>
          <a:off x="6340926" y="439674"/>
          <a:ext cx="2798244" cy="3067157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51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예약을 설정한 날짜만큼 초록색으로 표가 채워진다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이미 날짜를 선택했을지라도 한번 더 다른 날짜를 선택하면 다시 날짜로 재설정할 수 있다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시작 날짜를 선택하고 이전 날짜를 선택하면 다시 시작날짜로 설정된다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080405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처음엔 비활성화 상태이다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두번 날짜를 선택하여 초록색 막대가 그려지게 되면 예약하기 버튼이 활성화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6281" name=""/>
          <p:cNvGrpSpPr/>
          <p:nvPr/>
        </p:nvGrpSpPr>
        <p:grpSpPr>
          <a:xfrm rot="0">
            <a:off x="1041043" y="1384735"/>
            <a:ext cx="4177566" cy="3260193"/>
            <a:chOff x="1041043" y="1418048"/>
            <a:chExt cx="4177566" cy="3754888"/>
          </a:xfrm>
        </p:grpSpPr>
        <p:grpSp>
          <p:nvGrpSpPr>
            <p:cNvPr id="6271" name=""/>
            <p:cNvGrpSpPr/>
            <p:nvPr/>
          </p:nvGrpSpPr>
          <p:grpSpPr>
            <a:xfrm rot="0">
              <a:off x="1041043" y="1778182"/>
              <a:ext cx="4177566" cy="3002644"/>
              <a:chOff x="1041043" y="1562100"/>
              <a:chExt cx="4321620" cy="3218725"/>
            </a:xfrm>
          </p:grpSpPr>
          <p:grpSp>
            <p:nvGrpSpPr>
              <p:cNvPr id="6262" name=""/>
              <p:cNvGrpSpPr/>
              <p:nvPr/>
            </p:nvGrpSpPr>
            <p:grpSpPr>
              <a:xfrm rot="0">
                <a:off x="1041046" y="1562100"/>
                <a:ext cx="4249590" cy="3218725"/>
                <a:chOff x="824961" y="1129938"/>
                <a:chExt cx="4593655" cy="3423344"/>
              </a:xfrm>
            </p:grpSpPr>
            <p:grpSp>
              <p:nvGrpSpPr>
                <p:cNvPr id="6229" name=""/>
                <p:cNvGrpSpPr/>
                <p:nvPr/>
              </p:nvGrpSpPr>
              <p:grpSpPr>
                <a:xfrm rot="0">
                  <a:off x="824961" y="112993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22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3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4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5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6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7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28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0" name=""/>
                <p:cNvGrpSpPr/>
                <p:nvPr/>
              </p:nvGrpSpPr>
              <p:grpSpPr>
                <a:xfrm rot="0">
                  <a:off x="824961" y="185020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1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2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3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4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5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6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37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38" name=""/>
                <p:cNvGrpSpPr/>
                <p:nvPr/>
              </p:nvGrpSpPr>
              <p:grpSpPr>
                <a:xfrm rot="0">
                  <a:off x="824961" y="2570478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39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0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1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2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3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5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46" name=""/>
                <p:cNvGrpSpPr/>
                <p:nvPr/>
              </p:nvGrpSpPr>
              <p:grpSpPr>
                <a:xfrm rot="0">
                  <a:off x="824961" y="3252673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47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8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9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0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2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3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  <p:grpSp>
              <p:nvGrpSpPr>
                <p:cNvPr id="6254" name=""/>
                <p:cNvGrpSpPr/>
                <p:nvPr/>
              </p:nvGrpSpPr>
              <p:grpSpPr>
                <a:xfrm rot="0">
                  <a:off x="824961" y="3938992"/>
                  <a:ext cx="4593655" cy="614291"/>
                  <a:chOff x="480900" y="1091865"/>
                  <a:chExt cx="5480566" cy="614291"/>
                </a:xfrm>
              </p:grpSpPr>
              <p:sp>
                <p:nvSpPr>
                  <p:cNvPr id="6255" name=""/>
                  <p:cNvSpPr txBox="1"/>
                  <p:nvPr/>
                </p:nvSpPr>
                <p:spPr>
                  <a:xfrm>
                    <a:off x="480900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6" name=""/>
                  <p:cNvSpPr txBox="1"/>
                  <p:nvPr/>
                </p:nvSpPr>
                <p:spPr>
                  <a:xfrm>
                    <a:off x="1279711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7" name=""/>
                  <p:cNvSpPr txBox="1"/>
                  <p:nvPr/>
                </p:nvSpPr>
                <p:spPr>
                  <a:xfrm>
                    <a:off x="2072008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8" name=""/>
                  <p:cNvSpPr txBox="1"/>
                  <p:nvPr/>
                </p:nvSpPr>
                <p:spPr>
                  <a:xfrm>
                    <a:off x="2864305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9" name=""/>
                  <p:cNvSpPr txBox="1"/>
                  <p:nvPr/>
                </p:nvSpPr>
                <p:spPr>
                  <a:xfrm>
                    <a:off x="365660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0" name=""/>
                  <p:cNvSpPr txBox="1"/>
                  <p:nvPr/>
                </p:nvSpPr>
                <p:spPr>
                  <a:xfrm>
                    <a:off x="4448899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1" name=""/>
                  <p:cNvSpPr txBox="1"/>
                  <p:nvPr/>
                </p:nvSpPr>
                <p:spPr>
                  <a:xfrm>
                    <a:off x="5234682" y="1091865"/>
                    <a:ext cx="726784" cy="614291"/>
                  </a:xfrm>
                  <a:prstGeom prst="rect">
                    <a:avLst/>
                  </a:prstGeom>
                  <a:noFill/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</p:grpSp>
          </p:grpSp>
          <p:sp>
            <p:nvSpPr>
              <p:cNvPr id="6263" name=""/>
              <p:cNvSpPr txBox="1"/>
              <p:nvPr/>
            </p:nvSpPr>
            <p:spPr>
              <a:xfrm>
                <a:off x="1689286" y="1589933"/>
                <a:ext cx="3529323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</a:t>
                </a:r>
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4" name=""/>
              <p:cNvSpPr txBox="1"/>
              <p:nvPr/>
            </p:nvSpPr>
            <p:spPr>
              <a:xfrm>
                <a:off x="1103545" y="2310203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10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13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5" name=""/>
              <p:cNvSpPr txBox="1"/>
              <p:nvPr/>
            </p:nvSpPr>
            <p:spPr>
              <a:xfrm>
                <a:off x="1055920" y="2958446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17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19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8" name=""/>
              <p:cNvSpPr txBox="1"/>
              <p:nvPr/>
            </p:nvSpPr>
            <p:spPr>
              <a:xfrm>
                <a:off x="1041043" y="3606689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21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22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23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24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25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26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27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9" name=""/>
              <p:cNvSpPr txBox="1"/>
              <p:nvPr/>
            </p:nvSpPr>
            <p:spPr>
              <a:xfrm>
                <a:off x="1041043" y="4299128"/>
                <a:ext cx="4259118" cy="260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28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29</a:t>
                </a:r>
                <a:r>
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          </a:t>
                </a:r>
                <a:r>
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30</a:t>
                </a:r>
  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72" name=""/>
            <p:cNvSpPr txBox="1"/>
            <p:nvPr/>
          </p:nvSpPr>
          <p:spPr>
            <a:xfrm>
              <a:off x="2337528" y="1418048"/>
              <a:ext cx="1584594" cy="2428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N</a:t>
              </a:r>
              <a:r>
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월</a:t>
              </a:r>
              <a:r>
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</a:t>
              </a:r>
              <a:r>
                <a:rPr xmlns:mc="http://schemas.openxmlformats.org/markup-compatibility/2006" xmlns:hp="http://schemas.haansoft.com/office/presentation/8.0" kumimoji="1" lang="ko-KR" altLang="en-US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7" name=""/>
            <p:cNvGrpSpPr/>
            <p:nvPr/>
          </p:nvGrpSpPr>
          <p:grpSpPr>
            <a:xfrm rot="0">
              <a:off x="1689286" y="1778183"/>
              <a:ext cx="3457295" cy="504189"/>
              <a:chOff x="1689286" y="1778183"/>
              <a:chExt cx="3457295" cy="504189"/>
            </a:xfrm>
          </p:grpSpPr>
          <p:sp>
            <p:nvSpPr>
              <p:cNvPr id="6274" name=""/>
              <p:cNvSpPr/>
              <p:nvPr/>
            </p:nvSpPr>
            <p:spPr>
              <a:xfrm>
                <a:off x="1689286" y="1778183"/>
                <a:ext cx="484949" cy="504189"/>
              </a:xfrm>
              <a:prstGeom prst="ellipse">
                <a:avLst/>
              </a:prstGeom>
              <a:solidFill>
                <a:schemeClr val="accent4"/>
              </a:solidFill>
              <a:ln w="25452" cap="flat" cmpd="sng" algn="ctr">
                <a:solidFill>
                  <a:schemeClr val="accent4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  <p:sp>
            <p:nvSpPr>
              <p:cNvPr id="6275" name=""/>
              <p:cNvSpPr/>
              <p:nvPr/>
            </p:nvSpPr>
            <p:spPr>
              <a:xfrm>
                <a:off x="2049421" y="1922237"/>
                <a:ext cx="2737026" cy="21608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6276" name=""/>
              <p:cNvSpPr/>
              <p:nvPr/>
            </p:nvSpPr>
            <p:spPr>
              <a:xfrm>
                <a:off x="4661632" y="1778183"/>
                <a:ext cx="484949" cy="504189"/>
              </a:xfrm>
              <a:prstGeom prst="ellipse">
                <a:avLst/>
              </a:prstGeom>
              <a:solidFill>
                <a:schemeClr val="accent4"/>
              </a:solidFill>
              <a:ln w="25452" cap="flat" cmpd="sng" algn="ctr">
                <a:solidFill>
                  <a:schemeClr val="accent4"/>
                </a:solidFill>
                <a:prstDash val="solid"/>
                <a:round/>
              </a:ln>
            </p:spPr>
            <p:txBody>
              <a:bodyPr vert="horz" wrap="square" lIns="91424" tIns="45700" rIns="91424" bIns="45700" anchor="ctr">
                <a:noAutofit/>
              </a:bodyPr>
              <a:lstStyle/>
              <a:p>
                <a:pPr marL="0" lvl="0" indent="0" algn="ctr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endParaRPr>
              </a:p>
            </p:txBody>
          </p:sp>
        </p:grpSp>
        <p:sp>
          <p:nvSpPr>
            <p:cNvPr id="6278" name=""/>
            <p:cNvSpPr/>
            <p:nvPr/>
          </p:nvSpPr>
          <p:spPr>
            <a:xfrm>
              <a:off x="1617259" y="1634129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6280" name=""/>
            <p:cNvSpPr/>
            <p:nvPr/>
          </p:nvSpPr>
          <p:spPr>
            <a:xfrm>
              <a:off x="2553610" y="5023532"/>
              <a:ext cx="204543" cy="149404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6282" name="Group 1"/>
          <p:cNvGrpSpPr/>
          <p:nvPr/>
        </p:nvGrpSpPr>
        <p:grpSpPr>
          <a:xfrm rot="0">
            <a:off x="2841718" y="4471594"/>
            <a:ext cx="1008378" cy="331723"/>
            <a:chOff x="2520496" y="4347347"/>
            <a:chExt cx="1484019" cy="331723"/>
          </a:xfrm>
        </p:grpSpPr>
        <p:sp>
          <p:nvSpPr>
            <p:cNvPr id="6283" name=""/>
            <p:cNvSpPr txBox="1"/>
            <p:nvPr/>
          </p:nvSpPr>
          <p:spPr>
            <a:xfrm>
              <a:off x="2520496" y="4347347"/>
              <a:ext cx="1233232" cy="33172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84" name=""/>
            <p:cNvSpPr txBox="1"/>
            <p:nvPr/>
          </p:nvSpPr>
          <p:spPr>
            <a:xfrm>
              <a:off x="2615720" y="4391833"/>
              <a:ext cx="1388795" cy="2618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예약하기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"/>
          <p:cNvGraphicFramePr/>
          <p:nvPr/>
        </p:nvGraphicFramePr>
        <p:xfrm>
          <a:off x="6340926" y="439674"/>
          <a:ext cx="2798244" cy="3736254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width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100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height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11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459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3011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 Menu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70%, height : 100%)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로그인 / 마이페이지 / 이용안내 / 예약하기 / 고객센터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297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Banner : 배너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(width: 100% height : 40%)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77736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Info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47%)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 목록 : 룸정보 / 시설안내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※ 메뉴 버튼 형태로 구현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33311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7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309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136" name=""/>
          <p:cNvSpPr txBox="1"/>
          <p:nvPr/>
        </p:nvSpPr>
        <p:spPr>
          <a:xfrm>
            <a:off x="6778982" y="4866394"/>
            <a:ext cx="2133178" cy="2745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3160" name=""/>
          <p:cNvGrpSpPr/>
          <p:nvPr/>
        </p:nvGrpSpPr>
        <p:grpSpPr>
          <a:xfrm rot="0">
            <a:off x="738075" y="647594"/>
            <a:ext cx="3918016" cy="4340984"/>
            <a:chOff x="738075" y="647594"/>
            <a:chExt cx="3918016" cy="4340984"/>
          </a:xfrm>
        </p:grpSpPr>
        <p:sp>
          <p:nvSpPr>
            <p:cNvPr id="3140" name=""/>
            <p:cNvSpPr/>
            <p:nvPr/>
          </p:nvSpPr>
          <p:spPr>
            <a:xfrm>
              <a:off x="863441" y="714241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1" name=""/>
            <p:cNvSpPr/>
            <p:nvPr/>
          </p:nvSpPr>
          <p:spPr>
            <a:xfrm>
              <a:off x="871367" y="1268174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3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2" name=""/>
            <p:cNvSpPr/>
            <p:nvPr/>
          </p:nvSpPr>
          <p:spPr>
            <a:xfrm>
              <a:off x="855515" y="2464957"/>
              <a:ext cx="233317" cy="209483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4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43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4" name=""/>
            <p:cNvSpPr txBox="1"/>
            <p:nvPr/>
          </p:nvSpPr>
          <p:spPr>
            <a:xfrm>
              <a:off x="739638" y="649157"/>
              <a:ext cx="445459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5" name=""/>
            <p:cNvSpPr txBox="1"/>
            <p:nvPr/>
          </p:nvSpPr>
          <p:spPr>
            <a:xfrm>
              <a:off x="1257124" y="793613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8" name=""/>
            <p:cNvSpPr txBox="1"/>
            <p:nvPr/>
          </p:nvSpPr>
          <p:spPr>
            <a:xfrm>
              <a:off x="744382" y="2350643"/>
              <a:ext cx="3672848" cy="1876458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49" name=""/>
            <p:cNvSpPr/>
            <p:nvPr/>
          </p:nvSpPr>
          <p:spPr>
            <a:xfrm>
              <a:off x="1257124" y="769805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  <p:sp>
          <p:nvSpPr>
            <p:cNvPr id="3150" name=""/>
            <p:cNvSpPr txBox="1"/>
            <p:nvPr/>
          </p:nvSpPr>
          <p:spPr>
            <a:xfrm>
              <a:off x="1142807" y="2439560"/>
              <a:ext cx="3139451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1" name=""/>
            <p:cNvSpPr txBox="1"/>
            <p:nvPr/>
          </p:nvSpPr>
          <p:spPr>
            <a:xfrm>
              <a:off x="1128518" y="3202976"/>
              <a:ext cx="3081713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   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6" name=""/>
            <p:cNvSpPr txBox="1"/>
            <p:nvPr/>
          </p:nvSpPr>
          <p:spPr>
            <a:xfrm>
              <a:off x="1209776" y="987224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7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사업자등록번호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대표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개인정보보호책임자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이메일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주소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58" name=""/>
            <p:cNvSpPr/>
            <p:nvPr/>
          </p:nvSpPr>
          <p:spPr>
            <a:xfrm>
              <a:off x="825373" y="4331495"/>
              <a:ext cx="233317" cy="207920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  <a:sym typeface="Arial"/>
                </a:rPr>
                <a:t>6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7370" name=""/>
          <p:cNvGraphicFramePr/>
          <p:nvPr/>
        </p:nvGraphicFramePr>
        <p:xfrm>
          <a:off x="6340926" y="439674"/>
          <a:ext cx="2799057" cy="213080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0306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마이펫이 존재하지 않으면 등록펫이 없다는  창을 띄워준다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373" name="Group 1"/>
          <p:cNvGrpSpPr/>
          <p:nvPr/>
        </p:nvGrpSpPr>
        <p:grpSpPr>
          <a:xfrm rot="0">
            <a:off x="6010906" y="2809053"/>
            <a:ext cx="2737025" cy="2066291"/>
            <a:chOff x="115877" y="544388"/>
            <a:chExt cx="2802988" cy="3604583"/>
          </a:xfrm>
        </p:grpSpPr>
        <p:sp>
          <p:nvSpPr>
            <p:cNvPr id="7374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75" name=""/>
            <p:cNvSpPr txBox="1"/>
            <p:nvPr/>
          </p:nvSpPr>
          <p:spPr>
            <a:xfrm>
              <a:off x="260494" y="664551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76" name=""/>
            <p:cNvSpPr txBox="1"/>
            <p:nvPr/>
          </p:nvSpPr>
          <p:spPr>
            <a:xfrm>
              <a:off x="299189" y="1008538"/>
              <a:ext cx="1765835" cy="30098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등록 펫이 없습니다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.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마이페이지에서 펫 등록 해주세요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.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u="sng" baseline="0" mc:Ignorable="hp" hp:hslEmbossed="0">
                  <a:solidFill>
                    <a:srgbClr val="ff843a"/>
                  </a:solidFill>
                  <a:latin typeface="맑은 고딕"/>
                  <a:ea typeface="맑은 고딕"/>
                </a:rPr>
                <a:t>마이페이지 펫 등록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</p:txBody>
        </p:sp>
      </p:grpSp>
      <p:cxnSp>
        <p:nvCxnSpPr>
          <p:cNvPr id="7372" name=""/>
          <p:cNvCxnSpPr/>
          <p:nvPr/>
        </p:nvCxnSpPr>
        <p:spPr>
          <a:xfrm>
            <a:off x="3778069" y="2570480"/>
            <a:ext cx="2448918" cy="432162"/>
          </a:xfrm>
          <a:prstGeom prst="straightConnector1">
            <a:avLst/>
          </a:prstGeom>
          <a:ln w="635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2" name=""/>
          <p:cNvGrpSpPr/>
          <p:nvPr/>
        </p:nvGrpSpPr>
        <p:grpSpPr>
          <a:xfrm rot="0">
            <a:off x="1170237" y="557560"/>
            <a:ext cx="4442433" cy="4461837"/>
            <a:chOff x="1170237" y="557560"/>
            <a:chExt cx="4442433" cy="4461837"/>
          </a:xfrm>
        </p:grpSpPr>
        <p:grpSp>
          <p:nvGrpSpPr>
            <p:cNvPr id="7344" name=""/>
            <p:cNvGrpSpPr/>
            <p:nvPr/>
          </p:nvGrpSpPr>
          <p:grpSpPr>
            <a:xfrm rot="0">
              <a:off x="1170237" y="557560"/>
              <a:ext cx="4218046" cy="4461837"/>
              <a:chOff x="1170237" y="557560"/>
              <a:chExt cx="3688236" cy="4346518"/>
            </a:xfrm>
          </p:grpSpPr>
          <p:grpSp>
            <p:nvGrpSpPr>
              <p:cNvPr id="7345" name=""/>
              <p:cNvGrpSpPr/>
              <p:nvPr/>
            </p:nvGrpSpPr>
            <p:grpSpPr>
              <a:xfrm rot="0">
                <a:off x="1170237" y="557560"/>
                <a:ext cx="3680717" cy="4340984"/>
                <a:chOff x="738075" y="647594"/>
                <a:chExt cx="3680718" cy="4340984"/>
              </a:xfrm>
            </p:grpSpPr>
            <p:sp>
              <p:nvSpPr>
                <p:cNvPr id="7346" name=""/>
                <p:cNvSpPr txBox="1"/>
                <p:nvPr/>
              </p:nvSpPr>
              <p:spPr>
                <a:xfrm>
                  <a:off x="738075" y="647594"/>
                  <a:ext cx="3680718" cy="4340984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7350" name=""/>
                <p:cNvSpPr txBox="1"/>
                <p:nvPr/>
              </p:nvSpPr>
              <p:spPr>
                <a:xfrm>
                  <a:off x="1012641" y="4447372"/>
                  <a:ext cx="3304564" cy="4190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사업자등록번호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대표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개인정보보호책임자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이메일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주소</a:t>
                  </a:r>
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7351" name=""/>
              <p:cNvSpPr txBox="1"/>
              <p:nvPr/>
            </p:nvSpPr>
            <p:spPr>
              <a:xfrm>
                <a:off x="1185097" y="4137067"/>
                <a:ext cx="3672848" cy="767011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352" name=""/>
              <p:cNvSpPr txBox="1"/>
              <p:nvPr/>
            </p:nvSpPr>
            <p:spPr>
              <a:xfrm>
                <a:off x="1171800" y="559123"/>
                <a:ext cx="3686674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355" name="Group 1"/>
            <p:cNvGrpSpPr/>
            <p:nvPr/>
          </p:nvGrpSpPr>
          <p:grpSpPr>
            <a:xfrm rot="0">
              <a:off x="1425627" y="1173350"/>
              <a:ext cx="3653990" cy="3019030"/>
              <a:chOff x="115877" y="544388"/>
              <a:chExt cx="2802988" cy="3604583"/>
            </a:xfrm>
          </p:grpSpPr>
          <p:sp>
            <p:nvSpPr>
              <p:cNvPr id="7356" name=""/>
              <p:cNvSpPr txBox="1"/>
              <p:nvPr/>
            </p:nvSpPr>
            <p:spPr>
              <a:xfrm>
                <a:off x="115877" y="544388"/>
                <a:ext cx="2802988" cy="360458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57" name=""/>
              <p:cNvSpPr txBox="1"/>
              <p:nvPr/>
            </p:nvSpPr>
            <p:spPr>
              <a:xfrm>
                <a:off x="260493" y="664552"/>
                <a:ext cx="1604697" cy="30158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마이펫               </a:t>
                </a:r>
  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358" name=""/>
              <p:cNvSpPr txBox="1"/>
              <p:nvPr/>
            </p:nvSpPr>
            <p:spPr>
              <a:xfrm>
                <a:off x="299189" y="1008539"/>
                <a:ext cx="1455497" cy="30098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뽀삐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이름       뽀삐                         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견종       말티즈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성별       수컷 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체중       소형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rPr>
                  <a:t>특이사항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바탕"/>
                    <a:ea typeface="맑은 고딕"/>
                  </a:rPr>
                  <a:t>뽀삐는 </a:t>
                </a:r>
                <a:r>
  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바탕"/>
                    <a:ea typeface="맑은 고딕"/>
                  </a:rPr>
                  <a:t>...</a:t>
                </a: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바탕"/>
                    <a:ea typeface="맑은 고딕"/>
                  </a:rPr>
                  <a:t>예약하러 가기</a:t>
                </a:r>
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  <a:p>
                <a:pPr marL="0" lvl="0" indent="0" algn="l" defTabSz="5884688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endParaRPr>
              </a:p>
            </p:txBody>
          </p:sp>
          <p:sp>
            <p:nvSpPr>
              <p:cNvPr id="7362" name=""/>
              <p:cNvSpPr txBox="1"/>
              <p:nvPr/>
            </p:nvSpPr>
            <p:spPr>
              <a:xfrm>
                <a:off x="318130" y="2900471"/>
                <a:ext cx="2266526" cy="569785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7369" name=""/>
            <p:cNvSpPr/>
            <p:nvPr/>
          </p:nvSpPr>
          <p:spPr>
            <a:xfrm>
              <a:off x="1689286" y="3722912"/>
              <a:ext cx="1008378" cy="216081"/>
            </a:xfrm>
            <a:prstGeom prst="rect">
              <a:avLst/>
            </a:prstGeom>
            <a:noFill/>
            <a:ln w="9525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371" name=""/>
            <p:cNvSpPr txBox="1"/>
            <p:nvPr/>
          </p:nvSpPr>
          <p:spPr>
            <a:xfrm>
              <a:off x="1689286" y="1562102"/>
              <a:ext cx="987244" cy="1761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78" name=""/>
            <p:cNvSpPr/>
            <p:nvPr/>
          </p:nvSpPr>
          <p:spPr>
            <a:xfrm>
              <a:off x="3616779" y="2282372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  <p:sp>
          <p:nvSpPr>
            <p:cNvPr id="7379" name=""/>
            <p:cNvSpPr txBox="1"/>
            <p:nvPr/>
          </p:nvSpPr>
          <p:spPr>
            <a:xfrm>
              <a:off x="2166356" y="905672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80" name=""/>
            <p:cNvSpPr txBox="1"/>
            <p:nvPr/>
          </p:nvSpPr>
          <p:spPr>
            <a:xfrm>
              <a:off x="2205739" y="697778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81" name=""/>
            <p:cNvSpPr txBox="1"/>
            <p:nvPr/>
          </p:nvSpPr>
          <p:spPr>
            <a:xfrm>
              <a:off x="1184063" y="567605"/>
              <a:ext cx="649277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8197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8235" name="Group 1"/>
          <p:cNvGrpSpPr/>
          <p:nvPr/>
        </p:nvGrpSpPr>
        <p:grpSpPr>
          <a:xfrm rot="0">
            <a:off x="88861" y="544388"/>
            <a:ext cx="2830004" cy="3604583"/>
            <a:chOff x="88861" y="544388"/>
            <a:chExt cx="2830004" cy="3604583"/>
          </a:xfrm>
        </p:grpSpPr>
        <p:sp>
          <p:nvSpPr>
            <p:cNvPr id="8236" name=""/>
            <p:cNvSpPr txBox="1"/>
            <p:nvPr/>
          </p:nvSpPr>
          <p:spPr>
            <a:xfrm>
              <a:off x="115877" y="544388"/>
              <a:ext cx="2802988" cy="360458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37" name=""/>
            <p:cNvSpPr txBox="1"/>
            <p:nvPr/>
          </p:nvSpPr>
          <p:spPr>
            <a:xfrm>
              <a:off x="233317" y="1107866"/>
              <a:ext cx="1604697" cy="301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38" name=""/>
            <p:cNvSpPr txBox="1"/>
            <p:nvPr/>
          </p:nvSpPr>
          <p:spPr>
            <a:xfrm>
              <a:off x="305816" y="1418048"/>
              <a:ext cx="1455497" cy="19077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뽀삐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       말티즈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수컷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뽀삐는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바탕"/>
                  <a:ea typeface="맑은 고딕"/>
                </a:rPr>
                <a:t>...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endParaRPr>
            </a:p>
          </p:txBody>
        </p:sp>
        <p:sp>
          <p:nvSpPr>
            <p:cNvPr id="8253" name=""/>
            <p:cNvSpPr txBox="1"/>
            <p:nvPr/>
          </p:nvSpPr>
          <p:spPr>
            <a:xfrm>
              <a:off x="320773" y="3153127"/>
              <a:ext cx="2266526" cy="56978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54" name=""/>
            <p:cNvSpPr/>
            <p:nvPr/>
          </p:nvSpPr>
          <p:spPr>
            <a:xfrm>
              <a:off x="88861" y="1385614"/>
              <a:ext cx="233317" cy="209538"/>
            </a:xfrm>
            <a:prstGeom prst="ellipse">
              <a:avLst/>
            </a:prstGeom>
            <a:solidFill>
              <a:srgbClr val="ffb689"/>
            </a:solidFill>
            <a:ln w="25452" cap="flat" cmpd="sng" algn="ctr">
              <a:solidFill>
                <a:srgbClr val="ffb689"/>
              </a:solidFill>
              <a:prstDash val="solid"/>
              <a:round/>
            </a:ln>
          </p:spPr>
          <p:txBody>
            <a:bodyPr vert="horz" wrap="square" lIns="91424" tIns="45700" rIns="91424" bIns="4570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+mn-cs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endParaRPr>
            </a:p>
          </p:txBody>
        </p:sp>
      </p:grpSp>
      <p:grpSp>
        <p:nvGrpSpPr>
          <p:cNvPr id="8255" name="Group 2"/>
          <p:cNvGrpSpPr/>
          <p:nvPr/>
        </p:nvGrpSpPr>
        <p:grpSpPr>
          <a:xfrm rot="0">
            <a:off x="1507854" y="960284"/>
            <a:ext cx="2802988" cy="3606091"/>
            <a:chOff x="1507854" y="960284"/>
            <a:chExt cx="2802988" cy="3606091"/>
          </a:xfrm>
        </p:grpSpPr>
        <p:sp>
          <p:nvSpPr>
            <p:cNvPr id="8256" name=""/>
            <p:cNvSpPr txBox="1"/>
            <p:nvPr/>
          </p:nvSpPr>
          <p:spPr>
            <a:xfrm>
              <a:off x="1507854" y="960284"/>
              <a:ext cx="2802988" cy="3606091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60" name=""/>
            <p:cNvSpPr txBox="1"/>
            <p:nvPr/>
          </p:nvSpPr>
          <p:spPr>
            <a:xfrm>
              <a:off x="1625294" y="1525325"/>
              <a:ext cx="1604697" cy="29996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마이펫              </a:t>
              </a:r>
              <a:endParaRPr xmlns:mc="http://schemas.openxmlformats.org/markup-compatibility/2006" xmlns:hp="http://schemas.haansoft.com/office/presentation/8.0" kumimoji="1" lang="ko-KR" altLang="en-US" sz="14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61" name=""/>
            <p:cNvSpPr txBox="1"/>
            <p:nvPr/>
          </p:nvSpPr>
          <p:spPr>
            <a:xfrm>
              <a:off x="1658617" y="2072895"/>
              <a:ext cx="1969744" cy="16030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이름                              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견종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성별        수컷   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체중        소형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특이사항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뽀삐는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...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270" name=""/>
            <p:cNvSpPr txBox="1"/>
            <p:nvPr/>
          </p:nvSpPr>
          <p:spPr>
            <a:xfrm>
              <a:off x="1712593" y="3669611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1" name=""/>
            <p:cNvSpPr txBox="1"/>
            <p:nvPr/>
          </p:nvSpPr>
          <p:spPr>
            <a:xfrm>
              <a:off x="1689286" y="1775276"/>
              <a:ext cx="1322149" cy="1590408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272" name=""/>
            <p:cNvSpPr txBox="1"/>
            <p:nvPr/>
          </p:nvSpPr>
          <p:spPr>
            <a:xfrm>
              <a:off x="1689286" y="1769750"/>
              <a:ext cx="2183972" cy="1601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뽀삐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뭉자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사랑이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피피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하하</a:t>
              </a: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276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34905" y="1549103"/>
            <a:ext cx="1366580" cy="422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277" name=""/>
          <p:cNvSpPr txBox="1"/>
          <p:nvPr/>
        </p:nvSpPr>
        <p:spPr>
          <a:xfrm>
            <a:off x="4452117" y="987244"/>
            <a:ext cx="2803044" cy="360452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278" name=""/>
          <p:cNvSpPr txBox="1"/>
          <p:nvPr/>
        </p:nvSpPr>
        <p:spPr>
          <a:xfrm>
            <a:off x="4569557" y="1550722"/>
            <a:ext cx="1604697" cy="301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마이펫               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79" name=""/>
          <p:cNvSpPr txBox="1"/>
          <p:nvPr/>
        </p:nvSpPr>
        <p:spPr>
          <a:xfrm>
            <a:off x="4602936" y="2099855"/>
            <a:ext cx="2423652" cy="18681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이름     뭉자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견종     시츄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성별     암컷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체중     중형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특이사항</a:t>
            </a: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우리 집 개는 안 물어요 </a:t>
            </a:r>
            <a:r>
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^^</a:t>
            </a:r>
            <a:endParaRPr xmlns:mc="http://schemas.openxmlformats.org/markup-compatibility/2006" xmlns:hp="http://schemas.haansoft.com/office/presentation/8.0" kumimoji="1" lang="ko-KR" altLang="en-US" sz="9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8288" name=""/>
          <p:cNvSpPr txBox="1"/>
          <p:nvPr/>
        </p:nvSpPr>
        <p:spPr>
          <a:xfrm>
            <a:off x="4680675" y="3578858"/>
            <a:ext cx="2266582" cy="569841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graphicFrame>
        <p:nvGraphicFramePr>
          <p:cNvPr id="8312" name=""/>
          <p:cNvGraphicFramePr/>
          <p:nvPr/>
        </p:nvGraphicFramePr>
        <p:xfrm>
          <a:off x="6340926" y="439674"/>
          <a:ext cx="2799057" cy="2410568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강아지를 선택했을 경우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3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강아지가 여러마리 등록되어 있어도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처음에는 마이페이지에서 처음 등록한 강아지가 표시되게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8254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등록한 펫이 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마리 이상이면 펫 선택창을 클릭하여 등록한 펫 중 예약을 진행할 펫을 선택할 수 있다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9584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클릭 시 해당 펫 정보를 불러온다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319" name="Group 4"/>
          <p:cNvGrpSpPr/>
          <p:nvPr/>
        </p:nvGrpSpPr>
        <p:grpSpPr>
          <a:xfrm rot="0">
            <a:off x="288534" y="3794939"/>
            <a:ext cx="1002516" cy="223828"/>
            <a:chOff x="906309" y="2820459"/>
            <a:chExt cx="1362651" cy="223828"/>
          </a:xfrm>
        </p:grpSpPr>
        <p:sp>
          <p:nvSpPr>
            <p:cNvPr id="8320" name=""/>
            <p:cNvSpPr txBox="1"/>
            <p:nvPr/>
          </p:nvSpPr>
          <p:spPr>
            <a:xfrm>
              <a:off x="950739" y="2820459"/>
              <a:ext cx="1102140" cy="21428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21" name=""/>
            <p:cNvSpPr txBox="1"/>
            <p:nvPr/>
          </p:nvSpPr>
          <p:spPr>
            <a:xfrm>
              <a:off x="906309" y="2820459"/>
              <a:ext cx="136265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328" name=""/>
          <p:cNvSpPr txBox="1"/>
          <p:nvPr/>
        </p:nvSpPr>
        <p:spPr>
          <a:xfrm>
            <a:off x="341907" y="1418048"/>
            <a:ext cx="987244" cy="176160"/>
          </a:xfrm>
          <a:prstGeom prst="rect">
            <a:avLst/>
          </a:prstGeom>
          <a:noFill/>
          <a:ln w="9544" cap="flat" cmpd="sng" algn="ctr">
            <a:solidFill>
              <a:srgbClr val="00000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8330" name=""/>
          <p:cNvSpPr/>
          <p:nvPr/>
        </p:nvSpPr>
        <p:spPr>
          <a:xfrm>
            <a:off x="3544752" y="206629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cxnSp>
        <p:nvCxnSpPr>
          <p:cNvPr id="8331" name=""/>
          <p:cNvCxnSpPr/>
          <p:nvPr/>
        </p:nvCxnSpPr>
        <p:spPr>
          <a:xfrm>
            <a:off x="2121448" y="2138318"/>
            <a:ext cx="2448918" cy="432162"/>
          </a:xfrm>
          <a:prstGeom prst="straightConnector1">
            <a:avLst/>
          </a:prstGeom>
          <a:ln w="635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2" name=""/>
          <p:cNvSpPr/>
          <p:nvPr/>
        </p:nvSpPr>
        <p:spPr>
          <a:xfrm>
            <a:off x="1383942" y="625751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8333" name="Group 4"/>
          <p:cNvGrpSpPr/>
          <p:nvPr/>
        </p:nvGrpSpPr>
        <p:grpSpPr>
          <a:xfrm rot="0">
            <a:off x="1695148" y="4291381"/>
            <a:ext cx="1002516" cy="223828"/>
            <a:chOff x="906309" y="2820459"/>
            <a:chExt cx="1362651" cy="223828"/>
          </a:xfrm>
        </p:grpSpPr>
        <p:sp>
          <p:nvSpPr>
            <p:cNvPr id="8334" name=""/>
            <p:cNvSpPr txBox="1"/>
            <p:nvPr/>
          </p:nvSpPr>
          <p:spPr>
            <a:xfrm>
              <a:off x="950739" y="2820459"/>
              <a:ext cx="1102140" cy="21428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35" name=""/>
            <p:cNvSpPr txBox="1"/>
            <p:nvPr/>
          </p:nvSpPr>
          <p:spPr>
            <a:xfrm>
              <a:off x="906309" y="2820459"/>
              <a:ext cx="136265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8336" name="Group 4"/>
          <p:cNvGrpSpPr/>
          <p:nvPr/>
        </p:nvGrpSpPr>
        <p:grpSpPr>
          <a:xfrm rot="0">
            <a:off x="4648255" y="4227101"/>
            <a:ext cx="1002516" cy="223828"/>
            <a:chOff x="906309" y="2820459"/>
            <a:chExt cx="1362651" cy="223828"/>
          </a:xfrm>
        </p:grpSpPr>
        <p:sp>
          <p:nvSpPr>
            <p:cNvPr id="8337" name=""/>
            <p:cNvSpPr txBox="1"/>
            <p:nvPr/>
          </p:nvSpPr>
          <p:spPr>
            <a:xfrm>
              <a:off x="950739" y="2820459"/>
              <a:ext cx="1102140" cy="214282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8338" name=""/>
            <p:cNvSpPr txBox="1"/>
            <p:nvPr/>
          </p:nvSpPr>
          <p:spPr>
            <a:xfrm>
              <a:off x="906309" y="2820459"/>
              <a:ext cx="1362651" cy="2238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예약하러 가기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상세예약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룸 선택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6235" name=""/>
          <p:cNvGrpSpPr/>
          <p:nvPr/>
        </p:nvGrpSpPr>
        <p:grpSpPr>
          <a:xfrm rot="0">
            <a:off x="1170237" y="557560"/>
            <a:ext cx="4442433" cy="4461837"/>
            <a:chOff x="1170237" y="557560"/>
            <a:chExt cx="4442433" cy="4461837"/>
          </a:xfrm>
        </p:grpSpPr>
        <p:grpSp>
          <p:nvGrpSpPr>
            <p:cNvPr id="6236" name=""/>
            <p:cNvGrpSpPr/>
            <p:nvPr/>
          </p:nvGrpSpPr>
          <p:grpSpPr>
            <a:xfrm rot="0">
              <a:off x="1170237" y="557560"/>
              <a:ext cx="4218046" cy="4461837"/>
              <a:chOff x="1170237" y="557560"/>
              <a:chExt cx="3688236" cy="4346518"/>
            </a:xfrm>
          </p:grpSpPr>
          <p:grpSp>
            <p:nvGrpSpPr>
              <p:cNvPr id="6237" name=""/>
              <p:cNvGrpSpPr/>
              <p:nvPr/>
            </p:nvGrpSpPr>
            <p:grpSpPr>
              <a:xfrm rot="0">
                <a:off x="1170237" y="557560"/>
                <a:ext cx="3680717" cy="4340984"/>
                <a:chOff x="738075" y="647594"/>
                <a:chExt cx="3680718" cy="4340984"/>
              </a:xfrm>
            </p:grpSpPr>
            <p:sp>
              <p:nvSpPr>
                <p:cNvPr id="6238" name=""/>
                <p:cNvSpPr txBox="1"/>
                <p:nvPr/>
              </p:nvSpPr>
              <p:spPr>
                <a:xfrm>
                  <a:off x="738075" y="647594"/>
                  <a:ext cx="3680718" cy="4340984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6239" name=""/>
                <p:cNvSpPr txBox="1"/>
                <p:nvPr/>
              </p:nvSpPr>
              <p:spPr>
                <a:xfrm>
                  <a:off x="1012641" y="4447372"/>
                  <a:ext cx="3304564" cy="4190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사업자등록번호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대표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개인정보보호책임자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이메일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주소</a:t>
                  </a:r>
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6240" name=""/>
              <p:cNvSpPr txBox="1"/>
              <p:nvPr/>
            </p:nvSpPr>
            <p:spPr>
              <a:xfrm>
                <a:off x="1185097" y="4137067"/>
                <a:ext cx="3672848" cy="767011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41" name=""/>
              <p:cNvSpPr txBox="1"/>
              <p:nvPr/>
            </p:nvSpPr>
            <p:spPr>
              <a:xfrm>
                <a:off x="1171800" y="559123"/>
                <a:ext cx="3686674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50" name=""/>
            <p:cNvSpPr txBox="1"/>
            <p:nvPr/>
          </p:nvSpPr>
          <p:spPr>
            <a:xfrm>
              <a:off x="2166356" y="905672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51" name=""/>
            <p:cNvSpPr txBox="1"/>
            <p:nvPr/>
          </p:nvSpPr>
          <p:spPr>
            <a:xfrm>
              <a:off x="2205739" y="697778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52" name=""/>
            <p:cNvSpPr txBox="1"/>
            <p:nvPr/>
          </p:nvSpPr>
          <p:spPr>
            <a:xfrm>
              <a:off x="1184063" y="567605"/>
              <a:ext cx="649277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86" name=""/>
          <p:cNvGrpSpPr/>
          <p:nvPr/>
        </p:nvGrpSpPr>
        <p:grpSpPr>
          <a:xfrm rot="0">
            <a:off x="1590014" y="1201967"/>
            <a:ext cx="3328102" cy="2999695"/>
            <a:chOff x="1590014" y="1201967"/>
            <a:chExt cx="3328102" cy="2999695"/>
          </a:xfrm>
        </p:grpSpPr>
        <p:sp>
          <p:nvSpPr>
            <p:cNvPr id="6253" name=""/>
            <p:cNvSpPr txBox="1"/>
            <p:nvPr/>
          </p:nvSpPr>
          <p:spPr>
            <a:xfrm>
              <a:off x="1590014" y="1201967"/>
              <a:ext cx="3328102" cy="299969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54" name=""/>
            <p:cNvSpPr txBox="1"/>
            <p:nvPr/>
          </p:nvSpPr>
          <p:spPr>
            <a:xfrm>
              <a:off x="2814946" y="1253261"/>
              <a:ext cx="1323258" cy="2368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리스트</a:t>
              </a:r>
  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70" name=""/>
            <p:cNvGrpSpPr/>
            <p:nvPr/>
          </p:nvGrpSpPr>
          <p:grpSpPr>
            <a:xfrm rot="0">
              <a:off x="1761314" y="1532157"/>
              <a:ext cx="3025134" cy="1259756"/>
              <a:chOff x="1761314" y="1598832"/>
              <a:chExt cx="3025134" cy="1259756"/>
            </a:xfrm>
          </p:grpSpPr>
          <p:grpSp>
            <p:nvGrpSpPr>
              <p:cNvPr id="6268" name=""/>
              <p:cNvGrpSpPr/>
              <p:nvPr/>
            </p:nvGrpSpPr>
            <p:grpSpPr>
              <a:xfrm rot="0">
                <a:off x="1761314" y="1598832"/>
                <a:ext cx="3025134" cy="1259756"/>
                <a:chOff x="1761314" y="1598832"/>
                <a:chExt cx="3025134" cy="1729810"/>
              </a:xfrm>
            </p:grpSpPr>
            <p:sp>
              <p:nvSpPr>
                <p:cNvPr id="6260" name=""/>
                <p:cNvSpPr txBox="1"/>
                <p:nvPr/>
              </p:nvSpPr>
              <p:spPr>
                <a:xfrm>
                  <a:off x="1761314" y="2339617"/>
                  <a:ext cx="3025134" cy="98902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 이름</a:t>
                  </a:r>
      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룸에 대한 설명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예약하기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  <p:grpSp>
              <p:nvGrpSpPr>
                <p:cNvPr id="6267" name=""/>
                <p:cNvGrpSpPr/>
                <p:nvPr/>
              </p:nvGrpSpPr>
              <p:grpSpPr>
                <a:xfrm rot="0">
                  <a:off x="1761314" y="1598832"/>
                  <a:ext cx="3025134" cy="740784"/>
                  <a:chOff x="1775324" y="2570480"/>
                  <a:chExt cx="3011123" cy="521131"/>
                </a:xfrm>
              </p:grpSpPr>
              <p:sp>
                <p:nvSpPr>
                  <p:cNvPr id="6261" name=""/>
                  <p:cNvSpPr txBox="1"/>
                  <p:nvPr/>
                </p:nvSpPr>
                <p:spPr>
                  <a:xfrm>
                    <a:off x="1775324" y="2570480"/>
                    <a:ext cx="3011123" cy="521131"/>
                  </a:xfrm>
                  <a:prstGeom prst="rect">
                    <a:avLst/>
                  </a:prstGeom>
                  <a:solidFill>
                    <a:srgbClr val="ffb689"/>
                  </a:solidFill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62" name=""/>
                  <p:cNvSpPr txBox="1"/>
                  <p:nvPr/>
                </p:nvSpPr>
                <p:spPr>
                  <a:xfrm>
                    <a:off x="2912430" y="2661897"/>
                    <a:ext cx="1157082" cy="29056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marL="0" lvl="0" indent="0" algn="l" defTabSz="58846888" rtl="0" eaLnBrk="1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rPr>
                      <a:t>사진</a:t>
                    </a:r>
                    <a:endParaRPr xmlns:mc="http://schemas.openxmlformats.org/markup-compatibility/2006" xmlns:hp="http://schemas.haansoft.com/office/presentation/8.0" kumimoji="1" lang="ko-KR" altLang="en-US" sz="1900" b="0" i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endParaRPr>
                  </a:p>
                </p:txBody>
              </p:sp>
            </p:grpSp>
          </p:grpSp>
          <p:sp>
            <p:nvSpPr>
              <p:cNvPr id="6269" name=""/>
              <p:cNvSpPr/>
              <p:nvPr/>
            </p:nvSpPr>
            <p:spPr>
              <a:xfrm>
                <a:off x="2913745" y="2642507"/>
                <a:ext cx="720270" cy="14405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</p:grpSp>
        <p:grpSp>
          <p:nvGrpSpPr>
            <p:cNvPr id="6278" name=""/>
            <p:cNvGrpSpPr/>
            <p:nvPr/>
          </p:nvGrpSpPr>
          <p:grpSpPr>
            <a:xfrm rot="0">
              <a:off x="1761313" y="2858588"/>
              <a:ext cx="3025134" cy="1259756"/>
              <a:chOff x="1761314" y="1598832"/>
              <a:chExt cx="3025134" cy="1259756"/>
            </a:xfrm>
          </p:grpSpPr>
          <p:grpSp>
            <p:nvGrpSpPr>
              <p:cNvPr id="6279" name=""/>
              <p:cNvGrpSpPr/>
              <p:nvPr/>
            </p:nvGrpSpPr>
            <p:grpSpPr>
              <a:xfrm rot="0">
                <a:off x="1761314" y="1598832"/>
                <a:ext cx="3025134" cy="1259756"/>
                <a:chOff x="1761314" y="1598832"/>
                <a:chExt cx="3025134" cy="1729810"/>
              </a:xfrm>
            </p:grpSpPr>
            <p:sp>
              <p:nvSpPr>
                <p:cNvPr id="6280" name=""/>
                <p:cNvSpPr txBox="1"/>
                <p:nvPr/>
              </p:nvSpPr>
              <p:spPr>
                <a:xfrm>
                  <a:off x="1761314" y="2339617"/>
                  <a:ext cx="3025134" cy="98902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 이름</a:t>
                  </a:r>
      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룸에 대한 설명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예약하기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  <p:grpSp>
              <p:nvGrpSpPr>
                <p:cNvPr id="6281" name=""/>
                <p:cNvGrpSpPr/>
                <p:nvPr/>
              </p:nvGrpSpPr>
              <p:grpSpPr>
                <a:xfrm rot="0">
                  <a:off x="1761314" y="1598832"/>
                  <a:ext cx="3025134" cy="740784"/>
                  <a:chOff x="1775324" y="2570480"/>
                  <a:chExt cx="3011123" cy="521131"/>
                </a:xfrm>
              </p:grpSpPr>
              <p:sp>
                <p:nvSpPr>
                  <p:cNvPr id="6282" name=""/>
                  <p:cNvSpPr txBox="1"/>
                  <p:nvPr/>
                </p:nvSpPr>
                <p:spPr>
                  <a:xfrm>
                    <a:off x="1775324" y="2570480"/>
                    <a:ext cx="3011123" cy="521131"/>
                  </a:xfrm>
                  <a:prstGeom prst="rect">
                    <a:avLst/>
                  </a:prstGeom>
                  <a:solidFill>
                    <a:srgbClr val="ffb689"/>
                  </a:solidFill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83" name=""/>
                  <p:cNvSpPr txBox="1"/>
                  <p:nvPr/>
                </p:nvSpPr>
                <p:spPr>
                  <a:xfrm>
                    <a:off x="2912430" y="2661897"/>
                    <a:ext cx="1157082" cy="29056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marL="0" lvl="0" indent="0" algn="l" defTabSz="58846888" rtl="0" eaLnBrk="1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rPr>
                      <a:t>사진</a:t>
                    </a:r>
                    <a:endParaRPr xmlns:mc="http://schemas.openxmlformats.org/markup-compatibility/2006" xmlns:hp="http://schemas.haansoft.com/office/presentation/8.0" kumimoji="1" lang="ko-KR" altLang="en-US" sz="1900" b="0" i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endParaRPr>
                  </a:p>
                </p:txBody>
              </p:sp>
            </p:grpSp>
          </p:grpSp>
          <p:sp>
            <p:nvSpPr>
              <p:cNvPr id="6284" name=""/>
              <p:cNvSpPr/>
              <p:nvPr/>
            </p:nvSpPr>
            <p:spPr>
              <a:xfrm>
                <a:off x="2913745" y="2642507"/>
                <a:ext cx="720270" cy="14405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</p:grpSp>
      <p:graphicFrame>
        <p:nvGraphicFramePr>
          <p:cNvPr id="6285" name=""/>
          <p:cNvGraphicFramePr/>
          <p:nvPr/>
        </p:nvGraphicFramePr>
        <p:xfrm>
          <a:off x="6340926" y="439674"/>
          <a:ext cx="2799057" cy="152774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87" name=""/>
          <p:cNvSpPr/>
          <p:nvPr/>
        </p:nvSpPr>
        <p:spPr>
          <a:xfrm>
            <a:off x="1124608" y="625751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88" name=""/>
          <p:cNvSpPr/>
          <p:nvPr/>
        </p:nvSpPr>
        <p:spPr>
          <a:xfrm>
            <a:off x="1268662" y="1268644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89" name=""/>
          <p:cNvSpPr/>
          <p:nvPr/>
        </p:nvSpPr>
        <p:spPr>
          <a:xfrm>
            <a:off x="1268662" y="4293778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"/>
          <p:cNvGraphicFramePr/>
          <p:nvPr/>
        </p:nvGraphicFramePr>
        <p:xfrm>
          <a:off x="6340926" y="439674"/>
          <a:ext cx="2799057" cy="2130806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8954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룸에 대한 정보가 리스트 형태로 출력되게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방 리스트가 출력 될 때 해당 예약날짜에 예약이 되어 있는 방은 출력되지 않는다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202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예약하기 버튼을 누르면 해당 방의 정보를 가지고 상세 예약창으로 이동하게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룸 선택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6236" name=""/>
          <p:cNvGrpSpPr/>
          <p:nvPr/>
        </p:nvGrpSpPr>
        <p:grpSpPr>
          <a:xfrm rot="0">
            <a:off x="896989" y="579163"/>
            <a:ext cx="4753782" cy="4296181"/>
            <a:chOff x="1590014" y="1201967"/>
            <a:chExt cx="3328102" cy="2999695"/>
          </a:xfrm>
        </p:grpSpPr>
        <p:sp>
          <p:nvSpPr>
            <p:cNvPr id="6237" name=""/>
            <p:cNvSpPr txBox="1"/>
            <p:nvPr/>
          </p:nvSpPr>
          <p:spPr>
            <a:xfrm>
              <a:off x="1590014" y="1201967"/>
              <a:ext cx="3328102" cy="299969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38" name=""/>
            <p:cNvSpPr txBox="1"/>
            <p:nvPr/>
          </p:nvSpPr>
          <p:spPr>
            <a:xfrm>
              <a:off x="2814946" y="1253261"/>
              <a:ext cx="1323258" cy="2368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리스트</a:t>
              </a:r>
  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239" name=""/>
            <p:cNvGrpSpPr/>
            <p:nvPr/>
          </p:nvGrpSpPr>
          <p:grpSpPr>
            <a:xfrm rot="0">
              <a:off x="1761315" y="1532158"/>
              <a:ext cx="3025135" cy="1259755"/>
              <a:chOff x="1761314" y="1598833"/>
              <a:chExt cx="3025135" cy="1259755"/>
            </a:xfrm>
          </p:grpSpPr>
          <p:grpSp>
            <p:nvGrpSpPr>
              <p:cNvPr id="6240" name=""/>
              <p:cNvGrpSpPr/>
              <p:nvPr/>
            </p:nvGrpSpPr>
            <p:grpSpPr>
              <a:xfrm rot="0">
                <a:off x="1761314" y="1598833"/>
                <a:ext cx="3025134" cy="1259755"/>
                <a:chOff x="1761314" y="1598833"/>
                <a:chExt cx="3025134" cy="1729809"/>
              </a:xfrm>
            </p:grpSpPr>
            <p:sp>
              <p:nvSpPr>
                <p:cNvPr id="6241" name=""/>
                <p:cNvSpPr txBox="1"/>
                <p:nvPr/>
              </p:nvSpPr>
              <p:spPr>
                <a:xfrm>
                  <a:off x="1761314" y="2339617"/>
                  <a:ext cx="3025134" cy="98902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 이름</a:t>
                  </a:r>
      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룸에 대한 설명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예약하기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  <p:grpSp>
              <p:nvGrpSpPr>
                <p:cNvPr id="6242" name=""/>
                <p:cNvGrpSpPr/>
                <p:nvPr/>
              </p:nvGrpSpPr>
              <p:grpSpPr>
                <a:xfrm rot="0">
                  <a:off x="1761314" y="1598833"/>
                  <a:ext cx="3025134" cy="740783"/>
                  <a:chOff x="1775324" y="2570480"/>
                  <a:chExt cx="3011123" cy="521131"/>
                </a:xfrm>
              </p:grpSpPr>
              <p:sp>
                <p:nvSpPr>
                  <p:cNvPr id="6243" name=""/>
                  <p:cNvSpPr txBox="1"/>
                  <p:nvPr/>
                </p:nvSpPr>
                <p:spPr>
                  <a:xfrm>
                    <a:off x="1775324" y="2570480"/>
                    <a:ext cx="3011123" cy="521131"/>
                  </a:xfrm>
                  <a:prstGeom prst="rect">
                    <a:avLst/>
                  </a:prstGeom>
                  <a:solidFill>
                    <a:srgbClr val="ffb689"/>
                  </a:solidFill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44" name=""/>
                  <p:cNvSpPr txBox="1"/>
                  <p:nvPr/>
                </p:nvSpPr>
                <p:spPr>
                  <a:xfrm>
                    <a:off x="3007539" y="2672505"/>
                    <a:ext cx="1157082" cy="29056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marL="0" lvl="0" indent="0" algn="l" defTabSz="58846888" rtl="0" eaLnBrk="1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rPr>
                      <a:t>사진</a:t>
                    </a:r>
                    <a:endParaRPr xmlns:mc="http://schemas.openxmlformats.org/markup-compatibility/2006" xmlns:hp="http://schemas.haansoft.com/office/presentation/8.0" kumimoji="1" lang="ko-KR" altLang="en-US" sz="1900" b="0" i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endParaRPr>
                  </a:p>
                </p:txBody>
              </p:sp>
            </p:grpSp>
          </p:grpSp>
          <p:sp>
            <p:nvSpPr>
              <p:cNvPr id="6245" name=""/>
              <p:cNvSpPr/>
              <p:nvPr/>
            </p:nvSpPr>
            <p:spPr>
              <a:xfrm>
                <a:off x="2913745" y="2642507"/>
                <a:ext cx="720270" cy="14405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  <p:grpSp>
          <p:nvGrpSpPr>
            <p:cNvPr id="6246" name=""/>
            <p:cNvGrpSpPr/>
            <p:nvPr/>
          </p:nvGrpSpPr>
          <p:grpSpPr>
            <a:xfrm rot="0">
              <a:off x="1761312" y="2858588"/>
              <a:ext cx="3025134" cy="1259755"/>
              <a:chOff x="1761313" y="1598831"/>
              <a:chExt cx="3025134" cy="1259755"/>
            </a:xfrm>
          </p:grpSpPr>
          <p:grpSp>
            <p:nvGrpSpPr>
              <p:cNvPr id="6247" name=""/>
              <p:cNvGrpSpPr/>
              <p:nvPr/>
            </p:nvGrpSpPr>
            <p:grpSpPr>
              <a:xfrm rot="0">
                <a:off x="1761313" y="1598831"/>
                <a:ext cx="3025134" cy="1259755"/>
                <a:chOff x="1761314" y="1598831"/>
                <a:chExt cx="3025134" cy="1729810"/>
              </a:xfrm>
            </p:grpSpPr>
            <p:sp>
              <p:nvSpPr>
                <p:cNvPr id="6248" name=""/>
                <p:cNvSpPr txBox="1"/>
                <p:nvPr/>
              </p:nvSpPr>
              <p:spPr>
                <a:xfrm>
                  <a:off x="1761314" y="2339616"/>
                  <a:ext cx="3025134" cy="98902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3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 이름</a:t>
                  </a:r>
                  <a:endParaRPr xmlns:mc="http://schemas.openxmlformats.org/markup-compatibility/2006" xmlns:hp="http://schemas.haansoft.com/office/presentation/8.0" kumimoji="1" lang="ko-KR" altLang="en-US" sz="13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룸에 대한 설명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  <a:p>
                  <a:pPr marL="0" lvl="0" indent="0" algn="ctr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예약하기</a:t>
                  </a:r>
    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  <p:grpSp>
              <p:nvGrpSpPr>
                <p:cNvPr id="6249" name=""/>
                <p:cNvGrpSpPr/>
                <p:nvPr/>
              </p:nvGrpSpPr>
              <p:grpSpPr>
                <a:xfrm rot="0">
                  <a:off x="1761314" y="1598831"/>
                  <a:ext cx="3025134" cy="740783"/>
                  <a:chOff x="1775324" y="2570480"/>
                  <a:chExt cx="3011123" cy="521131"/>
                </a:xfrm>
              </p:grpSpPr>
              <p:sp>
                <p:nvSpPr>
                  <p:cNvPr id="6250" name=""/>
                  <p:cNvSpPr txBox="1"/>
                  <p:nvPr/>
                </p:nvSpPr>
                <p:spPr>
                  <a:xfrm>
                    <a:off x="1775324" y="2570480"/>
                    <a:ext cx="3011123" cy="521131"/>
                  </a:xfrm>
                  <a:prstGeom prst="rect">
                    <a:avLst/>
                  </a:prstGeom>
                  <a:solidFill>
                    <a:srgbClr val="ffb689"/>
                  </a:solidFill>
                  <a:ln w="9544" cap="flat" cmpd="sng" algn="ctr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vert="horz" wrap="none" lIns="91440" tIns="45720" rIns="91440" bIns="45720" anchor="t">
                    <a:no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  <a:solidFill>
                        <a:schemeClr val="tx1"/>
                      </a:solidFill>
                      <a:latin typeface="Arial"/>
                      <a:ea typeface="Arial"/>
                    </a:endParaRPr>
                  </a:p>
                </p:txBody>
              </p:sp>
              <p:sp>
                <p:nvSpPr>
                  <p:cNvPr id="6251" name=""/>
                  <p:cNvSpPr txBox="1"/>
                  <p:nvPr/>
                </p:nvSpPr>
                <p:spPr>
                  <a:xfrm>
                    <a:off x="3007542" y="2701942"/>
                    <a:ext cx="1157082" cy="29056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>
                    <a:noAutofit/>
                  </a:bodyPr>
                  <a:lstStyle/>
                  <a:p>
                    <a:pPr marL="0" lvl="0" indent="0" algn="l" defTabSz="58846888" rtl="0" eaLnBrk="1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xmlns:mc="http://schemas.openxmlformats.org/markup-compatibility/2006" xmlns:hp="http://schemas.haansoft.com/office/presentation/8.0" kumimoji="1" lang="ko-KR" altLang="en-US" sz="1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rPr>
                      <a:t>사진</a:t>
                    </a:r>
                    <a:endParaRPr xmlns:mc="http://schemas.openxmlformats.org/markup-compatibility/2006" xmlns:hp="http://schemas.haansoft.com/office/presentation/8.0" kumimoji="1" lang="ko-KR" altLang="en-US" sz="1900" b="0" i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endParaRPr>
                  </a:p>
                </p:txBody>
              </p:sp>
            </p:grpSp>
          </p:grpSp>
          <p:sp>
            <p:nvSpPr>
              <p:cNvPr id="6252" name=""/>
              <p:cNvSpPr/>
              <p:nvPr/>
            </p:nvSpPr>
            <p:spPr>
              <a:xfrm>
                <a:off x="2913745" y="2642507"/>
                <a:ext cx="720270" cy="14405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</p:grpSp>
      <p:sp>
        <p:nvSpPr>
          <p:cNvPr id="6253" name=""/>
          <p:cNvSpPr/>
          <p:nvPr/>
        </p:nvSpPr>
        <p:spPr>
          <a:xfrm>
            <a:off x="980554" y="913859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54" name=""/>
          <p:cNvSpPr/>
          <p:nvPr/>
        </p:nvSpPr>
        <p:spPr>
          <a:xfrm>
            <a:off x="2481583" y="2495778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6170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룸 선택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상세예약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6235" name=""/>
          <p:cNvGrpSpPr/>
          <p:nvPr/>
        </p:nvGrpSpPr>
        <p:grpSpPr>
          <a:xfrm rot="0">
            <a:off x="1170237" y="557560"/>
            <a:ext cx="4442433" cy="4461837"/>
            <a:chOff x="1170237" y="557560"/>
            <a:chExt cx="4442433" cy="4461837"/>
          </a:xfrm>
        </p:grpSpPr>
        <p:grpSp>
          <p:nvGrpSpPr>
            <p:cNvPr id="6236" name=""/>
            <p:cNvGrpSpPr/>
            <p:nvPr/>
          </p:nvGrpSpPr>
          <p:grpSpPr>
            <a:xfrm rot="0">
              <a:off x="1170237" y="557560"/>
              <a:ext cx="4218046" cy="4461837"/>
              <a:chOff x="1170237" y="557560"/>
              <a:chExt cx="3688236" cy="4346518"/>
            </a:xfrm>
          </p:grpSpPr>
          <p:grpSp>
            <p:nvGrpSpPr>
              <p:cNvPr id="6237" name=""/>
              <p:cNvGrpSpPr/>
              <p:nvPr/>
            </p:nvGrpSpPr>
            <p:grpSpPr>
              <a:xfrm rot="0">
                <a:off x="1170237" y="557560"/>
                <a:ext cx="3680717" cy="4340984"/>
                <a:chOff x="738075" y="647594"/>
                <a:chExt cx="3680718" cy="4340984"/>
              </a:xfrm>
            </p:grpSpPr>
            <p:sp>
              <p:nvSpPr>
                <p:cNvPr id="6238" name=""/>
                <p:cNvSpPr txBox="1"/>
                <p:nvPr/>
              </p:nvSpPr>
              <p:spPr>
                <a:xfrm>
                  <a:off x="738075" y="647594"/>
                  <a:ext cx="3680718" cy="4340984"/>
                </a:xfrm>
                <a:prstGeom prst="rect">
                  <a:avLst/>
                </a:prstGeom>
                <a:noFill/>
                <a:ln w="9544" cap="flat" cmpd="sng" algn="ctr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none" lIns="91440" tIns="45720" rIns="91440" bIns="45720" anchor="t">
                  <a:noAutofit/>
                </a:bodyPr>
                <a:lstStyle/>
                <a:p>
                  <a:pPr marL="0" lvl="0" indent="0" algn="l" rtl="0" eaLnBrk="1" latinLnBrk="1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6239" name=""/>
                <p:cNvSpPr txBox="1"/>
                <p:nvPr/>
              </p:nvSpPr>
              <p:spPr>
                <a:xfrm>
                  <a:off x="1012641" y="4447372"/>
                  <a:ext cx="3304564" cy="4190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lvl="0" indent="0" algn="l" defTabSz="58846888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사업자등록번호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대표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개인정보보호책임자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이메일 </a:t>
                  </a:r>
                  <a:r>
    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    <a:solidFill>
                        <a:srgbClr val="000000">
                          <a:alpha val="100000"/>
                        </a:srgbClr>
                      </a:solidFill>
                      <a:latin typeface="맑은 고딕"/>
                      <a:ea typeface="맑은 고딕"/>
                    </a:rPr>
                    <a:t> 주소</a:t>
                  </a:r>
    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    <a:solidFill>
                      <a:srgbClr val="000000">
                        <a:alpha val="100000"/>
                      </a:srgbClr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6240" name=""/>
              <p:cNvSpPr txBox="1"/>
              <p:nvPr/>
            </p:nvSpPr>
            <p:spPr>
              <a:xfrm>
                <a:off x="1185097" y="4137067"/>
                <a:ext cx="3672848" cy="767011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41" name=""/>
              <p:cNvSpPr txBox="1"/>
              <p:nvPr/>
            </p:nvSpPr>
            <p:spPr>
              <a:xfrm>
                <a:off x="1171800" y="559123"/>
                <a:ext cx="3686674" cy="539643"/>
              </a:xfrm>
              <a:prstGeom prst="rect">
                <a:avLst/>
              </a:prstGeom>
              <a:noFill/>
              <a:ln w="9544" cap="flat" cmpd="sng" algn="ctr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1440" tIns="45720" rIns="91440" bIns="45720" anchor="t"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250" name=""/>
            <p:cNvSpPr txBox="1"/>
            <p:nvPr/>
          </p:nvSpPr>
          <p:spPr>
            <a:xfrm>
              <a:off x="2166356" y="905672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51" name=""/>
            <p:cNvSpPr txBox="1"/>
            <p:nvPr/>
          </p:nvSpPr>
          <p:spPr>
            <a:xfrm>
              <a:off x="2205739" y="697778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52" name=""/>
            <p:cNvSpPr txBox="1"/>
            <p:nvPr/>
          </p:nvSpPr>
          <p:spPr>
            <a:xfrm>
              <a:off x="1184063" y="567605"/>
              <a:ext cx="649277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86" name=""/>
          <p:cNvGrpSpPr/>
          <p:nvPr/>
        </p:nvGrpSpPr>
        <p:grpSpPr>
          <a:xfrm rot="0">
            <a:off x="1590014" y="1201967"/>
            <a:ext cx="3328102" cy="2999695"/>
            <a:chOff x="1590014" y="1201967"/>
            <a:chExt cx="3328102" cy="2999695"/>
          </a:xfrm>
        </p:grpSpPr>
        <p:sp>
          <p:nvSpPr>
            <p:cNvPr id="6253" name=""/>
            <p:cNvSpPr txBox="1"/>
            <p:nvPr/>
          </p:nvSpPr>
          <p:spPr>
            <a:xfrm>
              <a:off x="1590014" y="1201967"/>
              <a:ext cx="3328102" cy="299969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54" name=""/>
            <p:cNvSpPr txBox="1"/>
            <p:nvPr/>
          </p:nvSpPr>
          <p:spPr>
            <a:xfrm>
              <a:off x="1734541" y="1253261"/>
              <a:ext cx="1323258" cy="2368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페이지</a:t>
              </a:r>
  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6285" name=""/>
          <p:cNvGraphicFramePr/>
          <p:nvPr/>
        </p:nvGraphicFramePr>
        <p:xfrm>
          <a:off x="6340926" y="439674"/>
          <a:ext cx="2799057" cy="152774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예약하러 가기를 클릭하면 예약 상세페이지로 간다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36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Header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8810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Main content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100%, height : 68%)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734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Footer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87" name=""/>
          <p:cNvSpPr/>
          <p:nvPr/>
        </p:nvSpPr>
        <p:spPr>
          <a:xfrm>
            <a:off x="1124608" y="625751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88" name=""/>
          <p:cNvSpPr/>
          <p:nvPr/>
        </p:nvSpPr>
        <p:spPr>
          <a:xfrm>
            <a:off x="1268662" y="1268644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6289" name=""/>
          <p:cNvSpPr/>
          <p:nvPr/>
        </p:nvSpPr>
        <p:spPr>
          <a:xfrm>
            <a:off x="1268662" y="4293778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grpSp>
        <p:nvGrpSpPr>
          <p:cNvPr id="6294" name=""/>
          <p:cNvGrpSpPr/>
          <p:nvPr/>
        </p:nvGrpSpPr>
        <p:grpSpPr>
          <a:xfrm rot="0">
            <a:off x="1799651" y="1568477"/>
            <a:ext cx="2770715" cy="497813"/>
            <a:chOff x="1799651" y="1568477"/>
            <a:chExt cx="2266526" cy="569841"/>
          </a:xfrm>
        </p:grpSpPr>
        <p:sp>
          <p:nvSpPr>
            <p:cNvPr id="6290" name=""/>
            <p:cNvSpPr txBox="1"/>
            <p:nvPr/>
          </p:nvSpPr>
          <p:spPr>
            <a:xfrm>
              <a:off x="1799651" y="1568477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93" name=""/>
            <p:cNvSpPr txBox="1"/>
            <p:nvPr/>
          </p:nvSpPr>
          <p:spPr>
            <a:xfrm>
              <a:off x="1833340" y="1568706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부가서비스 선택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부가서비스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95" name=""/>
          <p:cNvGrpSpPr/>
          <p:nvPr/>
        </p:nvGrpSpPr>
        <p:grpSpPr>
          <a:xfrm rot="0">
            <a:off x="1799651" y="2139912"/>
            <a:ext cx="2770715" cy="861136"/>
            <a:chOff x="1799651" y="1568477"/>
            <a:chExt cx="2266526" cy="569841"/>
          </a:xfrm>
        </p:grpSpPr>
        <p:sp>
          <p:nvSpPr>
            <p:cNvPr id="6296" name=""/>
            <p:cNvSpPr txBox="1"/>
            <p:nvPr/>
          </p:nvSpPr>
          <p:spPr>
            <a:xfrm>
              <a:off x="1799651" y="1568477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297" name=""/>
            <p:cNvSpPr txBox="1"/>
            <p:nvPr/>
          </p:nvSpPr>
          <p:spPr>
            <a:xfrm>
              <a:off x="1833341" y="1568706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정보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시작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------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종료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------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번호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 -        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방 종류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-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방 유형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-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298" name=""/>
          <p:cNvGrpSpPr/>
          <p:nvPr/>
        </p:nvGrpSpPr>
        <p:grpSpPr>
          <a:xfrm rot="0">
            <a:off x="1799651" y="3074669"/>
            <a:ext cx="2770715" cy="861136"/>
            <a:chOff x="1799651" y="1568477"/>
            <a:chExt cx="2266526" cy="569841"/>
          </a:xfrm>
        </p:grpSpPr>
        <p:sp>
          <p:nvSpPr>
            <p:cNvPr id="6299" name=""/>
            <p:cNvSpPr txBox="1"/>
            <p:nvPr/>
          </p:nvSpPr>
          <p:spPr>
            <a:xfrm>
              <a:off x="1799651" y="1568477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6300" name=""/>
            <p:cNvSpPr txBox="1"/>
            <p:nvPr/>
          </p:nvSpPr>
          <p:spPr>
            <a:xfrm>
              <a:off x="1833341" y="1568706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가격 정보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숙박할 일 수 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-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박당 룸 가격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 -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가격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rgbClr val="ff843a"/>
                  </a:solidFill>
                  <a:latin typeface="맑은 고딕"/>
                  <a:ea typeface="맑은 고딕"/>
                </a:rPr>
                <a:t>------------------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dk1"/>
                  </a:solidFill>
                  <a:latin typeface="맑은 고딕"/>
                  <a:ea typeface="맑은 고딕"/>
                </a:rPr>
                <a:t>예약하기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01" name=""/>
          <p:cNvSpPr/>
          <p:nvPr/>
        </p:nvSpPr>
        <p:spPr>
          <a:xfrm>
            <a:off x="1833340" y="4020786"/>
            <a:ext cx="1008378" cy="134288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"/>
          <p:cNvGraphicFramePr/>
          <p:nvPr/>
        </p:nvGraphicFramePr>
        <p:xfrm>
          <a:off x="6340926" y="439674"/>
          <a:ext cx="2799057" cy="3067157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679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해당 방에 맞는 부가서비스가 리스트 형태로 출력되게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부가서비스 선택시 가격이 변하게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202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지금까지 선택했던 예약날짜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방정보를 모두 불러오게 되므로 예약정보를 표현할 수 있다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72027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가격정보는 예약날짜를 토대로 박수 계산 후 자동으로 가격이 계산되게 됩니다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48243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예약하기 버튼 클릭시 예약이 완료되고 메인페이지로 이동하게 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19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오피스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돋움"/>
                <a:ea typeface="맑은 고딕"/>
                <a:sym typeface="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7197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상세예약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메인 페이지 &gt; 예약하기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마이펫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룸 선택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+mn-cs"/>
                          <a:sym typeface="Arial"/>
                        </a:rPr>
                        <a:t> 상세예약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Arial"/>
                        <a:cs typeface="+mn-cs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7306" name=""/>
          <p:cNvGrpSpPr/>
          <p:nvPr/>
        </p:nvGrpSpPr>
        <p:grpSpPr>
          <a:xfrm rot="0">
            <a:off x="860486" y="697778"/>
            <a:ext cx="4636973" cy="4321620"/>
            <a:chOff x="1590014" y="1201967"/>
            <a:chExt cx="3328102" cy="2999695"/>
          </a:xfrm>
        </p:grpSpPr>
        <p:sp>
          <p:nvSpPr>
            <p:cNvPr id="7307" name=""/>
            <p:cNvSpPr txBox="1"/>
            <p:nvPr/>
          </p:nvSpPr>
          <p:spPr>
            <a:xfrm>
              <a:off x="1590014" y="1201967"/>
              <a:ext cx="3328102" cy="2999695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08" name=""/>
            <p:cNvSpPr txBox="1"/>
            <p:nvPr/>
          </p:nvSpPr>
          <p:spPr>
            <a:xfrm>
              <a:off x="1734541" y="1253261"/>
              <a:ext cx="1323258" cy="2368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페이지</a:t>
              </a:r>
              <a:endParaRPr xmlns:mc="http://schemas.openxmlformats.org/markup-compatibility/2006" xmlns:hp="http://schemas.haansoft.com/office/presentation/8.0" kumimoji="0" lang="ko-KR" altLang="en-US" sz="15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310" name=""/>
          <p:cNvGrpSpPr/>
          <p:nvPr/>
        </p:nvGrpSpPr>
        <p:grpSpPr>
          <a:xfrm rot="0">
            <a:off x="1070123" y="1201967"/>
            <a:ext cx="3860377" cy="705240"/>
            <a:chOff x="1799651" y="1568477"/>
            <a:chExt cx="2266526" cy="569841"/>
          </a:xfrm>
        </p:grpSpPr>
        <p:sp>
          <p:nvSpPr>
            <p:cNvPr id="7311" name=""/>
            <p:cNvSpPr txBox="1"/>
            <p:nvPr/>
          </p:nvSpPr>
          <p:spPr>
            <a:xfrm>
              <a:off x="1799651" y="1568477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12" name=""/>
            <p:cNvSpPr txBox="1"/>
            <p:nvPr/>
          </p:nvSpPr>
          <p:spPr>
            <a:xfrm>
              <a:off x="1833340" y="1568706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부가서비스 선택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목욕서비스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(+6000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원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)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313" name=""/>
          <p:cNvGrpSpPr/>
          <p:nvPr/>
        </p:nvGrpSpPr>
        <p:grpSpPr>
          <a:xfrm rot="0">
            <a:off x="1070123" y="2070799"/>
            <a:ext cx="3860377" cy="1219950"/>
            <a:chOff x="1799651" y="1568477"/>
            <a:chExt cx="2266526" cy="569841"/>
          </a:xfrm>
        </p:grpSpPr>
        <p:sp>
          <p:nvSpPr>
            <p:cNvPr id="7314" name=""/>
            <p:cNvSpPr txBox="1"/>
            <p:nvPr/>
          </p:nvSpPr>
          <p:spPr>
            <a:xfrm>
              <a:off x="1799651" y="1568477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15" name=""/>
            <p:cNvSpPr txBox="1"/>
            <p:nvPr/>
          </p:nvSpPr>
          <p:spPr>
            <a:xfrm>
              <a:off x="1833341" y="1568706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정보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시작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2021-12-01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15:00:00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예약 종료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2021-12-06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09:00:00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번호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 12       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방 종류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중형       방 유형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VIP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316" name=""/>
          <p:cNvGrpSpPr/>
          <p:nvPr/>
        </p:nvGrpSpPr>
        <p:grpSpPr>
          <a:xfrm rot="0">
            <a:off x="1070123" y="3367286"/>
            <a:ext cx="3860377" cy="1219950"/>
            <a:chOff x="1799651" y="1503295"/>
            <a:chExt cx="2266526" cy="569841"/>
          </a:xfrm>
        </p:grpSpPr>
        <p:sp>
          <p:nvSpPr>
            <p:cNvPr id="7317" name=""/>
            <p:cNvSpPr txBox="1"/>
            <p:nvPr/>
          </p:nvSpPr>
          <p:spPr>
            <a:xfrm>
              <a:off x="1799651" y="1503295"/>
              <a:ext cx="2266526" cy="569841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Arial"/>
                <a:ea typeface="Arial"/>
              </a:endParaRPr>
            </a:p>
          </p:txBody>
        </p:sp>
        <p:sp>
          <p:nvSpPr>
            <p:cNvPr id="7318" name=""/>
            <p:cNvSpPr txBox="1"/>
            <p:nvPr/>
          </p:nvSpPr>
          <p:spPr>
            <a:xfrm>
              <a:off x="1833341" y="1568705"/>
              <a:ext cx="2113798" cy="4975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가격 정보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숙박할 일 수 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5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1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박당 룸 가격 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 50000</a:t>
              </a:r>
              <a:endParaRPr xmlns:mc="http://schemas.openxmlformats.org/markup-compatibility/2006" xmlns:hp="http://schemas.haansoft.com/office/presentation/8.0" kumimoji="1" lang="en-US" altLang="ko-KR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가격 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500" b="0" i="0" baseline="0" mc:Ignorable="hp" hp:hslEmbossed="0">
                  <a:solidFill>
                    <a:srgbClr val="ff843a"/>
                  </a:solidFill>
                  <a:latin typeface="맑은 고딕"/>
                  <a:ea typeface="맑은 고딕"/>
                </a:rPr>
                <a:t>250000</a:t>
              </a:r>
              <a:endParaRPr xmlns:mc="http://schemas.openxmlformats.org/markup-compatibility/2006" xmlns:hp="http://schemas.haansoft.com/office/presentation/8.0" kumimoji="1" lang="en-US" altLang="ko-KR" sz="1500" b="0" i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1500" b="0" i="0" baseline="0" mc:Ignorable="hp" hp:hslEmbossed="0">
                <a:solidFill>
                  <a:srgbClr val="ff843a"/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endParaRPr>
            </a:p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chemeClr val="dk1"/>
                  </a:solidFill>
                  <a:latin typeface="맑은 고딕"/>
                  <a:ea typeface="맑은 고딕"/>
                </a:rPr>
                <a:t>예약하기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319" name=""/>
          <p:cNvSpPr/>
          <p:nvPr/>
        </p:nvSpPr>
        <p:spPr>
          <a:xfrm>
            <a:off x="1041043" y="4731290"/>
            <a:ext cx="1404951" cy="19024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20" name=""/>
          <p:cNvSpPr/>
          <p:nvPr/>
        </p:nvSpPr>
        <p:spPr>
          <a:xfrm>
            <a:off x="908527" y="1628779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321" name=""/>
          <p:cNvSpPr/>
          <p:nvPr/>
        </p:nvSpPr>
        <p:spPr>
          <a:xfrm>
            <a:off x="1185097" y="1634129"/>
            <a:ext cx="144054" cy="14405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322" name=""/>
          <p:cNvSpPr/>
          <p:nvPr/>
        </p:nvSpPr>
        <p:spPr>
          <a:xfrm>
            <a:off x="908527" y="2066291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323" name=""/>
          <p:cNvSpPr/>
          <p:nvPr/>
        </p:nvSpPr>
        <p:spPr>
          <a:xfrm>
            <a:off x="896989" y="3434804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  <p:sp>
        <p:nvSpPr>
          <p:cNvPr id="7324" name=""/>
          <p:cNvSpPr/>
          <p:nvPr/>
        </p:nvSpPr>
        <p:spPr>
          <a:xfrm>
            <a:off x="896989" y="4581886"/>
            <a:ext cx="204543" cy="149404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+mn-cs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고객센터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60118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/>
                        <a:t>게시판 제목을 클릭하면 해당 문의게시판 상세페이지로 이동한다</a:t>
                      </a:r>
                      <a:endParaRPr lang="ko-KR" altLang="en-US" sz="1000" i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허용 기준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시 수수료 발생 가능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메일이 안갔을 경우</a:t>
                      </a:r>
                      <a:endPara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4" name="Google Shape;888;p31"/>
          <p:cNvSpPr/>
          <p:nvPr/>
        </p:nvSpPr>
        <p:spPr>
          <a:xfrm>
            <a:off x="1977394" y="2223537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888;p31"/>
          <p:cNvSpPr/>
          <p:nvPr/>
        </p:nvSpPr>
        <p:spPr>
          <a:xfrm>
            <a:off x="3273880" y="4312320"/>
            <a:ext cx="216081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공지사항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admin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예약허용 기준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8804" cy="91060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6500"/>
              </a:tblGrid>
              <a:tr h="776604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약을 하는 기준에 있어서 다음과 같다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실제 정보와 예약 정보가 같아야한다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질병이 있는 애견일 경우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해당 회사에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2187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Google Shape;877;p30"/>
          <p:cNvGraphicFramePr/>
          <p:nvPr/>
        </p:nvGraphicFramePr>
        <p:xfrm>
          <a:off x="2078182" y="36563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1" name="Google Shape;879;p30"/>
          <p:cNvSpPr/>
          <p:nvPr/>
        </p:nvSpPr>
        <p:spPr>
          <a:xfrm>
            <a:off x="3305668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73369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69016" y="1129940"/>
            <a:ext cx="890367" cy="878368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9016" y="531714"/>
            <a:ext cx="930862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2985772" y="4312320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 공지사항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공지사항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"/>
          <p:cNvGraphicFramePr/>
          <p:nvPr/>
        </p:nvGraphicFramePr>
        <p:xfrm>
          <a:off x="6340926" y="439674"/>
          <a:ext cx="2798244" cy="3427292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6662"/>
              </a:tblGrid>
              <a:tr h="322539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공지사항으로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252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메뉴에 커서를 가져가면 호버 된다.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741500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1. 로그인 :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 마이페이지 : 마이페이지의 내 정보변경으로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 : 이용안내의 룸 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 공지사항 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공지사항으로 이동 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 예약하기 :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-&gt;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 문의게시판 :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06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pSp>
        <p:nvGrpSpPr>
          <p:cNvPr id="4119" name="Group 1"/>
          <p:cNvGrpSpPr/>
          <p:nvPr/>
        </p:nvGrpSpPr>
        <p:grpSpPr>
          <a:xfrm rot="0">
            <a:off x="211101" y="1534814"/>
            <a:ext cx="6376021" cy="831736"/>
            <a:chOff x="211101" y="1534814"/>
            <a:chExt cx="6376021" cy="831736"/>
          </a:xfrm>
        </p:grpSpPr>
        <p:sp>
          <p:nvSpPr>
            <p:cNvPr id="4120" name=""/>
            <p:cNvSpPr txBox="1"/>
            <p:nvPr/>
          </p:nvSpPr>
          <p:spPr>
            <a:xfrm>
              <a:off x="1190420" y="1995141"/>
              <a:ext cx="658702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 정보</a:t>
              </a:r>
              <a:endParaRPr xmlns:mc="http://schemas.openxmlformats.org/markup-compatibility/2006" xmlns:hp="http://schemas.haansoft.com/office/presentation/8.0" kumimoji="1" lang="ko-KR" altLang="en-US" sz="11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1" name=""/>
            <p:cNvSpPr txBox="1"/>
            <p:nvPr/>
          </p:nvSpPr>
          <p:spPr>
            <a:xfrm>
              <a:off x="242862" y="1534814"/>
              <a:ext cx="6056152" cy="831736"/>
            </a:xfrm>
            <a:prstGeom prst="rect">
              <a:avLst/>
            </a:prstGeom>
            <a:solidFill>
              <a:srgbClr val="ffffff"/>
            </a:solidFill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22" name=""/>
            <p:cNvSpPr txBox="1"/>
            <p:nvPr/>
          </p:nvSpPr>
          <p:spPr>
            <a:xfrm>
              <a:off x="211101" y="1950655"/>
              <a:ext cx="6376021" cy="347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7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 마이페이지 이용안내 공지사항  예약하기  문의게시판</a:t>
              </a:r>
              <a:endParaRPr xmlns:mc="http://schemas.openxmlformats.org/markup-compatibility/2006" xmlns:hp="http://schemas.haansoft.com/office/presentation/8.0" kumimoji="1" lang="ko-KR" altLang="en-US" sz="17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4124" name=""/>
          <p:cNvCxnSpPr/>
          <p:nvPr/>
        </p:nvCxnSpPr>
        <p:spPr>
          <a:xfrm rot="10800000" flipV="1">
            <a:off x="244424" y="803102"/>
            <a:ext cx="1452316" cy="736512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cxnSp>
        <p:nvCxnSpPr>
          <p:cNvPr id="4125" name=""/>
          <p:cNvCxnSpPr/>
          <p:nvPr/>
        </p:nvCxnSpPr>
        <p:spPr>
          <a:xfrm>
            <a:off x="4410868" y="803102"/>
            <a:ext cx="1118973" cy="728530"/>
          </a:xfrm>
          <a:prstGeom prst="line">
            <a:avLst/>
          </a:prstGeom>
          <a:ln w="9544" cap="flat" cmpd="sng" algn="ctr">
            <a:solidFill>
              <a:srgbClr val="000000"/>
            </a:solidFill>
            <a:prstDash val="solid"/>
            <a:round/>
          </a:ln>
        </p:spPr>
      </p:cxnSp>
      <p:sp>
        <p:nvSpPr>
          <p:cNvPr id="4126" name=""/>
          <p:cNvSpPr txBox="1"/>
          <p:nvPr/>
        </p:nvSpPr>
        <p:spPr>
          <a:xfrm>
            <a:off x="419022" y="1593534"/>
            <a:ext cx="833299" cy="3476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843a">
                    <a:alpha val="100000"/>
                  </a:srgbClr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843a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4127" name=""/>
          <p:cNvSpPr/>
          <p:nvPr/>
        </p:nvSpPr>
        <p:spPr>
          <a:xfrm>
            <a:off x="204738" y="1658617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2" name=""/>
          <p:cNvSpPr/>
          <p:nvPr/>
        </p:nvSpPr>
        <p:spPr>
          <a:xfrm>
            <a:off x="230135" y="2242748"/>
            <a:ext cx="233317" cy="20948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4133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4134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150" name=""/>
          <p:cNvGrpSpPr/>
          <p:nvPr/>
        </p:nvGrpSpPr>
        <p:grpSpPr>
          <a:xfrm rot="0">
            <a:off x="738075" y="647594"/>
            <a:ext cx="3918016" cy="4340984"/>
            <a:chOff x="738075" y="647594"/>
            <a:chExt cx="3918016" cy="4340984"/>
          </a:xfrm>
        </p:grpSpPr>
        <p:sp>
          <p:nvSpPr>
            <p:cNvPr id="4154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55" name=""/>
            <p:cNvSpPr txBox="1"/>
            <p:nvPr/>
          </p:nvSpPr>
          <p:spPr>
            <a:xfrm>
              <a:off x="739638" y="649157"/>
              <a:ext cx="445459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56" name=""/>
            <p:cNvSpPr txBox="1"/>
            <p:nvPr/>
          </p:nvSpPr>
          <p:spPr>
            <a:xfrm>
              <a:off x="1257124" y="793613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57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58" name=""/>
            <p:cNvSpPr txBox="1"/>
            <p:nvPr/>
          </p:nvSpPr>
          <p:spPr>
            <a:xfrm>
              <a:off x="744382" y="2350643"/>
              <a:ext cx="3672848" cy="1876458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60" name=""/>
            <p:cNvSpPr txBox="1"/>
            <p:nvPr/>
          </p:nvSpPr>
          <p:spPr>
            <a:xfrm>
              <a:off x="1142807" y="2439560"/>
              <a:ext cx="3139451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61" name=""/>
            <p:cNvSpPr txBox="1"/>
            <p:nvPr/>
          </p:nvSpPr>
          <p:spPr>
            <a:xfrm>
              <a:off x="1128518" y="3202976"/>
              <a:ext cx="3081713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   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62" name=""/>
            <p:cNvSpPr txBox="1"/>
            <p:nvPr/>
          </p:nvSpPr>
          <p:spPr>
            <a:xfrm>
              <a:off x="1209776" y="987224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163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사업자등록번호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대표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개인정보보호책임자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이메일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주소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285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01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10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849;p29"/>
          <p:cNvGraphicFramePr/>
          <p:nvPr/>
        </p:nvGraphicFramePr>
        <p:xfrm>
          <a:off x="2126100" y="1569030"/>
          <a:ext cx="3520268" cy="20028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71025"/>
                <a:gridCol w="557693"/>
                <a:gridCol w="2058792"/>
                <a:gridCol w="632758"/>
              </a:tblGrid>
              <a:tr h="547842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작성자 이름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 글 제목</a:t>
                      </a:r>
                      <a:endPara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7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작성일</a:t>
                      </a:r>
                      <a:endParaRPr xmlns:mc="http://schemas.openxmlformats.org/markup-compatibility/2006" xmlns:hp="http://schemas.haansoft.com/office/presentation/8.0" kumimoji="0" sz="7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취소 하고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2021.12.03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2021.11.25</a:t>
                      </a:r>
                      <a:endPara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  <a:tr h="485017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예약 확인 메일을 다시 받고 싶어요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2021.11.23</a:t>
                      </a:r>
                      <a:endParaRPr xmlns:mc="http://schemas.openxmlformats.org/markup-compatibility/2006" xmlns:hp="http://schemas.haansoft.com/office/presentation/8.0" kumimoji="0" lang="en-US" altLang="ko-KR" sz="900" b="0" u="none" strike="noStrike" kern="0" cap="none" normalizeH="0" baseline="0" mc:Ignorable="hp" hp:hslEmbossed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30" name="Google Shape;850;p29"/>
          <p:cNvGrpSpPr/>
          <p:nvPr/>
        </p:nvGrpSpPr>
        <p:grpSpPr>
          <a:xfrm rot="0">
            <a:off x="2915409" y="4001925"/>
            <a:ext cx="2080532" cy="301934"/>
            <a:chOff x="5794844" y="3712635"/>
            <a:chExt cx="2938862" cy="294642"/>
          </a:xfrm>
        </p:grpSpPr>
        <p:pic>
          <p:nvPicPr>
            <p:cNvPr id="331" name="Google Shape;851;p29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5794844" y="3712635"/>
              <a:ext cx="2938862" cy="294642"/>
            </a:xfrm>
            <a:prstGeom prst="rect">
              <a:avLst/>
            </a:prstGeom>
            <a:noFill/>
            <a:ln w="9525" cap="flat" cmpd="sng">
              <a:solidFill>
                <a:srgbClr val="a5a5a5">
                  <a:alpha val="100000"/>
                </a:srgbClr>
              </a:solidFill>
              <a:prstDash val="solid"/>
              <a:miter/>
            </a:ln>
          </p:spPr>
        </p:pic>
        <p:sp>
          <p:nvSpPr>
            <p:cNvPr id="332" name="Google Shape;852;p29"/>
            <p:cNvSpPr/>
            <p:nvPr/>
          </p:nvSpPr>
          <p:spPr>
            <a:xfrm>
              <a:off x="6340524" y="3746793"/>
              <a:ext cx="239949" cy="21400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91424" tIns="45700" rIns="91424" bIns="45700" anchor="ctr" anchorCtr="0">
              <a:noAutofit/>
            </a:bodyPr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sz="1050" b="1" u="none" strike="noStrike" kern="0" cap="none" spc="0" normalizeH="0" baseline="0" mc:Ignorable="hp" hp:hslEmbossed="0">
                  <a:solidFill>
                    <a:srgbClr val="ffffff"/>
                  </a:solidFill>
                  <a:latin typeface="돋움"/>
                  <a:ea typeface="돋움"/>
                  <a:cs typeface="돋움"/>
                  <a:sym typeface="돋움"/>
                </a:rPr>
                <a:t>1</a:t>
              </a:r>
  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  <a:solidFill>
                  <a:srgbClr val="ffffff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sp>
        <p:nvSpPr>
          <p:cNvPr id="333" name="Google Shape;878;p30"/>
          <p:cNvSpPr/>
          <p:nvPr/>
        </p:nvSpPr>
        <p:spPr>
          <a:xfrm>
            <a:off x="4768456" y="3644944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888;p31"/>
          <p:cNvSpPr/>
          <p:nvPr/>
        </p:nvSpPr>
        <p:spPr>
          <a:xfrm>
            <a:off x="5308007" y="3947058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853;p29"/>
          <p:cNvSpPr/>
          <p:nvPr/>
        </p:nvSpPr>
        <p:spPr>
          <a:xfrm>
            <a:off x="3273880" y="437115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00;p10"/>
          <p:cNvGraphicFramePr/>
          <p:nvPr/>
        </p:nvGraphicFramePr>
        <p:xfrm>
          <a:off x="6340149" y="440391"/>
          <a:ext cx="2803850" cy="27783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/>
                <a:gridCol w="2497475"/>
              </a:tblGrid>
              <a:tr h="427150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등록하기 버튼을 클릭시 문의게시판 상세페이지로 이동한다</a:t>
                      </a:r>
                      <a:endParaRPr lang="ko-KR" altLang="en-US" sz="1000" b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62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페이지에 보여질 글 번호 수는 10개로 하단의 숫자 2를 클릭하면 회원번호 11부터 20까지의 리스트를 보여줌</a:t>
                      </a:r>
                      <a:endParaRPr 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- 방향버튼으로 다음</a:t>
                      </a:r>
                      <a:endParaRPr lang="ko-KR" altLang="en-US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82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자신이 등록한 게시판 제목을 클릭하면 등록한 글 상세페이지로 이동한다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8157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회원이 쓴 자신의 문의만 보이게 한다</a:t>
                      </a:r>
                      <a:r>
                        <a:rPr lang="en-US" altLang="ko-KR" sz="10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928;p32"/>
          <p:cNvSpPr/>
          <p:nvPr/>
        </p:nvSpPr>
        <p:spPr>
          <a:xfrm>
            <a:off x="3083569" y="271453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928;p32"/>
          <p:cNvSpPr/>
          <p:nvPr/>
        </p:nvSpPr>
        <p:spPr>
          <a:xfrm>
            <a:off x="2363299" y="3231814"/>
            <a:ext cx="262338" cy="202990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191607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클릭하면 글이 등록된다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</a:t>
            </a: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일선택</a:t>
            </a: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3848401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4807092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4193287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5080654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02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글 등록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5" cy="241245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2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파일선택 버튼 클릭시 이미지 파일을 불러온다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수정하기 버튼을 누르면 수정된 글이 등록된다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삭제하기 버튼을 누르면 등록된 글이 삭제된다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문의게시판 리스트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078184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078183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875;p30"/>
          <p:cNvGraphicFramePr/>
          <p:nvPr/>
        </p:nvGraphicFramePr>
        <p:xfrm>
          <a:off x="2078184" y="3194223"/>
          <a:ext cx="2885379" cy="4365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81947"/>
                <a:gridCol w="2303432"/>
              </a:tblGrid>
              <a:tr h="4365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이미지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48" name="Google Shape;876;p30"/>
          <p:cNvSpPr/>
          <p:nvPr/>
        </p:nvSpPr>
        <p:spPr>
          <a:xfrm>
            <a:off x="2804395" y="3292298"/>
            <a:ext cx="1104917" cy="271692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피일선택</a:t>
            </a:r>
            <a:endParaRPr xmlns:mc="http://schemas.openxmlformats.org/markup-compatibility/2006" xmlns:hp="http://schemas.haansoft.com/office/presentation/8.0" kumimoji="0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877;p30"/>
          <p:cNvGraphicFramePr/>
          <p:nvPr/>
        </p:nvGraphicFramePr>
        <p:xfrm>
          <a:off x="2078182" y="3631823"/>
          <a:ext cx="2883893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9589"/>
                <a:gridCol w="2304304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등록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일자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11.25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50" name="Google Shape;878;p30"/>
          <p:cNvSpPr/>
          <p:nvPr/>
        </p:nvSpPr>
        <p:spPr>
          <a:xfrm>
            <a:off x="2683117" y="4246735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879;p30"/>
          <p:cNvSpPr/>
          <p:nvPr/>
        </p:nvSpPr>
        <p:spPr>
          <a:xfrm>
            <a:off x="3641807" y="424628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chemeClr val="dk1"/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888;p31"/>
          <p:cNvSpPr/>
          <p:nvPr/>
        </p:nvSpPr>
        <p:spPr>
          <a:xfrm>
            <a:off x="3978448" y="3298692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853;p29"/>
          <p:cNvSpPr/>
          <p:nvPr/>
        </p:nvSpPr>
        <p:spPr>
          <a:xfrm>
            <a:off x="3028002" y="4552185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928;p32"/>
          <p:cNvSpPr/>
          <p:nvPr/>
        </p:nvSpPr>
        <p:spPr>
          <a:xfrm>
            <a:off x="3915369" y="4568578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0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879;p30"/>
          <p:cNvSpPr/>
          <p:nvPr/>
        </p:nvSpPr>
        <p:spPr>
          <a:xfrm>
            <a:off x="4456746" y="424628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928;p32"/>
          <p:cNvSpPr/>
          <p:nvPr/>
        </p:nvSpPr>
        <p:spPr>
          <a:xfrm>
            <a:off x="4730308" y="4568577"/>
            <a:ext cx="262208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4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김주현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9527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관리자가 답변을 달았을때 추가적으로 댓글 형식으로 추가 문의를 할수있게 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872;p30"/>
          <p:cNvGraphicFramePr/>
          <p:nvPr/>
        </p:nvGraphicFramePr>
        <p:xfrm>
          <a:off x="2061770" y="1340997"/>
          <a:ext cx="2082621" cy="457848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886512"/>
                <a:gridCol w="1196109"/>
              </a:tblGrid>
              <a:tr h="22468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글번호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02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233159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873;p30"/>
          <p:cNvGraphicFramePr/>
          <p:nvPr/>
        </p:nvGraphicFramePr>
        <p:xfrm>
          <a:off x="2118723" y="1930572"/>
          <a:ext cx="2883805" cy="367493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3405"/>
                <a:gridCol w="2310400"/>
              </a:tblGrid>
              <a:tr h="367493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제목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변경 하고 싶어요.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874;p30"/>
          <p:cNvGraphicFramePr/>
          <p:nvPr/>
        </p:nvGraphicFramePr>
        <p:xfrm>
          <a:off x="2118722" y="2298065"/>
          <a:ext cx="2883804" cy="896156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11500"/>
              </a:tblGrid>
              <a:tr h="896156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다른 날짜로 변경 하고 싶은데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가능할까요?</a:t>
                      </a:r>
                      <a:endParaRPr xmlns:mc="http://schemas.openxmlformats.org/markup-compatibility/2006" xmlns:hp="http://schemas.haansoft.com/office/presentation/8.0" kumimoji="0" 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18724" y="3352290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879;p30"/>
          <p:cNvSpPr/>
          <p:nvPr/>
        </p:nvSpPr>
        <p:spPr>
          <a:xfrm>
            <a:off x="4282258" y="4216614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달기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888;p31"/>
          <p:cNvSpPr/>
          <p:nvPr/>
        </p:nvSpPr>
        <p:spPr>
          <a:xfrm>
            <a:off x="4074172" y="4216614"/>
            <a:ext cx="280113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93;p9"/>
          <p:cNvSpPr/>
          <p:nvPr/>
        </p:nvSpPr>
        <p:spPr>
          <a:xfrm>
            <a:off x="974687" y="1155588"/>
            <a:ext cx="4992019" cy="398537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4491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d</a:t>
                      </a: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escription</a:t>
                      </a:r>
                      <a:endParaRPr lang="ko-KR" sz="1000" b="1" i="0" u="none" strike="noStrike" cap="none">
                        <a:solidFill>
                          <a:schemeClr val="dk1"/>
                        </a:solidFill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등록하기 버튼을 누르면 관리자 답변 밑에 댓글이 달린다</a:t>
                      </a:r>
                      <a:endParaRPr lang="ko-KR" altLang="en-US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25800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lang="en-US" altLang="ko-KR" sz="100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취소하기 버튼을 누르면  댓글 등록이 취소된다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290;p9"/>
          <p:cNvSpPr/>
          <p:nvPr/>
        </p:nvSpPr>
        <p:spPr>
          <a:xfrm>
            <a:off x="984670" y="4815909"/>
            <a:ext cx="4992019" cy="32505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1d1b1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2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</a:t>
            </a:r>
            <a:endParaRPr xmlns:mc="http://schemas.openxmlformats.org/markup-compatibility/2006" xmlns:hp="http://schemas.haansoft.com/office/presentation/8.0" kumimoji="0" sz="12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289;p9"/>
          <p:cNvSpPr/>
          <p:nvPr/>
        </p:nvSpPr>
        <p:spPr>
          <a:xfrm>
            <a:off x="1899368" y="522868"/>
            <a:ext cx="4068180" cy="64148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</a:t>
            </a:r>
            <a:r>
              <a:rPr xmlns:mc="http://schemas.openxmlformats.org/markup-compatibility/2006" xmlns:hp="http://schemas.haansoft.com/office/presentation/8.0" kumimoji="0" lang="en-US" altLang="ko-KR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문의게시판</a:t>
            </a:r>
            <a:endParaRPr xmlns:mc="http://schemas.openxmlformats.org/markup-compatibility/2006" xmlns:hp="http://schemas.haansoft.com/office/presentation/8.0" kumimoji="0" lang="ko-KR" altLang="en-US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288;p9"/>
          <p:cNvSpPr/>
          <p:nvPr/>
        </p:nvSpPr>
        <p:spPr>
          <a:xfrm>
            <a:off x="968188" y="531714"/>
            <a:ext cx="931691" cy="634884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로고) </a:t>
            </a:r>
            <a:endParaRPr xmlns:mc="http://schemas.openxmlformats.org/markup-compatibility/2006" xmlns:hp="http://schemas.haansoft.com/office/presentation/8.0" kumimoji="0" 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puppy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playtime</a:t>
            </a:r>
            <a:endParaRPr xmlns:mc="http://schemas.openxmlformats.org/markup-compatibility/2006" xmlns:hp="http://schemas.haansoft.com/office/presentation/8.0" kumimoji="0" lang="en-US" altLang="ko-KR" sz="1000" b="0" u="none" strike="noStrike" kern="0" cap="none" spc="0" normalizeH="0" baseline="0" mc:Ignorable="hp" hp:hslEmbossed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285;p9"/>
          <p:cNvGraphicFramePr/>
          <p:nvPr/>
        </p:nvGraphicFramePr>
        <p:xfrm>
          <a:off x="624" y="171"/>
          <a:ext cx="9139481" cy="436534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552"/>
                <a:gridCol w="745306"/>
                <a:gridCol w="748030"/>
                <a:gridCol w="2443892"/>
                <a:gridCol w="1045183"/>
                <a:gridCol w="1651284"/>
                <a:gridCol w="655376"/>
                <a:gridCol w="1297858"/>
              </a:tblGrid>
              <a:tr h="218267">
                <a:tc gridSpan="2"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Puppy Playtime</a:t>
                      </a:r>
                      <a:endParaRPr lang="en-US" altLang="ko-KR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페이지명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고객센터 페이지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페이지 넘버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i="0" u="none" strike="noStrike" cap="none">
                          <a:solidFill>
                            <a:schemeClr val="dk1"/>
                          </a:solidFill>
                        </a:rPr>
                        <a:t>03 </a:t>
                      </a: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문의게시판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i="0" u="none" strike="noStrike" cap="none">
                          <a:solidFill>
                            <a:schemeClr val="dk1"/>
                          </a:solidFill>
                        </a:rPr>
                        <a:t>허 성 경</a:t>
                      </a:r>
                      <a:endParaRPr lang="ko-KR" altLang="en-US"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fb689"/>
                    </a:solidFill>
                  </a:tcPr>
                </a:tc>
              </a:tr>
              <a:tr h="218267">
                <a:tc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i="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i="0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문의게시판 상세보기</a:t>
                      </a:r>
                      <a:endParaRPr lang="ko-KR" altLang="en-US" sz="1000" b="1" i="0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86" name="Google Shape;874;p30"/>
          <p:cNvGraphicFramePr/>
          <p:nvPr/>
        </p:nvGraphicFramePr>
        <p:xfrm>
          <a:off x="2121448" y="1361068"/>
          <a:ext cx="2879279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572304"/>
                <a:gridCol w="2306975"/>
              </a:tblGrid>
              <a:tr h="72027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답변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변경 서비스는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아직 제공하지 않는 서비스입니다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번거로우시겠지만 예약을 취소하신 뒤에 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다시 이용해 주시길 바랍니다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Google Shape;874;p30"/>
          <p:cNvGraphicFramePr/>
          <p:nvPr/>
        </p:nvGraphicFramePr>
        <p:xfrm>
          <a:off x="2628242" y="2282372"/>
          <a:ext cx="2878475" cy="777250"/>
        </p:xfrm>
        <a:graphic>
          <a:graphicData uri="http://schemas.openxmlformats.org/drawingml/2006/table">
            <a:tbl>
              <a:tblPr firstRow="1" bandRow="1">
                <a:noFill/>
                <a:tableStyleId>{EEFF046E-D92D-489F-8563-B89F17843A09}</a:tableStyleId>
              </a:tblPr>
              <a:tblGrid>
                <a:gridCol w="2878475"/>
              </a:tblGrid>
              <a:tr h="7772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답변 감사합니다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다시 예약하겠습니다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9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1" name="Google Shape;878;p30"/>
          <p:cNvSpPr/>
          <p:nvPr/>
        </p:nvSpPr>
        <p:spPr>
          <a:xfrm>
            <a:off x="3787517" y="3147143"/>
            <a:ext cx="893032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879;p30"/>
          <p:cNvSpPr/>
          <p:nvPr/>
        </p:nvSpPr>
        <p:spPr>
          <a:xfrm>
            <a:off x="4746208" y="3146696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취소하기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853;p29"/>
          <p:cNvSpPr/>
          <p:nvPr/>
        </p:nvSpPr>
        <p:spPr>
          <a:xfrm>
            <a:off x="4888159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0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853;p29"/>
          <p:cNvSpPr/>
          <p:nvPr/>
        </p:nvSpPr>
        <p:spPr>
          <a:xfrm>
            <a:off x="4036278" y="3468986"/>
            <a:ext cx="263222" cy="20288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"/>
          <p:cNvCxnSpPr>
            <a:endCxn id="390" idx="1"/>
          </p:cNvCxnSpPr>
          <p:nvPr/>
        </p:nvCxnSpPr>
        <p:spPr>
          <a:xfrm rot="16200000" flipH="1">
            <a:off x="2217849" y="2260603"/>
            <a:ext cx="460651" cy="360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Google Shape;294;p9"/>
          <p:cNvSpPr/>
          <p:nvPr/>
        </p:nvSpPr>
        <p:spPr>
          <a:xfrm>
            <a:off x="982894" y="1336710"/>
            <a:ext cx="875519" cy="347657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900" b="1" u="sng" strike="noStrike" kern="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문의게시판</a:t>
            </a:r>
            <a:endParaRPr xmlns:mc="http://schemas.openxmlformats.org/markup-compatibility/2006" xmlns:hp="http://schemas.haansoft.com/office/presentation/8.0" kumimoji="0" lang="ko-KR" altLang="en-US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xmlns:mc="http://schemas.openxmlformats.org/markup-compatibility/2006" xmlns:hp="http://schemas.haansoft.com/office/presentation/8.0" kumimoji="0" lang="ko-KR" sz="90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04775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xmlns:mc="http://schemas.openxmlformats.org/markup-compatibility/2006" xmlns:hp="http://schemas.haansoft.com/office/presentation/8.0" kumimoji="0" sz="1050" b="1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75;p8"/>
          <p:cNvSpPr/>
          <p:nvPr/>
        </p:nvSpPr>
        <p:spPr>
          <a:xfrm>
            <a:off x="982596" y="1176163"/>
            <a:ext cx="876788" cy="83214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이용안내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209756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게시판 형태 페이지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모든 회원은 조회만 가능함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DIV:MAIN_CONTENT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68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</a:t>
                      </a:r>
                      <a:endParaRPr sz="1000">
                        <a:latin typeface="맑은 고딕"/>
                        <a:ea typeface="맑은 고딕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77865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리스트 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80%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룸리스트를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클릭하면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룸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 상세페이지로 이동</a:t>
                      </a: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한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다.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30756" y="1581353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60" name=""/>
          <p:cNvGrpSpPr/>
          <p:nvPr/>
        </p:nvGrpSpPr>
        <p:grpSpPr>
          <a:xfrm rot="0">
            <a:off x="1630756" y="3434804"/>
            <a:ext cx="274611" cy="268857"/>
            <a:chOff x="6058053" y="666765"/>
            <a:chExt cx="274747" cy="268990"/>
          </a:xfrm>
        </p:grpSpPr>
        <p:sp>
          <p:nvSpPr>
            <p:cNvPr id="361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2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룸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273880" y="4299128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27242" y="4299128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pSp>
        <p:nvGrpSpPr>
          <p:cNvPr id="371" name=""/>
          <p:cNvGrpSpPr/>
          <p:nvPr/>
        </p:nvGrpSpPr>
        <p:grpSpPr>
          <a:xfrm rot="0">
            <a:off x="1545232" y="1129940"/>
            <a:ext cx="4249593" cy="1512567"/>
            <a:chOff x="1545232" y="1129940"/>
            <a:chExt cx="4249593" cy="1512567"/>
          </a:xfrm>
        </p:grpSpPr>
        <p:sp>
          <p:nvSpPr>
            <p:cNvPr id="369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/>
            </a:solidFill>
            <a:ln w="12700" cap="flat" cmpd="sng" algn="ctr">
              <a:solidFill>
                <a:schemeClr val="dk1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63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  <a:latin typeface="맑은 고딕"/>
                  <a:ea typeface="맑은 고딕"/>
                </a:rPr>
                <a:t>룸 사진</a:t>
              </a:r>
              <a:endParaRPr lang="ko-KR" altLang="en-US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1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563239" y="1129940"/>
              <a:ext cx="558209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VIP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룸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2" name=""/>
          <p:cNvGrpSpPr/>
          <p:nvPr/>
        </p:nvGrpSpPr>
        <p:grpSpPr>
          <a:xfrm rot="0">
            <a:off x="1545232" y="2714534"/>
            <a:ext cx="4249593" cy="1512567"/>
            <a:chOff x="1545232" y="1129940"/>
            <a:chExt cx="4249593" cy="1512567"/>
          </a:xfrm>
        </p:grpSpPr>
        <p:sp>
          <p:nvSpPr>
            <p:cNvPr id="373" name=""/>
            <p:cNvSpPr/>
            <p:nvPr/>
          </p:nvSpPr>
          <p:spPr>
            <a:xfrm>
              <a:off x="1545232" y="1418048"/>
              <a:ext cx="4249593" cy="1224459"/>
            </a:xfrm>
            <a:prstGeom prst="rect">
              <a:avLst/>
            </a:prstGeom>
            <a:solidFill>
              <a:srgbClr val="ffceb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1605799" y="2282372"/>
              <a:ext cx="4116998" cy="288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설명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1617259" y="1490075"/>
              <a:ext cx="4105538" cy="432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</a:rPr>
                <a:t>룸 사진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1617259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이름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2643644" y="1994264"/>
              <a:ext cx="918344" cy="216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룸 가격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63239" y="1129940"/>
              <a:ext cx="630236" cy="216081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일반 룸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794173" cy="12575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87950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064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85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2</a:t>
                      </a:r>
                      <a:r>
                        <a:rPr 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0%</a:t>
                      </a:r>
                      <a:endParaRPr 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리스트를 클릭하면 해당 </a:t>
                      </a: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부가서비스 상세페이지로 이동한다</a:t>
                      </a:r>
                      <a:r>
                        <a:rPr lang="en-US" altLang="ko-KR" sz="1000" b="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000" b="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/>
          <p:nvPr/>
        </p:nvSpPr>
        <p:spPr>
          <a:xfrm>
            <a:off x="506268" y="462107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57531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236" y="1407811"/>
            <a:ext cx="5405387" cy="317818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18913" y="1032108"/>
            <a:ext cx="5410708" cy="3592118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&lt;main-content&gt;</a:t>
            </a:r>
            <a:endParaRPr lang="ko-KR"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400" b="0" u="none" strike="noStrike" cap="none">
                <a:solidFill>
                  <a:schemeClr val="lt1"/>
                </a:solidFill>
                <a:latin typeface="맑은 고딕"/>
                <a:ea typeface="맑은 고딕"/>
              </a:rPr>
              <a:t>사용가이드</a:t>
            </a: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6"/>
            <a:ext cx="929116" cy="35538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2002258" y="1534134"/>
            <a:ext cx="3371087" cy="190186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2001594" y="1129894"/>
            <a:ext cx="3371087" cy="34822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룸 정보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2008024" y="3503962"/>
            <a:ext cx="3371087" cy="102368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37058"/>
            <a:ext cx="930483" cy="736355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988720" y="1577622"/>
            <a:ext cx="854249" cy="211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>
                <a:latin typeface="맑은 고딕"/>
                <a:ea typeface="맑은 고딕"/>
              </a:rPr>
              <a:t>룸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2099062" y="1871500"/>
            <a:ext cx="3183661" cy="1473604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2173992" y="1949209"/>
            <a:ext cx="3034875" cy="405189"/>
          </a:xfrm>
          <a:prstGeom prst="rect">
            <a:avLst/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</a:rPr>
              <a:t>대형 룸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57220" y="3521029"/>
            <a:ext cx="1203222" cy="21086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부가서비스 리스트</a:t>
            </a:r>
            <a:endParaRPr lang="ko-KR" altLang="en-US" sz="800">
              <a:latin typeface="맑은 고딕"/>
              <a:ea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2104481" y="3750486"/>
            <a:ext cx="3185489" cy="678862"/>
          </a:xfrm>
          <a:prstGeom prst="rect">
            <a:avLst/>
          </a:prstGeom>
          <a:solidFill>
            <a:srgbClr val="ffb689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2182873" y="3794939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56" name=""/>
          <p:cNvGrpSpPr/>
          <p:nvPr/>
        </p:nvGrpSpPr>
        <p:grpSpPr>
          <a:xfrm rot="0">
            <a:off x="1617259" y="3506831"/>
            <a:ext cx="274611" cy="268857"/>
            <a:chOff x="6058053" y="666765"/>
            <a:chExt cx="274747" cy="268990"/>
          </a:xfrm>
        </p:grpSpPr>
        <p:sp>
          <p:nvSpPr>
            <p:cNvPr id="357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8" name=""/>
            <p:cNvSpPr txBox="1"/>
            <p:nvPr/>
          </p:nvSpPr>
          <p:spPr>
            <a:xfrm>
              <a:off x="6058053" y="666765"/>
              <a:ext cx="274746" cy="2689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룸 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5" name=""/>
          <p:cNvSpPr/>
          <p:nvPr/>
        </p:nvSpPr>
        <p:spPr>
          <a:xfrm>
            <a:off x="2173992" y="2426426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중형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2183734" y="2885561"/>
            <a:ext cx="3034875" cy="405189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소형 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2182873" y="4011020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매너 벨트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2182873" y="4227101"/>
            <a:ext cx="3035736" cy="17311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간식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528171" y="1057913"/>
            <a:ext cx="5410708" cy="3194993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aphicFrame>
        <p:nvGraphicFramePr>
          <p:cNvPr id="300" name="Google Shape;300;p10"/>
          <p:cNvGraphicFramePr/>
          <p:nvPr/>
        </p:nvGraphicFramePr>
        <p:xfrm>
          <a:off x="6337642" y="440173"/>
          <a:ext cx="2802466" cy="92331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223"/>
                <a:gridCol w="2496243"/>
              </a:tblGrid>
              <a:tr h="426939">
                <a:tc gridSpan="2"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Description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b689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6379">
                <a:tc>
                  <a:txBody>
                    <a:bodyPr vert="horz" lIns="91450" tIns="34300" rIns="91450" bIns="343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000" u="none" strike="noStrike" cap="none">
                          <a:latin typeface="맑은 고딕"/>
                          <a:ea typeface="맑은 고딕"/>
                          <a:cs typeface="돋움"/>
                          <a:sym typeface="돋움"/>
                        </a:rPr>
                        <a:t>1</a:t>
                      </a:r>
                      <a:endParaRPr lang="en-US" altLang="ko-KR" sz="1000" u="none" strike="noStrike" cap="none">
                        <a:latin typeface="맑은 고딕"/>
                        <a:ea typeface="맑은 고딕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ffe7d8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목록 버튼을 누르면 룸 정보 페이지로 이동한다</a:t>
                      </a:r>
                      <a:r>
                        <a:rPr lang="en-US" altLang="ko-KR" sz="1000" b="0" i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1000" b="0" i="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9"/>
          <p:cNvSpPr/>
          <p:nvPr/>
        </p:nvSpPr>
        <p:spPr>
          <a:xfrm>
            <a:off x="506195" y="641179"/>
            <a:ext cx="1061673" cy="412014"/>
          </a:xfrm>
          <a:prstGeom prst="rect">
            <a:avLst/>
          </a:prstGeom>
          <a:solidFill>
            <a:srgbClr val="ffe7d8"/>
          </a:solidFill>
          <a:ln w="25400" cap="flat" cmpd="sng">
            <a:noFill/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로고) </a:t>
            </a: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puppy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playtime</a:t>
            </a:r>
            <a:endParaRPr lang="en-US" altLang="ko-KR" sz="800" b="0" u="none" strike="noStrike" cap="none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558435" y="640760"/>
            <a:ext cx="4380444" cy="412014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262626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이용안내</a:t>
            </a:r>
            <a:r>
              <a: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 /마이 페이지/ 고객센터/로그인</a:t>
            </a:r>
            <a:endParaRPr lang="ko-KR" sz="1050" b="1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07272" y="640760"/>
            <a:ext cx="5418029" cy="4196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18913" y="1069395"/>
            <a:ext cx="929116" cy="3301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</a:rPr>
              <a:t>룸 정보</a:t>
            </a:r>
            <a:r>
              <a:rPr lang="ko-KR" sz="900" b="1" u="sng" strike="noStrike" cap="none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sz="900" b="1" u="sng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t>시설안내</a:t>
            </a:r>
            <a:endParaRPr lang="ko-KR" altLang="en-US" sz="9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0" u="none" strike="noStrike" cap="none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518576" y="1057913"/>
            <a:ext cx="930483" cy="71549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9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룸정보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&gt;룸 정보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부가서비스 상세페이지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64" name="Google Shape;879;p30"/>
          <p:cNvSpPr/>
          <p:nvPr/>
        </p:nvSpPr>
        <p:spPr>
          <a:xfrm>
            <a:off x="3305668" y="3794939"/>
            <a:ext cx="760509" cy="226568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"/>
          <p:cNvGrpSpPr/>
          <p:nvPr/>
        </p:nvGrpSpPr>
        <p:grpSpPr>
          <a:xfrm rot="0">
            <a:off x="2985772" y="3743057"/>
            <a:ext cx="274611" cy="271050"/>
            <a:chOff x="6058052" y="666764"/>
            <a:chExt cx="274747" cy="271185"/>
          </a:xfrm>
        </p:grpSpPr>
        <p:sp>
          <p:nvSpPr>
            <p:cNvPr id="366" name=""/>
            <p:cNvSpPr/>
            <p:nvPr/>
          </p:nvSpPr>
          <p:spPr>
            <a:xfrm>
              <a:off x="6062662" y="676275"/>
              <a:ext cx="247650" cy="247650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0" cap="flat" cmpd="sng" algn="ctr">
              <a:noFill/>
              <a:prstDash val="solid"/>
            </a:ln>
          </p:spPr>
          <p:txBody>
            <a:bodyPr anchor="ctr"/>
            <a:p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7" name=""/>
            <p:cNvSpPr txBox="1"/>
            <p:nvPr/>
          </p:nvSpPr>
          <p:spPr>
            <a:xfrm>
              <a:off x="6058052" y="666764"/>
              <a:ext cx="274746" cy="271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Arial"/>
                  <a:sym typeface="Arial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368" name=""/>
          <p:cNvSpPr/>
          <p:nvPr/>
        </p:nvSpPr>
        <p:spPr>
          <a:xfrm>
            <a:off x="1905367" y="1868217"/>
            <a:ext cx="3529323" cy="1404526"/>
          </a:xfrm>
          <a:prstGeom prst="rect">
            <a:avLst/>
          </a:prstGeom>
          <a:solidFill>
            <a:srgbClr val="ffceb0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1" name=""/>
          <p:cNvSpPr/>
          <p:nvPr/>
        </p:nvSpPr>
        <p:spPr>
          <a:xfrm>
            <a:off x="2049421" y="2021278"/>
            <a:ext cx="1224459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목욕 서비스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3345907" y="2021278"/>
            <a:ext cx="1512567" cy="35112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가격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30,000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2049421" y="2516460"/>
            <a:ext cx="3241215" cy="64824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프리미엄 샴푸와 컨디셔너로 강아지를 위한 목욕 서비스를 제공합니다.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13524" y="4246744"/>
            <a:ext cx="5425355" cy="340492"/>
          </a:xfrm>
          <a:prstGeom prst="rect">
            <a:avLst/>
          </a:prstGeom>
          <a:solidFill>
            <a:srgbClr val="ffb689"/>
          </a:solidFill>
          <a:ln w="25400" cap="flat" cmpd="sng">
            <a:solidFill>
              <a:srgbClr val="1d1b10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b="0" u="none" strike="noStrike" cap="none">
                <a:solidFill>
                  <a:schemeClr val="dk1"/>
                </a:solidFill>
                <a:latin typeface="맑은 고딕"/>
                <a:ea typeface="맑은 고딕"/>
              </a:rPr>
              <a:t>회사소개 / 개인정보취급방침 / 이용 약관  </a:t>
            </a:r>
            <a:endParaRPr sz="1200" b="0" u="none" strike="noStrike" cap="none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"/>
          <p:cNvGraphicFramePr/>
          <p:nvPr/>
        </p:nvGraphicFramePr>
        <p:xfrm>
          <a:off x="6340926" y="439674"/>
          <a:ext cx="2799057" cy="1338509"/>
        </p:xfrm>
        <a:graphic>
          <a:graphicData uri="http://schemas.openxmlformats.org/drawingml/2006/table">
            <a:tbl>
              <a:tblPr firstRow="1" bandRow="1"/>
              <a:tblGrid>
                <a:gridCol w="301582"/>
                <a:gridCol w="2497475"/>
              </a:tblGrid>
              <a:tr h="301582">
                <a:tc gridSpan="2"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91450" tIns="34300" rIns="91450" bIns="34300" anchor="ctr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문의게시판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고객센터의 문의게시판으로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이용요금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룸정보로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예약하기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예약페이지로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-&gt;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로그인이 안 되어있을 시 로그인 페이지로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1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.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시설안내 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맑은 고딕"/>
                          <a:sym typeface="돋움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이용안내의 시설안내로 이동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738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최신 순대로 첫번째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 두번째 공지사항을 게시한다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50" tIns="34300" rIns="91450" bIns="34300" anchor="ctr" anchorCtr="0">
                      <a:noAutofit/>
                    </a:bodyPr>
                    <a:p>
                      <a:pPr marL="0" lvl="0" indent="0" algn="l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무작위 룸의 사진을 게시한다</a:t>
                      </a:r>
                      <a:r>
                        <a:rPr xmlns:mc="http://schemas.openxmlformats.org/markup-compatibility/2006" xmlns:hp="http://schemas.haansoft.com/office/presentation/8.0" kumimoji="1" lang="en-US" altLang="ko-KR" sz="1000" b="0" i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1" lang="en-US" altLang="ko-KR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28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sp>
        <p:nvSpPr>
          <p:cNvPr id="5160" name=""/>
          <p:cNvSpPr txBox="1"/>
          <p:nvPr/>
        </p:nvSpPr>
        <p:spPr>
          <a:xfrm>
            <a:off x="0" y="0"/>
            <a:ext cx="1791965" cy="2602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24" tIns="45700" rIns="91424" bIns="45700" anchor="t">
            <a:noAutofit/>
          </a:bodyPr>
          <a:p>
            <a:pPr marL="0" lvl="0" indent="0" algn="l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  <a:sym typeface="돋움"/>
              </a:rPr>
              <a:t>공간(오피스) 대여 시스템</a:t>
            </a:r>
            <a:endParaRPr xmlns:mc="http://schemas.openxmlformats.org/markup-compatibility/2006" xmlns:hp="http://schemas.haansoft.com/office/presentation/8.0" kumimoji="0" lang="ko-KR" altLang="en-US" sz="10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돋움"/>
            </a:endParaRPr>
          </a:p>
        </p:txBody>
      </p:sp>
      <p:graphicFrame>
        <p:nvGraphicFramePr>
          <p:cNvPr id="5161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 메인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5162" name=""/>
          <p:cNvGrpSpPr/>
          <p:nvPr/>
        </p:nvGrpSpPr>
        <p:grpSpPr>
          <a:xfrm rot="0">
            <a:off x="738075" y="647594"/>
            <a:ext cx="3918016" cy="4340984"/>
            <a:chOff x="738075" y="647594"/>
            <a:chExt cx="3918016" cy="4340984"/>
          </a:xfrm>
        </p:grpSpPr>
        <p:sp>
          <p:nvSpPr>
            <p:cNvPr id="5166" name=""/>
            <p:cNvSpPr txBox="1"/>
            <p:nvPr/>
          </p:nvSpPr>
          <p:spPr>
            <a:xfrm>
              <a:off x="738075" y="647594"/>
              <a:ext cx="3680718" cy="4340984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67" name=""/>
            <p:cNvSpPr txBox="1"/>
            <p:nvPr/>
          </p:nvSpPr>
          <p:spPr>
            <a:xfrm>
              <a:off x="739638" y="649157"/>
              <a:ext cx="445459" cy="539643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68" name=""/>
            <p:cNvSpPr txBox="1"/>
            <p:nvPr/>
          </p:nvSpPr>
          <p:spPr>
            <a:xfrm>
              <a:off x="1257124" y="793613"/>
              <a:ext cx="3156924" cy="396806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900" b="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69" name=""/>
            <p:cNvSpPr txBox="1"/>
            <p:nvPr/>
          </p:nvSpPr>
          <p:spPr>
            <a:xfrm>
              <a:off x="742819" y="1191983"/>
              <a:ext cx="3672792" cy="115866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0" name=""/>
            <p:cNvSpPr txBox="1"/>
            <p:nvPr/>
          </p:nvSpPr>
          <p:spPr>
            <a:xfrm>
              <a:off x="744382" y="2350643"/>
              <a:ext cx="3672848" cy="1876458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2" name=""/>
            <p:cNvSpPr txBox="1"/>
            <p:nvPr/>
          </p:nvSpPr>
          <p:spPr>
            <a:xfrm>
              <a:off x="1142807" y="2439560"/>
              <a:ext cx="3139451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공지사항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endParaRPr xmlns:mc="http://schemas.openxmlformats.org/markup-compatibility/2006" xmlns:hp="http://schemas.haansoft.com/office/presentation/8.0" kumimoji="1" lang="en-US" altLang="ko-KR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3" name=""/>
            <p:cNvSpPr txBox="1"/>
            <p:nvPr/>
          </p:nvSpPr>
          <p:spPr>
            <a:xfrm>
              <a:off x="1128518" y="3202976"/>
              <a:ext cx="3081713" cy="2618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#1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                  룸사진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#2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4" name=""/>
            <p:cNvSpPr txBox="1"/>
            <p:nvPr/>
          </p:nvSpPr>
          <p:spPr>
            <a:xfrm>
              <a:off x="1209776" y="987224"/>
              <a:ext cx="3446314" cy="2962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로그인/마이페이지/이용안내</a:t>
              </a:r>
              <a:r>
                <a:rPr xmlns:mc="http://schemas.openxmlformats.org/markup-compatibility/2006" xmlns:hp="http://schemas.haansoft.com/office/presentation/8.0" kumimoji="1" lang="en-US" altLang="ko-KR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9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공지사항/예약하기/문의게시판</a:t>
              </a:r>
              <a:endParaRPr xmlns:mc="http://schemas.openxmlformats.org/markup-compatibility/2006" xmlns:hp="http://schemas.haansoft.com/office/presentation/8.0" kumimoji="1" lang="ko-KR" altLang="en-US" sz="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75" name=""/>
            <p:cNvSpPr txBox="1"/>
            <p:nvPr/>
          </p:nvSpPr>
          <p:spPr>
            <a:xfrm>
              <a:off x="1012641" y="4447372"/>
              <a:ext cx="3304564" cy="4190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lvl="0" indent="0" algn="l" defTabSz="5884688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사업자등록번호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대표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개인정보보호책임자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이메일 </a:t>
              </a:r>
              <a:r>
                <a:rPr xmlns:mc="http://schemas.openxmlformats.org/markup-compatibility/2006" xmlns:hp="http://schemas.haansoft.com/office/presentation/8.0" kumimoji="1" lang="en-US" altLang="ko-KR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ko-KR" altLang="en-US" sz="11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주소</a:t>
              </a:r>
              <a:endParaRPr xmlns:mc="http://schemas.openxmlformats.org/markup-compatibility/2006" xmlns:hp="http://schemas.haansoft.com/office/presentation/8.0" kumimoji="1" lang="ko-KR" altLang="en-US" sz="11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177" name=""/>
          <p:cNvSpPr/>
          <p:nvPr/>
        </p:nvSpPr>
        <p:spPr>
          <a:xfrm>
            <a:off x="879753" y="236094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5178" name=""/>
          <p:cNvSpPr/>
          <p:nvPr/>
        </p:nvSpPr>
        <p:spPr>
          <a:xfrm>
            <a:off x="879753" y="3081212"/>
            <a:ext cx="233317" cy="209538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91424" tIns="45700" rIns="91424" bIns="45700" anchor="ctr">
            <a:noAutofit/>
          </a:bodyPr>
          <a:lstStyle/>
          <a:p>
            <a:pPr marL="0" lvl="0" indent="0" algn="ctr" defTabSz="5884688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/>
        </p:nvSpPr>
        <p:spPr>
          <a:xfrm>
            <a:off x="624" y="0"/>
            <a:ext cx="1793195" cy="2614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000" b="1" u="none" strike="noStrike" cap="none">
                <a:solidFill>
                  <a:schemeClr val="lt1"/>
                </a:solidFill>
                <a:latin typeface="맑은 고딕"/>
                <a:ea typeface="맑은 고딕"/>
                <a:cs typeface="돋움"/>
                <a:sym typeface="돋움"/>
              </a:rPr>
              <a:t>공간(오피스) 대여 시스템</a:t>
            </a:r>
            <a:endParaRPr sz="1000" b="0" u="none" strike="noStrike" cap="none">
              <a:solidFill>
                <a:srgbClr val="000000"/>
              </a:solidFill>
              <a:latin typeface="맑은 고딕"/>
              <a:ea typeface="맑은 고딕"/>
              <a:cs typeface="돋움"/>
              <a:sym typeface="돋움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 rot="0">
            <a:off x="500354" y="859362"/>
            <a:ext cx="4803321" cy="3632416"/>
            <a:chOff x="961606" y="859209"/>
            <a:chExt cx="4805694" cy="3701982"/>
          </a:xfrm>
        </p:grpSpPr>
        <p:sp>
          <p:nvSpPr>
            <p:cNvPr id="288" name="Google Shape;288;p9"/>
            <p:cNvSpPr/>
            <p:nvPr/>
          </p:nvSpPr>
          <p:spPr>
            <a:xfrm>
              <a:off x="961606" y="859783"/>
              <a:ext cx="936610" cy="562433"/>
            </a:xfrm>
            <a:prstGeom prst="rect">
              <a:avLst/>
            </a:prstGeom>
            <a:solidFill>
              <a:srgbClr val="ffe7d8"/>
            </a:solidFill>
            <a:ln w="25400" cap="flat" cmpd="sng">
              <a:noFill/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로고) </a:t>
              </a:r>
              <a:endParaRPr 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puppy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b="0" u="none" strike="noStrike" cap="none">
                  <a:solidFill>
                    <a:schemeClr val="tx1"/>
                  </a:solidFill>
                  <a:effectLst/>
                  <a:latin typeface="맑은 고딕"/>
                  <a:ea typeface="맑은 고딕"/>
                  <a:cs typeface="Arial"/>
                  <a:sym typeface="Arial"/>
                </a:rPr>
                <a:t>playtime</a:t>
              </a:r>
              <a:endParaRPr lang="en-US" altLang="ko-KR" sz="1000" b="0" u="none" strike="noStrike" cap="none">
                <a:solidFill>
                  <a:schemeClr val="tx1"/>
                </a:solidFill>
                <a:effectLst/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889893" y="859209"/>
              <a:ext cx="3876520" cy="575724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262626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이용안내</a:t>
              </a:r>
              <a:r>
                <a:rPr lang="ko-KR" sz="105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 /마이 페이지/ 고객센터/로그인</a:t>
              </a:r>
              <a:endParaRPr lang="ko-KR" sz="105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ffb689"/>
            </a:solidFill>
            <a:ln w="25400" cap="flat" cmpd="sng">
              <a:solidFill>
                <a:srgbClr val="1d1b10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200" b="1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Arial"/>
                  <a:sym typeface="Arial"/>
                </a:rPr>
                <a:t>회사소개 / 개인정보취급방침 / 이용 약관  </a:t>
              </a:r>
              <a:endParaRPr sz="1200" b="1" u="none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501304" y="859362"/>
            <a:ext cx="4803258" cy="56215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499532" y="1504206"/>
            <a:ext cx="4805031" cy="267183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498647" y="1483875"/>
            <a:ext cx="4803257" cy="2724307"/>
          </a:xfrm>
          <a:prstGeom prst="rect">
            <a:avLst/>
          </a:prstGeom>
          <a:solidFill>
            <a:srgbClr val="ffe7d8"/>
          </a:solidFill>
          <a:ln w="25400" cap="flat" cmpd="sng" algn="ctr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u="none" strike="noStrike" cap="none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98647" y="1484440"/>
            <a:ext cx="835546" cy="27290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룸 정보</a:t>
            </a:r>
            <a:r>
              <a:rPr lang="ko-KR" sz="900" u="sng" strike="noStrike" cap="none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 </a:t>
            </a:r>
            <a:endParaRPr lang="ko-KR" sz="900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r>
              <a:rPr lang="ko-KR" altLang="en-US" sz="900" b="1" u="sng" strike="noStrike" cap="none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시설안내</a:t>
            </a:r>
            <a:endParaRPr lang="ko-KR" altLang="en-US" sz="900" b="1" u="sng" strike="noStrike" cap="none">
              <a:solidFill>
                <a:srgbClr val="ff0000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Char char="▪"/>
              <a:defRPr/>
            </a:pPr>
            <a:endParaRPr lang="ko-KR" sz="90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marL="171450" marR="0" lvl="0" indent="-1047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  <a:defRPr/>
            </a:pPr>
            <a:endParaRPr sz="1050" b="1" u="sng" strike="noStrike" cap="none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5" name="Google Shape;313;p10"/>
          <p:cNvSpPr/>
          <p:nvPr/>
        </p:nvSpPr>
        <p:spPr>
          <a:xfrm>
            <a:off x="1824872" y="1979796"/>
            <a:ext cx="2984542" cy="71489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건물사진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6" name="Google Shape;312;p10"/>
          <p:cNvSpPr/>
          <p:nvPr/>
        </p:nvSpPr>
        <p:spPr>
          <a:xfrm>
            <a:off x="1824284" y="1633804"/>
            <a:ext cx="2984542" cy="2927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시설 안내</a:t>
            </a: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298" name="Google Shape;312;p10"/>
          <p:cNvSpPr/>
          <p:nvPr/>
        </p:nvSpPr>
        <p:spPr>
          <a:xfrm>
            <a:off x="1829976" y="2750088"/>
            <a:ext cx="2984542" cy="133040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1" name="Google Shape;275;p8"/>
          <p:cNvSpPr/>
          <p:nvPr/>
        </p:nvSpPr>
        <p:spPr>
          <a:xfrm>
            <a:off x="498348" y="1488036"/>
            <a:ext cx="836757" cy="588256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"/>
                <a:sym typeface="Arial"/>
              </a:rPr>
              <a:t>Main content -aside</a:t>
            </a:r>
            <a:endParaRPr xmlns:mc="http://schemas.openxmlformats.org/markup-compatibility/2006" xmlns:hp="http://schemas.haansoft.com/office/presentation/8.0" kumimoji="0" sz="1100" b="0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869171" y="2832806"/>
            <a:ext cx="553769" cy="185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오시는 길</a:t>
            </a:r>
            <a:endParaRPr lang="ko-KR" altLang="en-US" sz="600">
              <a:latin typeface="맑은 고딕"/>
              <a:ea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986837" y="3079746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000389" y="3076564"/>
            <a:ext cx="719448" cy="16129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1987443" y="3288965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00995" y="3285782"/>
            <a:ext cx="719448" cy="161298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지하철주소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983651" y="3489991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997203" y="3486809"/>
            <a:ext cx="719448" cy="167081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버스정류장</a:t>
            </a:r>
            <a:endPara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983651" y="3696668"/>
            <a:ext cx="2687644" cy="145533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997203" y="3693486"/>
            <a:ext cx="719448" cy="162234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건물 위치</a:t>
            </a:r>
            <a:r>
              <a: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"/>
                <a:sym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500" b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aphicFrame>
        <p:nvGraphicFramePr>
          <p:cNvPr id="312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이용안내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현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&gt; 이용안내 페이지 &gt; 시설안내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187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3866" y="2894355"/>
            <a:ext cx="3724573" cy="539793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276" y="2408543"/>
            <a:ext cx="5878932" cy="1142435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로그인 페이지</a:t>
            </a:r>
            <a:endParaRPr lang="ko-KR" altLang="en-US" sz="2627">
              <a:solidFill>
                <a:schemeClr val="l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1711" y="735183"/>
            <a:ext cx="3538768" cy="2051214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587773" y="945667"/>
            <a:ext cx="5333454" cy="3828296"/>
            <a:chOff x="782545" y="1261223"/>
            <a:chExt cx="7115737" cy="5107600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782546" y="1261223"/>
              <a:ext cx="7115735" cy="952499"/>
              <a:chOff x="931956" y="1458633"/>
              <a:chExt cx="6910294" cy="952500"/>
            </a:xfrm>
            <a:solidFill>
              <a:srgbClr val="ffb689"/>
            </a:solidFill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931956" y="1458633"/>
                <a:ext cx="6910294" cy="952500"/>
                <a:chOff x="483720" y="1309221"/>
                <a:chExt cx="6910294" cy="952500"/>
              </a:xfrm>
              <a:grpFill/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83720" y="1309221"/>
                  <a:ext cx="1400735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884455" y="1309221"/>
                  <a:ext cx="5509559" cy="952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2">
                    <a:shade val="2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 b="1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970052" y="1502145"/>
                <a:ext cx="1157940" cy="86179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로고 </a:t>
                </a: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)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  <a:p>
                <a:pPr algn="ctr">
                  <a:defRPr/>
                </a:pPr>
                <a:r>
                  <a:rPr lang="en-US" altLang="ko-KR" sz="1199">
                    <a:solidFill>
                      <a:schemeClr val="dk1"/>
                    </a:solidFill>
                    <a:latin typeface="맑은 고딕"/>
                    <a:ea typeface="맑은 고딕"/>
                    <a:sym typeface="돋움"/>
                  </a:rPr>
                  <a:t>Puppy Play Time</a:t>
                </a:r>
                <a:endParaRPr lang="en-US" altLang="ko-KR" sz="1199">
                  <a:solidFill>
                    <a:schemeClr val="dk1"/>
                  </a:solidFill>
                  <a:latin typeface="맑은 고딕"/>
                  <a:ea typeface="맑은 고딕"/>
                  <a:sym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62246" y="1701424"/>
                <a:ext cx="4482354" cy="46177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49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메인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페이지</a:t>
                </a:r>
                <a:r>
                  <a:rPr lang="en-US" altLang="ko-KR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574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로그인</a:t>
                </a:r>
                <a:endParaRPr lang="ko-KR" altLang="en-US" sz="1574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782546" y="5986744"/>
              <a:ext cx="7115736" cy="382079"/>
              <a:chOff x="782546" y="5939119"/>
              <a:chExt cx="7115736" cy="382079"/>
            </a:xfrm>
            <a:solidFill>
              <a:srgbClr val="ffb689"/>
            </a:solidFill>
          </p:grpSpPr>
          <p:sp>
            <p:nvSpPr>
              <p:cNvPr id="31" name="직사각형 30"/>
              <p:cNvSpPr/>
              <p:nvPr/>
            </p:nvSpPr>
            <p:spPr>
              <a:xfrm>
                <a:off x="782546" y="5939119"/>
                <a:ext cx="7115736" cy="382079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56844" y="5959496"/>
                <a:ext cx="5929779" cy="3284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회사소개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개인정보취급방침 </a:t>
                </a:r>
                <a:r>
                  <a:rPr lang="en-US" altLang="ko-KR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/</a:t>
                </a:r>
                <a:r>
                  <a:rPr lang="ko-KR" altLang="en-US" sz="1000">
                    <a:solidFill>
                      <a:schemeClr val="dk1"/>
                    </a:solidFill>
                    <a:latin typeface="맑은 고딕"/>
                    <a:ea typeface="맑은 고딕"/>
                    <a:cs typeface="+mj-cs"/>
                  </a:rPr>
                  <a:t> 이용 약관</a:t>
                </a:r>
                <a:endParaRPr lang="ko-KR" altLang="en-US" sz="1000">
                  <a:solidFill>
                    <a:schemeClr val="dk1"/>
                  </a:solidFill>
                  <a:latin typeface="맑은 고딕"/>
                  <a:ea typeface="맑은 고딕"/>
                  <a:cs typeface="+mj-cs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0">
              <a:off x="782545" y="2277184"/>
              <a:ext cx="7115735" cy="3633359"/>
              <a:chOff x="782545" y="2305759"/>
              <a:chExt cx="7115735" cy="3633359"/>
            </a:xfrm>
            <a:solidFill>
              <a:schemeClr val="lt1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782545" y="2305759"/>
                <a:ext cx="7115735" cy="363335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 rot="0">
                <a:off x="1221443" y="2396379"/>
                <a:ext cx="6237941" cy="734896"/>
                <a:chOff x="1912472" y="2549899"/>
                <a:chExt cx="6237941" cy="734896"/>
              </a:xfrm>
              <a:grpFill/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912472" y="2549899"/>
                  <a:ext cx="6237941" cy="7348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31881" y="2743367"/>
                  <a:ext cx="3399119" cy="5079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874">
                      <a:latin typeface="맑은 고딕"/>
                      <a:ea typeface="맑은 고딕"/>
                      <a:cs typeface="+mj-cs"/>
                    </a:rPr>
                    <a:t>로그인</a:t>
                  </a:r>
                  <a:endParaRPr lang="ko-KR" altLang="en-US" sz="1874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rot="0">
                <a:off x="1202763" y="3227854"/>
                <a:ext cx="6237941" cy="1475441"/>
                <a:chOff x="1893792" y="3324225"/>
                <a:chExt cx="6237941" cy="1475441"/>
              </a:xfrm>
              <a:grpFill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893792" y="3324225"/>
                  <a:ext cx="6237941" cy="14754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10">
                    <a:latin typeface="맑은 고딕"/>
                    <a:ea typeface="맑은 고딕"/>
                    <a:cs typeface="+mj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50187" y="3879290"/>
                  <a:ext cx="4725149" cy="52337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949">
                      <a:latin typeface="맑은 고딕"/>
                      <a:ea typeface="맑은 고딕"/>
                      <a:cs typeface="+mj-cs"/>
                    </a:rPr>
                    <a:t>로그인 입력 창</a:t>
                  </a:r>
                  <a:endParaRPr lang="ko-KR" altLang="en-US" sz="1949">
                    <a:latin typeface="맑은 고딕"/>
                    <a:ea typeface="맑은 고딕"/>
                    <a:cs typeface="+mj-cs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21443" y="4817596"/>
                <a:ext cx="6237941" cy="7662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10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75483" y="5048342"/>
                <a:ext cx="3753973" cy="42935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74">
                    <a:latin typeface="맑은 고딕"/>
                    <a:ea typeface="맑은 고딕"/>
                    <a:cs typeface="+mj-cs"/>
                  </a:rPr>
                  <a:t>로그인 버튼</a:t>
                </a:r>
                <a:endParaRPr lang="ko-KR" altLang="en-US" sz="1574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97174" y="2421401"/>
                <a:ext cx="1596836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Main-content-section1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08010" y="3580574"/>
                <a:ext cx="1596838" cy="86179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199" b="1">
                    <a:latin typeface="맑은 고딕"/>
                    <a:ea typeface="맑은 고딕"/>
                    <a:cs typeface="+mj-cs"/>
                  </a:rPr>
                  <a:t>Main-content-section2</a:t>
                </a:r>
                <a:endParaRPr lang="en-US" altLang="ko-KR" sz="1199" b="1">
                  <a:latin typeface="맑은 고딕"/>
                  <a:ea typeface="맑은 고딕"/>
                  <a:cs typeface="+mj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92274" y="4904994"/>
                <a:ext cx="1628312" cy="5338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latin typeface="맑은 고딕"/>
                    <a:ea typeface="맑은 고딕"/>
                    <a:cs typeface="+mj-cs"/>
                  </a:rPr>
                  <a:t>Main-content-section3</a:t>
                </a:r>
                <a:endParaRPr lang="en-US" altLang="ko-KR" sz="1000" b="1">
                  <a:latin typeface="맑은 고딕"/>
                  <a:ea typeface="맑은 고딕"/>
                  <a:cs typeface="+mj-cs"/>
                </a:endParaRPr>
              </a:p>
            </p:txBody>
          </p:sp>
        </p:grpSp>
      </p:grpSp>
      <p:graphicFrame>
        <p:nvGraphicFramePr>
          <p:cNvPr id="35" name="표 34"/>
          <p:cNvGraphicFramePr/>
          <p:nvPr/>
        </p:nvGraphicFramePr>
        <p:xfrm>
          <a:off x="6250194" y="442847"/>
          <a:ext cx="2876935" cy="2919930"/>
        </p:xfrm>
        <a:graphic>
          <a:graphicData uri="http://schemas.openxmlformats.org/drawingml/2006/table">
            <a:tbl>
              <a:tblPr firstRow="1" bandRow="1"/>
              <a:tblGrid>
                <a:gridCol w="310970"/>
                <a:gridCol w="2565965"/>
              </a:tblGrid>
              <a:tr h="292475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6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100%, height : 6%)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 : 로고 클릭 시 메인 페이지로 이동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15%, height : 100%)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en-US" altLang="ko-KR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section1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&lt;h2&gt;로그인&lt;/h2&gt;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100% height :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0418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section2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&lt;h3&gt;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en-US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입력창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&lt;/h3&gt;</a:t>
                      </a:r>
                      <a:endParaRPr lang="en-US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100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48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5403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Main-content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-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section3</a:t>
                      </a:r>
                      <a:endParaRPr lang="ko-KR" altLang="ko-KR" sz="700" b="0" u="none" strike="noStrike" kern="1200" cap="none">
                        <a:solidFill>
                          <a:schemeClr val="tx1"/>
                        </a:solidFill>
                        <a:latin typeface="맑은고딕"/>
                        <a:ea typeface="+mn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Width : 10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0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 height : </a:t>
                      </a:r>
                      <a:r>
                        <a:rPr lang="en-US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15</a:t>
                      </a:r>
                      <a:r>
                        <a:rPr lang="ko-KR" altLang="ko-KR" sz="700" b="0" u="none" strike="noStrike" kern="1200" cap="none">
                          <a:solidFill>
                            <a:schemeClr val="tx1"/>
                          </a:solidFill>
                          <a:latin typeface="맑은고딕"/>
                          <a:ea typeface="+mn-ea"/>
                          <a:cs typeface="돋움"/>
                          <a:sym typeface="돋움"/>
                        </a:rPr>
                        <a:t>%</a:t>
                      </a:r>
                      <a:endParaRPr kumimoji="1" lang="ko-KR" altLang="en-US" sz="7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82975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700" b="1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en-US" altLang="ko-KR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(width : 100% height : 11%)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Header 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Logo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와 </a:t>
                      </a: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Footer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는 고정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Content</a:t>
                      </a:r>
                      <a:r>
                        <a:rPr kumimoji="1" lang="ko-KR" altLang="en-US" sz="7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고딕"/>
                          <a:ea typeface="맑은 고딕"/>
                          <a:sym typeface="돋움"/>
                        </a:rPr>
                        <a:t>만 변경</a:t>
                      </a:r>
                      <a:endParaRPr kumimoji="1" lang="ko-KR" altLang="en-US" sz="7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9" name="타원 48"/>
          <p:cNvSpPr/>
          <p:nvPr/>
        </p:nvSpPr>
        <p:spPr>
          <a:xfrm>
            <a:off x="361976" y="84183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1</a:t>
            </a:r>
            <a:endParaRPr xmlns:mc="http://schemas.openxmlformats.org/markup-compatibility/2006" xmlns:hp="http://schemas.haansoft.com/office/presentation/8.0" kumimoji="1" lang="ko-KR" altLang="en-US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0" name="타원 48"/>
          <p:cNvSpPr/>
          <p:nvPr/>
        </p:nvSpPr>
        <p:spPr>
          <a:xfrm>
            <a:off x="4210231" y="1837251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1" name="타원 48"/>
          <p:cNvSpPr/>
          <p:nvPr/>
        </p:nvSpPr>
        <p:spPr>
          <a:xfrm>
            <a:off x="4210231" y="2773602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2" name="타원 48"/>
          <p:cNvSpPr/>
          <p:nvPr/>
        </p:nvSpPr>
        <p:spPr>
          <a:xfrm>
            <a:off x="4179407" y="365088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33340" y="553724"/>
            <a:ext cx="2737026" cy="3587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 레이아웃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4" name="타원 48"/>
          <p:cNvSpPr/>
          <p:nvPr/>
        </p:nvSpPr>
        <p:spPr>
          <a:xfrm>
            <a:off x="392800" y="4371155"/>
            <a:ext cx="174878" cy="157013"/>
          </a:xfrm>
          <a:prstGeom prst="ellipse">
            <a:avLst/>
          </a:prstGeom>
          <a:solidFill>
            <a:srgbClr val="ffb689">
              <a:alpha val="100000"/>
            </a:srgbClr>
          </a:solidFill>
          <a:ln w="25452" cap="flat" cmpd="sng" algn="ctr">
            <a:solidFill>
              <a:srgbClr val="ffb689">
                <a:alpha val="100000"/>
              </a:srgbClr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marL="0" indent="0" algn="ctr" defTabSz="4410574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5</a:t>
            </a:r>
            <a:endParaRPr xmlns:mc="http://schemas.openxmlformats.org/markup-compatibility/2006" xmlns:hp="http://schemas.haansoft.com/office/presentation/8.0" kumimoji="1" lang="en-US" altLang="ko-KR" sz="1049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617573" y="615748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a3f1c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5" y="1502147"/>
              <a:ext cx="1157941" cy="8484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7" y="1701425"/>
              <a:ext cx="4482352" cy="4458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17181" y="1380009"/>
            <a:ext cx="5333453" cy="30308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1" name="TextBox 10"/>
          <p:cNvSpPr txBox="1"/>
          <p:nvPr/>
        </p:nvSpPr>
        <p:spPr>
          <a:xfrm>
            <a:off x="2962756" y="1822036"/>
            <a:ext cx="753048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12" name="직사각형 11"/>
          <p:cNvSpPr/>
          <p:nvPr/>
        </p:nvSpPr>
        <p:spPr>
          <a:xfrm>
            <a:off x="1910253" y="2223297"/>
            <a:ext cx="2943725" cy="347182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895583" y="2845234"/>
            <a:ext cx="2943725" cy="347182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0253" y="2015168"/>
            <a:ext cx="1276266" cy="24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</a:t>
            </a: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895582" y="2570479"/>
            <a:ext cx="1486533" cy="23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</a:t>
            </a:r>
            <a:endParaRPr lang="ko-KR" altLang="en-US" sz="1010"/>
          </a:p>
        </p:txBody>
      </p:sp>
      <p:sp>
        <p:nvSpPr>
          <p:cNvPr id="16" name="직사각형 15"/>
          <p:cNvSpPr/>
          <p:nvPr/>
        </p:nvSpPr>
        <p:spPr>
          <a:xfrm>
            <a:off x="1910254" y="3479445"/>
            <a:ext cx="2943725" cy="347182"/>
          </a:xfrm>
          <a:prstGeom prst="rect">
            <a:avLst/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702" y="3516246"/>
            <a:ext cx="1799487" cy="235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/>
              <a:t>로그인</a:t>
            </a:r>
            <a:endParaRPr lang="ko-KR" altLang="en-US" sz="1010"/>
          </a:p>
        </p:txBody>
      </p:sp>
      <p:sp>
        <p:nvSpPr>
          <p:cNvPr id="20" name="TextBox 19"/>
          <p:cNvSpPr txBox="1"/>
          <p:nvPr/>
        </p:nvSpPr>
        <p:spPr>
          <a:xfrm>
            <a:off x="4300074" y="4047535"/>
            <a:ext cx="1169839" cy="23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회원가입</a:t>
            </a:r>
            <a:endParaRPr lang="ko-KR" altLang="en-US" sz="1010"/>
          </a:p>
        </p:txBody>
      </p:sp>
      <p:sp>
        <p:nvSpPr>
          <p:cNvPr id="21" name="TextBox 20"/>
          <p:cNvSpPr txBox="1"/>
          <p:nvPr/>
        </p:nvSpPr>
        <p:spPr>
          <a:xfrm>
            <a:off x="1485479" y="4000517"/>
            <a:ext cx="1564771" cy="23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22" name="TextBox 21"/>
          <p:cNvSpPr txBox="1"/>
          <p:nvPr/>
        </p:nvSpPr>
        <p:spPr>
          <a:xfrm>
            <a:off x="2752491" y="4004889"/>
            <a:ext cx="1641190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비밀번호 찾기</a:t>
            </a:r>
            <a:endParaRPr lang="ko-KR" altLang="en-US" sz="101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5722" y="4603952"/>
            <a:ext cx="464117" cy="221347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587775" y="4460761"/>
            <a:ext cx="5333454" cy="286379"/>
            <a:chOff x="782546" y="6158194"/>
            <a:chExt cx="7115736" cy="382079"/>
          </a:xfrm>
          <a:solidFill>
            <a:srgbClr val="ffb689"/>
          </a:solidFill>
        </p:grpSpPr>
        <p:sp>
          <p:nvSpPr>
            <p:cNvPr id="43" name="직사각형 42"/>
            <p:cNvSpPr/>
            <p:nvPr/>
          </p:nvSpPr>
          <p:spPr>
            <a:xfrm>
              <a:off x="782546" y="6158194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6207" y="6177217"/>
              <a:ext cx="5929779" cy="3284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4802424" y="3888908"/>
            <a:ext cx="4275305" cy="977574"/>
            <a:chOff x="5718175" y="3679543"/>
            <a:chExt cx="6460198" cy="1474471"/>
          </a:xfrm>
        </p:grpSpPr>
        <p:sp>
          <p:nvSpPr>
            <p:cNvPr id="24" name="직사각형 23"/>
            <p:cNvSpPr/>
            <p:nvPr/>
          </p:nvSpPr>
          <p:spPr>
            <a:xfrm>
              <a:off x="6739785" y="3679543"/>
              <a:ext cx="5438588" cy="1474471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1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8176" y="3822521"/>
              <a:ext cx="6460196" cy="107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66306" lvl="7" algn="ctr">
                <a:lnSpc>
                  <a:spcPct val="160000"/>
                </a:lnSpc>
                <a:defRPr/>
              </a:pP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로그인 실패 내용 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:</a:t>
              </a:r>
              <a:r>
                <a:rPr lang="ko-KR" altLang="en-US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endParaRPr lang="ko-KR" altLang="en-US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666306" lvl="7" algn="ctr">
                <a:lnSpc>
                  <a:spcPct val="160000"/>
                </a:lnSpc>
                <a:defRPr/>
              </a:pPr>
              <a:r>
                <a:rPr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아이디 또는 비밀번호를 입력하지 않았습니다</a:t>
              </a:r>
              <a:r>
                <a:rPr lang="en-US" altLang="ko-KR" sz="1274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.</a:t>
              </a:r>
              <a:endParaRPr lang="en-US" altLang="ko-KR" sz="1274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aphicFrame>
        <p:nvGraphicFramePr>
          <p:cNvPr id="46" name="표 45"/>
          <p:cNvGraphicFramePr/>
          <p:nvPr/>
        </p:nvGraphicFramePr>
        <p:xfrm>
          <a:off x="6325842" y="485966"/>
          <a:ext cx="2810825" cy="3205393"/>
        </p:xfrm>
        <a:graphic>
          <a:graphicData uri="http://schemas.openxmlformats.org/drawingml/2006/table">
            <a:tbl>
              <a:tblPr firstRow="1" bandRow="1"/>
              <a:tblGrid>
                <a:gridCol w="302937"/>
                <a:gridCol w="2507887"/>
              </a:tblGrid>
              <a:tr h="275810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&lt;h2&gt;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로그인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&lt;/h2&gt;</a:t>
                      </a:r>
                      <a:endParaRPr lang="en-US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89899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룸 예약할 시 작성한 아이디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비밀번호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: 알파벳, 숫자 조합으로 최소 8자 최대 15자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: 영문, 숫자, 특수문자를 조합하여 8자리 이상 15자리 이내로 입력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입력 정보 일치 시 메인 페이지로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아이디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아이디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18029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5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비밀번호 찾기 시 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비밀번호 찾기 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팝업 창으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로 이동</a:t>
                      </a:r>
                      <a:endParaRPr lang="ko-KR" altLang="ko-KR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9046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6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회원가입 버튼 클릭시 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맑은고딕"/>
                          <a:ea typeface="+mj-ea"/>
                          <a:cs typeface="돋움"/>
                          <a:sym typeface="돋움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고딕"/>
                          <a:ea typeface="+mj-ea"/>
                          <a:cs typeface="맑은 고딕"/>
                        </a:rPr>
                        <a:t>회원가입 창으로 이동</a:t>
                      </a:r>
                      <a:endParaRPr lang="ko-KR" altLang="en-US" sz="700" b="0" u="none" strike="noStrike" cap="none">
                        <a:latin typeface="맑은고딕"/>
                        <a:ea typeface="+mj-ea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2752491" y="18341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68879" y="225626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68879" y="354885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40002" y="4038614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00836" y="405791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5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28264" y="4086042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6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826432" y="3789827"/>
            <a:ext cx="681957" cy="210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415517" y="757082"/>
            <a:ext cx="5333453" cy="713925"/>
            <a:chOff x="931956" y="1458633"/>
            <a:chExt cx="6910294" cy="952500"/>
          </a:xfrm>
          <a:solidFill>
            <a:srgbClr val="ffb689"/>
          </a:solidFill>
        </p:grpSpPr>
        <p:grpSp>
          <p:nvGrpSpPr>
            <p:cNvPr id="5" name="그룹 4"/>
            <p:cNvGrpSpPr/>
            <p:nvPr/>
          </p:nvGrpSpPr>
          <p:grpSpPr>
            <a:xfrm rot="0">
              <a:off x="931956" y="1458633"/>
              <a:ext cx="6910294" cy="952500"/>
              <a:chOff x="483720" y="1309221"/>
              <a:chExt cx="6910294" cy="952500"/>
            </a:xfrm>
            <a:grpFill/>
          </p:grpSpPr>
          <p:sp>
            <p:nvSpPr>
              <p:cNvPr id="6" name="직사각형 5"/>
              <p:cNvSpPr/>
              <p:nvPr/>
            </p:nvSpPr>
            <p:spPr>
              <a:xfrm>
                <a:off x="483720" y="1309221"/>
                <a:ext cx="1400735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84455" y="1309221"/>
                <a:ext cx="5509559" cy="952500"/>
              </a:xfrm>
              <a:prstGeom prst="rect">
                <a:avLst/>
              </a:prstGeom>
              <a:grpFill/>
              <a:ln w="25400" cap="flat" cmpd="sng" algn="ctr">
                <a:solidFill>
                  <a:srgbClr val="000000"/>
                </a:solidFill>
                <a:prstDash val="solid"/>
              </a:ln>
            </p:spPr>
            <p:txBody>
              <a:bodyPr anchor="ctr"/>
              <a:lstStyle/>
              <a:p>
                <a:pPr algn="ctr" defTabSz="685343">
                  <a:spcBef>
                    <a:spcPct val="0"/>
                  </a:spcBef>
                  <a:defRPr/>
                </a:pPr>
                <a:endParaRPr lang="ko-KR" altLang="en-US" b="1">
                  <a:solidFill>
                    <a:srgbClr val="ffffff"/>
                  </a:solidFill>
                  <a:latin typeface="Arial"/>
                  <a:sym typeface="Arial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0050" y="1502147"/>
              <a:ext cx="1157938" cy="861795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199">
                  <a:solidFill>
                    <a:schemeClr val="dk1"/>
                  </a:solidFill>
                  <a:latin typeface="맑은고딕"/>
                  <a:ea typeface="맑은 고딕"/>
                  <a:cs typeface="맑은 고딕"/>
                </a:rPr>
                <a:t>로고 </a:t>
              </a: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)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  <a:p>
              <a:pPr algn="ctr" defTabSz="685343">
                <a:spcBef>
                  <a:spcPct val="0"/>
                </a:spcBef>
                <a:defRPr/>
              </a:pPr>
              <a:r>
                <a:rPr lang="en-US" altLang="ko-KR" sz="1199">
                  <a:solidFill>
                    <a:schemeClr val="dk1"/>
                  </a:solidFill>
                  <a:latin typeface="맑은고딕"/>
                  <a:ea typeface="맑은 고딕"/>
                  <a:cs typeface="Calibri"/>
                </a:rPr>
                <a:t>Puppy Play Time</a:t>
              </a:r>
              <a:endParaRPr lang="en-US" altLang="ko-KR" sz="1199">
                <a:solidFill>
                  <a:schemeClr val="dk1"/>
                </a:solidFill>
                <a:latin typeface="맑은고딕"/>
                <a:ea typeface="맑은 고딕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2245" y="1701424"/>
              <a:ext cx="4482354" cy="447898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649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메인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페이지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로그인 </a:t>
              </a:r>
              <a:r>
                <a:rPr lang="en-US" altLang="ko-KR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lang="ko-KR" altLang="en-US" sz="1574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아이디 찾기</a:t>
              </a:r>
              <a:endParaRPr lang="ko-KR" altLang="en-US" sz="1574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5122" y="1504295"/>
            <a:ext cx="5333453" cy="30027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 defTabSz="685343">
              <a:spcBef>
                <a:spcPct val="0"/>
              </a:spcBef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08" y="1504295"/>
            <a:ext cx="3569634" cy="2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아이디 찾기</a:t>
            </a:r>
            <a:endParaRPr lang="ko-KR" altLang="en-US" sz="1010"/>
          </a:p>
        </p:txBody>
      </p:sp>
      <p:sp>
        <p:nvSpPr>
          <p:cNvPr id="12" name="TextBox 11"/>
          <p:cNvSpPr txBox="1"/>
          <p:nvPr/>
        </p:nvSpPr>
        <p:spPr>
          <a:xfrm>
            <a:off x="1014377" y="1776592"/>
            <a:ext cx="2436338" cy="24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10"/>
              <a:t>이메일</a:t>
            </a:r>
            <a:endParaRPr lang="ko-KR" altLang="en-US" sz="1010"/>
          </a:p>
        </p:txBody>
      </p:sp>
      <p:sp>
        <p:nvSpPr>
          <p:cNvPr id="13" name="직사각형 12"/>
          <p:cNvSpPr/>
          <p:nvPr/>
        </p:nvSpPr>
        <p:spPr>
          <a:xfrm>
            <a:off x="1040423" y="2047884"/>
            <a:ext cx="2560735" cy="522594"/>
          </a:xfrm>
          <a:prstGeom prst="rect">
            <a:avLst/>
          </a:prstGeom>
          <a:solidFill>
            <a:schemeClr val="lt1"/>
          </a:solidFill>
          <a:ln w="38100"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10"/>
          </a:p>
        </p:txBody>
      </p:sp>
      <p:sp>
        <p:nvSpPr>
          <p:cNvPr id="15" name="TextBox 14"/>
          <p:cNvSpPr txBox="1"/>
          <p:nvPr/>
        </p:nvSpPr>
        <p:spPr>
          <a:xfrm>
            <a:off x="1141212" y="2172108"/>
            <a:ext cx="2182671" cy="2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10">
                <a:solidFill>
                  <a:schemeClr val="tx1">
                    <a:alpha val="67000"/>
                  </a:schemeClr>
                </a:solidFill>
              </a:rPr>
              <a:t>이메일을 입력해주세요</a:t>
            </a:r>
            <a:endParaRPr lang="ko-KR" altLang="en-US" sz="1010">
              <a:solidFill>
                <a:schemeClr val="tx1">
                  <a:alpha val="67000"/>
                </a:schemeClr>
              </a:solidFill>
            </a:endParaRPr>
          </a:p>
        </p:txBody>
      </p:sp>
      <p:sp>
        <p:nvSpPr>
          <p:cNvPr id="19" name="Google Shape;1235;p47"/>
          <p:cNvSpPr/>
          <p:nvPr/>
        </p:nvSpPr>
        <p:spPr>
          <a:xfrm>
            <a:off x="3889337" y="2061785"/>
            <a:ext cx="929185" cy="501554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395e89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defRPr/>
            </a:pPr>
            <a:r>
              <a:rPr lang="ko-KR" altLang="en-US" sz="157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</a:t>
            </a:r>
            <a:endParaRPr lang="ko-KR" altLang="en-US" sz="157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53;p47"/>
          <p:cNvSpPr/>
          <p:nvPr/>
        </p:nvSpPr>
        <p:spPr>
          <a:xfrm>
            <a:off x="1233" y="3534755"/>
            <a:ext cx="1900218" cy="679249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endParaRPr sz="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33;p47"/>
          <p:cNvSpPr/>
          <p:nvPr/>
        </p:nvSpPr>
        <p:spPr>
          <a:xfrm>
            <a:off x="5290430" y="3596391"/>
            <a:ext cx="2810799" cy="910630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일치하는 회원이 없습니다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402303" y="4542719"/>
            <a:ext cx="5333454" cy="286379"/>
            <a:chOff x="782546" y="6205819"/>
            <a:chExt cx="7115736" cy="382079"/>
          </a:xfrm>
          <a:solidFill>
            <a:srgbClr val="ffb689"/>
          </a:solidFill>
        </p:grpSpPr>
        <p:sp>
          <p:nvSpPr>
            <p:cNvPr id="37" name="직사각형 36"/>
            <p:cNvSpPr/>
            <p:nvPr/>
          </p:nvSpPr>
          <p:spPr>
            <a:xfrm>
              <a:off x="782546" y="6205819"/>
              <a:ext cx="7115736" cy="382079"/>
            </a:xfrm>
            <a:prstGeom prst="rect">
              <a:avLst/>
            </a:prstGeom>
            <a:grpFill/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343">
                <a:spcBef>
                  <a:spcPct val="0"/>
                </a:spcBef>
                <a:defRPr/>
              </a:pPr>
              <a:endParaRPr lang="ko-KR" altLang="en-US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0615" y="6243152"/>
              <a:ext cx="5929779" cy="328497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>
              <a:spAutoFit/>
            </a:bodyPr>
            <a:lstStyle/>
            <a:p>
              <a:pPr algn="ctr" defTabSz="685343">
                <a:spcBef>
                  <a:spcPct val="0"/>
                </a:spcBef>
                <a:defRPr/>
              </a:pP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회사소개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개인정보취급방침 </a:t>
              </a:r>
              <a:r>
                <a:rPr lang="en-US" altLang="ko-KR" sz="1000">
                  <a:solidFill>
                    <a:schemeClr val="dk1"/>
                  </a:solidFill>
                  <a:latin typeface="Calibri"/>
                  <a:ea typeface="맑은 고딕"/>
                  <a:cs typeface="Calibri"/>
                </a:rPr>
                <a:t>/</a:t>
              </a:r>
              <a:r>
                <a:rPr lang="ko-KR" altLang="en-US" sz="1000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 이용 약관</a:t>
              </a:r>
              <a:endParaRPr lang="ko-KR" altLang="en-US" sz="100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0" name="Google Shape;1233;p47"/>
          <p:cNvSpPr/>
          <p:nvPr/>
        </p:nvSpPr>
        <p:spPr>
          <a:xfrm>
            <a:off x="2403583" y="3349429"/>
            <a:ext cx="2810799" cy="993597"/>
          </a:xfrm>
          <a:prstGeom prst="rect">
            <a:avLst/>
          </a:prstGeom>
          <a:solidFill>
            <a:srgbClr val="dfe6f7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t" anchorCtr="0">
            <a:noAutofit/>
          </a:bodyPr>
          <a:lstStyle/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lang="ko-KR" altLang="en-US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685343">
              <a:lnSpc>
                <a:spcPct val="200000"/>
              </a:lnSpc>
              <a:buClr>
                <a:srgbClr val="000000"/>
              </a:buClr>
              <a:buSzPct val="25000"/>
              <a:defRPr/>
            </a:pP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‘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000000’</a:t>
            </a:r>
            <a:r>
              <a:rPr lang="ko-KR" altLang="en-US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289;p48"/>
          <p:cNvSpPr txBox="1"/>
          <p:nvPr/>
        </p:nvSpPr>
        <p:spPr>
          <a:xfrm>
            <a:off x="1141211" y="2884019"/>
            <a:ext cx="1208676" cy="20754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돌아가기</a:t>
            </a:r>
            <a:endParaRPr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Google Shape;1290;p48"/>
          <p:cNvSpPr txBox="1"/>
          <p:nvPr/>
        </p:nvSpPr>
        <p:spPr>
          <a:xfrm>
            <a:off x="2687800" y="2905950"/>
            <a:ext cx="1208676" cy="195666"/>
          </a:xfrm>
          <a:prstGeom prst="rect">
            <a:avLst/>
          </a:prstGeom>
          <a:solidFill>
            <a:srgbClr val="ffb689">
              <a:alpha val="100000"/>
            </a:srgbClr>
          </a:solidFill>
          <a:ln>
            <a:noFill/>
          </a:ln>
        </p:spPr>
        <p:txBody>
          <a:bodyPr wrap="square" lIns="68526" tIns="34254" rIns="68526" bIns="34254" anchor="t" anchorCtr="0">
            <a:spAutoFit/>
          </a:bodyPr>
          <a:lstStyle/>
          <a:p>
            <a:pPr algn="ctr" defTabSz="685343">
              <a:defRPr/>
            </a:pPr>
            <a:r>
              <a:rPr lang="ko-KR" altLang="en-US" sz="8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다시입력</a:t>
            </a:r>
            <a:endParaRPr sz="8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294;p48"/>
          <p:cNvSpPr/>
          <p:nvPr/>
        </p:nvSpPr>
        <p:spPr>
          <a:xfrm>
            <a:off x="648202" y="393768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294;p48"/>
          <p:cNvSpPr/>
          <p:nvPr/>
        </p:nvSpPr>
        <p:spPr>
          <a:xfrm>
            <a:off x="3549400" y="4028678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294;p48"/>
          <p:cNvSpPr/>
          <p:nvPr/>
        </p:nvSpPr>
        <p:spPr>
          <a:xfrm>
            <a:off x="6436248" y="4252030"/>
            <a:ext cx="519163" cy="181994"/>
          </a:xfrm>
          <a:prstGeom prst="rect">
            <a:avLst/>
          </a:prstGeom>
          <a:solidFill>
            <a:srgbClr val="d8d8d8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526" tIns="34254" rIns="68526" bIns="34254" anchor="ctr" anchorCtr="0">
            <a:noAutofit/>
          </a:bodyPr>
          <a:lstStyle/>
          <a:p>
            <a:pPr algn="ctr" defTabSz="685343">
              <a:buClr>
                <a:srgbClr val="000000"/>
              </a:buClr>
              <a:buSzPct val="25000"/>
              <a:defRPr/>
            </a:pPr>
            <a:r>
              <a:rPr lang="ko-KR" altLang="en-US" sz="69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10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표 33"/>
          <p:cNvGraphicFramePr/>
          <p:nvPr/>
        </p:nvGraphicFramePr>
        <p:xfrm>
          <a:off x="6373876" y="423015"/>
          <a:ext cx="2775115" cy="3137679"/>
        </p:xfrm>
        <a:graphic>
          <a:graphicData uri="http://schemas.openxmlformats.org/drawingml/2006/table">
            <a:tbl>
              <a:tblPr firstRow="1" bandRow="1"/>
              <a:tblGrid>
                <a:gridCol w="299089"/>
                <a:gridCol w="2476026"/>
              </a:tblGrid>
              <a:tr h="301208">
                <a:tc gridSpan="2"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Description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p>
                      <a:pPr marL="0" lvl="0" indent="0" algn="l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뒤로 가기를 수행한다.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91450" marR="91450" marT="34300" marB="3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5254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1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Header와 footer는 고정.Content만 변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경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9861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2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Main content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Width : 100% height : </a:t>
                      </a:r>
                      <a:r>
                        <a:rPr lang="en-US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80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%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590628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3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텍스트박스에 적은 이름과 이메일로 해당하는 아이디 검색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빈칸 있을 경우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정보를 입력하세요.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   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찾기 실패 시 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실패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           일치하는 회원이 없습니다</a:t>
                      </a: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고딕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고딕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- 찾기 성공 시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Alert : 아이디 찾기 성공</a:t>
                      </a:r>
                      <a:endParaRPr lang="ko-KR" altLang="ko-KR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아이디는 000000입니다.</a:t>
                      </a: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 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0726">
                <a:tc>
                  <a:txBody>
                    <a:bodyPr vert="horz" lIns="68545" tIns="25709" rIns="68545" bIns="25709" anchor="ctr" anchorCtr="0"/>
                    <a:p>
                      <a:pPr marL="0" lvl="0" indent="0" algn="ctr" defTabSz="58846884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돋움"/>
                        </a:rPr>
                        <a:t>4</a:t>
                      </a:r>
                      <a:endParaRPr kumimoji="0" lang="ko-KR" altLang="en-US" sz="7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e7d8">
                        <a:alpha val="100000"/>
                      </a:srgbClr>
                    </a:solidFill>
                  </a:tcPr>
                </a:tc>
                <a:tc>
                  <a:txBody>
                    <a:bodyPr vert="horz" lIns="68545" tIns="25709" rIns="68545" bIns="25709" anchor="ctr" anchorCtr="0"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돌아가기 버튼 </a:t>
                      </a:r>
                      <a:r>
                        <a:rPr lang="ko-KR" altLang="ko-KR" sz="700" b="0" u="none" strike="noStrike" cap="none">
                          <a:latin typeface="맑은고딕"/>
                          <a:ea typeface="돋움"/>
                          <a:cs typeface="돋움"/>
                          <a:sym typeface="돋움"/>
                        </a:rPr>
                        <a:t>클릭 시 이전 페이지로 이동</a:t>
                      </a:r>
                      <a:endParaRPr lang="ko-KR" altLang="en-US" sz="700" b="0" u="none" strike="noStrike" cap="none">
                        <a:latin typeface="맑은고딕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545" marR="68545" marT="25709" marB="2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69693" y="811821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1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323" y="1561936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2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93809" y="1890245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3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04351" y="2885090"/>
            <a:ext cx="174878" cy="157013"/>
          </a:xfrm>
          <a:prstGeom prst="ellipse">
            <a:avLst/>
          </a:prstGeom>
          <a:solidFill>
            <a:srgbClr val="ffb689"/>
          </a:solidFill>
          <a:ln w="25452" cap="flat" cmpd="sng" algn="ctr">
            <a:solidFill>
              <a:srgbClr val="ffb689"/>
            </a:solidFill>
            <a:prstDash val="solid"/>
            <a:round/>
          </a:ln>
        </p:spPr>
        <p:txBody>
          <a:bodyPr vert="horz" wrap="square" lIns="68526" tIns="34254" rIns="68526" bIns="34254" anchor="ctr">
            <a:noAutofit/>
          </a:bodyPr>
          <a:lstStyle/>
          <a:p>
            <a:pPr algn="ctr" defTabSz="44105740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49">
                <a:solidFill>
                  <a:srgbClr val="000000">
                    <a:alpha val="100000"/>
                  </a:srgbClr>
                </a:solidFill>
                <a:latin typeface="Arial"/>
                <a:sym typeface="Arial"/>
              </a:rPr>
              <a:t>4</a:t>
            </a:r>
            <a:endParaRPr kumimoji="1" lang="ko-KR" altLang="en-US" sz="1049">
              <a:solidFill>
                <a:srgbClr val="000000">
                  <a:alpha val="100000"/>
                </a:srgbClr>
              </a:solidFill>
              <a:latin typeface="Arial"/>
              <a:sym typeface="Arial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652906">
            <a:off x="4568867" y="2854828"/>
            <a:ext cx="1112462" cy="343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4708421">
            <a:off x="3991891" y="2807315"/>
            <a:ext cx="783652" cy="316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" name="직선 화살표 연결선 2"/>
          <p:cNvCxnSpPr/>
          <p:nvPr/>
        </p:nvCxnSpPr>
        <p:spPr>
          <a:xfrm flipH="1">
            <a:off x="1798361" y="2570479"/>
            <a:ext cx="2070326" cy="964275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"/>
          <p:cNvGraphicFramePr/>
          <p:nvPr/>
        </p:nvGraphicFramePr>
        <p:xfrm>
          <a:off x="0" y="0"/>
          <a:ext cx="9140786" cy="436492"/>
        </p:xfrm>
        <a:graphic>
          <a:graphicData uri="http://schemas.openxmlformats.org/drawingml/2006/table">
            <a:tbl>
              <a:tblPr firstRow="1" bandRow="1"/>
              <a:tblGrid>
                <a:gridCol w="552370"/>
                <a:gridCol w="744382"/>
                <a:gridCol w="749182"/>
                <a:gridCol w="2444305"/>
                <a:gridCol w="1044401"/>
                <a:gridCol w="1652310"/>
                <a:gridCol w="655521"/>
                <a:gridCol w="1298315"/>
              </a:tblGrid>
              <a:tr h="217465">
                <a:tc gridSpan="2"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페이지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77950" tIns="34300" rIns="77950" bIns="34300" anchor="t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조 민 의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  <a:tr h="219027">
                <a:tc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 vert="horz" wrap="square" lIns="77950" tIns="34300" rIns="77950" bIns="34300" anchor="ctr" anchorCtr="0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로그인 페이지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아이디 찾기</a:t>
                      </a:r>
          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vert="horz" wrap="square" lIns="77950" tIns="34300" rIns="77950" bIns="34300" anchor="t">
                      <a:noAutofit/>
                    </a:bodyPr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xmlns:mc="http://schemas.openxmlformats.org/markup-compatibility/2006" xmlns:hp="http://schemas.haansoft.com/office/presentation/8.0" kumimoji="0" lang="ko-KR" altLang="en-US" sz="10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11019</ep:Words>
  <ep:PresentationFormat>화면 슬라이드 쇼(4:3)</ep:PresentationFormat>
  <ep:Paragraphs>1462</ep:Paragraphs>
  <ep:Slides>50</ep:Slides>
  <ep:Notes>65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/>
      <vt:lpstr>Puppy Playtime  사용자  스토리보드</vt:lpstr>
      <vt:lpstr>메인페이지</vt:lpstr>
      <vt:lpstr>슬라이드 3</vt:lpstr>
      <vt:lpstr>슬라이드 4</vt:lpstr>
      <vt:lpstr>슬라이드 5</vt:lpstr>
      <vt:lpstr>로그인 페이지</vt:lpstr>
      <vt:lpstr>슬라이드 7</vt:lpstr>
      <vt:lpstr>슬라이드 8</vt:lpstr>
      <vt:lpstr>슬라이드 9</vt:lpstr>
      <vt:lpstr>슬라이드 10</vt:lpstr>
      <vt:lpstr>회원가입 페이지</vt:lpstr>
      <vt:lpstr>슬라이드 12</vt:lpstr>
      <vt:lpstr>슬라이드 13</vt:lpstr>
      <vt:lpstr>슬라이드 14</vt:lpstr>
      <vt:lpstr>슬라이드 15</vt:lpstr>
      <vt:lpstr>마이페이지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상세예약 페이지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  <cp:lastModifiedBy>mrhi01-06</cp:lastModifiedBy>
  <dcterms:modified xsi:type="dcterms:W3CDTF">2022-01-10T06:36:45.085</dcterms:modified>
  <cp:revision>97</cp:revision>
  <cp:version>1000.0000.01</cp:version>
</cp:coreProperties>
</file>