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8" r:id="rId3"/>
    <p:sldId id="259" r:id="rId4"/>
  </p:sldIdLst>
  <p:sldSz cx="46080363" cy="28800425"/>
  <p:notesSz cx="6858000" cy="9144000"/>
  <p:defaultTextStyle>
    <a:defPPr>
      <a:defRPr lang="en-US"/>
    </a:defPPr>
    <a:lvl1pPr marL="0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5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0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45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60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75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90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02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17" algn="l" defTabSz="45711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Introduction" id="{458F4E75-14E4-4039-9833-913976F83A2D}">
          <p14:sldIdLst>
            <p14:sldId id="256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89" userDrawn="1">
          <p15:clr>
            <a:srgbClr val="A4A3A4"/>
          </p15:clr>
        </p15:guide>
        <p15:guide id="2" pos="4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29" d="100"/>
          <a:sy n="29" d="100"/>
        </p:scale>
        <p:origin x="3066" y="414"/>
      </p:cViewPr>
      <p:guideLst>
        <p:guide orient="horz" pos="689"/>
        <p:guide pos="4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7" y="4713407"/>
            <a:ext cx="34560272" cy="10026815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7" y="15126893"/>
            <a:ext cx="34560272" cy="6953434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2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6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1" y="1533356"/>
            <a:ext cx="9936078" cy="2440703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6" y="1533356"/>
            <a:ext cx="29232229" cy="2440703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3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99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6" y="7180114"/>
            <a:ext cx="39744314" cy="11980174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6" y="19273624"/>
            <a:ext cx="39744314" cy="630009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82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82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82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82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82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82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82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7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4" y="7666781"/>
            <a:ext cx="19584155" cy="182736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7666781"/>
            <a:ext cx="19584155" cy="182736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25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533361"/>
            <a:ext cx="39744314" cy="556675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7060106"/>
            <a:ext cx="19494153" cy="3460048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10520156"/>
            <a:ext cx="19494153" cy="15473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5" y="7060106"/>
            <a:ext cx="19590156" cy="3460048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5" y="10520156"/>
            <a:ext cx="19590156" cy="154735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22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15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61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920029"/>
            <a:ext cx="14862115" cy="6720100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4146730"/>
            <a:ext cx="23328184" cy="20466970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8640130"/>
            <a:ext cx="14862115" cy="16006904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74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920029"/>
            <a:ext cx="14862115" cy="6720100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4146730"/>
            <a:ext cx="23328184" cy="20466970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8640130"/>
            <a:ext cx="14862115" cy="16006904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24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6" y="1533361"/>
            <a:ext cx="3974431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6" y="7666781"/>
            <a:ext cx="3974431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6" y="26693730"/>
            <a:ext cx="1036808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B41EF-0E85-4F54-8571-6418AD5B9728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2" y="26693730"/>
            <a:ext cx="1555212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8" y="26693730"/>
            <a:ext cx="1036808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9BFFA-B7E3-4335-B2C1-CC9A0D8FE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97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3456066" rtl="0" eaLnBrk="1" latinLnBrk="0" hangingPunct="1">
        <a:lnSpc>
          <a:spcPct val="90000"/>
        </a:lnSpc>
        <a:spcBef>
          <a:spcPct val="0"/>
        </a:spcBef>
        <a:buNone/>
        <a:defRPr kumimoji="1"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0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kumimoji="1"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0" hangingPunct="1">
        <a:defRPr kumimoji="1"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8C6D549-C79C-9CA1-695B-4CA27FDE8116}"/>
              </a:ext>
            </a:extLst>
          </p:cNvPr>
          <p:cNvGrpSpPr/>
          <p:nvPr/>
        </p:nvGrpSpPr>
        <p:grpSpPr>
          <a:xfrm>
            <a:off x="806406" y="3747201"/>
            <a:ext cx="44467550" cy="21178012"/>
            <a:chOff x="213360" y="559474"/>
            <a:chExt cx="11765280" cy="560330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B3A3537-4B6E-F7A1-D64D-4838B668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60" y="559474"/>
              <a:ext cx="2110740" cy="2110740"/>
            </a:xfrm>
            <a:prstGeom prst="rect">
              <a:avLst/>
            </a:prstGeom>
            <a:effectLst>
              <a:glow rad="101600">
                <a:schemeClr val="bg1">
                  <a:lumMod val="65000"/>
                  <a:alpha val="60000"/>
                </a:schemeClr>
              </a:glow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1C0525F-D401-77C5-FCAA-1E284495A5BD}"/>
                </a:ext>
              </a:extLst>
            </p:cNvPr>
            <p:cNvSpPr txBox="1"/>
            <p:nvPr/>
          </p:nvSpPr>
          <p:spPr>
            <a:xfrm>
              <a:off x="2438400" y="719005"/>
              <a:ext cx="9540240" cy="1132429"/>
            </a:xfrm>
            <a:prstGeom prst="rect">
              <a:avLst/>
            </a:prstGeom>
            <a:solidFill>
              <a:schemeClr val="bg1">
                <a:lumMod val="95000"/>
                <a:alpha val="5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2721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roadway" panose="04040905080B02020502" pitchFamily="82" charset="0"/>
                </a:rPr>
                <a:t>Auto Tab Cleaner</a:t>
              </a:r>
              <a:endParaRPr lang="ja-JP" altLang="en-US" sz="27213" dirty="0">
                <a:solidFill>
                  <a:schemeClr val="tx1">
                    <a:lumMod val="85000"/>
                    <a:lumOff val="15000"/>
                  </a:schemeClr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4E6BC9F-5312-2093-073C-A1643857198F}"/>
                </a:ext>
              </a:extLst>
            </p:cNvPr>
            <p:cNvSpPr txBox="1"/>
            <p:nvPr/>
          </p:nvSpPr>
          <p:spPr>
            <a:xfrm>
              <a:off x="2438400" y="2109505"/>
              <a:ext cx="9540240" cy="455323"/>
            </a:xfrm>
            <a:prstGeom prst="rect">
              <a:avLst/>
            </a:prstGeom>
            <a:solidFill>
              <a:schemeClr val="bg1">
                <a:lumMod val="95000"/>
                <a:alpha val="5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0583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Keep your </a:t>
              </a:r>
              <a:r>
                <a:rPr lang="en-US" altLang="ja-JP" sz="10583" i="1" dirty="0">
                  <a:solidFill>
                    <a:srgbClr val="FFC000"/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browser</a:t>
              </a:r>
              <a:r>
                <a:rPr lang="en-US" altLang="ja-JP" sz="10583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tidy, automatically</a:t>
              </a:r>
              <a:endParaRPr lang="ja-JP" altLang="en-US" sz="10583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B5E9DB1-238F-0C5A-3953-EA1040F39A93}"/>
                </a:ext>
              </a:extLst>
            </p:cNvPr>
            <p:cNvSpPr txBox="1"/>
            <p:nvPr/>
          </p:nvSpPr>
          <p:spPr>
            <a:xfrm>
              <a:off x="213360" y="3112428"/>
              <a:ext cx="3529965" cy="455323"/>
            </a:xfrm>
            <a:prstGeom prst="rect">
              <a:avLst/>
            </a:prstGeom>
            <a:solidFill>
              <a:schemeClr val="bg1">
                <a:lumMod val="95000"/>
                <a:alpha val="5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kumimoji="1" sz="2800" i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ja-JP" altLang="en-US" sz="10583" i="0" u="sng" dirty="0"/>
                <a:t>✨️</a:t>
              </a:r>
              <a:r>
                <a:rPr lang="ja-JP" altLang="en-US" sz="10583" u="sng" dirty="0"/>
                <a:t> </a:t>
              </a:r>
              <a:r>
                <a:rPr lang="en-US" altLang="ja-JP" sz="10583" u="sng" dirty="0"/>
                <a:t>Core Feature</a:t>
              </a:r>
              <a:endParaRPr lang="ja-JP" altLang="en-US" sz="10583" u="sng" dirty="0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0962A92-F2A8-8CCD-CB96-39B05F1130AB}"/>
                </a:ext>
              </a:extLst>
            </p:cNvPr>
            <p:cNvSpPr/>
            <p:nvPr/>
          </p:nvSpPr>
          <p:spPr>
            <a:xfrm>
              <a:off x="213360" y="3742657"/>
              <a:ext cx="11628120" cy="2420122"/>
            </a:xfrm>
            <a:prstGeom prst="rect">
              <a:avLst/>
            </a:prstGeom>
            <a:solidFill>
              <a:schemeClr val="bg1">
                <a:lumMod val="95000"/>
                <a:alpha val="5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ja-JP" altLang="en-US" sz="136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⌛️ </a:t>
              </a:r>
              <a:r>
                <a:rPr lang="en-US" altLang="ja-JP" sz="1360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Idle Tab Auto-Close</a:t>
              </a:r>
            </a:p>
            <a:p>
              <a:pPr lvl="1">
                <a:lnSpc>
                  <a:spcPct val="150000"/>
                </a:lnSpc>
              </a:pPr>
              <a:r>
                <a:rPr lang="ja-JP" altLang="en-US" sz="136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📋️ </a:t>
              </a:r>
              <a:r>
                <a:rPr lang="en-US" altLang="ja-JP" sz="1360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Restore &amp; Log</a:t>
              </a:r>
            </a:p>
            <a:p>
              <a:pPr lvl="1">
                <a:lnSpc>
                  <a:spcPct val="150000"/>
                </a:lnSpc>
              </a:pPr>
              <a:r>
                <a:rPr lang="ja-JP" altLang="en-US" sz="1360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🧩 </a:t>
              </a:r>
              <a:r>
                <a:rPr lang="en-US" altLang="ja-JP" sz="13607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Whitelist Rules</a:t>
              </a:r>
              <a:endParaRPr lang="ja-JP" altLang="en-US" sz="13607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4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7B084-454A-6442-2854-3E797FD1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97FD00-8F4B-E1ED-D9B7-5994CB0DBD91}"/>
              </a:ext>
            </a:extLst>
          </p:cNvPr>
          <p:cNvSpPr txBox="1"/>
          <p:nvPr/>
        </p:nvSpPr>
        <p:spPr>
          <a:xfrm>
            <a:off x="870018" y="2551229"/>
            <a:ext cx="15040918" cy="172092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2800" i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ja-JP" altLang="en-US" sz="10583" i="0" u="sng" dirty="0"/>
              <a:t>❓️</a:t>
            </a:r>
            <a:r>
              <a:rPr lang="ja-JP" altLang="en-US" sz="10583" u="sng" dirty="0"/>
              <a:t> </a:t>
            </a:r>
            <a:r>
              <a:rPr lang="en-US" altLang="ja-JP" sz="10583" u="sng" dirty="0"/>
              <a:t>What it does ?</a:t>
            </a:r>
            <a:endParaRPr lang="ja-JP" altLang="en-US" sz="10583" u="sng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3BA67E-535F-1656-4AB8-AD4250D6117F}"/>
              </a:ext>
            </a:extLst>
          </p:cNvPr>
          <p:cNvSpPr/>
          <p:nvPr/>
        </p:nvSpPr>
        <p:spPr>
          <a:xfrm>
            <a:off x="726007" y="5293969"/>
            <a:ext cx="24491531" cy="9846285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⏳</a:t>
            </a: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Idle Tab Auto-Close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— Closes inactive tabs </a:t>
            </a:r>
            <a:r>
              <a:rPr lang="en-US" altLang="ja-JP" sz="7181" i="1" dirty="0">
                <a:solidFill>
                  <a:srgbClr val="FFC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automatically</a:t>
            </a: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ja-JP" altLang="en-US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🧠</a:t>
            </a:r>
            <a:r>
              <a:rPr lang="ja-JP" altLang="en-US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Smart Preservation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— Keeps </a:t>
            </a:r>
            <a:r>
              <a:rPr lang="en-US" altLang="ja-JP" sz="7181" i="1" dirty="0">
                <a:solidFill>
                  <a:srgbClr val="FFC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key pages </a:t>
            </a: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open.  </a:t>
            </a:r>
          </a:p>
          <a:p>
            <a:pPr>
              <a:lnSpc>
                <a:spcPct val="150000"/>
              </a:lnSpc>
            </a:pPr>
            <a:r>
              <a:rPr lang="ja-JP" altLang="en-US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💾</a:t>
            </a:r>
            <a:r>
              <a:rPr lang="ja-JP" altLang="en-US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Local &amp; Private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— Works entirely </a:t>
            </a:r>
            <a:r>
              <a:rPr lang="en-US" altLang="ja-JP" sz="7181" i="1" dirty="0">
                <a:solidFill>
                  <a:srgbClr val="FFC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 your device</a:t>
            </a: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ja-JP" altLang="en-US" sz="718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22EA74-C4E4-A0A8-0639-9528E07D5C8A}"/>
              </a:ext>
            </a:extLst>
          </p:cNvPr>
          <p:cNvSpPr/>
          <p:nvPr/>
        </p:nvSpPr>
        <p:spPr>
          <a:xfrm>
            <a:off x="20764965" y="15970520"/>
            <a:ext cx="24491531" cy="1036014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📋 </a:t>
            </a:r>
            <a:r>
              <a:rPr lang="en-US" altLang="ja-JP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Restore &amp; Log </a:t>
            </a:r>
          </a:p>
          <a:p>
            <a:pPr>
              <a:lnSpc>
                <a:spcPct val="150000"/>
              </a:lnSpc>
            </a:pPr>
            <a:r>
              <a:rPr lang="en-US" altLang="ja-JP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— Reopen closed tabs anytime.  </a:t>
            </a:r>
          </a:p>
          <a:p>
            <a:pPr>
              <a:lnSpc>
                <a:spcPct val="150000"/>
              </a:lnSpc>
            </a:pPr>
            <a:r>
              <a:rPr lang="ja-JP" altLang="en-US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🧩 </a:t>
            </a:r>
            <a:r>
              <a:rPr lang="en-US" altLang="ja-JP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Whitelist Rules </a:t>
            </a:r>
          </a:p>
          <a:p>
            <a:pPr>
              <a:lnSpc>
                <a:spcPct val="150000"/>
              </a:lnSpc>
            </a:pPr>
            <a:r>
              <a:rPr lang="en-US" altLang="ja-JP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— Protect important </a:t>
            </a:r>
            <a:r>
              <a:rPr lang="en-US" altLang="ja-JP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sites</a:t>
            </a:r>
            <a:r>
              <a:rPr lang="en-US" altLang="ja-JP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ja-JP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⚙️ Custom Timeout </a:t>
            </a:r>
          </a:p>
          <a:p>
            <a:pPr>
              <a:lnSpc>
                <a:spcPct val="150000"/>
              </a:lnSpc>
            </a:pPr>
            <a:r>
              <a:rPr lang="en-US" altLang="ja-JP" sz="7559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— Set your own idle time.  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595B6C3-B04F-6E47-0FD5-35A370545678}"/>
              </a:ext>
            </a:extLst>
          </p:cNvPr>
          <p:cNvGrpSpPr/>
          <p:nvPr/>
        </p:nvGrpSpPr>
        <p:grpSpPr>
          <a:xfrm>
            <a:off x="25481541" y="5222232"/>
            <a:ext cx="19119246" cy="3639219"/>
            <a:chOff x="6741938" y="1145456"/>
            <a:chExt cx="5058594" cy="962869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C0F7FA4-7B1C-0314-FAB4-212FBEEBF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1147" b="91111"/>
            <a:stretch>
              <a:fillRect/>
            </a:stretch>
          </p:blipFill>
          <p:spPr>
            <a:xfrm>
              <a:off x="6813287" y="1498725"/>
              <a:ext cx="4987245" cy="609600"/>
            </a:xfrm>
            <a:custGeom>
              <a:avLst/>
              <a:gdLst>
                <a:gd name="connsiteX0" fmla="*/ 0 w 4987245"/>
                <a:gd name="connsiteY0" fmla="*/ 0 h 609600"/>
                <a:gd name="connsiteX1" fmla="*/ 4983194 w 4987245"/>
                <a:gd name="connsiteY1" fmla="*/ 0 h 609600"/>
                <a:gd name="connsiteX2" fmla="*/ 4985448 w 4987245"/>
                <a:gd name="connsiteY2" fmla="*/ 12889 h 609600"/>
                <a:gd name="connsiteX3" fmla="*/ 4917363 w 4987245"/>
                <a:gd name="connsiteY3" fmla="*/ 304800 h 609600"/>
                <a:gd name="connsiteX4" fmla="*/ 4849278 w 4987245"/>
                <a:gd name="connsiteY4" fmla="*/ 596711 h 609600"/>
                <a:gd name="connsiteX5" fmla="*/ 4851533 w 4987245"/>
                <a:gd name="connsiteY5" fmla="*/ 609600 h 609600"/>
                <a:gd name="connsiteX6" fmla="*/ 0 w 4987245"/>
                <a:gd name="connsiteY6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7245" h="609600">
                  <a:moveTo>
                    <a:pt x="0" y="0"/>
                  </a:moveTo>
                  <a:lnTo>
                    <a:pt x="4983194" y="0"/>
                  </a:lnTo>
                  <a:lnTo>
                    <a:pt x="4985448" y="12889"/>
                  </a:lnTo>
                  <a:cubicBezTo>
                    <a:pt x="4962754" y="110192"/>
                    <a:pt x="4735803" y="207496"/>
                    <a:pt x="4917363" y="304800"/>
                  </a:cubicBezTo>
                  <a:cubicBezTo>
                    <a:pt x="5098924" y="402104"/>
                    <a:pt x="4871973" y="499407"/>
                    <a:pt x="4849278" y="596711"/>
                  </a:cubicBezTo>
                  <a:lnTo>
                    <a:pt x="4851533" y="609600"/>
                  </a:lnTo>
                  <a:lnTo>
                    <a:pt x="0" y="609600"/>
                  </a:lnTo>
                  <a:close/>
                </a:path>
              </a:pathLst>
            </a:custGeom>
            <a:ln w="12700">
              <a:solidFill>
                <a:srgbClr val="00B0F0"/>
              </a:solidFill>
            </a:ln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CE73A55-4021-172E-6BE7-791032D9DE43}"/>
                </a:ext>
              </a:extLst>
            </p:cNvPr>
            <p:cNvSpPr txBox="1"/>
            <p:nvPr/>
          </p:nvSpPr>
          <p:spPr>
            <a:xfrm>
              <a:off x="6741938" y="1145456"/>
              <a:ext cx="1189212" cy="270643"/>
            </a:xfrm>
            <a:prstGeom prst="wedgeRectCallout">
              <a:avLst>
                <a:gd name="adj1" fmla="val -2145"/>
                <a:gd name="adj2" fmla="val 77505"/>
              </a:avLst>
            </a:prstGeom>
            <a:solidFill>
              <a:schemeClr val="bg1">
                <a:lumMod val="95000"/>
                <a:alpha val="4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>
              <a:defPPr>
                <a:defRPr lang="ja-JP"/>
              </a:defPPr>
              <a:lvl1pPr algn="ctr">
                <a:defRPr sz="2800" i="1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ja-JP" sz="6047" u="none" dirty="0">
                  <a:solidFill>
                    <a:srgbClr val="FFC000"/>
                  </a:solidFill>
                </a:rPr>
                <a:t>Pinned!!</a:t>
              </a:r>
              <a:endParaRPr lang="ja-JP" altLang="en-US" sz="6047" u="none" dirty="0">
                <a:solidFill>
                  <a:srgbClr val="FFC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229EA4A-7066-34FC-FE7F-1E6053E6C780}"/>
                </a:ext>
              </a:extLst>
            </p:cNvPr>
            <p:cNvSpPr txBox="1"/>
            <p:nvPr/>
          </p:nvSpPr>
          <p:spPr>
            <a:xfrm>
              <a:off x="7840488" y="1837481"/>
              <a:ext cx="1189212" cy="270643"/>
            </a:xfrm>
            <a:prstGeom prst="wedgeRectCallout">
              <a:avLst>
                <a:gd name="adj1" fmla="val -20300"/>
                <a:gd name="adj2" fmla="val -80047"/>
              </a:avLst>
            </a:prstGeom>
            <a:solidFill>
              <a:schemeClr val="bg1">
                <a:lumMod val="95000"/>
                <a:alpha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>
              <a:defPPr>
                <a:defRPr lang="ja-JP"/>
              </a:defPPr>
              <a:lvl1pPr algn="ctr">
                <a:defRPr sz="2800" i="1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16200000" rotWithShape="0">
                      <a:prstClr val="black">
                        <a:alpha val="40000"/>
                      </a:prst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defRPr>
              </a:lvl1pPr>
            </a:lstStyle>
            <a:p>
              <a:r>
                <a:rPr lang="en-US" altLang="ja-JP" sz="6047" u="none" dirty="0">
                  <a:solidFill>
                    <a:srgbClr val="FF5050"/>
                  </a:solidFill>
                </a:rPr>
                <a:t>Audible</a:t>
              </a:r>
              <a:r>
                <a:rPr lang="ja-JP" altLang="en-US" sz="6047" u="none" dirty="0">
                  <a:solidFill>
                    <a:srgbClr val="FF5050"/>
                  </a:solidFill>
                </a:rPr>
                <a:t>♪</a:t>
              </a:r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5F191C1C-18A4-7FCF-DDC4-F681C57C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7760" b="91165"/>
          <a:stretch>
            <a:fillRect/>
          </a:stretch>
        </p:blipFill>
        <p:spPr>
          <a:xfrm>
            <a:off x="25751210" y="11312066"/>
            <a:ext cx="10248081" cy="2213581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8BE3ED1-7E96-2B17-01BA-D843D6EC75B7}"/>
              </a:ext>
            </a:extLst>
          </p:cNvPr>
          <p:cNvSpPr txBox="1"/>
          <p:nvPr/>
        </p:nvSpPr>
        <p:spPr>
          <a:xfrm>
            <a:off x="29064230" y="9697285"/>
            <a:ext cx="8544067" cy="90653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2800" i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altLang="ja-JP" sz="5291" u="sng" dirty="0"/>
              <a:t>10minutes later</a:t>
            </a:r>
            <a:endParaRPr lang="ja-JP" altLang="en-US" sz="529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8D78DA-41D3-2B2C-874D-DFAA210568A0}"/>
              </a:ext>
            </a:extLst>
          </p:cNvPr>
          <p:cNvSpPr txBox="1"/>
          <p:nvPr/>
        </p:nvSpPr>
        <p:spPr>
          <a:xfrm>
            <a:off x="25751218" y="14233917"/>
            <a:ext cx="19505286" cy="90653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2800" i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altLang="ja-JP" sz="5291" u="sng" dirty="0" err="1"/>
              <a:t>Active,Autdible,Pinned</a:t>
            </a:r>
            <a:r>
              <a:rPr lang="en-US" altLang="ja-JP" sz="5291" u="sng" dirty="0"/>
              <a:t> tabs are always skipped.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4B4C725B-90EC-A884-2BC6-8CBA5AA8A438}"/>
              </a:ext>
            </a:extLst>
          </p:cNvPr>
          <p:cNvSpPr/>
          <p:nvPr/>
        </p:nvSpPr>
        <p:spPr>
          <a:xfrm>
            <a:off x="27908889" y="9253668"/>
            <a:ext cx="522335" cy="1772953"/>
          </a:xfrm>
          <a:prstGeom prst="downArrow">
            <a:avLst>
              <a:gd name="adj1" fmla="val 50000"/>
              <a:gd name="adj2" fmla="val 72400"/>
            </a:avLst>
          </a:prstGeom>
          <a:solidFill>
            <a:schemeClr val="bg2"/>
          </a:solidFill>
          <a:ln>
            <a:solidFill>
              <a:schemeClr val="bg2"/>
            </a:solidFill>
          </a:ln>
          <a:effectLst>
            <a:glow rad="101600">
              <a:srgbClr val="FFC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6741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6A429297-9C44-10AD-1A9F-3B7ABA207D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1" t="1223" r="1659" b="1665"/>
          <a:stretch>
            <a:fillRect/>
          </a:stretch>
        </p:blipFill>
        <p:spPr>
          <a:xfrm>
            <a:off x="910268" y="15797955"/>
            <a:ext cx="12147905" cy="10494829"/>
          </a:xfrm>
          <a:prstGeom prst="rect">
            <a:avLst/>
          </a:prstGeom>
          <a:effectLst>
            <a:glow rad="101600">
              <a:schemeClr val="bg1">
                <a:lumMod val="65000"/>
                <a:alpha val="6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8446ECA-A427-8690-0CE9-04DA76354617}"/>
              </a:ext>
            </a:extLst>
          </p:cNvPr>
          <p:cNvSpPr txBox="1"/>
          <p:nvPr/>
        </p:nvSpPr>
        <p:spPr>
          <a:xfrm>
            <a:off x="6356637" y="17218362"/>
            <a:ext cx="12239061" cy="790345"/>
          </a:xfrm>
          <a:prstGeom prst="rect">
            <a:avLst/>
          </a:prstGeom>
          <a:solidFill>
            <a:srgbClr val="0070C0">
              <a:alpha val="7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2800" i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altLang="ja-JP" sz="4536" u="sng" dirty="0">
                <a:solidFill>
                  <a:schemeClr val="bg1"/>
                </a:solidFill>
              </a:rPr>
              <a:t>Idle tabs are deleted after 10min.</a:t>
            </a:r>
            <a:endParaRPr lang="ja-JP" altLang="en-US" sz="4536" u="sng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3068D08-315D-4AA8-3691-6D4AA4A61157}"/>
              </a:ext>
            </a:extLst>
          </p:cNvPr>
          <p:cNvSpPr txBox="1"/>
          <p:nvPr/>
        </p:nvSpPr>
        <p:spPr>
          <a:xfrm>
            <a:off x="8197274" y="18536118"/>
            <a:ext cx="12239061" cy="732188"/>
          </a:xfrm>
          <a:prstGeom prst="rect">
            <a:avLst/>
          </a:prstGeom>
          <a:solidFill>
            <a:srgbClr val="FFC000">
              <a:alpha val="7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2800" i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altLang="ja-JP" sz="4158" u="sng" dirty="0" err="1">
                <a:solidFill>
                  <a:schemeClr val="bg1"/>
                </a:solidFill>
              </a:rPr>
              <a:t>ON:Delete</a:t>
            </a:r>
            <a:r>
              <a:rPr lang="en-US" altLang="ja-JP" sz="4158" u="sng" dirty="0">
                <a:solidFill>
                  <a:schemeClr val="bg1"/>
                </a:solidFill>
              </a:rPr>
              <a:t> Tabs include Whitelist</a:t>
            </a:r>
            <a:endParaRPr lang="ja-JP" altLang="en-US" sz="4158" u="sng" dirty="0">
              <a:solidFill>
                <a:schemeClr val="bg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3D2DDC2-E96C-B4B8-D70F-925633FFB4DE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4194035" y="17613535"/>
            <a:ext cx="2162602" cy="523467"/>
          </a:xfrm>
          <a:prstGeom prst="line">
            <a:avLst/>
          </a:prstGeom>
          <a:ln w="76200">
            <a:solidFill>
              <a:srgbClr val="0070C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F8B04BE-1907-67DB-C2DB-B42C74D3829D}"/>
              </a:ext>
            </a:extLst>
          </p:cNvPr>
          <p:cNvCxnSpPr>
            <a:cxnSpLocks/>
          </p:cNvCxnSpPr>
          <p:nvPr/>
        </p:nvCxnSpPr>
        <p:spPr>
          <a:xfrm flipH="1">
            <a:off x="6156048" y="18823237"/>
            <a:ext cx="2041226" cy="239023"/>
          </a:xfrm>
          <a:prstGeom prst="line">
            <a:avLst/>
          </a:prstGeom>
          <a:ln w="76200">
            <a:solidFill>
              <a:srgbClr val="FFC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6A3A5C2-FD1B-3AD9-85BF-5F4CCF6366A7}"/>
              </a:ext>
            </a:extLst>
          </p:cNvPr>
          <p:cNvCxnSpPr>
            <a:cxnSpLocks/>
          </p:cNvCxnSpPr>
          <p:nvPr/>
        </p:nvCxnSpPr>
        <p:spPr>
          <a:xfrm flipH="1">
            <a:off x="8390466" y="21516689"/>
            <a:ext cx="436034" cy="657439"/>
          </a:xfrm>
          <a:prstGeom prst="line">
            <a:avLst/>
          </a:prstGeom>
          <a:ln w="76200">
            <a:solidFill>
              <a:srgbClr val="0070C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613F1F-BB8A-9401-4C31-3B44053986C2}"/>
              </a:ext>
            </a:extLst>
          </p:cNvPr>
          <p:cNvSpPr txBox="1"/>
          <p:nvPr/>
        </p:nvSpPr>
        <p:spPr>
          <a:xfrm>
            <a:off x="6919275" y="20784501"/>
            <a:ext cx="13517069" cy="732188"/>
          </a:xfrm>
          <a:prstGeom prst="rect">
            <a:avLst/>
          </a:prstGeom>
          <a:solidFill>
            <a:srgbClr val="0070C0">
              <a:alpha val="7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2800" i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US" altLang="ja-JP" sz="4158" u="sng" dirty="0">
                <a:solidFill>
                  <a:schemeClr val="bg1"/>
                </a:solidFill>
              </a:rPr>
              <a:t>Click the </a:t>
            </a:r>
            <a:r>
              <a:rPr lang="en-US" altLang="ja-JP" sz="4158" u="sng" dirty="0" err="1">
                <a:solidFill>
                  <a:schemeClr val="bg1"/>
                </a:solidFill>
              </a:rPr>
              <a:t>links,you</a:t>
            </a:r>
            <a:r>
              <a:rPr lang="en-US" altLang="ja-JP" sz="4158" u="sng" dirty="0">
                <a:solidFill>
                  <a:schemeClr val="bg1"/>
                </a:solidFill>
              </a:rPr>
              <a:t> can restore them.</a:t>
            </a:r>
            <a:endParaRPr lang="ja-JP" altLang="en-US" sz="4158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2C488-BC87-9DBD-0325-80895B25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1B420B-7733-1837-D36F-3A85D0CB3072}"/>
              </a:ext>
            </a:extLst>
          </p:cNvPr>
          <p:cNvSpPr txBox="1"/>
          <p:nvPr/>
        </p:nvSpPr>
        <p:spPr>
          <a:xfrm>
            <a:off x="726017" y="2551230"/>
            <a:ext cx="15040918" cy="1720920"/>
          </a:xfrm>
          <a:prstGeom prst="rect">
            <a:avLst/>
          </a:prstGeom>
          <a:solidFill>
            <a:schemeClr val="bg1">
              <a:lumMod val="95000"/>
              <a:alpha val="4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kumimoji="1" sz="2800" i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ja-JP" altLang="en-US" sz="10583" i="0" u="sng" dirty="0"/>
              <a:t>⏩️</a:t>
            </a:r>
            <a:r>
              <a:rPr lang="ja-JP" altLang="en-US" sz="10583" u="sng" dirty="0"/>
              <a:t> </a:t>
            </a:r>
            <a:r>
              <a:rPr lang="en-US" altLang="ja-JP" sz="10583" u="sng" dirty="0"/>
              <a:t>Coming Soon</a:t>
            </a:r>
            <a:endParaRPr lang="ja-JP" altLang="en-US" sz="10583" u="sng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518124-99B9-9FB5-22B1-D443A8980421}"/>
              </a:ext>
            </a:extLst>
          </p:cNvPr>
          <p:cNvSpPr/>
          <p:nvPr/>
        </p:nvSpPr>
        <p:spPr>
          <a:xfrm>
            <a:off x="726007" y="6442861"/>
            <a:ext cx="44202346" cy="16476562"/>
          </a:xfrm>
          <a:prstGeom prst="rect">
            <a:avLst/>
          </a:prstGeom>
          <a:solidFill>
            <a:schemeClr val="bg1">
              <a:lumMod val="95000"/>
              <a:alpha val="5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📦</a:t>
            </a:r>
            <a:r>
              <a:rPr lang="ja-JP" altLang="en-US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Tab Vault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	— save unread pages for later</a:t>
            </a:r>
          </a:p>
          <a:p>
            <a:pPr>
              <a:lnSpc>
                <a:spcPct val="150000"/>
              </a:lnSpc>
            </a:pPr>
            <a:r>
              <a:rPr lang="ja-JP" altLang="en-US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🧠</a:t>
            </a:r>
            <a:r>
              <a:rPr lang="ja-JP" altLang="en-US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AI Auto-Tagging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	— categorize by topic automatically</a:t>
            </a:r>
          </a:p>
          <a:p>
            <a:pPr>
              <a:lnSpc>
                <a:spcPct val="150000"/>
              </a:lnSpc>
            </a:pPr>
            <a:r>
              <a:rPr lang="ja-JP" altLang="en-US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📊</a:t>
            </a:r>
            <a:r>
              <a:rPr lang="ja-JP" altLang="en-US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Browsing Timeline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	— visualize where your time goes</a:t>
            </a:r>
          </a:p>
          <a:p>
            <a:pPr>
              <a:lnSpc>
                <a:spcPct val="150000"/>
              </a:lnSpc>
            </a:pPr>
            <a:r>
              <a:rPr lang="en-US" altLang="ja-JP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☕</a:t>
            </a: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Focus Mode &amp; Break Reminders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	— boost concentration</a:t>
            </a:r>
          </a:p>
          <a:p>
            <a:pPr>
              <a:lnSpc>
                <a:spcPct val="150000"/>
              </a:lnSpc>
            </a:pPr>
            <a:r>
              <a:rPr lang="ja-JP" altLang="en-US" sz="718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🧭</a:t>
            </a:r>
            <a:r>
              <a:rPr lang="ja-JP" altLang="en-US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ja-JP" sz="7181" i="1" u="sng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Sidebar Dashboard </a:t>
            </a:r>
          </a:p>
          <a:p>
            <a:pPr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	— one place for logs &amp; analytics</a:t>
            </a:r>
            <a:endParaRPr lang="ja-JP" altLang="en-US" sz="718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9B55CB-094C-6982-0AF7-A2D0A4E93938}"/>
              </a:ext>
            </a:extLst>
          </p:cNvPr>
          <p:cNvSpPr/>
          <p:nvPr/>
        </p:nvSpPr>
        <p:spPr>
          <a:xfrm>
            <a:off x="25661001" y="24959509"/>
            <a:ext cx="19267352" cy="15584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ja-JP" sz="718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Feedback is always welcome. Thanks</a:t>
            </a:r>
            <a:endParaRPr lang="ja-JP" altLang="en-US" sz="718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9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189</Words>
  <Application>Microsoft Office PowerPoint</Application>
  <PresentationFormat>ユーザー設定</PresentationFormat>
  <Paragraphs>38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Broadway</vt:lpstr>
      <vt:lpstr>Cascadia Code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Ryoma Taruoka</dc:creator>
  <cp:lastModifiedBy>Ryoma Taruoka</cp:lastModifiedBy>
  <cp:revision>25</cp:revision>
  <dcterms:created xsi:type="dcterms:W3CDTF">2025-10-26T01:14:40Z</dcterms:created>
  <dcterms:modified xsi:type="dcterms:W3CDTF">2025-10-26T08:57:34Z</dcterms:modified>
</cp:coreProperties>
</file>