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68B-159C-4143-8964-2AC62AA2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37A-C574-42E9-BAF3-12CAE73F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6554-C4AB-467D-A6D8-11302612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0563-2B82-4897-8B04-BB0BF706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3033-E8DF-4950-8C58-F6AA594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2B1-97FB-46B6-B595-18D03C8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8A8C-5A25-4735-BF99-92BDD0AD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E5B2-4E4A-4CF5-90F8-3A7D9B23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4938-0959-46AF-A192-7C0B58B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332B-502E-4522-9589-165AF51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E6731-8FA5-4022-9645-768BD132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C736C-2D04-4DC9-B48D-937E68A4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5DAD-C568-41DF-AF29-8FAC1029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97F5-FAB8-4A48-8283-1E8A33E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A5A5-1125-4A5C-856F-CB9D496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74E7-DF0B-4AFA-89D7-4BD4460D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710A-877C-498C-9AC5-2823A62B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0394-128B-4DF4-ABB7-F5637793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5A31-D675-4342-94F1-4187D6C5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D7CE-7273-4296-B1AF-302CAF6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AB9-ABEB-4ECE-A23C-863EAAD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F79D-1C09-4753-9029-1FFB63825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513E-D23D-4CF5-9D78-6DD8A9EB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2FF5-2BE3-4053-88A6-FCBFB40D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48ED-22B0-465A-8279-0A5DC13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5E4-8A9C-4350-8124-A97586F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7382-6333-4A75-97BE-8287EDAB0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05A8-F28B-4E9B-8035-ADD51633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82B0-F8B1-4069-8760-9F16928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DA930-7D29-45AB-A7B9-AB1BD254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45711-C82A-467E-9879-9FDF41C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A65D-0988-4552-84AF-275BD69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0C25-02BA-4628-97F5-301085D1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0D94C-9D2B-4F69-A4A8-F923FDFD5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B8F6-0116-4B14-9862-0CDBEA555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AA9C-8656-47B6-B13A-8943DF63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F5DC0-AA00-4831-997A-1B298985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C8B27-A875-48BE-AF4E-06E7A27A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B79B9-5A48-43EF-82AC-1CACA398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161-1DA1-4A58-B262-04A4F42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80D96-7872-4452-B466-59BB050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4F5A-7DEE-4678-83FA-39218D0D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5599B-6017-45F5-A5F9-EC6FE5D0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29607-FBC2-4399-8A64-281EF0ED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FC6C-FDE8-4F8A-9068-49C23D8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AF6B8-011C-46F0-BFCD-D21A86B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8108-68E2-40CA-9994-E165894B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A-54FF-4990-B536-19E5F51E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499CA-63CE-4EF0-BB3D-1630962E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64D1-7D41-498A-B47E-55F0C03C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355B-57D7-4C92-93FB-D21541C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61070-AF39-47F8-97E3-9944755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0140-A80E-46B8-A8E1-0E59EB85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D2849-CEAF-40EC-9FC3-B996722A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B927F-BCB6-42ED-8C36-A37CD76F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78DE-DD71-432D-9170-A515CD55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1DB4-D80B-4A0E-9811-DF03E34B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6CE1-DC96-442F-8C23-AAF6F9EB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6BEBB-3DF4-40B8-9567-E432BA0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20E9-FFD8-4B29-91A5-E080CA17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4120-8FDB-4625-B8A7-96CC4E8C6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5712-6A65-44BB-BCEC-93038A29468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3DD4-2456-4490-AFFC-E3DB5495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AFAA-E8D7-4EF3-AEFE-688E610C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3827-C07D-49B3-9B2A-0DBB6CBE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354691"/>
              </p:ext>
            </p:extLst>
          </p:nvPr>
        </p:nvGraphicFramePr>
        <p:xfrm>
          <a:off x="5954944" y="2340530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73237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</a:t>
            </a:r>
            <a:r>
              <a:rPr lang="en-US" sz="2000" dirty="0"/>
              <a:t>[0];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arr.length</a:t>
            </a:r>
            <a:r>
              <a:rPr lang="en-US" sz="2000" dirty="0"/>
              <a:t> - 1];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97654" y="417250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129170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3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2209214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/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384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20075" y="2747642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/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43537"/>
              </p:ext>
            </p:extLst>
          </p:nvPr>
        </p:nvGraphicFramePr>
        <p:xfrm>
          <a:off x="6094338" y="4526234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5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311833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/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57403"/>
              </p:ext>
            </p:extLst>
          </p:nvPr>
        </p:nvGraphicFramePr>
        <p:xfrm>
          <a:off x="6094338" y="452623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 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40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412597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416846"/>
              </p:ext>
            </p:extLst>
          </p:nvPr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/>
        </p:nvGraphicFramePr>
        <p:xfrm>
          <a:off x="6094338" y="452623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 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5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345444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891508"/>
              </p:ext>
            </p:extLst>
          </p:nvPr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50030"/>
              </p:ext>
            </p:extLst>
          </p:nvPr>
        </p:nvGraphicFramePr>
        <p:xfrm>
          <a:off x="6094338" y="452623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 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8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417091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894809"/>
              </p:ext>
            </p:extLst>
          </p:nvPr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11869"/>
              </p:ext>
            </p:extLst>
          </p:nvPr>
        </p:nvGraphicFramePr>
        <p:xfrm>
          <a:off x="6094338" y="452623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 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417091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24139"/>
              </p:ext>
            </p:extLst>
          </p:nvPr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4914277-11C2-44CD-AE9E-D3954BE5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52007"/>
              </p:ext>
            </p:extLst>
          </p:nvPr>
        </p:nvGraphicFramePr>
        <p:xfrm>
          <a:off x="6094338" y="452623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Item 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59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539603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1F404C4D-07A3-4680-A2C2-FC020B900D87}"/>
              </a:ext>
            </a:extLst>
          </p:cNvPr>
          <p:cNvGraphicFramePr>
            <a:graphicFrameLocks/>
          </p:cNvGraphicFramePr>
          <p:nvPr/>
        </p:nvGraphicFramePr>
        <p:xfrm>
          <a:off x="5955195" y="3523176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E2E67-BC49-4C00-9A96-DAE1FA4FE7D4}"/>
              </a:ext>
            </a:extLst>
          </p:cNvPr>
          <p:cNvSpPr txBox="1"/>
          <p:nvPr/>
        </p:nvSpPr>
        <p:spPr>
          <a:xfrm>
            <a:off x="5987288" y="3118333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52262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5848488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4924772"/>
              </p:ext>
            </p:extLst>
          </p:nvPr>
        </p:nvGraphicFramePr>
        <p:xfrm>
          <a:off x="5955195" y="2273129"/>
          <a:ext cx="267217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5286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8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232047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2724901"/>
              </p:ext>
            </p:extLst>
          </p:nvPr>
        </p:nvGraphicFramePr>
        <p:xfrm>
          <a:off x="6094338" y="2273128"/>
          <a:ext cx="2286893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68648"/>
              </p:ext>
            </p:extLst>
          </p:nvPr>
        </p:nvGraphicFramePr>
        <p:xfrm>
          <a:off x="6094338" y="3218374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8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4944" y="2340530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73237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</a:t>
            </a:r>
            <a:r>
              <a:rPr lang="en-US" sz="2000" dirty="0"/>
              <a:t>[0];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arr.length</a:t>
            </a:r>
            <a:r>
              <a:rPr lang="en-US" sz="2000" dirty="0"/>
              <a:t> - 1];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26633" y="234053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075226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A41E3F7-A749-4DD9-98DB-F16766A72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22778"/>
              </p:ext>
            </p:extLst>
          </p:nvPr>
        </p:nvGraphicFramePr>
        <p:xfrm>
          <a:off x="6129170" y="3807142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B99CFE1-611A-4D94-B370-867DB58179F8}"/>
              </a:ext>
            </a:extLst>
          </p:cNvPr>
          <p:cNvSpPr/>
          <p:nvPr/>
        </p:nvSpPr>
        <p:spPr>
          <a:xfrm>
            <a:off x="6924583" y="1979721"/>
            <a:ext cx="213064" cy="29689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9D5669-7F2B-4A76-A313-DF8F8E99873A}"/>
              </a:ext>
            </a:extLst>
          </p:cNvPr>
          <p:cNvSpPr/>
          <p:nvPr/>
        </p:nvSpPr>
        <p:spPr>
          <a:xfrm>
            <a:off x="6180339" y="1825625"/>
            <a:ext cx="744244" cy="2968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69282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2960922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086385" y="1847467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4338" y="2273128"/>
          <a:ext cx="2286893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94338" y="3218374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BDA5D0B-DB2B-4668-B45A-398E2368ED6B}"/>
              </a:ext>
            </a:extLst>
          </p:cNvPr>
          <p:cNvSpPr/>
          <p:nvPr/>
        </p:nvSpPr>
        <p:spPr>
          <a:xfrm>
            <a:off x="6881032" y="1847467"/>
            <a:ext cx="284086" cy="36933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6CF78FE-2575-4613-B7A3-3CD2A1721DD5}"/>
              </a:ext>
            </a:extLst>
          </p:cNvPr>
          <p:cNvSpPr/>
          <p:nvPr/>
        </p:nvSpPr>
        <p:spPr>
          <a:xfrm>
            <a:off x="8065031" y="1841668"/>
            <a:ext cx="284086" cy="36933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9519C-5DE1-4950-BF77-8FE5228C0375}"/>
              </a:ext>
            </a:extLst>
          </p:cNvPr>
          <p:cNvSpPr/>
          <p:nvPr/>
        </p:nvSpPr>
        <p:spPr>
          <a:xfrm>
            <a:off x="6881032" y="2273128"/>
            <a:ext cx="1145898" cy="609600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9FAB21E-F339-4B0D-9F92-18C398CAF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302595"/>
              </p:ext>
            </p:extLst>
          </p:nvPr>
        </p:nvGraphicFramePr>
        <p:xfrm>
          <a:off x="6130891" y="4349450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E53AD9-643E-49AA-8FA2-CCA76780D8EC}"/>
              </a:ext>
            </a:extLst>
          </p:cNvPr>
          <p:cNvSpPr txBox="1"/>
          <p:nvPr/>
        </p:nvSpPr>
        <p:spPr>
          <a:xfrm>
            <a:off x="5986450" y="398011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738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342900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086385" y="1847467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4338" y="2273128"/>
          <a:ext cx="2286893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11909"/>
              </p:ext>
            </p:extLst>
          </p:nvPr>
        </p:nvGraphicFramePr>
        <p:xfrm>
          <a:off x="6094338" y="321837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BDA5D0B-DB2B-4668-B45A-398E2368ED6B}"/>
              </a:ext>
            </a:extLst>
          </p:cNvPr>
          <p:cNvSpPr/>
          <p:nvPr/>
        </p:nvSpPr>
        <p:spPr>
          <a:xfrm>
            <a:off x="7238622" y="1874277"/>
            <a:ext cx="284086" cy="36933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9519C-5DE1-4950-BF77-8FE5228C0375}"/>
              </a:ext>
            </a:extLst>
          </p:cNvPr>
          <p:cNvSpPr/>
          <p:nvPr/>
        </p:nvSpPr>
        <p:spPr>
          <a:xfrm>
            <a:off x="7237784" y="2273128"/>
            <a:ext cx="1145898" cy="609600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9FAB21E-F339-4B0D-9F92-18C398CAF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216887"/>
              </p:ext>
            </p:extLst>
          </p:nvPr>
        </p:nvGraphicFramePr>
        <p:xfrm>
          <a:off x="6348733" y="4373152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E53AD9-643E-49AA-8FA2-CCA76780D8EC}"/>
              </a:ext>
            </a:extLst>
          </p:cNvPr>
          <p:cNvSpPr txBox="1"/>
          <p:nvPr/>
        </p:nvSpPr>
        <p:spPr>
          <a:xfrm>
            <a:off x="5986450" y="398011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EABCC-C141-46E1-A811-66A9E35E4247}"/>
              </a:ext>
            </a:extLst>
          </p:cNvPr>
          <p:cNvSpPr txBox="1"/>
          <p:nvPr/>
        </p:nvSpPr>
        <p:spPr>
          <a:xfrm>
            <a:off x="6057810" y="507750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4702362-1F81-4DF3-B713-30F6B46C0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39907"/>
              </p:ext>
            </p:extLst>
          </p:nvPr>
        </p:nvGraphicFramePr>
        <p:xfrm>
          <a:off x="6348733" y="5446840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4036058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6 7 8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086385" y="1847467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4338" y="2273128"/>
          <a:ext cx="2286893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94338" y="321837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BDA5D0B-DB2B-4668-B45A-398E2368ED6B}"/>
              </a:ext>
            </a:extLst>
          </p:cNvPr>
          <p:cNvSpPr/>
          <p:nvPr/>
        </p:nvSpPr>
        <p:spPr>
          <a:xfrm>
            <a:off x="7238622" y="1874277"/>
            <a:ext cx="284086" cy="36933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9519C-5DE1-4950-BF77-8FE5228C0375}"/>
              </a:ext>
            </a:extLst>
          </p:cNvPr>
          <p:cNvSpPr/>
          <p:nvPr/>
        </p:nvSpPr>
        <p:spPr>
          <a:xfrm>
            <a:off x="7237784" y="2273128"/>
            <a:ext cx="1145898" cy="609600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9FAB21E-F339-4B0D-9F92-18C398CAFC1A}"/>
              </a:ext>
            </a:extLst>
          </p:cNvPr>
          <p:cNvGraphicFramePr>
            <a:graphicFrameLocks/>
          </p:cNvGraphicFramePr>
          <p:nvPr/>
        </p:nvGraphicFramePr>
        <p:xfrm>
          <a:off x="6348733" y="4373152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E53AD9-643E-49AA-8FA2-CCA76780D8EC}"/>
              </a:ext>
            </a:extLst>
          </p:cNvPr>
          <p:cNvSpPr txBox="1"/>
          <p:nvPr/>
        </p:nvSpPr>
        <p:spPr>
          <a:xfrm>
            <a:off x="5986450" y="398011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EABCC-C141-46E1-A811-66A9E35E4247}"/>
              </a:ext>
            </a:extLst>
          </p:cNvPr>
          <p:cNvSpPr txBox="1"/>
          <p:nvPr/>
        </p:nvSpPr>
        <p:spPr>
          <a:xfrm>
            <a:off x="6057810" y="507750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4702362-1F81-4DF3-B713-30F6B46C0DDA}"/>
              </a:ext>
            </a:extLst>
          </p:cNvPr>
          <p:cNvGraphicFramePr>
            <a:graphicFrameLocks/>
          </p:cNvGraphicFramePr>
          <p:nvPr/>
        </p:nvGraphicFramePr>
        <p:xfrm>
          <a:off x="6348733" y="5446840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2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First and Last K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let k = </a:t>
            </a:r>
            <a:r>
              <a:rPr lang="en-US" dirty="0" err="1"/>
              <a:t>arr.shift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let first = </a:t>
            </a:r>
            <a:r>
              <a:rPr lang="en-US" dirty="0" err="1"/>
              <a:t>arr.slice</a:t>
            </a:r>
            <a:r>
              <a:rPr lang="en-US" dirty="0"/>
              <a:t>(0, k);</a:t>
            </a:r>
          </a:p>
          <a:p>
            <a:pPr marL="0" indent="0">
              <a:buNone/>
            </a:pPr>
            <a:r>
              <a:rPr lang="en-US" dirty="0"/>
              <a:t>    let end = </a:t>
            </a:r>
            <a:r>
              <a:rPr lang="en-US" dirty="0" err="1"/>
              <a:t>arr.slice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first.join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end.join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6, 7,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454922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6 7 8</a:t>
            </a:r>
          </a:p>
          <a:p>
            <a:pPr algn="ctr"/>
            <a:r>
              <a:rPr lang="en-US" dirty="0"/>
              <a:t>7 8 9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086385" y="1847467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4338" y="2273128"/>
          <a:ext cx="2286893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189807275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94338" y="3218374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BDA5D0B-DB2B-4668-B45A-398E2368ED6B}"/>
              </a:ext>
            </a:extLst>
          </p:cNvPr>
          <p:cNvSpPr/>
          <p:nvPr/>
        </p:nvSpPr>
        <p:spPr>
          <a:xfrm>
            <a:off x="7238622" y="1874277"/>
            <a:ext cx="284086" cy="36933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9519C-5DE1-4950-BF77-8FE5228C0375}"/>
              </a:ext>
            </a:extLst>
          </p:cNvPr>
          <p:cNvSpPr/>
          <p:nvPr/>
        </p:nvSpPr>
        <p:spPr>
          <a:xfrm>
            <a:off x="7237784" y="2273128"/>
            <a:ext cx="1145898" cy="609600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9FAB21E-F339-4B0D-9F92-18C398CAFC1A}"/>
              </a:ext>
            </a:extLst>
          </p:cNvPr>
          <p:cNvGraphicFramePr>
            <a:graphicFrameLocks/>
          </p:cNvGraphicFramePr>
          <p:nvPr/>
        </p:nvGraphicFramePr>
        <p:xfrm>
          <a:off x="6348733" y="4373152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E53AD9-643E-49AA-8FA2-CCA76780D8EC}"/>
              </a:ext>
            </a:extLst>
          </p:cNvPr>
          <p:cNvSpPr txBox="1"/>
          <p:nvPr/>
        </p:nvSpPr>
        <p:spPr>
          <a:xfrm>
            <a:off x="5986450" y="398011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EABCC-C141-46E1-A811-66A9E35E4247}"/>
              </a:ext>
            </a:extLst>
          </p:cNvPr>
          <p:cNvSpPr txBox="1"/>
          <p:nvPr/>
        </p:nvSpPr>
        <p:spPr>
          <a:xfrm>
            <a:off x="6057810" y="5077508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4702362-1F81-4DF3-B713-30F6B46C0DDA}"/>
              </a:ext>
            </a:extLst>
          </p:cNvPr>
          <p:cNvGraphicFramePr>
            <a:graphicFrameLocks/>
          </p:cNvGraphicFramePr>
          <p:nvPr/>
        </p:nvGraphicFramePr>
        <p:xfrm>
          <a:off x="6348733" y="5446840"/>
          <a:ext cx="1934140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463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352753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9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6364149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24371"/>
              </p:ext>
            </p:extLst>
          </p:nvPr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3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 4. Last K Numbers Sequence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4341" y="211488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6582515"/>
              </p:ext>
            </p:extLst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50218"/>
              </p:ext>
            </p:extLst>
          </p:nvPr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7218" y="2520112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15460"/>
              </p:ext>
            </p:extLst>
          </p:nvPr>
        </p:nvGraphicFramePr>
        <p:xfrm>
          <a:off x="6129170" y="3577713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300736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54310"/>
              </p:ext>
            </p:extLst>
          </p:nvPr>
        </p:nvGraphicFramePr>
        <p:xfrm>
          <a:off x="6129170" y="3577713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4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7218" y="342900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26120"/>
              </p:ext>
            </p:extLst>
          </p:nvPr>
        </p:nvGraphicFramePr>
        <p:xfrm>
          <a:off x="6129170" y="3577713"/>
          <a:ext cx="2215840" cy="1463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25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7218" y="380154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57108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9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4944" y="2340530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73237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</a:t>
            </a:r>
            <a:r>
              <a:rPr lang="en-US" sz="2000" dirty="0"/>
              <a:t>[0];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arr.length</a:t>
            </a:r>
            <a:r>
              <a:rPr lang="en-US" sz="2000" dirty="0"/>
              <a:t> - 1];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270629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075226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A41E3F7-A749-4DD9-98DB-F16766A72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10875"/>
              </p:ext>
            </p:extLst>
          </p:nvPr>
        </p:nvGraphicFramePr>
        <p:xfrm>
          <a:off x="6129170" y="3807142"/>
          <a:ext cx="2215840" cy="1463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5828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870012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50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arr.length-1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84434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04034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B99CFE1-611A-4D94-B370-867DB58179F8}"/>
              </a:ext>
            </a:extLst>
          </p:cNvPr>
          <p:cNvSpPr/>
          <p:nvPr/>
        </p:nvSpPr>
        <p:spPr>
          <a:xfrm>
            <a:off x="8238478" y="1953142"/>
            <a:ext cx="213064" cy="29689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9D5669-7F2B-4A76-A313-DF8F8E99873A}"/>
              </a:ext>
            </a:extLst>
          </p:cNvPr>
          <p:cNvSpPr/>
          <p:nvPr/>
        </p:nvSpPr>
        <p:spPr>
          <a:xfrm>
            <a:off x="6180339" y="1825625"/>
            <a:ext cx="1907218" cy="2968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arr.length</a:t>
            </a:r>
            <a:r>
              <a:rPr lang="en-US" dirty="0"/>
              <a:t> -1]</a:t>
            </a:r>
          </a:p>
        </p:txBody>
      </p:sp>
    </p:spTree>
    <p:extLst>
      <p:ext uri="{BB962C8B-B14F-4D97-AF65-F5344CB8AC3E}">
        <p14:creationId xmlns:p14="http://schemas.microsoft.com/office/powerpoint/2010/main" val="39502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07434" y="4104334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87558"/>
              </p:ext>
            </p:extLst>
          </p:nvPr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294638-576D-4E31-9C2D-FE04E1010F86}"/>
              </a:ext>
            </a:extLst>
          </p:cNvPr>
          <p:cNvSpPr/>
          <p:nvPr/>
        </p:nvSpPr>
        <p:spPr>
          <a:xfrm>
            <a:off x="7431786" y="2576440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BBDE26-0D48-4DCC-9E1D-76C14CF83134}"/>
              </a:ext>
            </a:extLst>
          </p:cNvPr>
          <p:cNvSpPr/>
          <p:nvPr/>
        </p:nvSpPr>
        <p:spPr>
          <a:xfrm>
            <a:off x="7593573" y="2569265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449211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1979" y="283129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45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7218" y="4767321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1993313"/>
              </p:ext>
            </p:extLst>
          </p:nvPr>
        </p:nvGraphicFramePr>
        <p:xfrm>
          <a:off x="6585447" y="2837449"/>
          <a:ext cx="1576528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6853709-0651-4938-9C58-5F3C33BD44B8}"/>
              </a:ext>
            </a:extLst>
          </p:cNvPr>
          <p:cNvSpPr/>
          <p:nvPr/>
        </p:nvSpPr>
        <p:spPr>
          <a:xfrm>
            <a:off x="7742396" y="2883767"/>
            <a:ext cx="39634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81923" y="342900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85447" y="2837449"/>
          <a:ext cx="1576528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25054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81923" y="369058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85447" y="2837449"/>
          <a:ext cx="1576528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20102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3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04219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85447" y="2837449"/>
          <a:ext cx="1576528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2929"/>
              </p:ext>
            </p:extLst>
          </p:nvPr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84EE20D3-EB1A-4438-ABDC-3275A17820CC}"/>
              </a:ext>
            </a:extLst>
          </p:cNvPr>
          <p:cNvSpPr/>
          <p:nvPr/>
        </p:nvSpPr>
        <p:spPr>
          <a:xfrm>
            <a:off x="7431786" y="2550641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3430985-9231-4BFF-967E-E953D38A5892}"/>
              </a:ext>
            </a:extLst>
          </p:cNvPr>
          <p:cNvSpPr/>
          <p:nvPr/>
        </p:nvSpPr>
        <p:spPr>
          <a:xfrm>
            <a:off x="7867544" y="25387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EACE2-F1E9-4BCA-A0B8-7045B27F24D3}"/>
              </a:ext>
            </a:extLst>
          </p:cNvPr>
          <p:cNvSpPr/>
          <p:nvPr/>
        </p:nvSpPr>
        <p:spPr>
          <a:xfrm>
            <a:off x="7370789" y="2883767"/>
            <a:ext cx="39634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363387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85447" y="2837449"/>
          <a:ext cx="1576528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1941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05042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99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798392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011496"/>
              </p:ext>
            </p:extLst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18982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01EACE2-F1E9-4BCA-A0B8-7045B27F24D3}"/>
              </a:ext>
            </a:extLst>
          </p:cNvPr>
          <p:cNvSpPr/>
          <p:nvPr/>
        </p:nvSpPr>
        <p:spPr>
          <a:xfrm>
            <a:off x="7963804" y="2903609"/>
            <a:ext cx="39634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8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64543" y="3361457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18982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46002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04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380154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18982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2609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166100" y="54172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9" y="5453941"/>
          <a:ext cx="112674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18345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084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4944" y="2340530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73237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</a:t>
            </a:r>
            <a:r>
              <a:rPr lang="en-US" sz="2000" dirty="0"/>
              <a:t>[0];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arr.length</a:t>
            </a:r>
            <a:r>
              <a:rPr lang="en-US" sz="2000" dirty="0"/>
              <a:t> - 1];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307205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37468" y="1754603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075226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A41E3F7-A749-4DD9-98DB-F16766A72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13745"/>
              </p:ext>
            </p:extLst>
          </p:nvPr>
        </p:nvGraphicFramePr>
        <p:xfrm>
          <a:off x="6129170" y="3807142"/>
          <a:ext cx="2215840" cy="1463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90216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50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arr.length-1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84434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04034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B99CFE1-611A-4D94-B370-867DB58179F8}"/>
              </a:ext>
            </a:extLst>
          </p:cNvPr>
          <p:cNvSpPr/>
          <p:nvPr/>
        </p:nvSpPr>
        <p:spPr>
          <a:xfrm>
            <a:off x="8238478" y="1953142"/>
            <a:ext cx="213064" cy="29689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9D5669-7F2B-4A76-A313-DF8F8E99873A}"/>
              </a:ext>
            </a:extLst>
          </p:cNvPr>
          <p:cNvSpPr/>
          <p:nvPr/>
        </p:nvSpPr>
        <p:spPr>
          <a:xfrm>
            <a:off x="6180339" y="1825625"/>
            <a:ext cx="1907218" cy="2968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arr.length</a:t>
            </a:r>
            <a:r>
              <a:rPr lang="en-US" dirty="0"/>
              <a:t> -1]</a:t>
            </a:r>
          </a:p>
        </p:txBody>
      </p:sp>
    </p:spTree>
    <p:extLst>
      <p:ext uri="{BB962C8B-B14F-4D97-AF65-F5344CB8AC3E}">
        <p14:creationId xmlns:p14="http://schemas.microsoft.com/office/powerpoint/2010/main" val="1066129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04219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18982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8647"/>
              </p:ext>
            </p:extLst>
          </p:nvPr>
        </p:nvGraphicFramePr>
        <p:xfrm>
          <a:off x="6846738" y="5453941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74EE426-2155-444D-B30D-15BD7C526341}"/>
              </a:ext>
            </a:extLst>
          </p:cNvPr>
          <p:cNvSpPr/>
          <p:nvPr/>
        </p:nvSpPr>
        <p:spPr>
          <a:xfrm>
            <a:off x="7131146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A71E9FE-340B-4B96-B7BA-44857EB0CFE0}"/>
              </a:ext>
            </a:extLst>
          </p:cNvPr>
          <p:cNvSpPr/>
          <p:nvPr/>
        </p:nvSpPr>
        <p:spPr>
          <a:xfrm>
            <a:off x="8076931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3CF05-69D7-478A-B6D3-D01BBC4000B2}"/>
              </a:ext>
            </a:extLst>
          </p:cNvPr>
          <p:cNvSpPr/>
          <p:nvPr/>
        </p:nvSpPr>
        <p:spPr>
          <a:xfrm>
            <a:off x="7093486" y="2907462"/>
            <a:ext cx="88000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0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42199" y="449211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18982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465619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84649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8" y="5453941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44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811709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428098"/>
              </p:ext>
            </p:extLst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8" y="5453941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78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3361457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30312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8" y="5453941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7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380154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8147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57DD65F-5830-409F-9A44-3A977439FC68}"/>
              </a:ext>
            </a:extLst>
          </p:cNvPr>
          <p:cNvGraphicFramePr>
            <a:graphicFrameLocks/>
          </p:cNvGraphicFramePr>
          <p:nvPr/>
        </p:nvGraphicFramePr>
        <p:xfrm>
          <a:off x="6846738" y="5453941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05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04219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8174F99-38AF-4DA5-B5AE-2E9A1631679A}"/>
              </a:ext>
            </a:extLst>
          </p:cNvPr>
          <p:cNvSpPr/>
          <p:nvPr/>
        </p:nvSpPr>
        <p:spPr>
          <a:xfrm>
            <a:off x="6919258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43DBD5-61D8-455B-AF3A-C78ECB31C00E}"/>
              </a:ext>
            </a:extLst>
          </p:cNvPr>
          <p:cNvSpPr/>
          <p:nvPr/>
        </p:nvSpPr>
        <p:spPr>
          <a:xfrm>
            <a:off x="8161975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7BA6E-FE7A-4377-8FC8-436CD5B4F6F1}"/>
              </a:ext>
            </a:extLst>
          </p:cNvPr>
          <p:cNvSpPr/>
          <p:nvPr/>
        </p:nvSpPr>
        <p:spPr>
          <a:xfrm>
            <a:off x="6926644" y="2907462"/>
            <a:ext cx="1046844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C4CC647-C55C-4B33-A3FD-3459C89A4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07329"/>
              </p:ext>
            </p:extLst>
          </p:nvPr>
        </p:nvGraphicFramePr>
        <p:xfrm>
          <a:off x="6653059" y="5480586"/>
          <a:ext cx="1831072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74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64543" y="4363387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39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01180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C4CC647-C55C-4B33-A3FD-3459C89A4575}"/>
              </a:ext>
            </a:extLst>
          </p:cNvPr>
          <p:cNvGraphicFramePr>
            <a:graphicFrameLocks/>
          </p:cNvGraphicFramePr>
          <p:nvPr/>
        </p:nvGraphicFramePr>
        <p:xfrm>
          <a:off x="6653059" y="5480586"/>
          <a:ext cx="1831072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262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56255" y="478951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328221"/>
              </p:ext>
            </p:extLst>
          </p:nvPr>
        </p:nvGraphicFramePr>
        <p:xfrm>
          <a:off x="6188884" y="2880583"/>
          <a:ext cx="221584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C4CC647-C55C-4B33-A3FD-3459C89A4575}"/>
              </a:ext>
            </a:extLst>
          </p:cNvPr>
          <p:cNvGraphicFramePr>
            <a:graphicFrameLocks/>
          </p:cNvGraphicFramePr>
          <p:nvPr/>
        </p:nvGraphicFramePr>
        <p:xfrm>
          <a:off x="6653059" y="5480586"/>
          <a:ext cx="1831072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D88616E-052C-4A74-81BC-9075B70B56AA}"/>
              </a:ext>
            </a:extLst>
          </p:cNvPr>
          <p:cNvSpPr/>
          <p:nvPr/>
        </p:nvSpPr>
        <p:spPr>
          <a:xfrm>
            <a:off x="8059914" y="2873561"/>
            <a:ext cx="33869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3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64543" y="338350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4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56779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C4CC647-C55C-4B33-A3FD-3459C89A4575}"/>
              </a:ext>
            </a:extLst>
          </p:cNvPr>
          <p:cNvGraphicFramePr>
            <a:graphicFrameLocks/>
          </p:cNvGraphicFramePr>
          <p:nvPr/>
        </p:nvGraphicFramePr>
        <p:xfrm>
          <a:off x="6653059" y="5480586"/>
          <a:ext cx="1831072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0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38247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64543" y="3738609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4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10543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40773" y="54160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C4CC647-C55C-4B33-A3FD-3459C89A4575}"/>
              </a:ext>
            </a:extLst>
          </p:cNvPr>
          <p:cNvGraphicFramePr>
            <a:graphicFrameLocks/>
          </p:cNvGraphicFramePr>
          <p:nvPr/>
        </p:nvGraphicFramePr>
        <p:xfrm>
          <a:off x="6653059" y="5480586"/>
          <a:ext cx="1831072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7677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84767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88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54944" y="2340530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73237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Last-V2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arr.shift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arr.pop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97654" y="417250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129170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96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64543" y="4170916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4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85649" y="5502901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E03D39-9068-461D-B938-1A2D6BB8C9F8}"/>
              </a:ext>
            </a:extLst>
          </p:cNvPr>
          <p:cNvSpPr/>
          <p:nvPr/>
        </p:nvSpPr>
        <p:spPr>
          <a:xfrm>
            <a:off x="6820700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03AC660-3F3F-4D28-B54A-8257CCE38FC1}"/>
              </a:ext>
            </a:extLst>
          </p:cNvPr>
          <p:cNvSpPr/>
          <p:nvPr/>
        </p:nvSpPr>
        <p:spPr>
          <a:xfrm>
            <a:off x="8120509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FE71E-190B-4C1B-B72A-DD4E02B2B65A}"/>
              </a:ext>
            </a:extLst>
          </p:cNvPr>
          <p:cNvSpPr/>
          <p:nvPr/>
        </p:nvSpPr>
        <p:spPr>
          <a:xfrm>
            <a:off x="6820699" y="2866540"/>
            <a:ext cx="1213591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D451025-BD3D-4537-9026-3EB830CD3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434861"/>
              </p:ext>
            </p:extLst>
          </p:nvPr>
        </p:nvGraphicFramePr>
        <p:xfrm>
          <a:off x="6692374" y="5512171"/>
          <a:ext cx="188800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26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72162" y="449211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884" y="2880583"/>
          <a:ext cx="221584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83997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85649" y="5502901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D451025-BD3D-4537-9026-3EB830CD315E}"/>
              </a:ext>
            </a:extLst>
          </p:cNvPr>
          <p:cNvGraphicFramePr>
            <a:graphicFrameLocks/>
          </p:cNvGraphicFramePr>
          <p:nvPr/>
        </p:nvGraphicFramePr>
        <p:xfrm>
          <a:off x="6692374" y="5512171"/>
          <a:ext cx="188800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95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72162" y="4767321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836124"/>
              </p:ext>
            </p:extLst>
          </p:nvPr>
        </p:nvGraphicFramePr>
        <p:xfrm>
          <a:off x="5974672" y="2880583"/>
          <a:ext cx="2537945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85649" y="5502901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D451025-BD3D-4537-9026-3EB830CD315E}"/>
              </a:ext>
            </a:extLst>
          </p:cNvPr>
          <p:cNvGraphicFramePr>
            <a:graphicFrameLocks/>
          </p:cNvGraphicFramePr>
          <p:nvPr/>
        </p:nvGraphicFramePr>
        <p:xfrm>
          <a:off x="6692374" y="5512171"/>
          <a:ext cx="188800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9699E2B-442C-435D-A381-9A6EA4B5E260}"/>
              </a:ext>
            </a:extLst>
          </p:cNvPr>
          <p:cNvSpPr/>
          <p:nvPr/>
        </p:nvSpPr>
        <p:spPr>
          <a:xfrm>
            <a:off x="8193788" y="2880583"/>
            <a:ext cx="316268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8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274996" y="338350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74672" y="2880583"/>
          <a:ext cx="2537945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29582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85649" y="5502901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D451025-BD3D-4537-9026-3EB830CD315E}"/>
              </a:ext>
            </a:extLst>
          </p:cNvPr>
          <p:cNvGraphicFramePr>
            <a:graphicFrameLocks/>
          </p:cNvGraphicFramePr>
          <p:nvPr/>
        </p:nvGraphicFramePr>
        <p:xfrm>
          <a:off x="6692374" y="5512171"/>
          <a:ext cx="188800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16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274996" y="3801545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74672" y="2880583"/>
          <a:ext cx="2537945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23039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5085649" y="5502901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D451025-BD3D-4537-9026-3EB830CD315E}"/>
              </a:ext>
            </a:extLst>
          </p:cNvPr>
          <p:cNvGraphicFramePr>
            <a:graphicFrameLocks/>
          </p:cNvGraphicFramePr>
          <p:nvPr/>
        </p:nvGraphicFramePr>
        <p:xfrm>
          <a:off x="6692374" y="5512171"/>
          <a:ext cx="188800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41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840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9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84148" y="404219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74672" y="2880583"/>
          <a:ext cx="2537945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4259494" y="55147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F438BDB-A80E-4418-96B8-D03E8FA3ECD1}"/>
              </a:ext>
            </a:extLst>
          </p:cNvPr>
          <p:cNvSpPr/>
          <p:nvPr/>
        </p:nvSpPr>
        <p:spPr>
          <a:xfrm>
            <a:off x="6919258" y="2577232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C07D63E-CCFF-475B-BC2C-338920549053}"/>
              </a:ext>
            </a:extLst>
          </p:cNvPr>
          <p:cNvSpPr/>
          <p:nvPr/>
        </p:nvSpPr>
        <p:spPr>
          <a:xfrm>
            <a:off x="8239066" y="2569129"/>
            <a:ext cx="211888" cy="25485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4CF67-446E-4007-A3BE-1871AB288FDA}"/>
              </a:ext>
            </a:extLst>
          </p:cNvPr>
          <p:cNvSpPr/>
          <p:nvPr/>
        </p:nvSpPr>
        <p:spPr>
          <a:xfrm>
            <a:off x="6913581" y="2880583"/>
            <a:ext cx="1280207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D114FB2-015F-4685-B6E3-BE00D70C7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48532"/>
              </p:ext>
            </p:extLst>
          </p:nvPr>
        </p:nvGraphicFramePr>
        <p:xfrm>
          <a:off x="6058146" y="5586680"/>
          <a:ext cx="1883743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94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80449" y="4363387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74672" y="2880583"/>
          <a:ext cx="2537945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62756"/>
              </p:ext>
            </p:extLst>
          </p:nvPr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4259494" y="55147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D114FB2-015F-4685-B6E3-BE00D70C7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20318"/>
              </p:ext>
            </p:extLst>
          </p:nvPr>
        </p:nvGraphicFramePr>
        <p:xfrm>
          <a:off x="6058146" y="5586680"/>
          <a:ext cx="1883743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73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4. Last K Numbers 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sumlastK</a:t>
            </a:r>
            <a:r>
              <a:rPr lang="en-US" dirty="0"/>
              <a:t>(n, k) {</a:t>
            </a:r>
          </a:p>
          <a:p>
            <a:pPr marL="0" indent="0">
              <a:buNone/>
            </a:pPr>
            <a:r>
              <a:rPr lang="en-US" dirty="0"/>
              <a:t>    let seq = [1];</a:t>
            </a:r>
          </a:p>
          <a:p>
            <a:pPr marL="0" indent="0">
              <a:buNone/>
            </a:pPr>
            <a:r>
              <a:rPr lang="en-US" dirty="0"/>
              <a:t>    let sum = 1;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for (let </a:t>
            </a:r>
            <a:r>
              <a:rPr lang="en-US" dirty="0" err="1"/>
              <a:t>i</a:t>
            </a:r>
            <a:r>
              <a:rPr lang="en-US" dirty="0"/>
              <a:t> = 1; </a:t>
            </a:r>
            <a:r>
              <a:rPr lang="en-US" dirty="0" err="1"/>
              <a:t>i</a:t>
            </a:r>
            <a:r>
              <a:rPr lang="en-US" dirty="0"/>
              <a:t> &lt; n; </a:t>
            </a:r>
            <a:r>
              <a:rPr lang="en-US" dirty="0" err="1"/>
              <a:t>i</a:t>
            </a:r>
            <a:r>
              <a:rPr lang="en-US" dirty="0"/>
              <a:t>++) {</a:t>
            </a:r>
          </a:p>
          <a:p>
            <a:pPr marL="0" indent="0">
              <a:buNone/>
            </a:pPr>
            <a:r>
              <a:rPr lang="en-US" dirty="0"/>
              <a:t>        let start = </a:t>
            </a:r>
            <a:r>
              <a:rPr lang="en-US" dirty="0" err="1"/>
              <a:t>Math.max</a:t>
            </a:r>
            <a:r>
              <a:rPr lang="en-US" dirty="0"/>
              <a:t>(0, </a:t>
            </a:r>
            <a:r>
              <a:rPr lang="en-US" dirty="0" err="1"/>
              <a:t>i</a:t>
            </a:r>
            <a:r>
              <a:rPr lang="en-US" dirty="0"/>
              <a:t> - k);</a:t>
            </a:r>
          </a:p>
          <a:p>
            <a:pPr marL="0" indent="0">
              <a:buNone/>
            </a:pPr>
            <a:r>
              <a:rPr lang="en-US" dirty="0"/>
              <a:t>        let end = </a:t>
            </a:r>
            <a:r>
              <a:rPr lang="en-US" dirty="0" err="1"/>
              <a:t>i</a:t>
            </a:r>
            <a:r>
              <a:rPr lang="en-US" dirty="0"/>
              <a:t> - 1;</a:t>
            </a:r>
          </a:p>
          <a:p>
            <a:pPr marL="0" indent="0">
              <a:buNone/>
            </a:pPr>
            <a:r>
              <a:rPr lang="en-US" dirty="0"/>
              <a:t>        let </a:t>
            </a:r>
            <a:r>
              <a:rPr lang="en-US" dirty="0" err="1"/>
              <a:t>sumArr</a:t>
            </a:r>
            <a:r>
              <a:rPr lang="en-US" dirty="0"/>
              <a:t> = </a:t>
            </a:r>
            <a:r>
              <a:rPr lang="en-US" dirty="0" err="1"/>
              <a:t>seq.slice</a:t>
            </a:r>
            <a:r>
              <a:rPr lang="en-US" dirty="0"/>
              <a:t>(start, end);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sumArr.forEach</a:t>
            </a:r>
            <a:r>
              <a:rPr lang="en-US" dirty="0"/>
              <a:t>((item) =&gt; (sum += item));</a:t>
            </a:r>
          </a:p>
          <a:p>
            <a:pPr marL="0" indent="0">
              <a:buNone/>
            </a:pPr>
            <a:r>
              <a:rPr lang="en-US" dirty="0"/>
              <a:t>        seq[</a:t>
            </a:r>
            <a:r>
              <a:rPr lang="en-US" dirty="0" err="1"/>
              <a:t>i</a:t>
            </a:r>
            <a:r>
              <a:rPr lang="en-US" dirty="0"/>
              <a:t>] = sum;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seq.join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sumlastK</a:t>
            </a:r>
            <a:r>
              <a:rPr lang="en-US" dirty="0"/>
              <a:t>(9, 5);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00550" y="4718494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08058" y="2569265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9126631"/>
              </p:ext>
            </p:extLst>
          </p:nvPr>
        </p:nvGraphicFramePr>
        <p:xfrm>
          <a:off x="5870058" y="2880583"/>
          <a:ext cx="2852811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660574268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F54471-F70D-4444-A94E-B7A288107CF7}"/>
              </a:ext>
            </a:extLst>
          </p:cNvPr>
          <p:cNvGraphicFramePr>
            <a:graphicFrameLocks noGrp="1"/>
          </p:cNvGraphicFramePr>
          <p:nvPr/>
        </p:nvGraphicFramePr>
        <p:xfrm>
          <a:off x="6052667" y="1781006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686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02E3104-1842-4F9A-A54E-9D0B76607570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577713"/>
          <a:ext cx="2215840" cy="1828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4650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2387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9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F38786-3730-41A2-AF92-A70BF7AFE60B}"/>
              </a:ext>
            </a:extLst>
          </p:cNvPr>
          <p:cNvSpPr txBox="1"/>
          <p:nvPr/>
        </p:nvSpPr>
        <p:spPr>
          <a:xfrm>
            <a:off x="4259494" y="551474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sumArr</a:t>
            </a:r>
            <a:endParaRPr lang="en-US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D114FB2-015F-4685-B6E3-BE00D70C7D0C}"/>
              </a:ext>
            </a:extLst>
          </p:cNvPr>
          <p:cNvGraphicFramePr>
            <a:graphicFrameLocks/>
          </p:cNvGraphicFramePr>
          <p:nvPr/>
        </p:nvGraphicFramePr>
        <p:xfrm>
          <a:off x="6058146" y="5586680"/>
          <a:ext cx="1883743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5339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7101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BAD624-BCAB-4D2F-893A-C6A9B87C629B}"/>
              </a:ext>
            </a:extLst>
          </p:cNvPr>
          <p:cNvSpPr/>
          <p:nvPr/>
        </p:nvSpPr>
        <p:spPr>
          <a:xfrm>
            <a:off x="8394698" y="2880583"/>
            <a:ext cx="328172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5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6.</a:t>
            </a:r>
            <a:r>
              <a:rPr lang="en-US" b="1" dirty="0"/>
              <a:t> Smallest Two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arr.sort</a:t>
            </a:r>
            <a:r>
              <a:rPr lang="en-US" dirty="0"/>
              <a:t>((a, b) =&gt; a - b);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outputArr</a:t>
            </a:r>
            <a:r>
              <a:rPr lang="en-US" dirty="0"/>
              <a:t> = [</a:t>
            </a:r>
            <a:r>
              <a:rPr lang="en-US" dirty="0" err="1"/>
              <a:t>arr</a:t>
            </a:r>
            <a:r>
              <a:rPr lang="en-US" dirty="0"/>
              <a:t>[0], </a:t>
            </a:r>
            <a:r>
              <a:rPr lang="en-US" dirty="0" err="1"/>
              <a:t>arr</a:t>
            </a:r>
            <a:r>
              <a:rPr lang="en-US" dirty="0"/>
              <a:t>[1]];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outputArr.join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0, 10, 4, 7, 3]);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97218" y="4851659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4988283" y="17614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375333"/>
              </p:ext>
            </p:extLst>
          </p:nvPr>
        </p:nvGraphicFramePr>
        <p:xfrm>
          <a:off x="5985992" y="2213186"/>
          <a:ext cx="2527107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82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6.</a:t>
            </a:r>
            <a:r>
              <a:rPr lang="en-US" b="1" dirty="0"/>
              <a:t> Smallest Two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arr.sort</a:t>
            </a:r>
            <a:r>
              <a:rPr lang="en-US" dirty="0"/>
              <a:t>((a, b) =&gt; a - b);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outputArr</a:t>
            </a:r>
            <a:r>
              <a:rPr lang="en-US" dirty="0"/>
              <a:t> = [</a:t>
            </a:r>
            <a:r>
              <a:rPr lang="en-US" dirty="0" err="1"/>
              <a:t>arr</a:t>
            </a:r>
            <a:r>
              <a:rPr lang="en-US" dirty="0"/>
              <a:t>[0], </a:t>
            </a:r>
            <a:r>
              <a:rPr lang="en-US" dirty="0" err="1"/>
              <a:t>arr</a:t>
            </a:r>
            <a:r>
              <a:rPr lang="en-US" dirty="0"/>
              <a:t>[1]];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outputArr.join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0, 10, 4, 7, 3]);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285995" y="2458654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4988283" y="1761454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4552925"/>
              </p:ext>
            </p:extLst>
          </p:nvPr>
        </p:nvGraphicFramePr>
        <p:xfrm>
          <a:off x="5985992" y="2213186"/>
          <a:ext cx="2527107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815969"/>
              </p:ext>
            </p:extLst>
          </p:nvPr>
        </p:nvGraphicFramePr>
        <p:xfrm>
          <a:off x="6172202" y="2308573"/>
          <a:ext cx="1998943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660308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Last-V2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arr.shift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arr.pop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51788" y="2211804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129170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E25ECE8-CC66-4039-A1AF-41BA5E436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7965"/>
              </p:ext>
            </p:extLst>
          </p:nvPr>
        </p:nvGraphicFramePr>
        <p:xfrm>
          <a:off x="6129170" y="3807142"/>
          <a:ext cx="2215840" cy="365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49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6.</a:t>
            </a:r>
            <a:r>
              <a:rPr lang="en-US" b="1" dirty="0"/>
              <a:t> Smallest Two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arr.sort</a:t>
            </a:r>
            <a:r>
              <a:rPr lang="en-US" dirty="0"/>
              <a:t>((a, b) =&gt; a - b);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outputArr</a:t>
            </a:r>
            <a:r>
              <a:rPr lang="en-US" dirty="0"/>
              <a:t> = [</a:t>
            </a:r>
            <a:r>
              <a:rPr lang="en-US" dirty="0" err="1"/>
              <a:t>arr</a:t>
            </a:r>
            <a:r>
              <a:rPr lang="en-US" dirty="0"/>
              <a:t>[0], </a:t>
            </a:r>
            <a:r>
              <a:rPr lang="en-US" dirty="0" err="1"/>
              <a:t>arr</a:t>
            </a:r>
            <a:r>
              <a:rPr lang="en-US" dirty="0"/>
              <a:t>[1]];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outputArr.join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0, 10, 4, 7, 3]);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285995" y="2938048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64274" y="373705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outputArr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5992" y="2213186"/>
          <a:ext cx="2527107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C45566-D882-4BFE-B6E7-772C2D9A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546"/>
              </p:ext>
            </p:extLst>
          </p:nvPr>
        </p:nvGraphicFramePr>
        <p:xfrm>
          <a:off x="6096000" y="3015871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20B7D6-B987-48C9-8E34-5873AB192AF8}"/>
              </a:ext>
            </a:extLst>
          </p:cNvPr>
          <p:cNvSpPr/>
          <p:nvPr/>
        </p:nvSpPr>
        <p:spPr>
          <a:xfrm>
            <a:off x="6587231" y="2208470"/>
            <a:ext cx="630315" cy="516963"/>
          </a:xfrm>
          <a:prstGeom prst="rect">
            <a:avLst/>
          </a:prstGeom>
          <a:solidFill>
            <a:srgbClr val="FFCC66">
              <a:alpha val="2509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DDB3CBC1-D22F-40E4-BF5D-5587E1DFA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352928"/>
              </p:ext>
            </p:extLst>
          </p:nvPr>
        </p:nvGraphicFramePr>
        <p:xfrm>
          <a:off x="6326138" y="4141895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73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6.</a:t>
            </a:r>
            <a:r>
              <a:rPr lang="en-US" b="1" dirty="0"/>
              <a:t> Smallest Two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arr.sort</a:t>
            </a:r>
            <a:r>
              <a:rPr lang="en-US" dirty="0"/>
              <a:t>((a, b) =&gt; a - b);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outputArr</a:t>
            </a:r>
            <a:r>
              <a:rPr lang="en-US" dirty="0"/>
              <a:t> = [</a:t>
            </a:r>
            <a:r>
              <a:rPr lang="en-US" dirty="0" err="1"/>
              <a:t>arr</a:t>
            </a:r>
            <a:r>
              <a:rPr lang="en-US" dirty="0"/>
              <a:t>[0], </a:t>
            </a:r>
            <a:r>
              <a:rPr lang="en-US" dirty="0" err="1"/>
              <a:t>arr</a:t>
            </a:r>
            <a:r>
              <a:rPr lang="en-US" dirty="0"/>
              <a:t>[1]];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outputArr.join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0, 10, 4, 7, 3]);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04748" y="347960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64274" y="373705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outputArr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5992" y="2213186"/>
          <a:ext cx="2527107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C45566-D882-4BFE-B6E7-772C2D9AA74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15871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DDB3CBC1-D22F-40E4-BF5D-5587E1DFADD3}"/>
              </a:ext>
            </a:extLst>
          </p:cNvPr>
          <p:cNvGraphicFramePr>
            <a:graphicFrameLocks/>
          </p:cNvGraphicFramePr>
          <p:nvPr/>
        </p:nvGraphicFramePr>
        <p:xfrm>
          <a:off x="6326138" y="4141895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28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7006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6.</a:t>
            </a:r>
            <a:r>
              <a:rPr lang="en-US" b="1" dirty="0"/>
              <a:t> Smallest Two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 main(</a:t>
            </a:r>
            <a:r>
              <a:rPr lang="en-US" dirty="0" err="1"/>
              <a:t>arr</a:t>
            </a:r>
            <a:r>
              <a:rPr lang="en-US" dirty="0"/>
              <a:t>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arr.sort</a:t>
            </a:r>
            <a:r>
              <a:rPr lang="en-US" dirty="0"/>
              <a:t>((a, b) =&gt; a - b);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outputArr</a:t>
            </a:r>
            <a:r>
              <a:rPr lang="en-US" dirty="0"/>
              <a:t> = [</a:t>
            </a:r>
            <a:r>
              <a:rPr lang="en-US" dirty="0" err="1"/>
              <a:t>arr</a:t>
            </a:r>
            <a:r>
              <a:rPr lang="en-US" dirty="0"/>
              <a:t>[0], </a:t>
            </a:r>
            <a:r>
              <a:rPr lang="en-US" dirty="0" err="1"/>
              <a:t>arr</a:t>
            </a:r>
            <a:r>
              <a:rPr lang="en-US" dirty="0"/>
              <a:t>[1]];</a:t>
            </a:r>
          </a:p>
          <a:p>
            <a:pPr marL="0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outputArr.join</a:t>
            </a:r>
            <a:r>
              <a:rPr lang="en-US" dirty="0"/>
              <a:t>(' '));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main([3, 0, 10, 4, 7, 3]);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304748" y="347960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896540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164274" y="373705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outputArr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5992" y="2213186"/>
          <a:ext cx="2527107" cy="502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2883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4043487904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56289481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904446897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3937665768"/>
                    </a:ext>
                  </a:extLst>
                </a:gridCol>
                <a:gridCol w="325704">
                  <a:extLst>
                    <a:ext uri="{9D8B030D-6E8A-4147-A177-3AD203B41FA5}">
                      <a16:colId xmlns:a16="http://schemas.microsoft.com/office/drawing/2014/main" val="2730121273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C45566-D882-4BFE-B6E7-772C2D9AA74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15871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5806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DDB3CBC1-D22F-40E4-BF5D-5587E1DFADD3}"/>
              </a:ext>
            </a:extLst>
          </p:cNvPr>
          <p:cNvGraphicFramePr>
            <a:graphicFrameLocks/>
          </p:cNvGraphicFramePr>
          <p:nvPr/>
        </p:nvGraphicFramePr>
        <p:xfrm>
          <a:off x="6326138" y="4141895"/>
          <a:ext cx="1711334" cy="609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455274">
                  <a:extLst>
                    <a:ext uri="{9D8B030D-6E8A-4147-A177-3AD203B41FA5}">
                      <a16:colId xmlns:a16="http://schemas.microsoft.com/office/drawing/2014/main" val="1279853946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1543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2188367"/>
              </p:ext>
            </p:extLst>
          </p:nvPr>
        </p:nvGraphicFramePr>
        <p:xfrm>
          <a:off x="6567772" y="2308573"/>
          <a:ext cx="1338635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Last-V2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arr.shift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arr.pop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2674333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129170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E25ECE8-CC66-4039-A1AF-41BA5E436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44239"/>
              </p:ext>
            </p:extLst>
          </p:nvPr>
        </p:nvGraphicFramePr>
        <p:xfrm>
          <a:off x="6129170" y="3807142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7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8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8140" y="1754603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2C399F-EAF3-4BA2-835D-1C9EFC44A4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67772" y="2308573"/>
          <a:ext cx="1338635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31407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607228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‘30’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 Sum First Last-V2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 main(</a:t>
            </a:r>
            <a:r>
              <a:rPr lang="en-US" sz="2000" dirty="0" err="1"/>
              <a:t>arr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   let first = </a:t>
            </a:r>
            <a:r>
              <a:rPr lang="en-US" sz="2000" dirty="0" err="1"/>
              <a:t>arr.shift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   let last = </a:t>
            </a:r>
            <a:r>
              <a:rPr lang="en-US" sz="2000" dirty="0" err="1"/>
              <a:t>arr.pop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    console.log(Number(first) + Number(last));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main(['20', '30', '40']);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3072050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6129170" y="3072050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E25ECE8-CC66-4039-A1AF-41BA5E436CD2}"/>
              </a:ext>
            </a:extLst>
          </p:cNvPr>
          <p:cNvGraphicFramePr>
            <a:graphicFrameLocks noGrp="1"/>
          </p:cNvGraphicFramePr>
          <p:nvPr/>
        </p:nvGraphicFramePr>
        <p:xfrm>
          <a:off x="6129170" y="3807142"/>
          <a:ext cx="2215840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48174">
                  <a:extLst>
                    <a:ext uri="{9D8B030D-6E8A-4147-A177-3AD203B41FA5}">
                      <a16:colId xmlns:a16="http://schemas.microsoft.com/office/drawing/2014/main" val="3603524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385066472"/>
                    </a:ext>
                  </a:extLst>
                </a:gridCol>
              </a:tblGrid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562"/>
                  </a:ext>
                </a:extLst>
              </a:tr>
              <a:tr h="327899"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‘40’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7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ACCF7D-E11C-4A04-A6EB-8168A2E96ADA}"/>
              </a:ext>
            </a:extLst>
          </p:cNvPr>
          <p:cNvSpPr/>
          <p:nvPr/>
        </p:nvSpPr>
        <p:spPr>
          <a:xfrm>
            <a:off x="5864880" y="1754602"/>
            <a:ext cx="2852810" cy="43513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59C6-A518-4414-9E3B-31C8FAAE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2. Negative / Positive Numbers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EC02-B634-4C10-B38D-E350B1D6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9097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function main(</a:t>
            </a:r>
            <a:r>
              <a:rPr lang="en-US" sz="1600" dirty="0" err="1"/>
              <a:t>arr</a:t>
            </a:r>
            <a:r>
              <a:rPr lang="en-US" sz="1600" dirty="0"/>
              <a:t>) {</a:t>
            </a:r>
          </a:p>
          <a:p>
            <a:pPr marL="0" indent="0">
              <a:buNone/>
            </a:pPr>
            <a:r>
              <a:rPr lang="en-US" sz="1600" dirty="0"/>
              <a:t>    let result = [];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dirty="0" err="1"/>
              <a:t>arr.forEach</a:t>
            </a:r>
            <a:r>
              <a:rPr lang="en-US" sz="1600" dirty="0"/>
              <a:t>((item) =&gt; {</a:t>
            </a:r>
          </a:p>
          <a:p>
            <a:pPr marL="0" indent="0">
              <a:buNone/>
            </a:pPr>
            <a:r>
              <a:rPr lang="en-US" sz="1600" dirty="0"/>
              <a:t>        if (item &lt; 0)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result.unshift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 else {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result.push</a:t>
            </a:r>
            <a:r>
              <a:rPr lang="en-US" sz="1600" dirty="0"/>
              <a:t>(item);</a:t>
            </a:r>
          </a:p>
          <a:p>
            <a:pPr marL="0" indent="0">
              <a:buNone/>
            </a:pPr>
            <a:r>
              <a:rPr lang="en-US" sz="1600" dirty="0"/>
              <a:t>        }</a:t>
            </a:r>
          </a:p>
          <a:p>
            <a:pPr marL="0" indent="0">
              <a:buNone/>
            </a:pPr>
            <a:r>
              <a:rPr lang="en-US" sz="1600" dirty="0"/>
              <a:t>    });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  console.log(</a:t>
            </a:r>
            <a:r>
              <a:rPr lang="en-US" sz="1600" dirty="0" err="1"/>
              <a:t>result.join</a:t>
            </a:r>
            <a:r>
              <a:rPr lang="en-US" sz="1600" dirty="0"/>
              <a:t>('\n'));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main([7, -2, 8, 9]);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CDBEC-D357-4FED-8308-E7FE0F512B63}"/>
              </a:ext>
            </a:extLst>
          </p:cNvPr>
          <p:cNvSpPr/>
          <p:nvPr/>
        </p:nvSpPr>
        <p:spPr>
          <a:xfrm>
            <a:off x="165233" y="6303522"/>
            <a:ext cx="672967" cy="2574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339F1-AEA4-4BF1-BAD8-56E942E6F16D}"/>
              </a:ext>
            </a:extLst>
          </p:cNvPr>
          <p:cNvSpPr/>
          <p:nvPr/>
        </p:nvSpPr>
        <p:spPr>
          <a:xfrm>
            <a:off x="9010835" y="1754602"/>
            <a:ext cx="2692893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A0558-24A3-4F18-9D43-B9EF2B31208E}"/>
              </a:ext>
            </a:extLst>
          </p:cNvPr>
          <p:cNvSpPr txBox="1"/>
          <p:nvPr/>
        </p:nvSpPr>
        <p:spPr>
          <a:xfrm>
            <a:off x="5951617" y="1839882"/>
            <a:ext cx="23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A1981C2-CE97-4498-992A-834B4BF3F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0891334"/>
              </p:ext>
            </p:extLst>
          </p:nvPr>
        </p:nvGraphicFramePr>
        <p:xfrm>
          <a:off x="5955195" y="2273129"/>
          <a:ext cx="2672180" cy="73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306426081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1703707556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47219607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259780700"/>
                    </a:ext>
                  </a:extLst>
                </a:gridCol>
                <a:gridCol w="406402">
                  <a:extLst>
                    <a:ext uri="{9D8B030D-6E8A-4147-A177-3AD203B41FA5}">
                      <a16:colId xmlns:a16="http://schemas.microsoft.com/office/drawing/2014/main" val="701897565"/>
                    </a:ext>
                  </a:extLst>
                </a:gridCol>
              </a:tblGrid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065"/>
                  </a:ext>
                </a:extLst>
              </a:tr>
              <a:tr h="20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6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1726</Words>
  <Application>Microsoft Office PowerPoint</Application>
  <PresentationFormat>Widescreen</PresentationFormat>
  <Paragraphs>2242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  1. Sum First Last</vt:lpstr>
      <vt:lpstr>  1. Sum First Last</vt:lpstr>
      <vt:lpstr>  1. Sum First Last</vt:lpstr>
      <vt:lpstr>  1. Sum First Last</vt:lpstr>
      <vt:lpstr>  1. Sum First Last-V2</vt:lpstr>
      <vt:lpstr>  1. Sum First Last-V2</vt:lpstr>
      <vt:lpstr>  1. Sum First Last-V2</vt:lpstr>
      <vt:lpstr>  1. Sum First Last-V2</vt:lpstr>
      <vt:lpstr>  2. Negative / Positive Numbers </vt:lpstr>
      <vt:lpstr>  2. Negative / Positive Numbers </vt:lpstr>
      <vt:lpstr>  2. Negative / Positive Numbers </vt:lpstr>
      <vt:lpstr>  2. Negative / Positive Numbers </vt:lpstr>
      <vt:lpstr>  2. Negative / Positive Numbers </vt:lpstr>
      <vt:lpstr>  2. Negative / Positive Numbers </vt:lpstr>
      <vt:lpstr>  2. Negative / Positive Numbers </vt:lpstr>
      <vt:lpstr>  2. Negative / Positive Numbers </vt:lpstr>
      <vt:lpstr>  2. Negative / Positive Numbers </vt:lpstr>
      <vt:lpstr>  3. First and Last K Numbers </vt:lpstr>
      <vt:lpstr>  3. First and Last K Numbers </vt:lpstr>
      <vt:lpstr>  3. First and Last K Numbers </vt:lpstr>
      <vt:lpstr>  3. First and Last K Numbers </vt:lpstr>
      <vt:lpstr>  3. First and Last K Numbers </vt:lpstr>
      <vt:lpstr>  3. First and Last K Numbers </vt:lpstr>
      <vt:lpstr>  4. Last K Numbers Sequence </vt:lpstr>
      <vt:lpstr>   4. Last K Numbers Sequence 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 4. Last K Numbers Sequence</vt:lpstr>
      <vt:lpstr> 6. Smallest Two Numbers </vt:lpstr>
      <vt:lpstr> 6. Smallest Two Numbers </vt:lpstr>
      <vt:lpstr> 6. Smallest Two Numbers </vt:lpstr>
      <vt:lpstr> 6. Smallest Two Numbers </vt:lpstr>
      <vt:lpstr> 6. Smallest Two Numbers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Arrays</dc:title>
  <dc:creator>Alfred Rezk</dc:creator>
  <cp:lastModifiedBy>Alfred Rezk</cp:lastModifiedBy>
  <cp:revision>14</cp:revision>
  <dcterms:created xsi:type="dcterms:W3CDTF">2021-01-12T21:21:51Z</dcterms:created>
  <dcterms:modified xsi:type="dcterms:W3CDTF">2021-01-13T04:00:59Z</dcterms:modified>
</cp:coreProperties>
</file>