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0"/>
  </p:notesMasterIdLst>
  <p:handoutMasterIdLst>
    <p:handoutMasterId r:id="rId21"/>
  </p:handoutMasterIdLst>
  <p:sldIdLst>
    <p:sldId id="897" r:id="rId2"/>
    <p:sldId id="893" r:id="rId3"/>
    <p:sldId id="895" r:id="rId4"/>
    <p:sldId id="898" r:id="rId5"/>
    <p:sldId id="894" r:id="rId6"/>
    <p:sldId id="899" r:id="rId7"/>
    <p:sldId id="900" r:id="rId8"/>
    <p:sldId id="901" r:id="rId9"/>
    <p:sldId id="902" r:id="rId10"/>
    <p:sldId id="903" r:id="rId11"/>
    <p:sldId id="904" r:id="rId12"/>
    <p:sldId id="905" r:id="rId13"/>
    <p:sldId id="906" r:id="rId14"/>
    <p:sldId id="907" r:id="rId15"/>
    <p:sldId id="908" r:id="rId16"/>
    <p:sldId id="909" r:id="rId17"/>
    <p:sldId id="910" r:id="rId18"/>
    <p:sldId id="824" r:id="rId19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7"/>
            <p14:sldId id="893"/>
            <p14:sldId id="895"/>
            <p14:sldId id="898"/>
            <p14:sldId id="894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907"/>
            <p14:sldId id="908"/>
            <p14:sldId id="909"/>
            <p14:sldId id="910"/>
          </p14:sldIdLst>
        </p14:section>
        <p14:section name="CREDITS &amp; COPYRIGHTS" id="{96A22112-93F8-4FC4-92DC-51B794962ED1}">
          <p14:sldIdLst>
            <p14:sldId id="8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149"/>
    <a:srgbClr val="D0343C"/>
    <a:srgbClr val="8DB1C4"/>
    <a:srgbClr val="F9BE75"/>
    <a:srgbClr val="D4A36E"/>
    <a:srgbClr val="615474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5417" autoAdjust="0"/>
  </p:normalViewPr>
  <p:slideViewPr>
    <p:cSldViewPr>
      <p:cViewPr varScale="1">
        <p:scale>
          <a:sx n="111" d="100"/>
          <a:sy n="111" d="100"/>
        </p:scale>
        <p:origin x="714" y="114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5/17/2023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Samrat Biswas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EE47A-61B0-4AD5-AD28-DF0CBE3B9139}" type="datetime3">
              <a:rPr lang="en-US" smtClean="0"/>
              <a:t>17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FB6605-F85D-4D8F-8F63-FBCD27E9329F}" type="datetime3">
              <a:rPr lang="en-US" smtClean="0"/>
              <a:t>17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70E5C-FA3C-49ED-B490-58E2D619ACB5}" type="datetime3">
              <a:rPr lang="en-US" smtClean="0"/>
              <a:t>17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4ECA7B9-E137-419C-A0AA-E4A7A6408C27}" type="datetime3">
              <a:rPr lang="en-US" smtClean="0"/>
              <a:t>17 May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2DB678-E5A8-4AB4-BCEB-FF7AF9DA1E27}" type="datetime3">
              <a:rPr lang="en-US" smtClean="0"/>
              <a:t>17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BC9FA-6492-4EEF-8654-78B824EAF7E3}" type="datetime3">
              <a:rPr lang="en-US" smtClean="0"/>
              <a:t>17 May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3A5C0E-6BCC-477D-A16D-DCBE6F3FD056}" type="datetime3">
              <a:rPr lang="en-US" smtClean="0"/>
              <a:t>17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D27EB9-F2E3-4E20-8604-311FD1A815D9}" type="datetime3">
              <a:rPr lang="en-US" smtClean="0"/>
              <a:t>17 May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E3F0EE-A935-4B62-A11F-CFE7336A0168}" type="datetime3">
              <a:rPr lang="en-US" smtClean="0"/>
              <a:t>17 May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CB08D-9F52-4097-A6B1-556BCA7D756A}" type="datetime3">
              <a:rPr lang="en-US" smtClean="0"/>
              <a:t>17 May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2F6A5-2B36-41F3-B06A-555B3D708D61}" type="datetime3">
              <a:rPr lang="en-US" smtClean="0"/>
              <a:t>17 May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ED07E3-F7B4-4827-A82E-45E181DAC1FB}" type="datetime3">
              <a:rPr lang="en-US" smtClean="0"/>
              <a:t>17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0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B6B8A-083F-43E1-A9D2-BBD5F532B01C}" type="datetime3">
              <a:rPr lang="en-US" smtClean="0"/>
              <a:t>17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0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6E2AF4-03A5-47E1-9F8C-F128135E01E9}" type="datetime3">
              <a:rPr lang="en-US" smtClean="0"/>
              <a:t>17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00F75-2473-4FA2-971B-84DC251BF930}" type="datetime3">
              <a:rPr lang="en-US" smtClean="0"/>
              <a:t>17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35060-6D8F-4324-B4CE-D0C97D6141DC}" type="datetime3">
              <a:rPr lang="en-US" smtClean="0"/>
              <a:t>17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8681"/>
            <a:ext cx="10515600" cy="1719856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68537"/>
            <a:ext cx="10515600" cy="38211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853483-E03A-4F62-8E5A-0C6838791E79}" type="datetime3">
              <a:rPr lang="en-US" smtClean="0"/>
              <a:t>17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8681"/>
            <a:ext cx="10515600" cy="1719856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68537"/>
            <a:ext cx="10515600" cy="38211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710889-BB75-4965-AF48-BB30FFA35951}" type="datetime3">
              <a:rPr lang="en-US" smtClean="0"/>
              <a:t>17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E59C8E-2C2E-45AA-B414-105A96D9B43B}" type="datetime3">
              <a:rPr lang="en-US" smtClean="0"/>
              <a:t>17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5FB8-7559-0080-0706-BDD2C064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486"/>
            <a:ext cx="10515600" cy="113223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Sign Language Recognition System with Machine Learning</a:t>
            </a:r>
            <a:endParaRPr lang="en-IN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C28A3-344A-DAB8-7317-9AE2BED6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1628800"/>
            <a:ext cx="1657350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AD2E27-27A7-8F2D-18EA-2FDB8268354C}"/>
              </a:ext>
            </a:extLst>
          </p:cNvPr>
          <p:cNvSpPr txBox="1"/>
          <p:nvPr/>
        </p:nvSpPr>
        <p:spPr>
          <a:xfrm>
            <a:off x="3647728" y="5480673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2B2D5-6D2A-7291-5927-643CB4868976}"/>
              </a:ext>
            </a:extLst>
          </p:cNvPr>
          <p:cNvSpPr txBox="1"/>
          <p:nvPr/>
        </p:nvSpPr>
        <p:spPr>
          <a:xfrm>
            <a:off x="7165658" y="5767701"/>
            <a:ext cx="191982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cs typeface="Times New Roman" panose="02020603050405020304" pitchFamily="18" charset="0"/>
              </a:rPr>
              <a:t>Dr. </a:t>
            </a:r>
            <a:r>
              <a:rPr lang="en-US" sz="1400" dirty="0" err="1">
                <a:cs typeface="Times New Roman" panose="02020603050405020304" pitchFamily="18" charset="0"/>
              </a:rPr>
              <a:t>Debasri</a:t>
            </a:r>
            <a:r>
              <a:rPr lang="en-US" sz="1400" dirty="0">
                <a:cs typeface="Times New Roman" panose="02020603050405020304" pitchFamily="18" charset="0"/>
              </a:rPr>
              <a:t> Chakraborty</a:t>
            </a:r>
          </a:p>
          <a:p>
            <a:pPr algn="ctr"/>
            <a:r>
              <a:rPr lang="en-IN" sz="1400" dirty="0" err="1">
                <a:cs typeface="Times New Roman" panose="02020603050405020304" pitchFamily="18" charset="0"/>
              </a:rPr>
              <a:t>Nilim</a:t>
            </a:r>
            <a:r>
              <a:rPr lang="en-IN" sz="1400" dirty="0">
                <a:cs typeface="Times New Roman" panose="02020603050405020304" pitchFamily="18" charset="0"/>
              </a:rPr>
              <a:t> Sarkar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2F842-06A8-1EC4-01E7-97BD26D46E3E}"/>
              </a:ext>
            </a:extLst>
          </p:cNvPr>
          <p:cNvSpPr txBox="1"/>
          <p:nvPr/>
        </p:nvSpPr>
        <p:spPr>
          <a:xfrm>
            <a:off x="7446467" y="5480673"/>
            <a:ext cx="1366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48FE8B-D71F-7EC8-8393-060BD9375E07}"/>
              </a:ext>
            </a:extLst>
          </p:cNvPr>
          <p:cNvSpPr txBox="1">
            <a:spLocks/>
          </p:cNvSpPr>
          <p:nvPr/>
        </p:nvSpPr>
        <p:spPr>
          <a:xfrm>
            <a:off x="911424" y="3770607"/>
            <a:ext cx="10515600" cy="83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DEPERTMENT OF COMPUTER SCIENCE &amp; ENGINEERING</a:t>
            </a:r>
          </a:p>
          <a:p>
            <a:pPr algn="ctr"/>
            <a:r>
              <a:rPr lang="en-IN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BIRBHUM INSTITUTE OF ENGINEERING &amp; TECHNOLOY, SURI, BIRBHUM</a:t>
            </a:r>
            <a:endParaRPr lang="en-IN" sz="6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51633-E228-93AA-4D10-C87057D8AB6B}"/>
              </a:ext>
            </a:extLst>
          </p:cNvPr>
          <p:cNvSpPr txBox="1"/>
          <p:nvPr/>
        </p:nvSpPr>
        <p:spPr>
          <a:xfrm>
            <a:off x="3060324" y="5767701"/>
            <a:ext cx="238700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Akash </a:t>
            </a:r>
            <a:r>
              <a:rPr lang="en-US" sz="1400" b="0" i="0" u="none" strike="noStrike" kern="120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Murmu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(</a:t>
            </a:r>
            <a:r>
              <a:rPr lang="en-IN" sz="1400" dirty="0"/>
              <a:t>11800119010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</a:t>
            </a:r>
            <a:endParaRPr lang="en-IN" sz="1400" b="0" i="0" u="none" strike="noStrike" dirty="0">
              <a:effectLst/>
            </a:endParaRPr>
          </a:p>
          <a:p>
            <a:pPr fontAlgn="t"/>
            <a:r>
              <a:rPr lang="en-US" sz="1400" b="0" i="0" u="none" strike="noStrike" kern="1200" dirty="0">
                <a:solidFill>
                  <a:srgbClr val="000000"/>
                </a:solidFill>
                <a:effectLst/>
              </a:rPr>
              <a:t>Samrat Biswas 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(</a:t>
            </a:r>
            <a:r>
              <a:rPr lang="en-IN" sz="1400" dirty="0"/>
              <a:t>11800119005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</a:t>
            </a:r>
            <a:endParaRPr lang="en-IN" sz="14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88566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Data Collection</a:t>
            </a:r>
            <a:r>
              <a:rPr lang="en-US" dirty="0"/>
              <a:t>: As it is a vision based approach our data is images.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First of all we detect &amp; captured the images from the camera feed.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Then all the images are stored as following structure of directories.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08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B5F80FB-259E-0CBE-A362-425F2ABE718D}"/>
              </a:ext>
            </a:extLst>
          </p:cNvPr>
          <p:cNvGrpSpPr/>
          <p:nvPr/>
        </p:nvGrpSpPr>
        <p:grpSpPr>
          <a:xfrm>
            <a:off x="7032104" y="3689545"/>
            <a:ext cx="3022930" cy="2668139"/>
            <a:chOff x="5591944" y="3779748"/>
            <a:chExt cx="3022930" cy="26681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27F82C-41EC-16D0-210D-B63E971A2406}"/>
                </a:ext>
              </a:extLst>
            </p:cNvPr>
            <p:cNvSpPr txBox="1"/>
            <p:nvPr/>
          </p:nvSpPr>
          <p:spPr>
            <a:xfrm>
              <a:off x="5591944" y="3779748"/>
              <a:ext cx="10081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Root dir</a:t>
              </a: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B6840B8B-B1DD-1440-9941-25CFECBB15C8}"/>
                </a:ext>
              </a:extLst>
            </p:cNvPr>
            <p:cNvCxnSpPr>
              <a:cxnSpLocks/>
            </p:cNvCxnSpPr>
            <p:nvPr/>
          </p:nvCxnSpPr>
          <p:spPr>
            <a:xfrm>
              <a:off x="6086475" y="4149080"/>
              <a:ext cx="513581" cy="288032"/>
            </a:xfrm>
            <a:prstGeom prst="bentConnector3">
              <a:avLst>
                <a:gd name="adj1" fmla="val 296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FC02FA-D539-9FED-069F-59DBC1E42236}"/>
                </a:ext>
              </a:extLst>
            </p:cNvPr>
            <p:cNvSpPr txBox="1"/>
            <p:nvPr/>
          </p:nvSpPr>
          <p:spPr>
            <a:xfrm>
              <a:off x="6600056" y="4252446"/>
              <a:ext cx="10081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data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E9663BB-3E37-EE2D-7D27-9FB1EEE32C48}"/>
                </a:ext>
              </a:extLst>
            </p:cNvPr>
            <p:cNvSpPr txBox="1"/>
            <p:nvPr/>
          </p:nvSpPr>
          <p:spPr>
            <a:xfrm>
              <a:off x="7606762" y="4719582"/>
              <a:ext cx="10081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A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996187-E8DC-82FC-9739-27896D6D8C2C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7104111" y="4621778"/>
              <a:ext cx="1" cy="164144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EEC39C-F539-16D3-B9AE-8EFC43F86208}"/>
                </a:ext>
              </a:extLst>
            </p:cNvPr>
            <p:cNvSpPr txBox="1"/>
            <p:nvPr/>
          </p:nvSpPr>
          <p:spPr>
            <a:xfrm>
              <a:off x="7606762" y="5198740"/>
              <a:ext cx="10081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29A9504-F6D3-5424-54E3-B83334466AED}"/>
                </a:ext>
              </a:extLst>
            </p:cNvPr>
            <p:cNvSpPr txBox="1"/>
            <p:nvPr/>
          </p:nvSpPr>
          <p:spPr>
            <a:xfrm>
              <a:off x="7606762" y="5662855"/>
              <a:ext cx="10081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F78A03-F0DE-1510-CE8C-BDA416B2F953}"/>
                </a:ext>
              </a:extLst>
            </p:cNvPr>
            <p:cNvSpPr txBox="1"/>
            <p:nvPr/>
          </p:nvSpPr>
          <p:spPr>
            <a:xfrm>
              <a:off x="7606762" y="6078555"/>
              <a:ext cx="10081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Z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D820B55-9B07-DC57-0672-8824788FCC7A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104112" y="4904248"/>
              <a:ext cx="502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3FFB403-3E4E-8672-A40C-8769AA7C77DB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104112" y="5383406"/>
              <a:ext cx="502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CB5A94E-0EAD-EE52-2B75-FA56AABF619E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104112" y="5847521"/>
              <a:ext cx="5026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00215C1-A5B3-62EC-D49D-FD585E5E1B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125" y="6263085"/>
              <a:ext cx="510636" cy="5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C02EA7-F9E2-6AE1-F6DE-061C2602B793}"/>
              </a:ext>
            </a:extLst>
          </p:cNvPr>
          <p:cNvCxnSpPr>
            <a:cxnSpLocks/>
          </p:cNvCxnSpPr>
          <p:nvPr/>
        </p:nvCxnSpPr>
        <p:spPr>
          <a:xfrm flipV="1">
            <a:off x="4364002" y="5020413"/>
            <a:ext cx="266810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D1869F0-A26F-352B-FDE6-94282BAB90AE}"/>
              </a:ext>
            </a:extLst>
          </p:cNvPr>
          <p:cNvSpPr txBox="1"/>
          <p:nvPr/>
        </p:nvSpPr>
        <p:spPr>
          <a:xfrm>
            <a:off x="4855727" y="4643844"/>
            <a:ext cx="1684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Storing Images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514C8A9-EE50-9464-18FB-67C6CE1D3E26}"/>
              </a:ext>
            </a:extLst>
          </p:cNvPr>
          <p:cNvGrpSpPr/>
          <p:nvPr/>
        </p:nvGrpSpPr>
        <p:grpSpPr>
          <a:xfrm>
            <a:off x="2136962" y="4453067"/>
            <a:ext cx="1684654" cy="1124308"/>
            <a:chOff x="2136962" y="4453067"/>
            <a:chExt cx="1684654" cy="1124308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43A1C46-45DA-5517-423D-449960BFA798}"/>
                </a:ext>
              </a:extLst>
            </p:cNvPr>
            <p:cNvCxnSpPr/>
            <p:nvPr/>
          </p:nvCxnSpPr>
          <p:spPr>
            <a:xfrm>
              <a:off x="2981028" y="4898372"/>
              <a:ext cx="0" cy="288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41" name="Graphic 20">
              <a:extLst>
                <a:ext uri="{FF2B5EF4-FFF2-40B4-BE49-F238E27FC236}">
                  <a16:creationId xmlns:a16="http://schemas.microsoft.com/office/drawing/2014/main" id="{35EEEF2E-77EF-3D53-F3B1-D873085C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23120" y="4453067"/>
              <a:ext cx="514350" cy="409417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42B157F-3544-9181-2280-C7171FAD415A}"/>
                </a:ext>
              </a:extLst>
            </p:cNvPr>
            <p:cNvSpPr txBox="1"/>
            <p:nvPr/>
          </p:nvSpPr>
          <p:spPr>
            <a:xfrm>
              <a:off x="2136962" y="5201823"/>
              <a:ext cx="1684654" cy="375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Capture Image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8569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Image Processing</a:t>
            </a:r>
            <a:r>
              <a:rPr lang="en-US" dirty="0"/>
              <a:t>: In order to process the image data some steps are followed. They are showing in diagram bellow: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09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2BF927B-22A5-7520-7833-73A968473CE8}"/>
              </a:ext>
            </a:extLst>
          </p:cNvPr>
          <p:cNvGrpSpPr/>
          <p:nvPr/>
        </p:nvGrpSpPr>
        <p:grpSpPr>
          <a:xfrm>
            <a:off x="1600777" y="3116187"/>
            <a:ext cx="9753022" cy="3193133"/>
            <a:chOff x="1600777" y="3116187"/>
            <a:chExt cx="9753022" cy="3193133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83FBCC1-0422-81A9-3927-932DD8D20AF4}"/>
                </a:ext>
              </a:extLst>
            </p:cNvPr>
            <p:cNvCxnSpPr>
              <a:cxnSpLocks/>
            </p:cNvCxnSpPr>
            <p:nvPr/>
          </p:nvCxnSpPr>
          <p:spPr>
            <a:xfrm>
              <a:off x="2787323" y="3826615"/>
              <a:ext cx="5045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4C19E7C5-D71A-ACF4-FCB6-914AF9D18E86}"/>
                </a:ext>
              </a:extLst>
            </p:cNvPr>
            <p:cNvGrpSpPr/>
            <p:nvPr/>
          </p:nvGrpSpPr>
          <p:grpSpPr>
            <a:xfrm>
              <a:off x="9197237" y="4643124"/>
              <a:ext cx="1011312" cy="1629840"/>
              <a:chOff x="9197237" y="4643124"/>
              <a:chExt cx="1011312" cy="1629840"/>
            </a:xfrm>
          </p:grpSpPr>
          <p:sp>
            <p:nvSpPr>
              <p:cNvPr id="14" name="Text Box 54">
                <a:extLst>
                  <a:ext uri="{FF2B5EF4-FFF2-40B4-BE49-F238E27FC236}">
                    <a16:creationId xmlns:a16="http://schemas.microsoft.com/office/drawing/2014/main" id="{1C502807-F376-D8EF-FA3D-359FF23A1026}"/>
                  </a:ext>
                </a:extLst>
              </p:cNvPr>
              <p:cNvSpPr txBox="1"/>
              <p:nvPr/>
            </p:nvSpPr>
            <p:spPr>
              <a:xfrm>
                <a:off x="9197237" y="6036906"/>
                <a:ext cx="1011312" cy="236058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Flatten Array</a:t>
                </a: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5B1FD14-B85E-F265-C527-DB6176516B5B}"/>
                  </a:ext>
                </a:extLst>
              </p:cNvPr>
              <p:cNvGrpSpPr/>
              <p:nvPr/>
            </p:nvGrpSpPr>
            <p:grpSpPr>
              <a:xfrm>
                <a:off x="9591964" y="4643124"/>
                <a:ext cx="189902" cy="1441129"/>
                <a:chOff x="0" y="0"/>
                <a:chExt cx="198783" cy="1428824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E4D7A83-E58B-4D98-ABF2-ED9497B302C7}"/>
                    </a:ext>
                  </a:extLst>
                </p:cNvPr>
                <p:cNvSpPr/>
                <p:nvPr/>
              </p:nvSpPr>
              <p:spPr>
                <a:xfrm>
                  <a:off x="0" y="609600"/>
                  <a:ext cx="198783" cy="2054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 dirty="0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38A09CEB-CE09-57AB-4AF6-7C95693D1C96}"/>
                    </a:ext>
                  </a:extLst>
                </p:cNvPr>
                <p:cNvSpPr/>
                <p:nvPr/>
              </p:nvSpPr>
              <p:spPr>
                <a:xfrm>
                  <a:off x="0" y="408709"/>
                  <a:ext cx="198783" cy="2054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7A294354-22C8-C033-D53A-0AE04093C7E4}"/>
                    </a:ext>
                  </a:extLst>
                </p:cNvPr>
                <p:cNvSpPr/>
                <p:nvPr/>
              </p:nvSpPr>
              <p:spPr>
                <a:xfrm>
                  <a:off x="0" y="817418"/>
                  <a:ext cx="198783" cy="2054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E0A8F42-FA5C-3292-C641-637733339E63}"/>
                    </a:ext>
                  </a:extLst>
                </p:cNvPr>
                <p:cNvSpPr/>
                <p:nvPr/>
              </p:nvSpPr>
              <p:spPr>
                <a:xfrm>
                  <a:off x="0" y="1022827"/>
                  <a:ext cx="198755" cy="2051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743C81A-27FC-D207-B308-88D805ECC55A}"/>
                    </a:ext>
                  </a:extLst>
                </p:cNvPr>
                <p:cNvSpPr/>
                <p:nvPr/>
              </p:nvSpPr>
              <p:spPr>
                <a:xfrm>
                  <a:off x="0" y="1223719"/>
                  <a:ext cx="198755" cy="2051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58F5255-CEE5-1EAE-7AB7-068A3D7C2C3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98755" cy="20510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8321443-7EAF-8053-F6CF-A45F8DC9D72F}"/>
                    </a:ext>
                  </a:extLst>
                </p:cNvPr>
                <p:cNvSpPr/>
                <p:nvPr/>
              </p:nvSpPr>
              <p:spPr>
                <a:xfrm>
                  <a:off x="0" y="207818"/>
                  <a:ext cx="198783" cy="20540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3410714-B885-F109-E9B4-E759F736C0F5}"/>
                </a:ext>
              </a:extLst>
            </p:cNvPr>
            <p:cNvGrpSpPr/>
            <p:nvPr/>
          </p:nvGrpSpPr>
          <p:grpSpPr>
            <a:xfrm>
              <a:off x="3291915" y="3316603"/>
              <a:ext cx="1017684" cy="1202538"/>
              <a:chOff x="3941447" y="3760880"/>
              <a:chExt cx="1322666" cy="1562919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135B64D-5D6E-2CC2-F3A6-DAF63102F9B7}"/>
                  </a:ext>
                </a:extLst>
              </p:cNvPr>
              <p:cNvSpPr/>
              <p:nvPr/>
            </p:nvSpPr>
            <p:spPr>
              <a:xfrm>
                <a:off x="3941447" y="3760880"/>
                <a:ext cx="1182638" cy="1210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2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Cropped Hand Sign</a:t>
                </a:r>
                <a:endParaRPr lang="en-IN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 Box 54">
                <a:extLst>
                  <a:ext uri="{FF2B5EF4-FFF2-40B4-BE49-F238E27FC236}">
                    <a16:creationId xmlns:a16="http://schemas.microsoft.com/office/drawing/2014/main" id="{F61CD698-F7C4-A095-3C54-E45D772CA8B6}"/>
                  </a:ext>
                </a:extLst>
              </p:cNvPr>
              <p:cNvSpPr txBox="1"/>
              <p:nvPr/>
            </p:nvSpPr>
            <p:spPr>
              <a:xfrm>
                <a:off x="3949729" y="5016998"/>
                <a:ext cx="1314384" cy="306801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(64, 64, 3)</a:t>
                </a: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06548A6-0553-DB45-1E61-C22C1F03902C}"/>
                </a:ext>
              </a:extLst>
            </p:cNvPr>
            <p:cNvGrpSpPr/>
            <p:nvPr/>
          </p:nvGrpSpPr>
          <p:grpSpPr>
            <a:xfrm>
              <a:off x="1600777" y="3116187"/>
              <a:ext cx="1162861" cy="1420855"/>
              <a:chOff x="3071664" y="3074821"/>
              <a:chExt cx="1152720" cy="1408464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28D9194-12D8-8A66-F3DF-4D817728D36B}"/>
                  </a:ext>
                </a:extLst>
              </p:cNvPr>
              <p:cNvSpPr/>
              <p:nvPr/>
            </p:nvSpPr>
            <p:spPr>
              <a:xfrm>
                <a:off x="3166028" y="3162728"/>
                <a:ext cx="1058356" cy="13205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Captured Image</a:t>
                </a:r>
                <a:endPara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6EF122D-FD4E-1978-4B49-71E46B2C3747}"/>
                  </a:ext>
                </a:extLst>
              </p:cNvPr>
              <p:cNvSpPr/>
              <p:nvPr/>
            </p:nvSpPr>
            <p:spPr>
              <a:xfrm>
                <a:off x="3121622" y="3115844"/>
                <a:ext cx="1058356" cy="13205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00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Captured Image</a:t>
                </a:r>
                <a:endPara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368FFA7-E2F1-9423-B7B8-80CFD0D414F9}"/>
                  </a:ext>
                </a:extLst>
              </p:cNvPr>
              <p:cNvSpPr/>
              <p:nvPr/>
            </p:nvSpPr>
            <p:spPr>
              <a:xfrm>
                <a:off x="3071664" y="3074821"/>
                <a:ext cx="1058356" cy="13205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Captured Image</a:t>
                </a:r>
                <a:endParaRPr lang="en-IN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F7AC488-45C5-7650-999E-0DC4241F0D9F}"/>
                </a:ext>
              </a:extLst>
            </p:cNvPr>
            <p:cNvGrpSpPr/>
            <p:nvPr/>
          </p:nvGrpSpPr>
          <p:grpSpPr>
            <a:xfrm>
              <a:off x="4669021" y="3334803"/>
              <a:ext cx="1011312" cy="1228992"/>
              <a:chOff x="6181968" y="3760880"/>
              <a:chExt cx="1314385" cy="1597301"/>
            </a:xfrm>
          </p:grpSpPr>
          <p:sp>
            <p:nvSpPr>
              <p:cNvPr id="53" name="Text Box 54">
                <a:extLst>
                  <a:ext uri="{FF2B5EF4-FFF2-40B4-BE49-F238E27FC236}">
                    <a16:creationId xmlns:a16="http://schemas.microsoft.com/office/drawing/2014/main" id="{4DD12D77-AC8D-F300-B79B-3ADBC981E6C6}"/>
                  </a:ext>
                </a:extLst>
              </p:cNvPr>
              <p:cNvSpPr txBox="1"/>
              <p:nvPr/>
            </p:nvSpPr>
            <p:spPr>
              <a:xfrm>
                <a:off x="6181968" y="5051380"/>
                <a:ext cx="1314385" cy="306801"/>
              </a:xfrm>
              <a:prstGeom prst="rect">
                <a:avLst/>
              </a:prstGeom>
              <a:solidFill>
                <a:schemeClr val="l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(64, 64, 1)</a:t>
                </a:r>
                <a:endParaRPr lang="en-IN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136E123-7C64-CCD0-2F6B-31910AB43EC4}"/>
                  </a:ext>
                </a:extLst>
              </p:cNvPr>
              <p:cNvSpPr/>
              <p:nvPr/>
            </p:nvSpPr>
            <p:spPr>
              <a:xfrm>
                <a:off x="6232466" y="3760880"/>
                <a:ext cx="1182638" cy="12107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2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Convert into Grayscale</a:t>
                </a:r>
                <a:endParaRPr lang="en-IN" sz="1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790BB2D-940A-3ED8-9F41-6835B2CB035E}"/>
                </a:ext>
              </a:extLst>
            </p:cNvPr>
            <p:cNvGrpSpPr/>
            <p:nvPr/>
          </p:nvGrpSpPr>
          <p:grpSpPr>
            <a:xfrm>
              <a:off x="10579971" y="4849995"/>
              <a:ext cx="773828" cy="1459325"/>
              <a:chOff x="7780744" y="4030164"/>
              <a:chExt cx="767080" cy="1446599"/>
            </a:xfrm>
          </p:grpSpPr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1A56C2A9-9F34-E6DB-6869-F3FD1E029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0744" y="4030164"/>
                <a:ext cx="754380" cy="89725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4C3973C-21CE-91C2-AEEB-F9300245239C}"/>
                  </a:ext>
                </a:extLst>
              </p:cNvPr>
              <p:cNvSpPr/>
              <p:nvPr/>
            </p:nvSpPr>
            <p:spPr>
              <a:xfrm>
                <a:off x="7780744" y="5184028"/>
                <a:ext cx="767080" cy="292735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Dataset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4868A76-448C-DBF6-42D6-DD0835C14BC9}"/>
                </a:ext>
              </a:extLst>
            </p:cNvPr>
            <p:cNvCxnSpPr>
              <a:cxnSpLocks/>
            </p:cNvCxnSpPr>
            <p:nvPr/>
          </p:nvCxnSpPr>
          <p:spPr>
            <a:xfrm>
              <a:off x="4201859" y="3826615"/>
              <a:ext cx="5045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2D43F4F-CD48-0578-C242-C1CCD059595A}"/>
                </a:ext>
              </a:extLst>
            </p:cNvPr>
            <p:cNvCxnSpPr>
              <a:cxnSpLocks/>
            </p:cNvCxnSpPr>
            <p:nvPr/>
          </p:nvCxnSpPr>
          <p:spPr>
            <a:xfrm>
              <a:off x="5617818" y="3837156"/>
              <a:ext cx="209658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Diamond 76">
              <a:extLst>
                <a:ext uri="{FF2B5EF4-FFF2-40B4-BE49-F238E27FC236}">
                  <a16:creationId xmlns:a16="http://schemas.microsoft.com/office/drawing/2014/main" id="{EF6EBD77-5274-7471-24AD-E6D5EE38071E}"/>
                </a:ext>
              </a:extLst>
            </p:cNvPr>
            <p:cNvSpPr/>
            <p:nvPr/>
          </p:nvSpPr>
          <p:spPr>
            <a:xfrm>
              <a:off x="7471106" y="4810868"/>
              <a:ext cx="1506429" cy="1272416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3D4149"/>
                  </a:solidFill>
                </a:rPr>
                <a:t>Data is perfect to use in Training</a:t>
              </a:r>
              <a:r>
                <a:rPr lang="en-US" dirty="0">
                  <a:solidFill>
                    <a:srgbClr val="3D4149"/>
                  </a:solidFill>
                </a:rPr>
                <a:t> </a:t>
              </a:r>
              <a:endParaRPr lang="en-IN" dirty="0">
                <a:solidFill>
                  <a:srgbClr val="3D4149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D80AEF6-E86A-390C-98A4-14B96F9A68E0}"/>
                </a:ext>
              </a:extLst>
            </p:cNvPr>
            <p:cNvSpPr/>
            <p:nvPr/>
          </p:nvSpPr>
          <p:spPr>
            <a:xfrm>
              <a:off x="7769349" y="3356463"/>
              <a:ext cx="909943" cy="9315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12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Further Per-process</a:t>
              </a:r>
              <a:endParaRPr lang="en-IN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65D46A4-FA3D-819B-DE3A-A5BE20C818E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72024" y="4535380"/>
              <a:ext cx="5045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830FCFE-862F-63F3-6A13-4550BE6E7AAE}"/>
                </a:ext>
              </a:extLst>
            </p:cNvPr>
            <p:cNvCxnSpPr>
              <a:cxnSpLocks/>
            </p:cNvCxnSpPr>
            <p:nvPr/>
          </p:nvCxnSpPr>
          <p:spPr>
            <a:xfrm>
              <a:off x="8977535" y="5447372"/>
              <a:ext cx="5045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BB9529A-03D3-632A-084D-4C6F9DF1A599}"/>
                </a:ext>
              </a:extLst>
            </p:cNvPr>
            <p:cNvCxnSpPr>
              <a:cxnSpLocks/>
            </p:cNvCxnSpPr>
            <p:nvPr/>
          </p:nvCxnSpPr>
          <p:spPr>
            <a:xfrm>
              <a:off x="9913103" y="5447372"/>
              <a:ext cx="5045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7E62F3FB-8BC1-00AD-F712-ABA88F4481E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474915" y="4005064"/>
              <a:ext cx="243297" cy="1442012"/>
            </a:xfrm>
            <a:prstGeom prst="bentConnector4">
              <a:avLst>
                <a:gd name="adj1" fmla="val -265173"/>
                <a:gd name="adj2" fmla="val 99934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23760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Training Model</a:t>
            </a:r>
            <a:r>
              <a:rPr lang="en-US" dirty="0"/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Load and separate train-test data.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D4149"/>
                </a:solidFill>
              </a:rPr>
              <a:t>In order to train the model we used 23400 sample data. Every sample data has 4096 attributes (pixel values).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D4149"/>
                </a:solidFill>
              </a:rPr>
              <a:t> 3 Dense Layers and 1 Dropout Layer are used to train to CNN model.</a:t>
            </a:r>
            <a:endParaRPr lang="en-US" b="1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/>
              <a:t>Activation Function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ReLU &amp; Softmax.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/>
              <a:t>Loss Function</a:t>
            </a:r>
            <a:r>
              <a:rPr lang="en-US" dirty="0"/>
              <a:t>: Sparse Categorical Crossentropy 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IN" dirty="0"/>
              <a:t>0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B18CB80-4F84-5360-E77A-3B3E702C481C}"/>
              </a:ext>
            </a:extLst>
          </p:cNvPr>
          <p:cNvGrpSpPr/>
          <p:nvPr/>
        </p:nvGrpSpPr>
        <p:grpSpPr>
          <a:xfrm>
            <a:off x="8184232" y="4653136"/>
            <a:ext cx="3218592" cy="1537664"/>
            <a:chOff x="2927648" y="3573016"/>
            <a:chExt cx="3218592" cy="153766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2E84E77-F54C-EC39-F59E-A86CE6AF8E38}"/>
                </a:ext>
              </a:extLst>
            </p:cNvPr>
            <p:cNvGrpSpPr/>
            <p:nvPr/>
          </p:nvGrpSpPr>
          <p:grpSpPr>
            <a:xfrm>
              <a:off x="4461585" y="3809566"/>
              <a:ext cx="1684655" cy="1301114"/>
              <a:chOff x="0" y="0"/>
              <a:chExt cx="1684655" cy="130156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A0034F6-8931-E89A-93CD-4273181D8889}"/>
                  </a:ext>
                </a:extLst>
              </p:cNvPr>
              <p:cNvSpPr/>
              <p:nvPr/>
            </p:nvSpPr>
            <p:spPr>
              <a:xfrm>
                <a:off x="0" y="0"/>
                <a:ext cx="1684655" cy="46881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Splitting Train &amp; Test Data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74E7DE-AABA-19C7-3D97-A40A19266799}"/>
                  </a:ext>
                </a:extLst>
              </p:cNvPr>
              <p:cNvSpPr/>
              <p:nvPr/>
            </p:nvSpPr>
            <p:spPr>
              <a:xfrm>
                <a:off x="0" y="832757"/>
                <a:ext cx="1684655" cy="46881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Training Machine Learning Model</a:t>
                </a:r>
                <a:endParaRPr lang="en-IN" sz="1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7E651CC-ECEA-AE63-D77E-E71A01206063}"/>
                  </a:ext>
                </a:extLst>
              </p:cNvPr>
              <p:cNvCxnSpPr/>
              <p:nvPr/>
            </p:nvCxnSpPr>
            <p:spPr>
              <a:xfrm>
                <a:off x="843643" y="489857"/>
                <a:ext cx="0" cy="2882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C8883FA-9F16-9D69-6B05-644F29A848FD}"/>
                </a:ext>
              </a:extLst>
            </p:cNvPr>
            <p:cNvGrpSpPr/>
            <p:nvPr/>
          </p:nvGrpSpPr>
          <p:grpSpPr>
            <a:xfrm>
              <a:off x="2927648" y="3573016"/>
              <a:ext cx="773828" cy="1216709"/>
              <a:chOff x="6878778" y="3239110"/>
              <a:chExt cx="773828" cy="1216709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4290B8E2-E3FD-63AE-58E3-BC8EC73A59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8088" y="3239110"/>
                <a:ext cx="761016" cy="905148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60CBFA7-95A7-E7F6-F5C9-24F0407571A4}"/>
                  </a:ext>
                </a:extLst>
              </p:cNvPr>
              <p:cNvSpPr/>
              <p:nvPr/>
            </p:nvSpPr>
            <p:spPr>
              <a:xfrm>
                <a:off x="6878778" y="4160509"/>
                <a:ext cx="773828" cy="295310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200" dirty="0">
                    <a:solidFill>
                      <a:srgbClr val="00000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Dataset</a:t>
                </a:r>
                <a:endParaRPr lang="en-IN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85F1DB4-1334-4171-9C98-8661A5EA0326}"/>
                </a:ext>
              </a:extLst>
            </p:cNvPr>
            <p:cNvCxnSpPr>
              <a:cxnSpLocks/>
            </p:cNvCxnSpPr>
            <p:nvPr/>
          </p:nvCxnSpPr>
          <p:spPr>
            <a:xfrm>
              <a:off x="3719689" y="4043889"/>
              <a:ext cx="7201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801984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Testing Model</a:t>
            </a:r>
            <a:r>
              <a:rPr lang="en-US" dirty="0"/>
              <a:t>: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11</a:t>
            </a:r>
            <a:endParaRPr lang="en-IN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EED629-577C-B3D6-9C05-77A51CC6ABE9}"/>
              </a:ext>
            </a:extLst>
          </p:cNvPr>
          <p:cNvGrpSpPr/>
          <p:nvPr/>
        </p:nvGrpSpPr>
        <p:grpSpPr>
          <a:xfrm>
            <a:off x="2999656" y="2132856"/>
            <a:ext cx="6444858" cy="3818630"/>
            <a:chOff x="3090512" y="2879617"/>
            <a:chExt cx="5788450" cy="342970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74E7DE-AABA-19C7-3D97-A40A19266799}"/>
                </a:ext>
              </a:extLst>
            </p:cNvPr>
            <p:cNvSpPr/>
            <p:nvPr/>
          </p:nvSpPr>
          <p:spPr>
            <a:xfrm>
              <a:off x="5029167" y="4017100"/>
              <a:ext cx="1684655" cy="468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Train </a:t>
              </a:r>
              <a:r>
                <a:rPr lang="en-US" sz="12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Machine Learning Model</a:t>
              </a:r>
              <a:endParaRPr lang="en-IN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7659F95-1581-04D7-4FF1-433DE2411813}"/>
                </a:ext>
              </a:extLst>
            </p:cNvPr>
            <p:cNvGrpSpPr/>
            <p:nvPr/>
          </p:nvGrpSpPr>
          <p:grpSpPr>
            <a:xfrm>
              <a:off x="3090512" y="2879617"/>
              <a:ext cx="5788450" cy="3429703"/>
              <a:chOff x="3084390" y="2879617"/>
              <a:chExt cx="5788450" cy="342970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C8883FA-9F16-9D69-6B05-644F29A848FD}"/>
                  </a:ext>
                </a:extLst>
              </p:cNvPr>
              <p:cNvGrpSpPr/>
              <p:nvPr/>
            </p:nvGrpSpPr>
            <p:grpSpPr>
              <a:xfrm>
                <a:off x="7776850" y="2879617"/>
                <a:ext cx="1095990" cy="1713021"/>
                <a:chOff x="6885184" y="3696105"/>
                <a:chExt cx="1095990" cy="1713021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4290B8E2-E3FD-63AE-58E3-BC8EC73A59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5184" y="3696105"/>
                  <a:ext cx="761016" cy="905148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60CBFA7-95A7-E7F6-F5C9-24F0407571A4}"/>
                    </a:ext>
                  </a:extLst>
                </p:cNvPr>
                <p:cNvSpPr/>
                <p:nvPr/>
              </p:nvSpPr>
              <p:spPr>
                <a:xfrm>
                  <a:off x="6885184" y="4558523"/>
                  <a:ext cx="773828" cy="2953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Dataset</a:t>
                  </a:r>
                  <a:endParaRPr lang="en-IN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2363DA8-BC12-820C-B20E-2882AEB240D9}"/>
                    </a:ext>
                  </a:extLst>
                </p:cNvPr>
                <p:cNvSpPr/>
                <p:nvPr/>
              </p:nvSpPr>
              <p:spPr>
                <a:xfrm>
                  <a:off x="7207346" y="5113816"/>
                  <a:ext cx="773828" cy="2953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Test Data</a:t>
                  </a:r>
                  <a:endParaRPr lang="en-IN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491872F-8135-ACED-3260-D1565859144F}"/>
                  </a:ext>
                </a:extLst>
              </p:cNvPr>
              <p:cNvGrpSpPr/>
              <p:nvPr/>
            </p:nvGrpSpPr>
            <p:grpSpPr>
              <a:xfrm>
                <a:off x="4698015" y="3687160"/>
                <a:ext cx="2351497" cy="1988405"/>
                <a:chOff x="5081" y="-843706"/>
                <a:chExt cx="2351676" cy="198852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8283E60-2EEA-0C6C-D971-A5FCC7047220}"/>
                    </a:ext>
                  </a:extLst>
                </p:cNvPr>
                <p:cNvCxnSpPr/>
                <p:nvPr/>
              </p:nvCxnSpPr>
              <p:spPr>
                <a:xfrm>
                  <a:off x="1170214" y="0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Diamond 15">
                  <a:extLst>
                    <a:ext uri="{FF2B5EF4-FFF2-40B4-BE49-F238E27FC236}">
                      <a16:creationId xmlns:a16="http://schemas.microsoft.com/office/drawing/2014/main" id="{1E4C8D3A-5F5F-F9E3-82C5-C00F964DA1AB}"/>
                    </a:ext>
                  </a:extLst>
                </p:cNvPr>
                <p:cNvSpPr/>
                <p:nvPr/>
              </p:nvSpPr>
              <p:spPr>
                <a:xfrm>
                  <a:off x="372836" y="312964"/>
                  <a:ext cx="1611630" cy="831850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Get Desired Accuracy?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F3FF8EDC-DBAD-8D0B-7C8D-FCD09FB8A390}"/>
                    </a:ext>
                  </a:extLst>
                </p:cNvPr>
                <p:cNvCxnSpPr/>
                <p:nvPr/>
              </p:nvCxnSpPr>
              <p:spPr>
                <a:xfrm rot="5400000">
                  <a:off x="230959" y="582023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0771F80-B95F-0581-AD56-DC2AFE30FA9F}"/>
                    </a:ext>
                  </a:extLst>
                </p:cNvPr>
                <p:cNvCxnSpPr/>
                <p:nvPr/>
              </p:nvCxnSpPr>
              <p:spPr>
                <a:xfrm rot="16200000">
                  <a:off x="2122986" y="582023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 Box 125">
                  <a:extLst>
                    <a:ext uri="{FF2B5EF4-FFF2-40B4-BE49-F238E27FC236}">
                      <a16:creationId xmlns:a16="http://schemas.microsoft.com/office/drawing/2014/main" id="{5AAC9CD9-701D-0D4B-6CEF-4B71C566C8BA}"/>
                    </a:ext>
                  </a:extLst>
                </p:cNvPr>
                <p:cNvSpPr txBox="1"/>
                <p:nvPr/>
              </p:nvSpPr>
              <p:spPr>
                <a:xfrm>
                  <a:off x="5081" y="458364"/>
                  <a:ext cx="566057" cy="23877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False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 Box 126">
                  <a:extLst>
                    <a:ext uri="{FF2B5EF4-FFF2-40B4-BE49-F238E27FC236}">
                      <a16:creationId xmlns:a16="http://schemas.microsoft.com/office/drawing/2014/main" id="{ABD0A717-9040-7179-8ACD-D0DAEC10B100}"/>
                    </a:ext>
                  </a:extLst>
                </p:cNvPr>
                <p:cNvSpPr txBox="1"/>
                <p:nvPr/>
              </p:nvSpPr>
              <p:spPr>
                <a:xfrm>
                  <a:off x="1790700" y="446314"/>
                  <a:ext cx="566057" cy="29935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True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5A3C524E-A2B2-3890-381F-823A50120A6B}"/>
                    </a:ext>
                  </a:extLst>
                </p:cNvPr>
                <p:cNvCxnSpPr/>
                <p:nvPr/>
              </p:nvCxnSpPr>
              <p:spPr>
                <a:xfrm>
                  <a:off x="1178651" y="-843706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4C1E214-E8FA-B594-40D3-7FD8A51BE45E}"/>
                  </a:ext>
                </a:extLst>
              </p:cNvPr>
              <p:cNvGrpSpPr/>
              <p:nvPr/>
            </p:nvGrpSpPr>
            <p:grpSpPr>
              <a:xfrm>
                <a:off x="6809997" y="3404033"/>
                <a:ext cx="1836357" cy="2905287"/>
                <a:chOff x="-151842" y="278621"/>
                <a:chExt cx="1836497" cy="2905450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9D0147A-4250-029D-C71C-36AD7BE34CD1}"/>
                    </a:ext>
                  </a:extLst>
                </p:cNvPr>
                <p:cNvCxnSpPr/>
                <p:nvPr/>
              </p:nvCxnSpPr>
              <p:spPr>
                <a:xfrm>
                  <a:off x="843643" y="2471057"/>
                  <a:ext cx="0" cy="2882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20682A3-B6EE-9C43-A62C-09219C807E65}"/>
                    </a:ext>
                  </a:extLst>
                </p:cNvPr>
                <p:cNvSpPr/>
                <p:nvPr/>
              </p:nvSpPr>
              <p:spPr>
                <a:xfrm>
                  <a:off x="0" y="1807028"/>
                  <a:ext cx="1684655" cy="6515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Classification Using Machine Learning Model 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4ED44C7-A3A0-C152-809B-1EDD21ECF095}"/>
                    </a:ext>
                  </a:extLst>
                </p:cNvPr>
                <p:cNvSpPr/>
                <p:nvPr/>
              </p:nvSpPr>
              <p:spPr>
                <a:xfrm>
                  <a:off x="359229" y="2764971"/>
                  <a:ext cx="990388" cy="4191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Output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848AB749-F9AD-164C-B5F7-34DBE4FBE821}"/>
                    </a:ext>
                  </a:extLst>
                </p:cNvPr>
                <p:cNvCxnSpPr>
                  <a:cxnSpLocks/>
                  <a:stCxn id="30" idx="2"/>
                </p:cNvCxnSpPr>
                <p:nvPr/>
              </p:nvCxnSpPr>
              <p:spPr>
                <a:xfrm flipH="1">
                  <a:off x="1195622" y="911969"/>
                  <a:ext cx="6407" cy="8777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212F2B1C-AE8D-0DF2-4207-5267E8DF7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83842" y="-157063"/>
                  <a:ext cx="6407" cy="8777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31A1C-0CC1-89FE-6B32-2381470111CE}"/>
                  </a:ext>
                </a:extLst>
              </p:cNvPr>
              <p:cNvGrpSpPr/>
              <p:nvPr/>
            </p:nvGrpSpPr>
            <p:grpSpPr>
              <a:xfrm>
                <a:off x="3084390" y="4276831"/>
                <a:ext cx="1912444" cy="1303792"/>
                <a:chOff x="0" y="0"/>
                <a:chExt cx="1912590" cy="130386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F7BB76C-F3B0-0ECC-540E-5DB535E3A451}"/>
                    </a:ext>
                  </a:extLst>
                </p:cNvPr>
                <p:cNvSpPr/>
                <p:nvPr/>
              </p:nvSpPr>
              <p:spPr>
                <a:xfrm>
                  <a:off x="0" y="651933"/>
                  <a:ext cx="1684655" cy="65193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Fine-tune the Architecture &amp; Hyper Parameters of Model</a:t>
                  </a:r>
                  <a:endParaRPr lang="en-IN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" name="Connector: Elbow 9">
                  <a:extLst>
                    <a:ext uri="{FF2B5EF4-FFF2-40B4-BE49-F238E27FC236}">
                      <a16:creationId xmlns:a16="http://schemas.microsoft.com/office/drawing/2014/main" id="{89BFDB0F-5C3C-8E41-B30E-22488EFA764A}"/>
                    </a:ext>
                  </a:extLst>
                </p:cNvPr>
                <p:cNvCxnSpPr>
                  <a:stCxn id="9" idx="0"/>
                </p:cNvCxnSpPr>
                <p:nvPr/>
              </p:nvCxnSpPr>
              <p:spPr>
                <a:xfrm rot="5400000" flipH="1" flipV="1">
                  <a:off x="1051492" y="-209164"/>
                  <a:ext cx="651933" cy="10702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CC342C8-8016-831B-123B-D303CAB38B7E}"/>
                </a:ext>
              </a:extLst>
            </p:cNvPr>
            <p:cNvSpPr/>
            <p:nvPr/>
          </p:nvSpPr>
          <p:spPr>
            <a:xfrm>
              <a:off x="5029167" y="3167441"/>
              <a:ext cx="1684655" cy="468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Getting Test Dataset</a:t>
              </a:r>
              <a:endParaRPr lang="en-IN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6825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Real-time Testing</a:t>
            </a:r>
            <a:r>
              <a:rPr lang="en-US" dirty="0"/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/>
              <a:t>Capturing image from camera feed.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Process image same as done during training model.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Feed image array to the trained model.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Getting output.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12</a:t>
            </a:r>
            <a:endParaRPr lang="en-IN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FBCF75-174F-DD0D-56BA-6C8BE329441B}"/>
              </a:ext>
            </a:extLst>
          </p:cNvPr>
          <p:cNvGrpSpPr/>
          <p:nvPr/>
        </p:nvGrpSpPr>
        <p:grpSpPr>
          <a:xfrm>
            <a:off x="8760296" y="1628800"/>
            <a:ext cx="1684654" cy="4324789"/>
            <a:chOff x="8827836" y="1296580"/>
            <a:chExt cx="1684654" cy="432478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6E26B7E-FF83-9BA0-AB4F-817CA3DF31A2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1741885"/>
              <a:ext cx="0" cy="288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Graphic 20">
              <a:extLst>
                <a:ext uri="{FF2B5EF4-FFF2-40B4-BE49-F238E27FC236}">
                  <a16:creationId xmlns:a16="http://schemas.microsoft.com/office/drawing/2014/main" id="{75B51DE6-64D1-8C33-0247-EDFF68A94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2988" y="1296580"/>
              <a:ext cx="514350" cy="40941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31BBE4-6159-FDA9-554D-7271BCCB9BBE}"/>
                </a:ext>
              </a:extLst>
            </p:cNvPr>
            <p:cNvSpPr txBox="1"/>
            <p:nvPr/>
          </p:nvSpPr>
          <p:spPr>
            <a:xfrm>
              <a:off x="8827836" y="2045336"/>
              <a:ext cx="1684654" cy="375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Capture Image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FE672F2-C692-C3D8-C76A-39244E22051B}"/>
                </a:ext>
              </a:extLst>
            </p:cNvPr>
            <p:cNvSpPr/>
            <p:nvPr/>
          </p:nvSpPr>
          <p:spPr>
            <a:xfrm>
              <a:off x="9118857" y="5154769"/>
              <a:ext cx="1102613" cy="466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Output</a:t>
              </a:r>
              <a:endParaRPr lang="en-IN" sz="1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3B858F-5C8F-824D-8830-6E6D58862575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2420888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ADA431-16E6-4754-C027-3C192EB60ABE}"/>
                </a:ext>
              </a:extLst>
            </p:cNvPr>
            <p:cNvSpPr txBox="1"/>
            <p:nvPr/>
          </p:nvSpPr>
          <p:spPr>
            <a:xfrm>
              <a:off x="8827836" y="2733446"/>
              <a:ext cx="1684654" cy="375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Process Image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10FBE33-6BDD-1B0E-A9BE-8E19646EACF0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3110534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07C42F-C818-C2A8-D0A2-14F7FAA769F7}"/>
                </a:ext>
              </a:extLst>
            </p:cNvPr>
            <p:cNvSpPr txBox="1"/>
            <p:nvPr/>
          </p:nvSpPr>
          <p:spPr>
            <a:xfrm>
              <a:off x="8827836" y="3423092"/>
              <a:ext cx="1684654" cy="6719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Feeding to the Trained Model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28E2A-40D9-0FED-808A-48D335318F6D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4091240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C69B5C-9462-3C3D-EF07-4E2D74FD05DD}"/>
                </a:ext>
              </a:extLst>
            </p:cNvPr>
            <p:cNvSpPr txBox="1"/>
            <p:nvPr/>
          </p:nvSpPr>
          <p:spPr>
            <a:xfrm>
              <a:off x="8827836" y="4437112"/>
              <a:ext cx="1684654" cy="375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Predicting Class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50364D7-9522-E315-EB38-C1E4B3C21E2C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4812664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013374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13</a:t>
            </a: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4F85C94-9185-014A-2B5C-3EF338A3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Accuracy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Training Accuracy: 96.3%</a:t>
            </a:r>
          </a:p>
          <a:p>
            <a:pPr lvl="1"/>
            <a:r>
              <a:rPr lang="en-IN" dirty="0"/>
              <a:t>Test Accuracy: 89.5%</a:t>
            </a:r>
          </a:p>
          <a:p>
            <a:r>
              <a:rPr lang="en-IN" b="1" dirty="0"/>
              <a:t>Loss:</a:t>
            </a:r>
          </a:p>
          <a:p>
            <a:pPr lvl="1"/>
            <a:r>
              <a:rPr lang="en-IN" dirty="0"/>
              <a:t>Training Loss: .0644%</a:t>
            </a:r>
          </a:p>
          <a:p>
            <a:pPr lvl="1"/>
            <a:r>
              <a:rPr lang="en-IN" dirty="0"/>
              <a:t>Test Loss: .0768%</a:t>
            </a:r>
          </a:p>
          <a:p>
            <a:pPr lvl="1"/>
            <a:endParaRPr lang="en-IN" b="1" dirty="0"/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DF34AF-22E4-C9B7-D048-29E5EC3B8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988733"/>
            <a:ext cx="3979964" cy="298497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BC05BB-19A5-7B14-94F1-008BD6BD93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7" t="58400" r="55948" b="25090"/>
          <a:stretch/>
        </p:blipFill>
        <p:spPr>
          <a:xfrm>
            <a:off x="6816080" y="4869160"/>
            <a:ext cx="3979964" cy="15644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AF9355-75C5-0688-757B-994242B5A631}"/>
              </a:ext>
            </a:extLst>
          </p:cNvPr>
          <p:cNvSpPr txBox="1"/>
          <p:nvPr/>
        </p:nvSpPr>
        <p:spPr>
          <a:xfrm>
            <a:off x="8169028" y="980728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Result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6DC42F-17C8-1CF0-BD6D-104E038C87E6}"/>
              </a:ext>
            </a:extLst>
          </p:cNvPr>
          <p:cNvSpPr txBox="1"/>
          <p:nvPr/>
        </p:nvSpPr>
        <p:spPr>
          <a:xfrm>
            <a:off x="8169028" y="4509120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7128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Recognize other gestures like- Number, Words, Instructions etc.</a:t>
            </a:r>
          </a:p>
          <a:p>
            <a:pPr algn="just"/>
            <a:r>
              <a:rPr lang="en-US" dirty="0"/>
              <a:t>Also recognize dynamic signs.</a:t>
            </a:r>
          </a:p>
          <a:p>
            <a:pPr algn="just"/>
            <a:r>
              <a:rPr lang="en-US" dirty="0"/>
              <a:t>Implement speak functionality.</a:t>
            </a:r>
          </a:p>
          <a:p>
            <a:pPr algn="just"/>
            <a:r>
              <a:rPr lang="en-US" dirty="0"/>
              <a:t>Finally implement a beautiful User Interface.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14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16FEF-DA8E-9EF8-DCB5-7044EBC2E9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4" t="3297" r="879" b="17727"/>
          <a:stretch/>
        </p:blipFill>
        <p:spPr bwMode="auto">
          <a:xfrm>
            <a:off x="8760296" y="4354969"/>
            <a:ext cx="3279292" cy="24679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347184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this project we proposed an idea for feasible communication between deaf &amp; dumb and normal people by using Machine Learning &amp; Image Processing.</a:t>
            </a:r>
          </a:p>
          <a:p>
            <a:pPr algn="just"/>
            <a:r>
              <a:rPr lang="en-US" dirty="0"/>
              <a:t>Our proposed project ensure accuracy of 96.3%.</a:t>
            </a:r>
          </a:p>
          <a:p>
            <a:pPr algn="just"/>
            <a:r>
              <a:rPr lang="en-US" dirty="0"/>
              <a:t>But there is some problem with real time testing.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05243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 dirty="0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6"/>
                </a:solidFill>
              </a:rPr>
              <a:t>Any Question?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3D4149"/>
                </a:solidFill>
              </a:rPr>
              <a:t>Agenda_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3D4149"/>
                </a:solidFill>
              </a:rPr>
              <a:t>What is Sign Language &amp; Why It’s Important?</a:t>
            </a:r>
          </a:p>
          <a:p>
            <a:r>
              <a:rPr lang="en-US" b="1" dirty="0">
                <a:solidFill>
                  <a:srgbClr val="3D4149"/>
                </a:solidFill>
              </a:rPr>
              <a:t>Motivation;</a:t>
            </a:r>
          </a:p>
          <a:p>
            <a:r>
              <a:rPr lang="en-US" b="1" dirty="0">
                <a:solidFill>
                  <a:srgbClr val="3D4149"/>
                </a:solidFill>
              </a:rPr>
              <a:t>Problem Statements;</a:t>
            </a:r>
          </a:p>
          <a:p>
            <a:r>
              <a:rPr lang="en-US" b="1" dirty="0">
                <a:solidFill>
                  <a:srgbClr val="3D4149"/>
                </a:solidFill>
              </a:rPr>
              <a:t>System Requirements;</a:t>
            </a:r>
          </a:p>
          <a:p>
            <a:r>
              <a:rPr lang="en-US" b="1" dirty="0">
                <a:solidFill>
                  <a:srgbClr val="3D4149"/>
                </a:solidFill>
              </a:rPr>
              <a:t>System Implementation;</a:t>
            </a:r>
          </a:p>
          <a:p>
            <a:r>
              <a:rPr lang="en-US" b="1" dirty="0">
                <a:solidFill>
                  <a:srgbClr val="3D4149"/>
                </a:solidFill>
              </a:rPr>
              <a:t>Result;</a:t>
            </a:r>
          </a:p>
          <a:p>
            <a:r>
              <a:rPr lang="en-US" b="1" dirty="0">
                <a:solidFill>
                  <a:srgbClr val="3D4149"/>
                </a:solidFill>
              </a:rPr>
              <a:t>What Next?</a:t>
            </a:r>
          </a:p>
          <a:p>
            <a:r>
              <a:rPr lang="en-US" b="1" dirty="0">
                <a:solidFill>
                  <a:srgbClr val="3D4149"/>
                </a:solidFill>
              </a:rPr>
              <a:t>Conclusion.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E592C-802C-9AD4-7856-E1226E589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524499" cy="23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52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36525"/>
            <a:ext cx="8784976" cy="113223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3D4149"/>
                </a:solidFill>
              </a:rPr>
              <a:t>What is Sign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9"/>
            <a:ext cx="10515600" cy="129614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Sign language is a way of communication using hand gestures and movements, body language and facial expressions, instead of spoken words.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424" y="117301"/>
            <a:ext cx="1163046" cy="1127472"/>
          </a:xfrm>
        </p:spPr>
        <p:txBody>
          <a:bodyPr/>
          <a:lstStyle/>
          <a:p>
            <a:r>
              <a:rPr lang="en-IN" dirty="0"/>
              <a:t>01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077649-7697-6A0F-3056-07DF7C0D0F23}"/>
              </a:ext>
            </a:extLst>
          </p:cNvPr>
          <p:cNvGrpSpPr/>
          <p:nvPr/>
        </p:nvGrpSpPr>
        <p:grpSpPr>
          <a:xfrm>
            <a:off x="1595500" y="3933056"/>
            <a:ext cx="9001000" cy="2440112"/>
            <a:chOff x="1199456" y="3586402"/>
            <a:chExt cx="9001000" cy="244011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7C4A145-DD63-470F-8841-DD59541E51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64" b="15994"/>
            <a:stretch/>
          </p:blipFill>
          <p:spPr>
            <a:xfrm>
              <a:off x="7968208" y="3586402"/>
              <a:ext cx="2232248" cy="2070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64BCB0-1202-0C24-C998-FF4C82E91FDF}"/>
                </a:ext>
              </a:extLst>
            </p:cNvPr>
            <p:cNvGrpSpPr/>
            <p:nvPr/>
          </p:nvGrpSpPr>
          <p:grpSpPr>
            <a:xfrm>
              <a:off x="1199456" y="3647407"/>
              <a:ext cx="2667000" cy="2009775"/>
              <a:chOff x="1199456" y="3647407"/>
              <a:chExt cx="2667000" cy="200977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246FBE8-96D6-6326-E314-C976B471A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9456" y="3647407"/>
                <a:ext cx="2667000" cy="20097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DF0F9DE-207D-547E-DF4B-952495CB4CA2}"/>
                  </a:ext>
                </a:extLst>
              </p:cNvPr>
              <p:cNvSpPr/>
              <p:nvPr/>
            </p:nvSpPr>
            <p:spPr>
              <a:xfrm>
                <a:off x="1631504" y="3647407"/>
                <a:ext cx="1584176" cy="429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D49FE8-3C5D-06AB-0983-938A04867674}"/>
                </a:ext>
              </a:extLst>
            </p:cNvPr>
            <p:cNvGrpSpPr/>
            <p:nvPr/>
          </p:nvGrpSpPr>
          <p:grpSpPr>
            <a:xfrm>
              <a:off x="4462082" y="3628357"/>
              <a:ext cx="2667000" cy="2028825"/>
              <a:chOff x="4462082" y="3628357"/>
              <a:chExt cx="2667000" cy="202882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C8D26CC-8996-7067-095F-4270485D8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2082" y="3628357"/>
                <a:ext cx="2667000" cy="2028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0B58E4C-5466-72C2-531A-E98D03CE1647}"/>
                  </a:ext>
                </a:extLst>
              </p:cNvPr>
              <p:cNvSpPr/>
              <p:nvPr/>
            </p:nvSpPr>
            <p:spPr>
              <a:xfrm>
                <a:off x="4961297" y="3628357"/>
                <a:ext cx="1668570" cy="429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E02EC1-DAA6-01A5-70DB-4E261DC8DEF5}"/>
                </a:ext>
              </a:extLst>
            </p:cNvPr>
            <p:cNvSpPr txBox="1"/>
            <p:nvPr/>
          </p:nvSpPr>
          <p:spPr>
            <a:xfrm>
              <a:off x="2184944" y="5657182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B6FB5-B428-37A0-C44C-8C710DAF14AD}"/>
                </a:ext>
              </a:extLst>
            </p:cNvPr>
            <p:cNvSpPr txBox="1"/>
            <p:nvPr/>
          </p:nvSpPr>
          <p:spPr>
            <a:xfrm>
              <a:off x="5447570" y="5657182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Finished</a:t>
              </a:r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CB910E-3DFC-8EE7-890F-9C11BB38C73F}"/>
                </a:ext>
              </a:extLst>
            </p:cNvPr>
            <p:cNvSpPr txBox="1"/>
            <p:nvPr/>
          </p:nvSpPr>
          <p:spPr>
            <a:xfrm>
              <a:off x="8736320" y="5657182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Book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039097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36525"/>
            <a:ext cx="8642176" cy="113223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3D4149"/>
                </a:solidFill>
              </a:rPr>
              <a:t>Importance </a:t>
            </a:r>
            <a:r>
              <a:rPr lang="en-US" sz="4000" b="1" dirty="0">
                <a:solidFill>
                  <a:srgbClr val="3D4149"/>
                </a:solidFill>
              </a:rPr>
              <a:t>Sign Language?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424" y="117301"/>
            <a:ext cx="1163046" cy="1127472"/>
          </a:xfrm>
        </p:spPr>
        <p:txBody>
          <a:bodyPr/>
          <a:lstStyle/>
          <a:p>
            <a:r>
              <a:rPr lang="en-IN" dirty="0"/>
              <a:t>02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198A6-5305-A662-6C31-AA4BC01C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9"/>
            <a:ext cx="10515600" cy="302433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Sign Language is th</a:t>
            </a:r>
            <a:r>
              <a:rPr lang="en-US" dirty="0"/>
              <a:t>e only way to communicate with Deaf &amp; Dumb people. </a:t>
            </a:r>
          </a:p>
          <a:p>
            <a:pPr algn="just"/>
            <a:r>
              <a:rPr lang="en-US" sz="2800" dirty="0"/>
              <a:t>It gives deaf children the opportunity to educate themselves.</a:t>
            </a:r>
          </a:p>
          <a:p>
            <a:pPr algn="just"/>
            <a:r>
              <a:rPr lang="en-US" sz="2800" dirty="0"/>
              <a:t>It also makes deaf people’s lives easier.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92F3F9-F682-3888-D11F-2C636609F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874" y="3751659"/>
            <a:ext cx="3810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01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Usually, Sign Language is learned by deaf &amp; dumb people, it is not known to normal people.</a:t>
            </a:r>
          </a:p>
          <a:p>
            <a:pPr algn="just"/>
            <a:r>
              <a:rPr lang="en-US" dirty="0"/>
              <a:t>It‘s a challenge to communicate with deaf &amp; dumb people for normal people.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Our project aim is to take the basic step in bridging the communication gap between normal people and deaf and dumb people using American sign language.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5611855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Realtime Hand detection;</a:t>
            </a:r>
          </a:p>
          <a:p>
            <a:pPr algn="just"/>
            <a:r>
              <a:rPr lang="en-US" dirty="0"/>
              <a:t>Understanding the exact context of symbolic expression;</a:t>
            </a:r>
          </a:p>
          <a:p>
            <a:pPr algn="just"/>
            <a:r>
              <a:rPr lang="en-US" dirty="0"/>
              <a:t>Recognize the hand sign and tracking the accuracy of hand gesture;</a:t>
            </a:r>
          </a:p>
          <a:p>
            <a:pPr algn="just"/>
            <a:r>
              <a:rPr lang="en-US" dirty="0"/>
              <a:t>In addition, there are also sum problems like, background noise of image, high computation cost, large-scale of data.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0643580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/>
              <a:t>Hardware Requirements (min):</a:t>
            </a:r>
          </a:p>
          <a:p>
            <a:pPr algn="just"/>
            <a:r>
              <a:rPr lang="en-US" b="1" dirty="0"/>
              <a:t>Processor</a:t>
            </a:r>
            <a:r>
              <a:rPr lang="en-US" dirty="0"/>
              <a:t>: Intel core i3 / AMD Ryzen 3</a:t>
            </a:r>
          </a:p>
          <a:p>
            <a:pPr algn="just"/>
            <a:r>
              <a:rPr lang="en-US" b="1" dirty="0"/>
              <a:t>RAM</a:t>
            </a:r>
            <a:r>
              <a:rPr lang="en-US" dirty="0"/>
              <a:t>: 4GB </a:t>
            </a:r>
          </a:p>
          <a:p>
            <a:pPr algn="just"/>
            <a:r>
              <a:rPr lang="en-US" b="1" dirty="0"/>
              <a:t>Storage</a:t>
            </a:r>
            <a:r>
              <a:rPr lang="en-US" dirty="0"/>
              <a:t>: 5GB </a:t>
            </a:r>
          </a:p>
          <a:p>
            <a:pPr algn="just"/>
            <a:r>
              <a:rPr lang="en-US" b="1" dirty="0"/>
              <a:t>Graphic</a:t>
            </a:r>
            <a:r>
              <a:rPr lang="en-US" dirty="0"/>
              <a:t> </a:t>
            </a:r>
            <a:r>
              <a:rPr lang="en-US" b="1" dirty="0"/>
              <a:t>Card</a:t>
            </a:r>
            <a:r>
              <a:rPr lang="en-US" dirty="0"/>
              <a:t>: Integrated graphics </a:t>
            </a:r>
          </a:p>
          <a:p>
            <a:pPr algn="just"/>
            <a:r>
              <a:rPr lang="en-US" b="1" dirty="0"/>
              <a:t>Capture</a:t>
            </a:r>
            <a:r>
              <a:rPr lang="en-US" dirty="0"/>
              <a:t> </a:t>
            </a:r>
            <a:r>
              <a:rPr lang="en-US" b="1" dirty="0"/>
              <a:t>Device</a:t>
            </a:r>
            <a:r>
              <a:rPr lang="en-US" dirty="0"/>
              <a:t>: External Webcam (if don’t have in-built camera)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5195789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Software Requirements (min):</a:t>
            </a:r>
          </a:p>
          <a:p>
            <a:pPr algn="just"/>
            <a:r>
              <a:rPr lang="en-US" b="1" dirty="0"/>
              <a:t>Python 3.10</a:t>
            </a:r>
          </a:p>
          <a:p>
            <a:pPr algn="just"/>
            <a:r>
              <a:rPr lang="en-US" b="1" dirty="0"/>
              <a:t>Operating System</a:t>
            </a:r>
            <a:r>
              <a:rPr lang="en-US" dirty="0"/>
              <a:t>: Windows 7-11/ Linux / MAC OS</a:t>
            </a:r>
          </a:p>
          <a:p>
            <a:pPr algn="just"/>
            <a:r>
              <a:rPr lang="en-US" b="1" dirty="0"/>
              <a:t>IDE</a:t>
            </a:r>
            <a:r>
              <a:rPr lang="en-US" dirty="0"/>
              <a:t>: VSCode / PyCharm / any other IDE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980579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000" b="1" dirty="0"/>
              <a:t>Other Requirements:</a:t>
            </a:r>
          </a:p>
          <a:p>
            <a:pPr marL="115887" lvl="1" indent="0" algn="just">
              <a:buNone/>
            </a:pPr>
            <a:r>
              <a:rPr lang="en-US" b="1" dirty="0"/>
              <a:t>Python Modules</a:t>
            </a:r>
            <a:endParaRPr lang="en-US" dirty="0"/>
          </a:p>
          <a:p>
            <a:pPr algn="just"/>
            <a:r>
              <a:rPr lang="en-US" dirty="0"/>
              <a:t>TensorFlow (2.11.0)</a:t>
            </a:r>
          </a:p>
          <a:p>
            <a:pPr algn="just"/>
            <a:r>
              <a:rPr lang="en-US" dirty="0"/>
              <a:t>Keras (2.11.0)</a:t>
            </a:r>
          </a:p>
          <a:p>
            <a:pPr algn="just"/>
            <a:r>
              <a:rPr lang="en-US" dirty="0"/>
              <a:t>MediaPipe (0.9.0)</a:t>
            </a:r>
          </a:p>
          <a:p>
            <a:pPr algn="just"/>
            <a:r>
              <a:rPr lang="en-US" dirty="0"/>
              <a:t>Scikit-learn (1.1.3)</a:t>
            </a:r>
          </a:p>
          <a:p>
            <a:pPr algn="just"/>
            <a:r>
              <a:rPr lang="en-US" dirty="0"/>
              <a:t>Pandas (1.5.1)</a:t>
            </a:r>
          </a:p>
          <a:p>
            <a:pPr algn="just"/>
            <a:r>
              <a:rPr lang="en-US" dirty="0"/>
              <a:t>Numpy (1.23.1)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6957128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73959</TotalTime>
  <Words>756</Words>
  <Application>Microsoft Office PowerPoint</Application>
  <PresentationFormat>Widescreen</PresentationFormat>
  <Paragraphs>153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</vt:lpstr>
      <vt:lpstr>Times New Roman</vt:lpstr>
      <vt:lpstr>Wingdings</vt:lpstr>
      <vt:lpstr>Custom Design</vt:lpstr>
      <vt:lpstr>Sign Language Recognition System with Machine Learning</vt:lpstr>
      <vt:lpstr>Agenda_</vt:lpstr>
      <vt:lpstr>What is Sign Language?</vt:lpstr>
      <vt:lpstr>Importance Sign Language?</vt:lpstr>
      <vt:lpstr>Motivation</vt:lpstr>
      <vt:lpstr>Problem Statements</vt:lpstr>
      <vt:lpstr>System Requirements</vt:lpstr>
      <vt:lpstr>System Requirements</vt:lpstr>
      <vt:lpstr>System Requirements</vt:lpstr>
      <vt:lpstr>System Implementation</vt:lpstr>
      <vt:lpstr>System Implementation</vt:lpstr>
      <vt:lpstr>System Implementation</vt:lpstr>
      <vt:lpstr>System Implementation</vt:lpstr>
      <vt:lpstr>System Implementation</vt:lpstr>
      <vt:lpstr>Result</vt:lpstr>
      <vt:lpstr>What Next?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 - Creative PowerPoint Template</dc:title>
  <dc:creator>showeet.com</dc:creator>
  <dc:description>© Copyright Showeet.com</dc:description>
  <cp:lastModifiedBy>Samrat Biswas</cp:lastModifiedBy>
  <cp:revision>18</cp:revision>
  <dcterms:created xsi:type="dcterms:W3CDTF">2011-05-09T14:18:21Z</dcterms:created>
  <dcterms:modified xsi:type="dcterms:W3CDTF">2023-05-17T15:22:58Z</dcterms:modified>
  <cp:category>Templates</cp:category>
</cp:coreProperties>
</file>