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4"/>
  </p:notesMasterIdLst>
  <p:handoutMasterIdLst>
    <p:handoutMasterId r:id="rId25"/>
  </p:handoutMasterIdLst>
  <p:sldIdLst>
    <p:sldId id="897" r:id="rId2"/>
    <p:sldId id="893" r:id="rId3"/>
    <p:sldId id="895" r:id="rId4"/>
    <p:sldId id="898" r:id="rId5"/>
    <p:sldId id="894" r:id="rId6"/>
    <p:sldId id="899" r:id="rId7"/>
    <p:sldId id="900" r:id="rId8"/>
    <p:sldId id="901" r:id="rId9"/>
    <p:sldId id="902" r:id="rId10"/>
    <p:sldId id="903" r:id="rId11"/>
    <p:sldId id="904" r:id="rId12"/>
    <p:sldId id="913" r:id="rId13"/>
    <p:sldId id="912" r:id="rId14"/>
    <p:sldId id="905" r:id="rId15"/>
    <p:sldId id="906" r:id="rId16"/>
    <p:sldId id="914" r:id="rId17"/>
    <p:sldId id="907" r:id="rId18"/>
    <p:sldId id="911" r:id="rId19"/>
    <p:sldId id="908" r:id="rId20"/>
    <p:sldId id="909" r:id="rId21"/>
    <p:sldId id="910" r:id="rId22"/>
    <p:sldId id="824" r:id="rId23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97"/>
            <p14:sldId id="893"/>
            <p14:sldId id="895"/>
            <p14:sldId id="898"/>
            <p14:sldId id="894"/>
            <p14:sldId id="899"/>
            <p14:sldId id="900"/>
            <p14:sldId id="901"/>
            <p14:sldId id="902"/>
            <p14:sldId id="903"/>
            <p14:sldId id="904"/>
            <p14:sldId id="913"/>
            <p14:sldId id="912"/>
            <p14:sldId id="905"/>
            <p14:sldId id="906"/>
            <p14:sldId id="914"/>
            <p14:sldId id="907"/>
            <p14:sldId id="911"/>
            <p14:sldId id="908"/>
            <p14:sldId id="909"/>
            <p14:sldId id="910"/>
          </p14:sldIdLst>
        </p14:section>
        <p14:section name="CREDITS &amp; COPYRIGHTS" id="{96A22112-93F8-4FC4-92DC-51B794962ED1}">
          <p14:sldIdLst>
            <p14:sldId id="8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149"/>
    <a:srgbClr val="D0343C"/>
    <a:srgbClr val="8DB1C4"/>
    <a:srgbClr val="F9BE75"/>
    <a:srgbClr val="D4A36E"/>
    <a:srgbClr val="615474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95417" autoAdjust="0"/>
  </p:normalViewPr>
  <p:slideViewPr>
    <p:cSldViewPr>
      <p:cViewPr varScale="1">
        <p:scale>
          <a:sx n="85" d="100"/>
          <a:sy n="85" d="100"/>
        </p:scale>
        <p:origin x="686" y="53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Samrat Biswas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3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6408439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EE47A-61B0-4AD5-AD28-DF0CBE3B9139}" type="datetime3">
              <a:rPr lang="en-US" smtClean="0"/>
              <a:t>21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61813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FB6605-F85D-4D8F-8F63-FBCD27E9329F}" type="datetime3">
              <a:rPr lang="en-US" smtClean="0"/>
              <a:t>21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534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70E5C-FA3C-49ED-B490-58E2D619ACB5}" type="datetime3">
              <a:rPr lang="en-US" smtClean="0"/>
              <a:t>21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326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4ECA7B9-E137-419C-A0AA-E4A7A6408C27}" type="datetime3">
              <a:rPr lang="en-US" smtClean="0"/>
              <a:t>21 May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76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2DB678-E5A8-4AB4-BCEB-FF7AF9DA1E27}" type="datetime3">
              <a:rPr lang="en-US" smtClean="0"/>
              <a:t>21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34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BC9FA-6492-4EEF-8654-78B824EAF7E3}" type="datetime3">
              <a:rPr lang="en-US" smtClean="0"/>
              <a:t>21 May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096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3A5C0E-6BCC-477D-A16D-DCBE6F3FD056}" type="datetime3">
              <a:rPr lang="en-US" smtClean="0"/>
              <a:t>21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593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D27EB9-F2E3-4E20-8604-311FD1A815D9}" type="datetime3">
              <a:rPr lang="en-US" smtClean="0"/>
              <a:t>21 May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3238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E3F0EE-A935-4B62-A11F-CFE7336A0168}" type="datetime3">
              <a:rPr lang="en-US" smtClean="0"/>
              <a:t>21 May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2200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CB08D-9F52-4097-A6B1-556BCA7D756A}" type="datetime3">
              <a:rPr lang="en-US" smtClean="0"/>
              <a:t>21 May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632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795342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32F6A5-2B36-41F3-B06A-555B3D708D61}" type="datetime3">
              <a:rPr lang="en-US" smtClean="0"/>
              <a:t>21 May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3019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ED07E3-F7B4-4827-A82E-45E181DAC1FB}" type="datetime3">
              <a:rPr lang="en-US" smtClean="0"/>
              <a:t>21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9715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0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B6B8A-083F-43E1-A9D2-BBD5F532B01C}" type="datetime3">
              <a:rPr lang="en-US" smtClean="0"/>
              <a:t>21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0680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0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6E2AF4-03A5-47E1-9F8C-F128135E01E9}" type="datetime3">
              <a:rPr lang="en-US" smtClean="0"/>
              <a:t>21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2362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200F75-2473-4FA2-971B-84DC251BF930}" type="datetime3">
              <a:rPr lang="en-US" smtClean="0"/>
              <a:t>21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58983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35060-6D8F-4324-B4CE-D0C97D6141DC}" type="datetime3">
              <a:rPr lang="en-US" smtClean="0"/>
              <a:t>21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397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48681"/>
            <a:ext cx="10515600" cy="1719856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268537"/>
            <a:ext cx="10515600" cy="38211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853483-E03A-4F62-8E5A-0C6838791E79}" type="datetime3">
              <a:rPr lang="en-US" smtClean="0"/>
              <a:t>21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6429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48681"/>
            <a:ext cx="10515600" cy="1719856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268537"/>
            <a:ext cx="10515600" cy="38211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710889-BB75-4965-AF48-BB30FFA35951}" type="datetime3">
              <a:rPr lang="en-US" smtClean="0"/>
              <a:t>21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0E59C8E-2C2E-45AA-B414-105A96D9B43B}" type="datetime3">
              <a:rPr lang="en-US" smtClean="0"/>
              <a:t>21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</p:sldLayoutIdLst>
  <p:transition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5FB8-7559-0080-0706-BDD2C064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486"/>
            <a:ext cx="10515600" cy="113223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Sign Language Recognition System with Machine Learning</a:t>
            </a:r>
            <a:endParaRPr lang="en-IN" sz="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C28A3-344A-DAB8-7317-9AE2BED6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1628800"/>
            <a:ext cx="1657350" cy="1657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AD2E27-27A7-8F2D-18EA-2FDB8268354C}"/>
              </a:ext>
            </a:extLst>
          </p:cNvPr>
          <p:cNvSpPr txBox="1"/>
          <p:nvPr/>
        </p:nvSpPr>
        <p:spPr>
          <a:xfrm>
            <a:off x="3647728" y="5480673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2B2D5-6D2A-7291-5927-643CB4868976}"/>
              </a:ext>
            </a:extLst>
          </p:cNvPr>
          <p:cNvSpPr txBox="1"/>
          <p:nvPr/>
        </p:nvSpPr>
        <p:spPr>
          <a:xfrm>
            <a:off x="6843455" y="5706146"/>
            <a:ext cx="256422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Prof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(</a:t>
            </a:r>
            <a:r>
              <a:rPr lang="en-US" sz="1400" dirty="0">
                <a:cs typeface="Times New Roman" panose="02020603050405020304" pitchFamily="18" charset="0"/>
              </a:rPr>
              <a:t>Dr.) </a:t>
            </a:r>
            <a:r>
              <a:rPr lang="en-US" sz="1400" dirty="0" err="1">
                <a:cs typeface="Times New Roman" panose="02020603050405020304" pitchFamily="18" charset="0"/>
              </a:rPr>
              <a:t>Debasri</a:t>
            </a:r>
            <a:r>
              <a:rPr lang="en-US" sz="1400" dirty="0">
                <a:cs typeface="Times New Roman" panose="02020603050405020304" pitchFamily="18" charset="0"/>
              </a:rPr>
              <a:t> Chakraborty</a:t>
            </a:r>
          </a:p>
          <a:p>
            <a:pPr algn="ctr"/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Prof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IN" sz="1400" dirty="0" err="1">
                <a:cs typeface="Times New Roman" panose="02020603050405020304" pitchFamily="18" charset="0"/>
              </a:rPr>
              <a:t>Nilim</a:t>
            </a:r>
            <a:r>
              <a:rPr lang="en-IN" sz="1400" dirty="0">
                <a:cs typeface="Times New Roman" panose="02020603050405020304" pitchFamily="18" charset="0"/>
              </a:rPr>
              <a:t> Sarkar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2F842-06A8-1EC4-01E7-97BD26D46E3E}"/>
              </a:ext>
            </a:extLst>
          </p:cNvPr>
          <p:cNvSpPr txBox="1"/>
          <p:nvPr/>
        </p:nvSpPr>
        <p:spPr>
          <a:xfrm>
            <a:off x="7446467" y="5480673"/>
            <a:ext cx="1366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Guidance of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48FE8B-D71F-7EC8-8393-060BD9375E07}"/>
              </a:ext>
            </a:extLst>
          </p:cNvPr>
          <p:cNvSpPr txBox="1">
            <a:spLocks/>
          </p:cNvSpPr>
          <p:nvPr/>
        </p:nvSpPr>
        <p:spPr>
          <a:xfrm>
            <a:off x="911424" y="3770607"/>
            <a:ext cx="10515600" cy="83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DEPERTMENT OF COMPUTER SCIENCE &amp; ENGINEERING</a:t>
            </a:r>
          </a:p>
          <a:p>
            <a:pPr algn="ctr"/>
            <a:r>
              <a:rPr lang="en-IN" sz="1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BIRBHUM INSTITUTE OF ENGINEERING &amp; TECHNOLOY, SURI, BIRBHUM</a:t>
            </a:r>
            <a:endParaRPr lang="en-IN" sz="6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F51633-E228-93AA-4D10-C87057D8AB6B}"/>
              </a:ext>
            </a:extLst>
          </p:cNvPr>
          <p:cNvSpPr txBox="1"/>
          <p:nvPr/>
        </p:nvSpPr>
        <p:spPr>
          <a:xfrm>
            <a:off x="3060324" y="5767701"/>
            <a:ext cx="238700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kern="12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Akash </a:t>
            </a:r>
            <a:r>
              <a:rPr lang="en-US" sz="1400" b="0" i="0" u="none" strike="noStrike" kern="120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Murmu</a:t>
            </a:r>
            <a:r>
              <a:rPr lang="en-US" sz="1400" b="0" i="0" u="none" strike="noStrike" kern="12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(</a:t>
            </a:r>
            <a:r>
              <a:rPr lang="en-IN" sz="1400" dirty="0"/>
              <a:t>11800119010</a:t>
            </a:r>
            <a:r>
              <a:rPr lang="en-US" sz="1400" b="0" i="0" u="none" strike="noStrike" kern="12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)</a:t>
            </a:r>
            <a:endParaRPr lang="en-IN" sz="1400" b="0" i="0" u="none" strike="noStrike" dirty="0">
              <a:effectLst/>
            </a:endParaRPr>
          </a:p>
          <a:p>
            <a:pPr fontAlgn="t"/>
            <a:r>
              <a:rPr lang="en-US" sz="1400" b="0" i="0" u="none" strike="noStrike" kern="1200" dirty="0">
                <a:solidFill>
                  <a:srgbClr val="000000"/>
                </a:solidFill>
                <a:effectLst/>
              </a:rPr>
              <a:t>Samrat Biswas </a:t>
            </a:r>
            <a:r>
              <a:rPr lang="en-US" sz="1400" b="0" i="0" u="none" strike="noStrike" kern="12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(</a:t>
            </a:r>
            <a:r>
              <a:rPr lang="en-IN" sz="1400" dirty="0"/>
              <a:t>11800119005</a:t>
            </a:r>
            <a:r>
              <a:rPr lang="en-US" sz="1400" b="0" i="0" u="none" strike="noStrike" kern="12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)</a:t>
            </a:r>
            <a:endParaRPr lang="en-IN" sz="1400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885663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Data Collection</a:t>
            </a:r>
            <a:r>
              <a:rPr lang="en-US" dirty="0"/>
              <a:t>: As it is a Computer Vision based approach our data is 2D Key-points of hand.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08</a:t>
            </a:r>
          </a:p>
        </p:txBody>
      </p:sp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AAA8879-C1EB-79C8-45FD-9CBC70580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3212976"/>
            <a:ext cx="9361040" cy="32639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485694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504054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Processing Landmarks</a:t>
            </a:r>
            <a:r>
              <a:rPr lang="en-US" dirty="0"/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40928-AD5F-3E85-2AA3-0680BF1F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2492896"/>
            <a:ext cx="3932628" cy="39326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F7412F-7F00-7268-8172-6ABDE17DE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89" y="2492896"/>
            <a:ext cx="3932628" cy="39326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A5FE5A-670A-DE85-0D3A-DD4F48E36564}"/>
              </a:ext>
            </a:extLst>
          </p:cNvPr>
          <p:cNvCxnSpPr>
            <a:cxnSpLocks/>
          </p:cNvCxnSpPr>
          <p:nvPr/>
        </p:nvCxnSpPr>
        <p:spPr>
          <a:xfrm>
            <a:off x="5459025" y="4437112"/>
            <a:ext cx="12850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7705AD-71C7-9156-558B-EC6350D0582C}"/>
              </a:ext>
            </a:extLst>
          </p:cNvPr>
          <p:cNvSpPr txBox="1"/>
          <p:nvPr/>
        </p:nvSpPr>
        <p:spPr>
          <a:xfrm>
            <a:off x="3273066" y="63813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dirty="0"/>
              <a:t>a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330B01-74B3-F928-977D-60A870161072}"/>
              </a:ext>
            </a:extLst>
          </p:cNvPr>
          <p:cNvSpPr txBox="1"/>
          <p:nvPr/>
        </p:nvSpPr>
        <p:spPr>
          <a:xfrm>
            <a:off x="8777395" y="63813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dirty="0"/>
              <a:t>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3760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504054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Processing Landmarks</a:t>
            </a:r>
            <a:r>
              <a:rPr lang="en-US" dirty="0"/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8B849B-0ACA-6827-6751-1C6A2FCA0A7F}"/>
              </a:ext>
            </a:extLst>
          </p:cNvPr>
          <p:cNvSpPr/>
          <p:nvPr/>
        </p:nvSpPr>
        <p:spPr>
          <a:xfrm>
            <a:off x="4655840" y="2492895"/>
            <a:ext cx="1326004" cy="36724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[[0, 0],</a:t>
            </a:r>
          </a:p>
          <a:p>
            <a:r>
              <a:rPr lang="en-IN" dirty="0">
                <a:solidFill>
                  <a:schemeClr val="tx1"/>
                </a:solidFill>
              </a:rPr>
              <a:t>  [-47, -21],</a:t>
            </a:r>
          </a:p>
          <a:p>
            <a:r>
              <a:rPr lang="en-IN" dirty="0">
                <a:solidFill>
                  <a:schemeClr val="tx1"/>
                </a:solidFill>
              </a:rPr>
              <a:t>  [-89, -57],</a:t>
            </a:r>
          </a:p>
          <a:p>
            <a:r>
              <a:rPr lang="en-IN" dirty="0">
                <a:solidFill>
                  <a:schemeClr val="tx1"/>
                </a:solidFill>
              </a:rPr>
              <a:t>  [-122, -80],</a:t>
            </a:r>
          </a:p>
          <a:p>
            <a:r>
              <a:rPr lang="en-IN" dirty="0">
                <a:solidFill>
                  <a:schemeClr val="tx1"/>
                </a:solidFill>
              </a:rPr>
              <a:t>  [-152, -89],</a:t>
            </a:r>
          </a:p>
          <a:p>
            <a:r>
              <a:rPr lang="en-IN" dirty="0">
                <a:solidFill>
                  <a:schemeClr val="tx1"/>
                </a:solidFill>
              </a:rPr>
              <a:t>  [-48, -127],</a:t>
            </a:r>
          </a:p>
          <a:p>
            <a:r>
              <a:rPr lang="en-IN" dirty="0">
                <a:solidFill>
                  <a:schemeClr val="tx1"/>
                </a:solidFill>
              </a:rPr>
              <a:t>  [-65, -174],</a:t>
            </a:r>
          </a:p>
          <a:p>
            <a:r>
              <a:rPr lang="en-IN" dirty="0">
                <a:solidFill>
                  <a:schemeClr val="tx1"/>
                </a:solidFill>
              </a:rPr>
              <a:t>   . . .</a:t>
            </a:r>
          </a:p>
          <a:p>
            <a:r>
              <a:rPr lang="en-IN" dirty="0">
                <a:solidFill>
                  <a:schemeClr val="tx1"/>
                </a:solidFill>
              </a:rPr>
              <a:t>   . . .  </a:t>
            </a:r>
          </a:p>
          <a:p>
            <a:r>
              <a:rPr lang="en-IN" dirty="0">
                <a:solidFill>
                  <a:schemeClr val="tx1"/>
                </a:solidFill>
              </a:rPr>
              <a:t>  [43, -108],</a:t>
            </a:r>
          </a:p>
          <a:p>
            <a:r>
              <a:rPr lang="en-IN" dirty="0">
                <a:solidFill>
                  <a:schemeClr val="tx1"/>
                </a:solidFill>
              </a:rPr>
              <a:t>  [64, -141],</a:t>
            </a:r>
          </a:p>
          <a:p>
            <a:r>
              <a:rPr lang="en-IN" dirty="0">
                <a:solidFill>
                  <a:schemeClr val="tx1"/>
                </a:solidFill>
              </a:rPr>
              <a:t>  [76, -164],</a:t>
            </a:r>
          </a:p>
          <a:p>
            <a:r>
              <a:rPr lang="en-IN" dirty="0">
                <a:solidFill>
                  <a:schemeClr val="tx1"/>
                </a:solidFill>
              </a:rPr>
              <a:t>  [86, -186]]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0F6E2-F748-C48F-C884-03AA23B2221B}"/>
              </a:ext>
            </a:extLst>
          </p:cNvPr>
          <p:cNvSpPr/>
          <p:nvPr/>
        </p:nvSpPr>
        <p:spPr>
          <a:xfrm>
            <a:off x="1703512" y="2492894"/>
            <a:ext cx="1326004" cy="3672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[[389, 352],</a:t>
            </a:r>
          </a:p>
          <a:p>
            <a:r>
              <a:rPr lang="en-IN" dirty="0">
                <a:solidFill>
                  <a:schemeClr val="tx1"/>
                </a:solidFill>
              </a:rPr>
              <a:t>  [342, 331],</a:t>
            </a:r>
          </a:p>
          <a:p>
            <a:r>
              <a:rPr lang="en-IN" dirty="0">
                <a:solidFill>
                  <a:schemeClr val="tx1"/>
                </a:solidFill>
              </a:rPr>
              <a:t>  [300, 295],</a:t>
            </a:r>
          </a:p>
          <a:p>
            <a:r>
              <a:rPr lang="en-IN" dirty="0">
                <a:solidFill>
                  <a:schemeClr val="tx1"/>
                </a:solidFill>
              </a:rPr>
              <a:t>  [267, 272],</a:t>
            </a:r>
          </a:p>
          <a:p>
            <a:r>
              <a:rPr lang="en-IN" dirty="0">
                <a:solidFill>
                  <a:schemeClr val="tx1"/>
                </a:solidFill>
              </a:rPr>
              <a:t>  [237, 263],</a:t>
            </a:r>
          </a:p>
          <a:p>
            <a:r>
              <a:rPr lang="en-IN" dirty="0">
                <a:solidFill>
                  <a:schemeClr val="tx1"/>
                </a:solidFill>
              </a:rPr>
              <a:t>  [341, 225],</a:t>
            </a:r>
          </a:p>
          <a:p>
            <a:r>
              <a:rPr lang="en-IN" dirty="0">
                <a:solidFill>
                  <a:schemeClr val="tx1"/>
                </a:solidFill>
              </a:rPr>
              <a:t>  [324, 178], </a:t>
            </a:r>
          </a:p>
          <a:p>
            <a:r>
              <a:rPr lang="en-IN" dirty="0">
                <a:solidFill>
                  <a:schemeClr val="tx1"/>
                </a:solidFill>
              </a:rPr>
              <a:t>   . . .</a:t>
            </a:r>
          </a:p>
          <a:p>
            <a:r>
              <a:rPr lang="en-IN" dirty="0">
                <a:solidFill>
                  <a:schemeClr val="tx1"/>
                </a:solidFill>
              </a:rPr>
              <a:t>   . . .  </a:t>
            </a:r>
          </a:p>
          <a:p>
            <a:r>
              <a:rPr lang="en-IN" dirty="0">
                <a:solidFill>
                  <a:schemeClr val="tx1"/>
                </a:solidFill>
              </a:rPr>
              <a:t>  [432, 244],</a:t>
            </a:r>
          </a:p>
          <a:p>
            <a:r>
              <a:rPr lang="en-IN" dirty="0">
                <a:solidFill>
                  <a:schemeClr val="tx1"/>
                </a:solidFill>
              </a:rPr>
              <a:t>  [453, 211],</a:t>
            </a:r>
          </a:p>
          <a:p>
            <a:r>
              <a:rPr lang="en-IN" dirty="0">
                <a:solidFill>
                  <a:schemeClr val="tx1"/>
                </a:solidFill>
              </a:rPr>
              <a:t>  [465, 188],</a:t>
            </a:r>
          </a:p>
          <a:p>
            <a:r>
              <a:rPr lang="en-IN" dirty="0">
                <a:solidFill>
                  <a:schemeClr val="tx1"/>
                </a:solidFill>
              </a:rPr>
              <a:t>  [475, 166]]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48DF79-B13C-7281-FAB6-FEED13AD4D98}"/>
              </a:ext>
            </a:extLst>
          </p:cNvPr>
          <p:cNvSpPr/>
          <p:nvPr/>
        </p:nvSpPr>
        <p:spPr>
          <a:xfrm>
            <a:off x="7896200" y="2492895"/>
            <a:ext cx="3457599" cy="3744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[[0, 0],</a:t>
            </a:r>
          </a:p>
          <a:p>
            <a:r>
              <a:rPr lang="en-IN" dirty="0">
                <a:solidFill>
                  <a:schemeClr val="tx1"/>
                </a:solidFill>
              </a:rPr>
              <a:t>  [-0.25, -0.137755102],</a:t>
            </a:r>
          </a:p>
          <a:p>
            <a:r>
              <a:rPr lang="en-IN" dirty="0">
                <a:solidFill>
                  <a:schemeClr val="tx1"/>
                </a:solidFill>
              </a:rPr>
              <a:t>  [-0.43877551, -0.382653061],</a:t>
            </a:r>
          </a:p>
          <a:p>
            <a:r>
              <a:rPr lang="en-IN" dirty="0">
                <a:solidFill>
                  <a:schemeClr val="tx1"/>
                </a:solidFill>
              </a:rPr>
              <a:t>  [-0.5, -0.62244898],</a:t>
            </a:r>
          </a:p>
          <a:p>
            <a:r>
              <a:rPr lang="en-IN" dirty="0">
                <a:solidFill>
                  <a:schemeClr val="tx1"/>
                </a:solidFill>
              </a:rPr>
              <a:t>  [-0.397959184, -0.806122449],</a:t>
            </a:r>
          </a:p>
          <a:p>
            <a:r>
              <a:rPr lang="en-IN" dirty="0">
                <a:solidFill>
                  <a:schemeClr val="tx1"/>
                </a:solidFill>
              </a:rPr>
              <a:t>  [-0.275510204, -0.709183673],</a:t>
            </a:r>
          </a:p>
          <a:p>
            <a:r>
              <a:rPr lang="en-IN" dirty="0">
                <a:solidFill>
                  <a:schemeClr val="tx1"/>
                </a:solidFill>
              </a:rPr>
              <a:t>  [-0.275510204, -0.964285714]</a:t>
            </a:r>
          </a:p>
          <a:p>
            <a:r>
              <a:rPr lang="en-IN" dirty="0">
                <a:solidFill>
                  <a:schemeClr val="tx1"/>
                </a:solidFill>
              </a:rPr>
              <a:t>   . . .</a:t>
            </a:r>
          </a:p>
          <a:p>
            <a:r>
              <a:rPr lang="en-IN" dirty="0">
                <a:solidFill>
                  <a:schemeClr val="tx1"/>
                </a:solidFill>
              </a:rPr>
              <a:t>   . . .  </a:t>
            </a:r>
          </a:p>
          <a:p>
            <a:r>
              <a:rPr lang="en-IN" dirty="0">
                <a:solidFill>
                  <a:schemeClr val="tx1"/>
                </a:solidFill>
              </a:rPr>
              <a:t>  [0.209183673, -0.647959184],</a:t>
            </a:r>
          </a:p>
          <a:p>
            <a:r>
              <a:rPr lang="en-IN" dirty="0">
                <a:solidFill>
                  <a:schemeClr val="tx1"/>
                </a:solidFill>
              </a:rPr>
              <a:t>  [0.219387755, -0.852040816],</a:t>
            </a:r>
          </a:p>
          <a:p>
            <a:r>
              <a:rPr lang="en-IN" dirty="0">
                <a:solidFill>
                  <a:schemeClr val="tx1"/>
                </a:solidFill>
              </a:rPr>
              <a:t>  [0.163265306, -0.683673469],</a:t>
            </a:r>
          </a:p>
          <a:p>
            <a:r>
              <a:rPr lang="en-IN" dirty="0">
                <a:solidFill>
                  <a:schemeClr val="tx1"/>
                </a:solidFill>
              </a:rPr>
              <a:t>  [0.137755102, -0.56122449]]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FA204A-3798-D5C6-7D2B-C2D0F5FD35C2}"/>
              </a:ext>
            </a:extLst>
          </p:cNvPr>
          <p:cNvCxnSpPr/>
          <p:nvPr/>
        </p:nvCxnSpPr>
        <p:spPr>
          <a:xfrm>
            <a:off x="3143672" y="436510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4D072F-E43C-4BB3-0085-F60188FE17F1}"/>
              </a:ext>
            </a:extLst>
          </p:cNvPr>
          <p:cNvCxnSpPr/>
          <p:nvPr/>
        </p:nvCxnSpPr>
        <p:spPr>
          <a:xfrm>
            <a:off x="6209601" y="436510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41025D-B302-3CD8-BB40-322DBB608155}"/>
              </a:ext>
            </a:extLst>
          </p:cNvPr>
          <p:cNvSpPr txBox="1"/>
          <p:nvPr/>
        </p:nvSpPr>
        <p:spPr>
          <a:xfrm>
            <a:off x="1920122" y="6237313"/>
            <a:ext cx="806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Original</a:t>
            </a:r>
          </a:p>
          <a:p>
            <a:pPr algn="ctr"/>
            <a:r>
              <a:rPr lang="en-US" sz="1100" dirty="0"/>
              <a:t>Landmarks</a:t>
            </a:r>
            <a:endParaRPr lang="en-IN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212DA5-E6AE-3A44-06EF-0960AE5C43EE}"/>
              </a:ext>
            </a:extLst>
          </p:cNvPr>
          <p:cNvSpPr txBox="1"/>
          <p:nvPr/>
        </p:nvSpPr>
        <p:spPr>
          <a:xfrm>
            <a:off x="4851581" y="6237313"/>
            <a:ext cx="806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Relative</a:t>
            </a:r>
          </a:p>
          <a:p>
            <a:pPr algn="ctr"/>
            <a:r>
              <a:rPr lang="en-US" sz="1100" dirty="0"/>
              <a:t>Landmarks</a:t>
            </a:r>
            <a:endParaRPr lang="en-IN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2623C4-1AAB-5D20-45BC-7CD3A1E8AEA1}"/>
              </a:ext>
            </a:extLst>
          </p:cNvPr>
          <p:cNvSpPr txBox="1"/>
          <p:nvPr/>
        </p:nvSpPr>
        <p:spPr>
          <a:xfrm>
            <a:off x="9297569" y="6309031"/>
            <a:ext cx="843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Normalized</a:t>
            </a:r>
          </a:p>
          <a:p>
            <a:pPr algn="ctr"/>
            <a:r>
              <a:rPr lang="en-US" sz="1100" dirty="0"/>
              <a:t>Landmarks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43501705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F1C1-C720-F4BF-B3FE-B9E1CA70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Sample Dataset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DE129-687C-9565-818B-75F4AD1AB0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af-ZA" dirty="0"/>
              <a:t>10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86223F-3FD6-0EF8-F842-7AF2AF789F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" t="9407" r="1598" b="7419"/>
          <a:stretch/>
        </p:blipFill>
        <p:spPr>
          <a:xfrm>
            <a:off x="858377" y="1412776"/>
            <a:ext cx="10475245" cy="50966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173606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Training Model</a:t>
            </a:r>
            <a:r>
              <a:rPr lang="en-US" dirty="0"/>
              <a:t>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D4149"/>
                </a:solidFill>
              </a:rPr>
              <a:t>We used 24,000 sample data. Every sample data has 42 attributes.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D4149"/>
                </a:solidFill>
              </a:rPr>
              <a:t> 3 Dense Layer and 2 Dropout Layer are used to train the </a:t>
            </a:r>
            <a:r>
              <a:rPr lang="en-US" b="1" dirty="0">
                <a:solidFill>
                  <a:srgbClr val="3D4149"/>
                </a:solidFill>
              </a:rPr>
              <a:t>Deep Learning</a:t>
            </a:r>
            <a:r>
              <a:rPr lang="en-US" dirty="0">
                <a:solidFill>
                  <a:srgbClr val="3D4149"/>
                </a:solidFill>
              </a:rPr>
              <a:t> model.</a:t>
            </a:r>
            <a:endParaRPr lang="en-US" b="1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b="1" dirty="0"/>
              <a:t>Activation Function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ReLU &amp; Softmax.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b="1" dirty="0"/>
              <a:t>Loss Function</a:t>
            </a:r>
            <a:r>
              <a:rPr lang="en-US" dirty="0"/>
              <a:t>: Sparse Categorical Crossentropy 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152" y="141288"/>
            <a:ext cx="1163046" cy="1127472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IN" dirty="0"/>
              <a:t>0</a:t>
            </a:r>
          </a:p>
        </p:txBody>
      </p:sp>
      <p:pic>
        <p:nvPicPr>
          <p:cNvPr id="6" name="Picture 5" descr="A picture containing circle, screenshot, diagram, line&#10;&#10;Description automatically generated">
            <a:extLst>
              <a:ext uri="{FF2B5EF4-FFF2-40B4-BE49-F238E27FC236}">
                <a16:creationId xmlns:a16="http://schemas.microsoft.com/office/drawing/2014/main" id="{0C6B17BA-4229-91C6-FAB9-5EBF16B7F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0" y="4437112"/>
            <a:ext cx="4487242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1984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504056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Convolutional Neural Networks</a:t>
            </a:r>
            <a:r>
              <a:rPr lang="en-US" dirty="0"/>
              <a:t>: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11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DD99DC1-06F9-803E-6FEE-8AFA9175161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62" y="2492896"/>
            <a:ext cx="12192000" cy="42510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0B359C7-30B7-70EC-CDF3-634473B54EB7}"/>
              </a:ext>
            </a:extLst>
          </p:cNvPr>
          <p:cNvSpPr txBox="1"/>
          <p:nvPr/>
        </p:nvSpPr>
        <p:spPr>
          <a:xfrm>
            <a:off x="3431704" y="623731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Dense-1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7EFAAA-D349-2DF6-B10E-C82958844B5A}"/>
              </a:ext>
            </a:extLst>
          </p:cNvPr>
          <p:cNvSpPr txBox="1"/>
          <p:nvPr/>
        </p:nvSpPr>
        <p:spPr>
          <a:xfrm>
            <a:off x="5538409" y="623731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Dense-2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B67CFD-00C7-6F65-4EF1-7CE4CC32D55B}"/>
              </a:ext>
            </a:extLst>
          </p:cNvPr>
          <p:cNvSpPr txBox="1"/>
          <p:nvPr/>
        </p:nvSpPr>
        <p:spPr>
          <a:xfrm>
            <a:off x="7403068" y="623731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Dense-3</a:t>
            </a:r>
          </a:p>
        </p:txBody>
      </p:sp>
    </p:spTree>
    <p:extLst>
      <p:ext uri="{BB962C8B-B14F-4D97-AF65-F5344CB8AC3E}">
        <p14:creationId xmlns:p14="http://schemas.microsoft.com/office/powerpoint/2010/main" val="393068252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Testing Model</a:t>
            </a:r>
            <a:r>
              <a:rPr lang="en-US" dirty="0"/>
              <a:t>: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11</a:t>
            </a:r>
            <a:endParaRPr lang="en-IN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BEED629-577C-B3D6-9C05-77A51CC6ABE9}"/>
              </a:ext>
            </a:extLst>
          </p:cNvPr>
          <p:cNvGrpSpPr/>
          <p:nvPr/>
        </p:nvGrpSpPr>
        <p:grpSpPr>
          <a:xfrm>
            <a:off x="2999656" y="2132856"/>
            <a:ext cx="6444858" cy="3818630"/>
            <a:chOff x="3090512" y="2879617"/>
            <a:chExt cx="5788450" cy="342970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74E7DE-AABA-19C7-3D97-A40A19266799}"/>
                </a:ext>
              </a:extLst>
            </p:cNvPr>
            <p:cNvSpPr/>
            <p:nvPr/>
          </p:nvSpPr>
          <p:spPr>
            <a:xfrm>
              <a:off x="5029167" y="4017100"/>
              <a:ext cx="1684655" cy="4686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Train </a:t>
              </a:r>
              <a:r>
                <a:rPr lang="en-US" sz="12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Machine Learning Model</a:t>
              </a:r>
              <a:endParaRPr lang="en-IN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7659F95-1581-04D7-4FF1-433DE2411813}"/>
                </a:ext>
              </a:extLst>
            </p:cNvPr>
            <p:cNvGrpSpPr/>
            <p:nvPr/>
          </p:nvGrpSpPr>
          <p:grpSpPr>
            <a:xfrm>
              <a:off x="3090512" y="2879617"/>
              <a:ext cx="5788450" cy="3429703"/>
              <a:chOff x="3084390" y="2879617"/>
              <a:chExt cx="5788450" cy="342970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C8883FA-9F16-9D69-6B05-644F29A848FD}"/>
                  </a:ext>
                </a:extLst>
              </p:cNvPr>
              <p:cNvGrpSpPr/>
              <p:nvPr/>
            </p:nvGrpSpPr>
            <p:grpSpPr>
              <a:xfrm>
                <a:off x="7776850" y="2879617"/>
                <a:ext cx="1095990" cy="1713021"/>
                <a:chOff x="6885184" y="3696105"/>
                <a:chExt cx="1095990" cy="1713021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4290B8E2-E3FD-63AE-58E3-BC8EC73A59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5184" y="3696105"/>
                  <a:ext cx="761016" cy="905148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460CBFA7-95A7-E7F6-F5C9-24F0407571A4}"/>
                    </a:ext>
                  </a:extLst>
                </p:cNvPr>
                <p:cNvSpPr/>
                <p:nvPr/>
              </p:nvSpPr>
              <p:spPr>
                <a:xfrm>
                  <a:off x="6885184" y="4558523"/>
                  <a:ext cx="773828" cy="2953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Dataset</a:t>
                  </a:r>
                  <a:endParaRPr lang="en-IN" sz="1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2363DA8-BC12-820C-B20E-2882AEB240D9}"/>
                    </a:ext>
                  </a:extLst>
                </p:cNvPr>
                <p:cNvSpPr/>
                <p:nvPr/>
              </p:nvSpPr>
              <p:spPr>
                <a:xfrm>
                  <a:off x="7207346" y="5113816"/>
                  <a:ext cx="773828" cy="2953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Test Data</a:t>
                  </a:r>
                  <a:endParaRPr lang="en-IN" sz="1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491872F-8135-ACED-3260-D1565859144F}"/>
                  </a:ext>
                </a:extLst>
              </p:cNvPr>
              <p:cNvGrpSpPr/>
              <p:nvPr/>
            </p:nvGrpSpPr>
            <p:grpSpPr>
              <a:xfrm>
                <a:off x="4698015" y="3687160"/>
                <a:ext cx="2351497" cy="1988405"/>
                <a:chOff x="5081" y="-843706"/>
                <a:chExt cx="2351676" cy="1988520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88283E60-2EEA-0C6C-D971-A5FCC7047220}"/>
                    </a:ext>
                  </a:extLst>
                </p:cNvPr>
                <p:cNvCxnSpPr/>
                <p:nvPr/>
              </p:nvCxnSpPr>
              <p:spPr>
                <a:xfrm>
                  <a:off x="1170214" y="0"/>
                  <a:ext cx="0" cy="2876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Diamond 15">
                  <a:extLst>
                    <a:ext uri="{FF2B5EF4-FFF2-40B4-BE49-F238E27FC236}">
                      <a16:creationId xmlns:a16="http://schemas.microsoft.com/office/drawing/2014/main" id="{1E4C8D3A-5F5F-F9E3-82C5-C00F964DA1AB}"/>
                    </a:ext>
                  </a:extLst>
                </p:cNvPr>
                <p:cNvSpPr/>
                <p:nvPr/>
              </p:nvSpPr>
              <p:spPr>
                <a:xfrm>
                  <a:off x="372836" y="312964"/>
                  <a:ext cx="1611630" cy="831850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Get Desired Accuracy?</a:t>
                  </a:r>
                  <a:endParaRPr lang="en-IN" sz="1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F3FF8EDC-DBAD-8D0B-7C8D-FCD09FB8A390}"/>
                    </a:ext>
                  </a:extLst>
                </p:cNvPr>
                <p:cNvCxnSpPr/>
                <p:nvPr/>
              </p:nvCxnSpPr>
              <p:spPr>
                <a:xfrm rot="5400000">
                  <a:off x="230959" y="582023"/>
                  <a:ext cx="0" cy="2876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C0771F80-B95F-0581-AD56-DC2AFE30FA9F}"/>
                    </a:ext>
                  </a:extLst>
                </p:cNvPr>
                <p:cNvCxnSpPr/>
                <p:nvPr/>
              </p:nvCxnSpPr>
              <p:spPr>
                <a:xfrm rot="16200000">
                  <a:off x="2122986" y="582023"/>
                  <a:ext cx="0" cy="2876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 Box 125">
                  <a:extLst>
                    <a:ext uri="{FF2B5EF4-FFF2-40B4-BE49-F238E27FC236}">
                      <a16:creationId xmlns:a16="http://schemas.microsoft.com/office/drawing/2014/main" id="{5AAC9CD9-701D-0D4B-6CEF-4B71C566C8BA}"/>
                    </a:ext>
                  </a:extLst>
                </p:cNvPr>
                <p:cNvSpPr txBox="1"/>
                <p:nvPr/>
              </p:nvSpPr>
              <p:spPr>
                <a:xfrm>
                  <a:off x="5081" y="458364"/>
                  <a:ext cx="566057" cy="23877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False</a:t>
                  </a:r>
                  <a:endParaRPr lang="en-IN" sz="1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Text Box 126">
                  <a:extLst>
                    <a:ext uri="{FF2B5EF4-FFF2-40B4-BE49-F238E27FC236}">
                      <a16:creationId xmlns:a16="http://schemas.microsoft.com/office/drawing/2014/main" id="{ABD0A717-9040-7179-8ACD-D0DAEC10B100}"/>
                    </a:ext>
                  </a:extLst>
                </p:cNvPr>
                <p:cNvSpPr txBox="1"/>
                <p:nvPr/>
              </p:nvSpPr>
              <p:spPr>
                <a:xfrm>
                  <a:off x="1790700" y="446314"/>
                  <a:ext cx="566057" cy="29935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True</a:t>
                  </a:r>
                  <a:endParaRPr lang="en-IN" sz="1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5A3C524E-A2B2-3890-381F-823A50120A6B}"/>
                    </a:ext>
                  </a:extLst>
                </p:cNvPr>
                <p:cNvCxnSpPr/>
                <p:nvPr/>
              </p:nvCxnSpPr>
              <p:spPr>
                <a:xfrm>
                  <a:off x="1178651" y="-843706"/>
                  <a:ext cx="0" cy="2876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4C1E214-E8FA-B594-40D3-7FD8A51BE45E}"/>
                  </a:ext>
                </a:extLst>
              </p:cNvPr>
              <p:cNvGrpSpPr/>
              <p:nvPr/>
            </p:nvGrpSpPr>
            <p:grpSpPr>
              <a:xfrm>
                <a:off x="6809997" y="3404033"/>
                <a:ext cx="1836357" cy="2905287"/>
                <a:chOff x="-151842" y="278621"/>
                <a:chExt cx="1836497" cy="2905450"/>
              </a:xfrm>
            </p:grpSpPr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09D0147A-4250-029D-C71C-36AD7BE34CD1}"/>
                    </a:ext>
                  </a:extLst>
                </p:cNvPr>
                <p:cNvCxnSpPr/>
                <p:nvPr/>
              </p:nvCxnSpPr>
              <p:spPr>
                <a:xfrm>
                  <a:off x="843643" y="2471057"/>
                  <a:ext cx="0" cy="2882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20682A3-B6EE-9C43-A62C-09219C807E65}"/>
                    </a:ext>
                  </a:extLst>
                </p:cNvPr>
                <p:cNvSpPr/>
                <p:nvPr/>
              </p:nvSpPr>
              <p:spPr>
                <a:xfrm>
                  <a:off x="0" y="1807028"/>
                  <a:ext cx="1684655" cy="6515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Classification Using Machine Learning Model </a:t>
                  </a:r>
                  <a:endParaRPr lang="en-IN" sz="1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4ED44C7-A3A0-C152-809B-1EDD21ECF095}"/>
                    </a:ext>
                  </a:extLst>
                </p:cNvPr>
                <p:cNvSpPr/>
                <p:nvPr/>
              </p:nvSpPr>
              <p:spPr>
                <a:xfrm>
                  <a:off x="359229" y="2764971"/>
                  <a:ext cx="990388" cy="4191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Output</a:t>
                  </a:r>
                  <a:endParaRPr lang="en-IN" sz="1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848AB749-F9AD-164C-B5F7-34DBE4FBE821}"/>
                    </a:ext>
                  </a:extLst>
                </p:cNvPr>
                <p:cNvCxnSpPr>
                  <a:cxnSpLocks/>
                  <a:stCxn id="30" idx="2"/>
                </p:cNvCxnSpPr>
                <p:nvPr/>
              </p:nvCxnSpPr>
              <p:spPr>
                <a:xfrm flipH="1">
                  <a:off x="1195622" y="911969"/>
                  <a:ext cx="6407" cy="8777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212F2B1C-AE8D-0DF2-4207-5267E8DF71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83842" y="-157063"/>
                  <a:ext cx="6407" cy="8777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E31A1C-0CC1-89FE-6B32-2381470111CE}"/>
                  </a:ext>
                </a:extLst>
              </p:cNvPr>
              <p:cNvGrpSpPr/>
              <p:nvPr/>
            </p:nvGrpSpPr>
            <p:grpSpPr>
              <a:xfrm>
                <a:off x="3084390" y="4276831"/>
                <a:ext cx="1912444" cy="1303792"/>
                <a:chOff x="0" y="0"/>
                <a:chExt cx="1912590" cy="1303866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F7BB76C-F3B0-0ECC-540E-5DB535E3A451}"/>
                    </a:ext>
                  </a:extLst>
                </p:cNvPr>
                <p:cNvSpPr/>
                <p:nvPr/>
              </p:nvSpPr>
              <p:spPr>
                <a:xfrm>
                  <a:off x="0" y="651933"/>
                  <a:ext cx="1684655" cy="65193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Fine-tune the Architecture &amp; Hyper Parameters of Model</a:t>
                  </a:r>
                  <a:endParaRPr lang="en-IN" sz="1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" name="Connector: Elbow 9">
                  <a:extLst>
                    <a:ext uri="{FF2B5EF4-FFF2-40B4-BE49-F238E27FC236}">
                      <a16:creationId xmlns:a16="http://schemas.microsoft.com/office/drawing/2014/main" id="{89BFDB0F-5C3C-8E41-B30E-22488EFA764A}"/>
                    </a:ext>
                  </a:extLst>
                </p:cNvPr>
                <p:cNvCxnSpPr>
                  <a:stCxn id="9" idx="0"/>
                </p:cNvCxnSpPr>
                <p:nvPr/>
              </p:nvCxnSpPr>
              <p:spPr>
                <a:xfrm rot="5400000" flipH="1" flipV="1">
                  <a:off x="1051492" y="-209164"/>
                  <a:ext cx="651933" cy="10702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CC342C8-8016-831B-123B-D303CAB38B7E}"/>
                </a:ext>
              </a:extLst>
            </p:cNvPr>
            <p:cNvSpPr/>
            <p:nvPr/>
          </p:nvSpPr>
          <p:spPr>
            <a:xfrm>
              <a:off x="5029167" y="3167441"/>
              <a:ext cx="1684655" cy="4686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Getting Test Dataset</a:t>
              </a:r>
              <a:endParaRPr lang="en-IN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358177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Real-time Testing</a:t>
            </a:r>
            <a:r>
              <a:rPr lang="en-US" dirty="0"/>
              <a:t>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dirty="0"/>
              <a:t>Capturing image from camera feed.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Process image same as done during training model.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Feed image array to the trained model.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Getting output.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12</a:t>
            </a:r>
            <a:endParaRPr lang="en-IN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FBCF75-174F-DD0D-56BA-6C8BE329441B}"/>
              </a:ext>
            </a:extLst>
          </p:cNvPr>
          <p:cNvGrpSpPr/>
          <p:nvPr/>
        </p:nvGrpSpPr>
        <p:grpSpPr>
          <a:xfrm>
            <a:off x="8760296" y="1628800"/>
            <a:ext cx="1684654" cy="4324789"/>
            <a:chOff x="8827836" y="1296580"/>
            <a:chExt cx="1684654" cy="432478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6E26B7E-FF83-9BA0-AB4F-817CA3DF31A2}"/>
                </a:ext>
              </a:extLst>
            </p:cNvPr>
            <p:cNvCxnSpPr>
              <a:cxnSpLocks/>
            </p:cNvCxnSpPr>
            <p:nvPr/>
          </p:nvCxnSpPr>
          <p:spPr>
            <a:xfrm>
              <a:off x="9670163" y="1741885"/>
              <a:ext cx="0" cy="2881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Graphic 20">
              <a:extLst>
                <a:ext uri="{FF2B5EF4-FFF2-40B4-BE49-F238E27FC236}">
                  <a16:creationId xmlns:a16="http://schemas.microsoft.com/office/drawing/2014/main" id="{75B51DE6-64D1-8C33-0247-EDFF68A94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2988" y="1296580"/>
              <a:ext cx="514350" cy="40941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31BBE4-6159-FDA9-554D-7271BCCB9BBE}"/>
                </a:ext>
              </a:extLst>
            </p:cNvPr>
            <p:cNvSpPr txBox="1"/>
            <p:nvPr/>
          </p:nvSpPr>
          <p:spPr>
            <a:xfrm>
              <a:off x="8827836" y="2045336"/>
              <a:ext cx="1684654" cy="375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Capture Image</a:t>
              </a:r>
              <a:endPara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FE672F2-C692-C3D8-C76A-39244E22051B}"/>
                </a:ext>
              </a:extLst>
            </p:cNvPr>
            <p:cNvSpPr/>
            <p:nvPr/>
          </p:nvSpPr>
          <p:spPr>
            <a:xfrm>
              <a:off x="9118857" y="5154769"/>
              <a:ext cx="1102613" cy="466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Output</a:t>
              </a:r>
              <a:endParaRPr lang="en-IN" sz="12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73B858F-5C8F-824D-8830-6E6D58862575}"/>
                </a:ext>
              </a:extLst>
            </p:cNvPr>
            <p:cNvCxnSpPr>
              <a:cxnSpLocks/>
            </p:cNvCxnSpPr>
            <p:nvPr/>
          </p:nvCxnSpPr>
          <p:spPr>
            <a:xfrm>
              <a:off x="9670163" y="2420888"/>
              <a:ext cx="0" cy="3208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FADA431-16E6-4754-C027-3C192EB60ABE}"/>
                </a:ext>
              </a:extLst>
            </p:cNvPr>
            <p:cNvSpPr txBox="1"/>
            <p:nvPr/>
          </p:nvSpPr>
          <p:spPr>
            <a:xfrm>
              <a:off x="8827836" y="2733446"/>
              <a:ext cx="1684654" cy="375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Process Image</a:t>
              </a:r>
              <a:endPara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10FBE33-6BDD-1B0E-A9BE-8E19646EACF0}"/>
                </a:ext>
              </a:extLst>
            </p:cNvPr>
            <p:cNvCxnSpPr>
              <a:cxnSpLocks/>
            </p:cNvCxnSpPr>
            <p:nvPr/>
          </p:nvCxnSpPr>
          <p:spPr>
            <a:xfrm>
              <a:off x="9670163" y="3110534"/>
              <a:ext cx="0" cy="3208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07C42F-C818-C2A8-D0A2-14F7FAA769F7}"/>
                </a:ext>
              </a:extLst>
            </p:cNvPr>
            <p:cNvSpPr txBox="1"/>
            <p:nvPr/>
          </p:nvSpPr>
          <p:spPr>
            <a:xfrm>
              <a:off x="8827836" y="3423092"/>
              <a:ext cx="1684654" cy="6719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Feeding to the Trained Model</a:t>
              </a:r>
              <a:endPara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B28E2A-40D9-0FED-808A-48D335318F6D}"/>
                </a:ext>
              </a:extLst>
            </p:cNvPr>
            <p:cNvCxnSpPr>
              <a:cxnSpLocks/>
            </p:cNvCxnSpPr>
            <p:nvPr/>
          </p:nvCxnSpPr>
          <p:spPr>
            <a:xfrm>
              <a:off x="9670163" y="4091240"/>
              <a:ext cx="0" cy="3208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C69B5C-9462-3C3D-EF07-4E2D74FD05DD}"/>
                </a:ext>
              </a:extLst>
            </p:cNvPr>
            <p:cNvSpPr txBox="1"/>
            <p:nvPr/>
          </p:nvSpPr>
          <p:spPr>
            <a:xfrm>
              <a:off x="8827836" y="4437112"/>
              <a:ext cx="1684654" cy="375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Predicting Class</a:t>
              </a:r>
              <a:endPara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50364D7-9522-E315-EB38-C1E4B3C21E2C}"/>
                </a:ext>
              </a:extLst>
            </p:cNvPr>
            <p:cNvCxnSpPr>
              <a:cxnSpLocks/>
            </p:cNvCxnSpPr>
            <p:nvPr/>
          </p:nvCxnSpPr>
          <p:spPr>
            <a:xfrm>
              <a:off x="9670163" y="4812664"/>
              <a:ext cx="0" cy="3208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013374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15AC-7DA1-8764-0FD7-C474CEEC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D1437-C9D0-CE2C-E428-1C48F9F70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67145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Result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13</a:t>
            </a:r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4F85C94-9185-014A-2B5C-3EF338A3C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Accuracy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Training Accuracy: 96.3%</a:t>
            </a:r>
          </a:p>
          <a:p>
            <a:pPr lvl="1"/>
            <a:r>
              <a:rPr lang="en-IN" dirty="0"/>
              <a:t>Test Accuracy: 89.5%</a:t>
            </a:r>
          </a:p>
          <a:p>
            <a:r>
              <a:rPr lang="en-IN" b="1" dirty="0"/>
              <a:t>Loss:</a:t>
            </a:r>
          </a:p>
          <a:p>
            <a:pPr lvl="1"/>
            <a:r>
              <a:rPr lang="en-IN" dirty="0"/>
              <a:t>Training Loss: .0644%</a:t>
            </a:r>
          </a:p>
          <a:p>
            <a:pPr lvl="1"/>
            <a:r>
              <a:rPr lang="en-IN" dirty="0"/>
              <a:t>Test Loss: .0768%</a:t>
            </a:r>
          </a:p>
          <a:p>
            <a:pPr lvl="1"/>
            <a:endParaRPr lang="en-IN" b="1" dirty="0"/>
          </a:p>
          <a:p>
            <a:pPr lvl="2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DF34AF-22E4-C9B7-D048-29E5EC3B8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988733"/>
            <a:ext cx="3979964" cy="298497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BC05BB-19A5-7B14-94F1-008BD6BD93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7" t="58400" r="55948" b="25090"/>
          <a:stretch/>
        </p:blipFill>
        <p:spPr>
          <a:xfrm>
            <a:off x="6816080" y="4869160"/>
            <a:ext cx="3979964" cy="15644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AF9355-75C5-0688-757B-994242B5A631}"/>
              </a:ext>
            </a:extLst>
          </p:cNvPr>
          <p:cNvSpPr txBox="1"/>
          <p:nvPr/>
        </p:nvSpPr>
        <p:spPr>
          <a:xfrm>
            <a:off x="8169028" y="980728"/>
            <a:ext cx="12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Result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6DC42F-17C8-1CF0-BD6D-104E038C87E6}"/>
              </a:ext>
            </a:extLst>
          </p:cNvPr>
          <p:cNvSpPr txBox="1"/>
          <p:nvPr/>
        </p:nvSpPr>
        <p:spPr>
          <a:xfrm>
            <a:off x="8169028" y="4509120"/>
            <a:ext cx="12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37128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D4149"/>
                </a:solidFill>
              </a:rPr>
              <a:t>Topic to be Covered</a:t>
            </a:r>
            <a:endParaRPr lang="en-IN" dirty="0">
              <a:solidFill>
                <a:srgbClr val="3D414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3D4149"/>
                </a:solidFill>
              </a:rPr>
              <a:t>What is Sign Language &amp; Why It’s Important?</a:t>
            </a:r>
          </a:p>
          <a:p>
            <a:r>
              <a:rPr lang="en-US" b="1" dirty="0">
                <a:solidFill>
                  <a:srgbClr val="3D4149"/>
                </a:solidFill>
              </a:rPr>
              <a:t>Motivation;</a:t>
            </a:r>
          </a:p>
          <a:p>
            <a:r>
              <a:rPr lang="en-US" b="1" dirty="0">
                <a:solidFill>
                  <a:srgbClr val="3D4149"/>
                </a:solidFill>
              </a:rPr>
              <a:t>Problem Statements;</a:t>
            </a:r>
          </a:p>
          <a:p>
            <a:r>
              <a:rPr lang="en-US" b="1" dirty="0">
                <a:solidFill>
                  <a:srgbClr val="3D4149"/>
                </a:solidFill>
              </a:rPr>
              <a:t>System Requirements;</a:t>
            </a:r>
          </a:p>
          <a:p>
            <a:r>
              <a:rPr lang="en-US" b="1" dirty="0">
                <a:solidFill>
                  <a:srgbClr val="3D4149"/>
                </a:solidFill>
              </a:rPr>
              <a:t>System Implementation;</a:t>
            </a:r>
          </a:p>
          <a:p>
            <a:r>
              <a:rPr lang="en-US" b="1" dirty="0">
                <a:solidFill>
                  <a:srgbClr val="3D4149"/>
                </a:solidFill>
              </a:rPr>
              <a:t>Result &amp; ..;</a:t>
            </a:r>
          </a:p>
          <a:p>
            <a:r>
              <a:rPr lang="en-US" b="1" dirty="0">
                <a:solidFill>
                  <a:srgbClr val="3D4149"/>
                </a:solidFill>
              </a:rPr>
              <a:t>What Next?</a:t>
            </a:r>
          </a:p>
          <a:p>
            <a:r>
              <a:rPr lang="en-US" b="1" dirty="0">
                <a:solidFill>
                  <a:srgbClr val="3D4149"/>
                </a:solidFill>
              </a:rPr>
              <a:t>Conclusion.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E592C-802C-9AD4-7856-E1226E589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524499" cy="23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9529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Recognize other gestures like- Number, Words, Instructions etc.</a:t>
            </a:r>
          </a:p>
          <a:p>
            <a:pPr algn="just"/>
            <a:r>
              <a:rPr lang="en-US" dirty="0"/>
              <a:t>Also recognize dynamic signs.</a:t>
            </a:r>
          </a:p>
          <a:p>
            <a:pPr algn="just"/>
            <a:r>
              <a:rPr lang="en-US" dirty="0"/>
              <a:t>Implement speak functionality.</a:t>
            </a:r>
          </a:p>
          <a:p>
            <a:pPr algn="just"/>
            <a:r>
              <a:rPr lang="en-US" dirty="0"/>
              <a:t>Finally implement a beautiful User Interface.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14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16FEF-DA8E-9EF8-DCB5-7044EBC2E9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04" t="3297" r="879" b="17727"/>
          <a:stretch/>
        </p:blipFill>
        <p:spPr bwMode="auto">
          <a:xfrm>
            <a:off x="8760296" y="4354969"/>
            <a:ext cx="3279292" cy="24679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9347184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this project we proposed an idea for feasible communication between deaf &amp; dumb and normal people by using Machine Learning &amp; Image Processing.</a:t>
            </a:r>
          </a:p>
          <a:p>
            <a:pPr algn="just"/>
            <a:r>
              <a:rPr lang="en-US" dirty="0"/>
              <a:t>Our proposed project ensure accuracy of 96.3%.</a:t>
            </a:r>
          </a:p>
          <a:p>
            <a:pPr algn="just"/>
            <a:r>
              <a:rPr lang="en-US" dirty="0"/>
              <a:t>But there is some problem with real time testing.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05243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 dirty="0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accent6"/>
                </a:solidFill>
              </a:rPr>
              <a:t>Any Question?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24" y="136525"/>
            <a:ext cx="8784976" cy="113223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3D4149"/>
                </a:solidFill>
              </a:rPr>
              <a:t>What is Sign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9"/>
            <a:ext cx="10515600" cy="129614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Sign language is a way of communication using hand gestures and movements, body language and facial expressions, instead of spoken words.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424" y="117301"/>
            <a:ext cx="1163046" cy="1127472"/>
          </a:xfrm>
        </p:spPr>
        <p:txBody>
          <a:bodyPr/>
          <a:lstStyle/>
          <a:p>
            <a:r>
              <a:rPr lang="en-IN" dirty="0"/>
              <a:t>01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077649-7697-6A0F-3056-07DF7C0D0F23}"/>
              </a:ext>
            </a:extLst>
          </p:cNvPr>
          <p:cNvGrpSpPr/>
          <p:nvPr/>
        </p:nvGrpSpPr>
        <p:grpSpPr>
          <a:xfrm>
            <a:off x="1595500" y="3933056"/>
            <a:ext cx="9001000" cy="2440112"/>
            <a:chOff x="1199456" y="3586402"/>
            <a:chExt cx="9001000" cy="244011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7C4A145-DD63-470F-8841-DD59541E51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64" b="15994"/>
            <a:stretch/>
          </p:blipFill>
          <p:spPr>
            <a:xfrm>
              <a:off x="7968208" y="3586402"/>
              <a:ext cx="2232248" cy="20707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E64BCB0-1202-0C24-C998-FF4C82E91FDF}"/>
                </a:ext>
              </a:extLst>
            </p:cNvPr>
            <p:cNvGrpSpPr/>
            <p:nvPr/>
          </p:nvGrpSpPr>
          <p:grpSpPr>
            <a:xfrm>
              <a:off x="1199456" y="3647407"/>
              <a:ext cx="2667000" cy="2009775"/>
              <a:chOff x="1199456" y="3647407"/>
              <a:chExt cx="2667000" cy="200977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246FBE8-96D6-6326-E314-C976B471A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9456" y="3647407"/>
                <a:ext cx="2667000" cy="200977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DF0F9DE-207D-547E-DF4B-952495CB4CA2}"/>
                  </a:ext>
                </a:extLst>
              </p:cNvPr>
              <p:cNvSpPr/>
              <p:nvPr/>
            </p:nvSpPr>
            <p:spPr>
              <a:xfrm>
                <a:off x="1631504" y="3647407"/>
                <a:ext cx="1584176" cy="429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4D49FE8-3C5D-06AB-0983-938A04867674}"/>
                </a:ext>
              </a:extLst>
            </p:cNvPr>
            <p:cNvGrpSpPr/>
            <p:nvPr/>
          </p:nvGrpSpPr>
          <p:grpSpPr>
            <a:xfrm>
              <a:off x="4462082" y="3628357"/>
              <a:ext cx="2667000" cy="2028825"/>
              <a:chOff x="4462082" y="3628357"/>
              <a:chExt cx="2667000" cy="202882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C8D26CC-8996-7067-095F-4270485D8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2082" y="3628357"/>
                <a:ext cx="2667000" cy="2028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0B58E4C-5466-72C2-531A-E98D03CE1647}"/>
                  </a:ext>
                </a:extLst>
              </p:cNvPr>
              <p:cNvSpPr/>
              <p:nvPr/>
            </p:nvSpPr>
            <p:spPr>
              <a:xfrm>
                <a:off x="4961297" y="3628357"/>
                <a:ext cx="1668570" cy="429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E02EC1-DAA6-01A5-70DB-4E261DC8DEF5}"/>
                </a:ext>
              </a:extLst>
            </p:cNvPr>
            <p:cNvSpPr txBox="1"/>
            <p:nvPr/>
          </p:nvSpPr>
          <p:spPr>
            <a:xfrm>
              <a:off x="2184944" y="5657182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</a:t>
              </a:r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4B6FB5-B428-37A0-C44C-8C710DAF14AD}"/>
                </a:ext>
              </a:extLst>
            </p:cNvPr>
            <p:cNvSpPr txBox="1"/>
            <p:nvPr/>
          </p:nvSpPr>
          <p:spPr>
            <a:xfrm>
              <a:off x="5447570" y="5657182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Finished</a:t>
              </a:r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CB910E-3DFC-8EE7-890F-9C11BB38C73F}"/>
                </a:ext>
              </a:extLst>
            </p:cNvPr>
            <p:cNvSpPr txBox="1"/>
            <p:nvPr/>
          </p:nvSpPr>
          <p:spPr>
            <a:xfrm>
              <a:off x="8736320" y="5657182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Book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5039097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24" y="136525"/>
            <a:ext cx="8642176" cy="113223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3D4149"/>
                </a:solidFill>
              </a:rPr>
              <a:t>Importance </a:t>
            </a:r>
            <a:r>
              <a:rPr lang="en-US" sz="4000" b="1" dirty="0">
                <a:solidFill>
                  <a:srgbClr val="3D4149"/>
                </a:solidFill>
              </a:rPr>
              <a:t>Sign Language?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424" y="117301"/>
            <a:ext cx="1163046" cy="1127472"/>
          </a:xfrm>
        </p:spPr>
        <p:txBody>
          <a:bodyPr/>
          <a:lstStyle/>
          <a:p>
            <a:r>
              <a:rPr lang="en-IN" dirty="0"/>
              <a:t>02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198A6-5305-A662-6C31-AA4BC01CC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9"/>
            <a:ext cx="10515600" cy="302433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Sign Language is th</a:t>
            </a:r>
            <a:r>
              <a:rPr lang="en-US" dirty="0"/>
              <a:t>e only way to communicate with Deaf &amp; Dumb people. </a:t>
            </a:r>
          </a:p>
          <a:p>
            <a:pPr algn="just"/>
            <a:r>
              <a:rPr lang="en-US" sz="2800" dirty="0"/>
              <a:t>It gives deaf children the opportunity to educate themselves.</a:t>
            </a:r>
          </a:p>
          <a:p>
            <a:pPr algn="just"/>
            <a:r>
              <a:rPr lang="en-US" sz="2800" dirty="0"/>
              <a:t>It also makes deaf people’s lives easier.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92F3F9-F682-3888-D11F-2C636609F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874" y="3751659"/>
            <a:ext cx="3810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101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Usually, Sign Language is learned by deaf &amp; dumb people, it is not known to normal people.</a:t>
            </a:r>
          </a:p>
          <a:p>
            <a:pPr algn="just"/>
            <a:r>
              <a:rPr lang="en-US" dirty="0"/>
              <a:t>It‘s a challenge to communicate with deaf &amp; dumb people for normal people.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Our project aim is to take the basic step in bridging the communication gap between normal people and deaf and dumb people using American sign language.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5611855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Realtime Hand detection;</a:t>
            </a:r>
          </a:p>
          <a:p>
            <a:pPr algn="just"/>
            <a:r>
              <a:rPr lang="en-US" dirty="0"/>
              <a:t>Understanding the exact context of symbolic expression;</a:t>
            </a:r>
          </a:p>
          <a:p>
            <a:pPr algn="just"/>
            <a:r>
              <a:rPr lang="en-US" dirty="0"/>
              <a:t>Recognize the hand sign and tracking the accuracy of hand gesture;</a:t>
            </a:r>
          </a:p>
          <a:p>
            <a:pPr algn="just"/>
            <a:r>
              <a:rPr lang="en-US" dirty="0"/>
              <a:t>In addition, there are also sum problems like, background noise of image, high computation cost, large-scale of data.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06435805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/>
              <a:t>Hardware Requirements (min):</a:t>
            </a:r>
          </a:p>
          <a:p>
            <a:pPr algn="just"/>
            <a:r>
              <a:rPr lang="en-US" b="1" dirty="0"/>
              <a:t>Processor</a:t>
            </a:r>
            <a:r>
              <a:rPr lang="en-US" dirty="0"/>
              <a:t>: Intel core i5 / AMD Ryzen 5</a:t>
            </a:r>
          </a:p>
          <a:p>
            <a:pPr algn="just"/>
            <a:r>
              <a:rPr lang="en-US" b="1" dirty="0"/>
              <a:t>RAM</a:t>
            </a:r>
            <a:r>
              <a:rPr lang="en-US" dirty="0"/>
              <a:t>: 8GB </a:t>
            </a:r>
          </a:p>
          <a:p>
            <a:pPr algn="just"/>
            <a:r>
              <a:rPr lang="en-US" b="1" dirty="0"/>
              <a:t>Storage</a:t>
            </a:r>
            <a:r>
              <a:rPr lang="en-US" dirty="0"/>
              <a:t>: 2.5GB </a:t>
            </a:r>
          </a:p>
          <a:p>
            <a:pPr algn="just"/>
            <a:r>
              <a:rPr lang="en-US" b="1" dirty="0"/>
              <a:t>Graphic</a:t>
            </a:r>
            <a:r>
              <a:rPr lang="en-US" dirty="0"/>
              <a:t> </a:t>
            </a:r>
            <a:r>
              <a:rPr lang="en-US" b="1" dirty="0"/>
              <a:t>Card</a:t>
            </a:r>
            <a:r>
              <a:rPr lang="en-US" dirty="0"/>
              <a:t>: Integrated graphics </a:t>
            </a:r>
          </a:p>
          <a:p>
            <a:pPr algn="just"/>
            <a:r>
              <a:rPr lang="en-US" b="1" dirty="0"/>
              <a:t>Capture</a:t>
            </a:r>
            <a:r>
              <a:rPr lang="en-US" dirty="0"/>
              <a:t> </a:t>
            </a:r>
            <a:r>
              <a:rPr lang="en-US" b="1" dirty="0"/>
              <a:t>Device</a:t>
            </a:r>
            <a:r>
              <a:rPr lang="en-US" dirty="0"/>
              <a:t>: External Webcam (if don’t have in-built camera)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5195789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Software Requirements (min):</a:t>
            </a:r>
          </a:p>
          <a:p>
            <a:pPr algn="just"/>
            <a:r>
              <a:rPr lang="en-US" b="1" dirty="0"/>
              <a:t>Python 3.10</a:t>
            </a:r>
          </a:p>
          <a:p>
            <a:pPr algn="just"/>
            <a:r>
              <a:rPr lang="en-US" b="1" dirty="0"/>
              <a:t>Operating System</a:t>
            </a:r>
            <a:r>
              <a:rPr lang="en-US" dirty="0"/>
              <a:t>: Windows 7 or higher/ Linux / MAC OS</a:t>
            </a:r>
          </a:p>
          <a:p>
            <a:pPr algn="just"/>
            <a:r>
              <a:rPr lang="en-US" b="1" dirty="0"/>
              <a:t>IDE</a:t>
            </a:r>
            <a:r>
              <a:rPr lang="en-US" dirty="0"/>
              <a:t>: VSCode / PyCharm / any other IDE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9805795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5257800" cy="4320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000" b="1" dirty="0"/>
              <a:t>Other Requirements:</a:t>
            </a:r>
          </a:p>
          <a:p>
            <a:pPr marL="115887" lvl="1" indent="0" algn="just">
              <a:buNone/>
            </a:pPr>
            <a:r>
              <a:rPr lang="en-US" b="1" dirty="0"/>
              <a:t>Python Modules</a:t>
            </a:r>
            <a:endParaRPr lang="en-US" dirty="0"/>
          </a:p>
          <a:p>
            <a:pPr algn="just"/>
            <a:r>
              <a:rPr lang="en-US" dirty="0"/>
              <a:t>TensorFlow (2.11.0)</a:t>
            </a:r>
          </a:p>
          <a:p>
            <a:pPr algn="just"/>
            <a:r>
              <a:rPr lang="en-US" dirty="0"/>
              <a:t>Keras (2.11.0)</a:t>
            </a:r>
          </a:p>
          <a:p>
            <a:pPr algn="just"/>
            <a:r>
              <a:rPr lang="en-US" dirty="0"/>
              <a:t>MediaPipe (0.9.0)</a:t>
            </a:r>
          </a:p>
          <a:p>
            <a:pPr algn="just"/>
            <a:r>
              <a:rPr lang="en-US" dirty="0"/>
              <a:t>Scikit-learn (1.1.3)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78BBE7-38D1-15D0-4D51-4BE0E3B55674}"/>
              </a:ext>
            </a:extLst>
          </p:cNvPr>
          <p:cNvSpPr txBox="1">
            <a:spLocks/>
          </p:cNvSpPr>
          <p:nvPr/>
        </p:nvSpPr>
        <p:spPr>
          <a:xfrm>
            <a:off x="6091518" y="1988840"/>
            <a:ext cx="525780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69913" indent="-569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en-US" sz="3000" b="1" dirty="0"/>
              <a:t> </a:t>
            </a:r>
          </a:p>
          <a:p>
            <a:pPr marL="115887" lvl="1" indent="0" algn="just">
              <a:buFontTx/>
              <a:buNone/>
            </a:pPr>
            <a:r>
              <a:rPr lang="en-US" b="1" dirty="0"/>
              <a:t> </a:t>
            </a:r>
            <a:endParaRPr lang="en-US" dirty="0"/>
          </a:p>
          <a:p>
            <a:pPr algn="just"/>
            <a:r>
              <a:rPr lang="en-US" dirty="0"/>
              <a:t>OpenCV(4.6.0.66)</a:t>
            </a:r>
          </a:p>
          <a:p>
            <a:pPr algn="just"/>
            <a:r>
              <a:rPr lang="en-US" dirty="0"/>
              <a:t>Pandas (1.5.1)</a:t>
            </a:r>
          </a:p>
          <a:p>
            <a:pPr algn="just"/>
            <a:r>
              <a:rPr lang="en-US" dirty="0"/>
              <a:t>NumPy (1.23.1)</a:t>
            </a:r>
          </a:p>
          <a:p>
            <a:pPr algn="just"/>
            <a:r>
              <a:rPr lang="en-US" dirty="0"/>
              <a:t>Matplotlib(3.7.1)</a:t>
            </a:r>
          </a:p>
        </p:txBody>
      </p:sp>
    </p:spTree>
    <p:extLst>
      <p:ext uri="{BB962C8B-B14F-4D97-AF65-F5344CB8AC3E}">
        <p14:creationId xmlns:p14="http://schemas.microsoft.com/office/powerpoint/2010/main" val="369571285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76130</TotalTime>
  <Words>925</Words>
  <Application>Microsoft Office PowerPoint</Application>
  <PresentationFormat>Widescreen</PresentationFormat>
  <Paragraphs>190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</vt:lpstr>
      <vt:lpstr>Times New Roman</vt:lpstr>
      <vt:lpstr>Wingdings</vt:lpstr>
      <vt:lpstr>Custom Design</vt:lpstr>
      <vt:lpstr>Sign Language Recognition System with Machine Learning</vt:lpstr>
      <vt:lpstr>Topic to be Covered</vt:lpstr>
      <vt:lpstr>What is Sign Language?</vt:lpstr>
      <vt:lpstr>Importance Sign Language?</vt:lpstr>
      <vt:lpstr>Motivation</vt:lpstr>
      <vt:lpstr>Problem Statements</vt:lpstr>
      <vt:lpstr>System Requirements</vt:lpstr>
      <vt:lpstr>System Requirements</vt:lpstr>
      <vt:lpstr>System Requirements</vt:lpstr>
      <vt:lpstr>System Implementation</vt:lpstr>
      <vt:lpstr>System Implementation</vt:lpstr>
      <vt:lpstr>System Implementation</vt:lpstr>
      <vt:lpstr>Sample Dataset</vt:lpstr>
      <vt:lpstr>System Implementation</vt:lpstr>
      <vt:lpstr>System Implementation</vt:lpstr>
      <vt:lpstr>System Implementation</vt:lpstr>
      <vt:lpstr>System Implementation</vt:lpstr>
      <vt:lpstr>PowerPoint Presentation</vt:lpstr>
      <vt:lpstr>Result</vt:lpstr>
      <vt:lpstr>What Next?</vt:lpstr>
      <vt:lpstr>Conclusion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BUBBLER - Creative PowerPoint Template</dc:title>
  <dc:creator>showeet.com</dc:creator>
  <dc:description>© Copyright Showeet.com</dc:description>
  <cp:lastModifiedBy>Samrat Biswas</cp:lastModifiedBy>
  <cp:revision>24</cp:revision>
  <dcterms:created xsi:type="dcterms:W3CDTF">2011-05-09T14:18:21Z</dcterms:created>
  <dcterms:modified xsi:type="dcterms:W3CDTF">2023-05-21T08:59:44Z</dcterms:modified>
  <cp:category>Templates</cp:category>
</cp:coreProperties>
</file>