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0"/>
  </p:notesMasterIdLst>
  <p:sldIdLst>
    <p:sldId id="256" r:id="rId2"/>
    <p:sldId id="257" r:id="rId3"/>
    <p:sldId id="264" r:id="rId4"/>
    <p:sldId id="258" r:id="rId5"/>
    <p:sldId id="263" r:id="rId6"/>
    <p:sldId id="259" r:id="rId7"/>
    <p:sldId id="262" r:id="rId8"/>
    <p:sldId id="261"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59F46-3889-4723-9A45-661408174B6F}" v="84" dt="2023-12-17T18:17:00.372"/>
    <p1510:client id="{487716F2-BC0A-E247-AFD7-FC28E3718668}" v="3" dt="2023-12-18T00:06:59.818"/>
    <p1510:client id="{9B67E14F-2109-4ED8-AD97-EB2F9765E1AF}" v="206" dt="2023-12-17T15:56:02.479"/>
    <p1510:client id="{DD68ED0D-A328-451C-8AE5-0A6414B26402}" v="17" dt="2023-12-17T16:08:20.571"/>
    <p1510:client id="{FF316670-C44D-4963-A6D1-E5401B1FDF01}" v="105" dt="2023-12-17T16:50:48.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94660"/>
  </p:normalViewPr>
  <p:slideViewPr>
    <p:cSldViewPr snapToGrid="0">
      <p:cViewPr varScale="1">
        <p:scale>
          <a:sx n="78" d="100"/>
          <a:sy n="78" d="100"/>
        </p:scale>
        <p:origin x="6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254FD-2CE0-4464-B36F-9DD796CB1E7E}" type="datetimeFigureOut">
              <a:rPr lang="en-IN" smtClean="0"/>
              <a:t>01-01-2024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F5A9F-78AD-4E37-89DC-35E68EDF336B}" type="slidenum">
              <a:rPr lang="en-IN" smtClean="0"/>
              <a:t>‹#›</a:t>
            </a:fld>
            <a:endParaRPr lang="en-IN"/>
          </a:p>
        </p:txBody>
      </p:sp>
    </p:spTree>
    <p:extLst>
      <p:ext uri="{BB962C8B-B14F-4D97-AF65-F5344CB8AC3E}">
        <p14:creationId xmlns:p14="http://schemas.microsoft.com/office/powerpoint/2010/main" val="123816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fhfhjggjkhvgjngg</a:t>
            </a:r>
            <a:endParaRPr lang="en-IN" dirty="0"/>
          </a:p>
        </p:txBody>
      </p:sp>
      <p:sp>
        <p:nvSpPr>
          <p:cNvPr id="4" name="Slide Number Placeholder 3"/>
          <p:cNvSpPr>
            <a:spLocks noGrp="1"/>
          </p:cNvSpPr>
          <p:nvPr>
            <p:ph type="sldNum" sz="quarter" idx="5"/>
          </p:nvPr>
        </p:nvSpPr>
        <p:spPr/>
        <p:txBody>
          <a:bodyPr/>
          <a:lstStyle/>
          <a:p>
            <a:fld id="{1FEF5A9F-78AD-4E37-89DC-35E68EDF336B}" type="slidenum">
              <a:rPr lang="en-IN" smtClean="0"/>
              <a:t>8</a:t>
            </a:fld>
            <a:endParaRPr lang="en-IN"/>
          </a:p>
        </p:txBody>
      </p:sp>
    </p:spTree>
    <p:extLst>
      <p:ext uri="{BB962C8B-B14F-4D97-AF65-F5344CB8AC3E}">
        <p14:creationId xmlns:p14="http://schemas.microsoft.com/office/powerpoint/2010/main" val="1743417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5F45B70A-928B-4C65-923C-B863E5C2FEF3}" type="datetime1">
              <a:rPr lang="en-US" smtClean="0"/>
              <a:t>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19087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05DE131-61AF-485E-A855-CE2B029D65D9}" type="datetime1">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856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21A7B85-14A6-424D-861E-5C2681B45D28}"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498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F68B045-F6D3-4B50-A158-441BF452970F}"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5927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BAE9EEF-FF44-480E-9D08-985D32DCF2FD}"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5038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9E72F6D-4B78-40FE-9BB3-0DC29884B758}"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7879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8784B6F-3FFE-4B33-8A54-A0B19FC891B3}"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6060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EAD6107-BF6F-4FF2-A899-5859A47917EF}"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450303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BD15495-11FA-4286-AEB2-0E9A50C3C424}"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954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622781C-6424-41D2-8500-8B5798F977D0}"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608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ABD3C91-5BCC-4B13-BA69-CC2C1A4CDF68}" type="datetime1">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452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F9EA968-8050-44BA-89B8-847997450A7A}" type="datetime1">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267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68F71FB-C8A8-47AC-9125-F1FDF9160616}" type="datetime1">
              <a:rPr lang="en-US" smtClean="0"/>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346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2752D2B-C6E2-4F91-AE15-8FBD755BBD88}" type="datetime1">
              <a:rPr lang="en-US" smtClean="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504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29F3CB6-B3AA-49A9-B8B4-ACBA2C9601AD}" type="datetime1">
              <a:rPr lang="en-US" smtClean="0"/>
              <a:t>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043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7AFE26F-BC88-4F90-B570-5CE4071F594C}" type="datetime1">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64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942615C-E26E-4B99-9798-D20B3B5FA451}" type="datetime1">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659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02B862-CC91-4AD0-A779-2D6726A0B97D}" type="datetime1">
              <a:rPr lang="en-US" smtClean="0"/>
              <a:t>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3973054"/>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81240" y="3242620"/>
            <a:ext cx="2018240" cy="663112"/>
          </a:xfrm>
        </p:spPr>
        <p:txBody>
          <a:bodyPr vert="horz" lIns="91440" tIns="45720" rIns="91440" bIns="45720" rtlCol="0" anchor="t">
            <a:normAutofit fontScale="90000"/>
          </a:bodyPr>
          <a:lstStyle/>
          <a:p>
            <a:r>
              <a:rPr lang="en-US" sz="4200" dirty="0">
                <a:latin typeface="Times New Roman"/>
                <a:cs typeface="Times New Roman"/>
              </a:rPr>
              <a:t>Team 5</a:t>
            </a:r>
          </a:p>
        </p:txBody>
      </p:sp>
      <p:sp>
        <p:nvSpPr>
          <p:cNvPr id="3" name="Subtitle 2"/>
          <p:cNvSpPr>
            <a:spLocks noGrp="1"/>
          </p:cNvSpPr>
          <p:nvPr>
            <p:ph type="subTitle" idx="1"/>
          </p:nvPr>
        </p:nvSpPr>
        <p:spPr>
          <a:xfrm>
            <a:off x="6855182" y="4142272"/>
            <a:ext cx="4976767" cy="2106127"/>
          </a:xfrm>
        </p:spPr>
        <p:txBody>
          <a:bodyPr vert="horz" lIns="91440" tIns="45720" rIns="91440" bIns="45720" rtlCol="0">
            <a:normAutofit/>
          </a:bodyPr>
          <a:lstStyle/>
          <a:p>
            <a:pPr algn="l">
              <a:buClr>
                <a:schemeClr val="accent1"/>
              </a:buClr>
            </a:pPr>
            <a:r>
              <a:rPr lang="en-US" dirty="0">
                <a:latin typeface="Times New Roman"/>
                <a:cs typeface="Times New Roman"/>
              </a:rPr>
              <a:t>Adhirath Balan Erath</a:t>
            </a:r>
            <a:endParaRPr lang="en-US">
              <a:latin typeface="Times New Roman"/>
              <a:cs typeface="Times New Roman"/>
            </a:endParaRPr>
          </a:p>
          <a:p>
            <a:pPr algn="l">
              <a:buClr>
                <a:schemeClr val="accent1"/>
              </a:buClr>
            </a:pPr>
            <a:r>
              <a:rPr lang="en-US" dirty="0">
                <a:latin typeface="Times New Roman"/>
                <a:cs typeface="Times New Roman"/>
              </a:rPr>
              <a:t>Madhura Bharat </a:t>
            </a:r>
            <a:r>
              <a:rPr lang="en-US" err="1">
                <a:latin typeface="Times New Roman"/>
                <a:cs typeface="Times New Roman"/>
              </a:rPr>
              <a:t>Aravendekar</a:t>
            </a:r>
            <a:endParaRPr lang="en-US">
              <a:latin typeface="Times New Roman"/>
              <a:cs typeface="Times New Roman"/>
            </a:endParaRPr>
          </a:p>
          <a:p>
            <a:pPr algn="l">
              <a:buClr>
                <a:schemeClr val="accent1"/>
              </a:buClr>
            </a:pPr>
            <a:r>
              <a:rPr lang="en-US" dirty="0">
                <a:latin typeface="Times New Roman"/>
                <a:cs typeface="Times New Roman"/>
              </a:rPr>
              <a:t>Sheethal Raghavendra</a:t>
            </a:r>
            <a:endParaRPr lang="en-US">
              <a:latin typeface="Times New Roman"/>
              <a:cs typeface="Times New Roman"/>
            </a:endParaRPr>
          </a:p>
          <a:p>
            <a:pPr algn="l">
              <a:buClr>
                <a:schemeClr val="accent1"/>
              </a:buClr>
            </a:pPr>
            <a:r>
              <a:rPr lang="en-US" dirty="0">
                <a:latin typeface="Times New Roman"/>
                <a:cs typeface="Times New Roman"/>
              </a:rPr>
              <a:t>Gurudarshan Bangalore Nagaraju</a:t>
            </a:r>
            <a:endParaRPr lang="en-US">
              <a:latin typeface="Times New Roman"/>
              <a:cs typeface="Times New Roman"/>
            </a:endParaRPr>
          </a:p>
          <a:p>
            <a:pPr algn="l">
              <a:buClr>
                <a:schemeClr val="accent1"/>
              </a:buClr>
            </a:pPr>
            <a:r>
              <a:rPr lang="en-US" dirty="0">
                <a:latin typeface="Times New Roman"/>
                <a:cs typeface="Times New Roman"/>
              </a:rPr>
              <a:t>Chetan </a:t>
            </a:r>
            <a:r>
              <a:rPr lang="en-US" err="1">
                <a:latin typeface="Times New Roman"/>
                <a:cs typeface="Times New Roman"/>
              </a:rPr>
              <a:t>Bhilware</a:t>
            </a:r>
            <a:endParaRPr lang="en-US">
              <a:latin typeface="Times New Roman"/>
              <a:cs typeface="Times New Roman"/>
            </a:endParaRPr>
          </a:p>
        </p:txBody>
      </p:sp>
      <p:sp>
        <p:nvSpPr>
          <p:cNvPr id="4" name="TextBox 3">
            <a:extLst>
              <a:ext uri="{FF2B5EF4-FFF2-40B4-BE49-F238E27FC236}">
                <a16:creationId xmlns:a16="http://schemas.microsoft.com/office/drawing/2014/main" id="{C0B72CAB-126C-91DB-2A6B-B8FF234343A8}"/>
              </a:ext>
            </a:extLst>
          </p:cNvPr>
          <p:cNvSpPr txBox="1"/>
          <p:nvPr/>
        </p:nvSpPr>
        <p:spPr>
          <a:xfrm>
            <a:off x="2453833" y="1256149"/>
            <a:ext cx="744779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dirty="0" err="1">
                <a:latin typeface="Times New Roman"/>
                <a:cs typeface="Calibri"/>
              </a:rPr>
              <a:t>HushHush</a:t>
            </a:r>
            <a:r>
              <a:rPr lang="en-GB" sz="4000" dirty="0">
                <a:latin typeface="Times New Roman"/>
                <a:cs typeface="Calibri"/>
              </a:rPr>
              <a:t> Recruitment User Story </a:t>
            </a:r>
            <a:endParaRPr lang="en-GB" sz="4000" dirty="0">
              <a:latin typeface="Times New Roman"/>
              <a:cs typeface="Times New Roman"/>
            </a:endParaRPr>
          </a:p>
        </p:txBody>
      </p:sp>
      <p:sp>
        <p:nvSpPr>
          <p:cNvPr id="62" name="TextBox 61">
            <a:extLst>
              <a:ext uri="{FF2B5EF4-FFF2-40B4-BE49-F238E27FC236}">
                <a16:creationId xmlns:a16="http://schemas.microsoft.com/office/drawing/2014/main" id="{F432E627-C0E8-71DE-1760-737804924C0F}"/>
              </a:ext>
            </a:extLst>
          </p:cNvPr>
          <p:cNvSpPr txBox="1"/>
          <p:nvPr/>
        </p:nvSpPr>
        <p:spPr>
          <a:xfrm>
            <a:off x="3623223" y="2163096"/>
            <a:ext cx="49767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dirty="0">
                <a:latin typeface="Times New Roman"/>
                <a:cs typeface="Times New Roman"/>
              </a:rPr>
              <a:t>Big Data Programming</a:t>
            </a:r>
          </a:p>
        </p:txBody>
      </p:sp>
      <p:sp>
        <p:nvSpPr>
          <p:cNvPr id="5" name="Slide Number Placeholder 4">
            <a:extLst>
              <a:ext uri="{FF2B5EF4-FFF2-40B4-BE49-F238E27FC236}">
                <a16:creationId xmlns:a16="http://schemas.microsoft.com/office/drawing/2014/main" id="{1E782389-78BB-32B0-9389-C10D08D511C4}"/>
              </a:ext>
            </a:extLst>
          </p:cNvPr>
          <p:cNvSpPr>
            <a:spLocks noGrp="1"/>
          </p:cNvSpPr>
          <p:nvPr>
            <p:ph type="sldNum" sz="quarter" idx="12"/>
          </p:nvPr>
        </p:nvSpPr>
        <p:spPr>
          <a:xfrm>
            <a:off x="10608957" y="5870574"/>
            <a:ext cx="1476000" cy="1404000"/>
          </a:xfrm>
        </p:spPr>
        <p:txBody>
          <a:bodyPr/>
          <a:lstStyle/>
          <a:p>
            <a:fld id="{D57F1E4F-1CFF-5643-939E-217C01CDF565}" type="slidenum">
              <a:rPr lang="en-US" sz="1800" smtClean="0"/>
              <a:pPr/>
              <a:t>1</a:t>
            </a:fld>
            <a:endParaRPr lang="en-US" sz="1800"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819E2F-EBA2-376A-397A-7F617D9181DD}"/>
              </a:ext>
            </a:extLst>
          </p:cNvPr>
          <p:cNvSpPr>
            <a:spLocks noGrp="1"/>
          </p:cNvSpPr>
          <p:nvPr>
            <p:ph type="title"/>
          </p:nvPr>
        </p:nvSpPr>
        <p:spPr>
          <a:xfrm>
            <a:off x="419707" y="86776"/>
            <a:ext cx="8005836" cy="676170"/>
          </a:xfrm>
        </p:spPr>
        <p:txBody>
          <a:bodyPr anchor="b">
            <a:normAutofit/>
          </a:bodyPr>
          <a:lstStyle/>
          <a:p>
            <a:r>
              <a:rPr lang="en-GB" sz="2800" b="1" dirty="0">
                <a:latin typeface="Times New Roman"/>
                <a:ea typeface="+mj-lt"/>
                <a:cs typeface="+mj-lt"/>
              </a:rPr>
              <a:t>User Story for HR</a:t>
            </a:r>
            <a:endParaRPr lang="en-US" sz="2800" dirty="0">
              <a:latin typeface="Times New Roman"/>
              <a:cs typeface="Times New Roman"/>
            </a:endParaRPr>
          </a:p>
        </p:txBody>
      </p:sp>
      <p:sp>
        <p:nvSpPr>
          <p:cNvPr id="3" name="Content Placeholder 2">
            <a:extLst>
              <a:ext uri="{FF2B5EF4-FFF2-40B4-BE49-F238E27FC236}">
                <a16:creationId xmlns:a16="http://schemas.microsoft.com/office/drawing/2014/main" id="{334AB725-D6E8-DA83-B58D-635650C5C1DC}"/>
              </a:ext>
            </a:extLst>
          </p:cNvPr>
          <p:cNvSpPr>
            <a:spLocks noGrp="1"/>
          </p:cNvSpPr>
          <p:nvPr>
            <p:ph idx="1"/>
          </p:nvPr>
        </p:nvSpPr>
        <p:spPr>
          <a:xfrm>
            <a:off x="193032" y="902825"/>
            <a:ext cx="8917994" cy="5664752"/>
          </a:xfrm>
        </p:spPr>
        <p:txBody>
          <a:bodyPr>
            <a:normAutofit/>
          </a:bodyPr>
          <a:lstStyle/>
          <a:p>
            <a:pPr marL="0" indent="0" algn="just" rtl="0">
              <a:buNone/>
            </a:pPr>
            <a:r>
              <a:rPr lang="en-IN" b="1" dirty="0">
                <a:effectLst/>
                <a:latin typeface="Times New Roman" panose="02020603050405020304" pitchFamily="18" charset="0"/>
                <a:cs typeface="Times New Roman" panose="02020603050405020304" pitchFamily="18" charset="0"/>
              </a:rPr>
              <a:t>Purpose</a:t>
            </a:r>
            <a:r>
              <a:rPr lang="en-IN" dirty="0">
                <a:effectLst/>
                <a:latin typeface="Times New Roman" panose="02020603050405020304" pitchFamily="18" charset="0"/>
                <a:cs typeface="Times New Roman" panose="02020603050405020304" pitchFamily="18" charset="0"/>
              </a:rPr>
              <a:t>: As an HR professional at Doodle, I would like to have an automated solution which enhance the efficiency of our candidate selection process by minimizing manual efforts and ensuring confidentiality.</a:t>
            </a:r>
          </a:p>
          <a:p>
            <a:pPr marL="0" indent="0" algn="just" rtl="0">
              <a:buNone/>
            </a:pPr>
            <a:endParaRPr lang="en-IN" dirty="0">
              <a:effectLst/>
              <a:latin typeface="Times New Roman" panose="02020603050405020304" pitchFamily="18" charset="0"/>
              <a:cs typeface="Times New Roman" panose="02020603050405020304" pitchFamily="18" charset="0"/>
            </a:endParaRPr>
          </a:p>
          <a:p>
            <a:pPr marL="0" indent="0" algn="just" rtl="0">
              <a:buNone/>
            </a:pPr>
            <a:r>
              <a:rPr lang="en-IN" b="1" dirty="0">
                <a:effectLst/>
                <a:latin typeface="Times New Roman" panose="02020603050405020304" pitchFamily="18" charset="0"/>
                <a:cs typeface="Times New Roman" panose="02020603050405020304" pitchFamily="18" charset="0"/>
              </a:rPr>
              <a:t>Must have</a:t>
            </a:r>
            <a:r>
              <a:rPr lang="en-IN" dirty="0">
                <a:effectLst/>
                <a:latin typeface="Times New Roman" panose="02020603050405020304" pitchFamily="18" charset="0"/>
                <a:cs typeface="Times New Roman" panose="02020603050405020304" pitchFamily="18" charset="0"/>
              </a:rPr>
              <a:t>:</a:t>
            </a:r>
          </a:p>
          <a:p>
            <a:pPr algn="just" rtl="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It should allow me to set the criteria for the candidate selection within the system. This should include the ability to articulate job roles or skill sets in accordance with the specific requirements.</a:t>
            </a:r>
          </a:p>
          <a:p>
            <a:pPr algn="just" rtl="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The system should then automatically filter candidate data based on the established selection criteria.</a:t>
            </a:r>
          </a:p>
          <a:p>
            <a:pPr algn="just" rtl="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It should send an invitation to potential candidates to notify him/her about their selection for specific job roles.</a:t>
            </a:r>
          </a:p>
          <a:p>
            <a:pPr algn="just" rtl="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It should offer a secure interface to selected candidates to submit their solutions on three coding questions.</a:t>
            </a:r>
          </a:p>
          <a:p>
            <a:pPr algn="just" rtl="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Additionally, it should allow to send an interview invitation via application itself.</a:t>
            </a:r>
          </a:p>
          <a:p>
            <a:pPr algn="just" rtl="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It should prioritize data privacy and maintain secure validation of coding solutions. </a:t>
            </a:r>
          </a:p>
        </p:txBody>
      </p:sp>
      <p:sp>
        <p:nvSpPr>
          <p:cNvPr id="4" name="Slide Number Placeholder 3">
            <a:extLst>
              <a:ext uri="{FF2B5EF4-FFF2-40B4-BE49-F238E27FC236}">
                <a16:creationId xmlns:a16="http://schemas.microsoft.com/office/drawing/2014/main" id="{25D291C9-A990-DC94-9A7D-B809C980434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Slide Number Placeholder 4">
            <a:extLst>
              <a:ext uri="{FF2B5EF4-FFF2-40B4-BE49-F238E27FC236}">
                <a16:creationId xmlns:a16="http://schemas.microsoft.com/office/drawing/2014/main" id="{0330EE98-CDDB-0708-5DE9-5B4103E52AE4}"/>
              </a:ext>
            </a:extLst>
          </p:cNvPr>
          <p:cNvSpPr txBox="1">
            <a:spLocks/>
          </p:cNvSpPr>
          <p:nvPr/>
        </p:nvSpPr>
        <p:spPr>
          <a:xfrm>
            <a:off x="10608957" y="5870574"/>
            <a:ext cx="1476000" cy="1404000"/>
          </a:xfrm>
          <a:prstGeom prst="rect">
            <a:avLst/>
          </a:prstGeom>
        </p:spPr>
        <p:txBody>
          <a:bodyPr vert="horz" lIns="91440" tIns="45720" rIns="91440" bIns="45720" rtlCol="0" anchor="ctr"/>
          <a:lstStyle>
            <a:defPPr>
              <a:defRPr lang="en-GB"/>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1800" smtClean="0">
                <a:solidFill>
                  <a:schemeClr val="bg1"/>
                </a:solidFill>
              </a:rPr>
              <a:pPr/>
              <a:t>2</a:t>
            </a:fld>
            <a:endParaRPr lang="en-US" sz="1800" dirty="0">
              <a:solidFill>
                <a:schemeClr val="bg1"/>
              </a:solidFill>
            </a:endParaRPr>
          </a:p>
        </p:txBody>
      </p:sp>
    </p:spTree>
    <p:extLst>
      <p:ext uri="{BB962C8B-B14F-4D97-AF65-F5344CB8AC3E}">
        <p14:creationId xmlns:p14="http://schemas.microsoft.com/office/powerpoint/2010/main" val="2456998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819E2F-EBA2-376A-397A-7F617D9181DD}"/>
              </a:ext>
            </a:extLst>
          </p:cNvPr>
          <p:cNvSpPr>
            <a:spLocks noGrp="1"/>
          </p:cNvSpPr>
          <p:nvPr>
            <p:ph type="title"/>
          </p:nvPr>
        </p:nvSpPr>
        <p:spPr>
          <a:xfrm>
            <a:off x="419707" y="86776"/>
            <a:ext cx="8005836" cy="676170"/>
          </a:xfrm>
        </p:spPr>
        <p:txBody>
          <a:bodyPr anchor="b">
            <a:normAutofit/>
          </a:bodyPr>
          <a:lstStyle/>
          <a:p>
            <a:r>
              <a:rPr lang="en-GB" sz="2800" b="1" dirty="0">
                <a:latin typeface="Times New Roman"/>
                <a:ea typeface="+mj-lt"/>
                <a:cs typeface="+mj-lt"/>
              </a:rPr>
              <a:t>Email template for coding invite </a:t>
            </a:r>
            <a:endParaRPr lang="en-US" sz="2800" dirty="0">
              <a:latin typeface="Times New Roman"/>
              <a:cs typeface="Times New Roman"/>
            </a:endParaRPr>
          </a:p>
        </p:txBody>
      </p:sp>
      <p:pic>
        <p:nvPicPr>
          <p:cNvPr id="2056" name="Picture 8">
            <a:extLst>
              <a:ext uri="{FF2B5EF4-FFF2-40B4-BE49-F238E27FC236}">
                <a16:creationId xmlns:a16="http://schemas.microsoft.com/office/drawing/2014/main" id="{E096B9DB-9A78-9D12-59D4-401D5B99A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97" y="988745"/>
            <a:ext cx="10617200" cy="58412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2D7D6BC-176A-D4B8-0CEF-AAB14E887F4D}"/>
              </a:ext>
            </a:extLst>
          </p:cNvPr>
          <p:cNvSpPr txBox="1">
            <a:spLocks/>
          </p:cNvSpPr>
          <p:nvPr/>
        </p:nvSpPr>
        <p:spPr>
          <a:xfrm>
            <a:off x="10608957" y="5870574"/>
            <a:ext cx="1476000" cy="1404000"/>
          </a:xfrm>
          <a:prstGeom prst="rect">
            <a:avLst/>
          </a:prstGeom>
        </p:spPr>
        <p:txBody>
          <a:bodyPr vert="horz" lIns="91440" tIns="45720" rIns="91440" bIns="45720" rtlCol="0" anchor="ctr"/>
          <a:lstStyle>
            <a:defPPr>
              <a:defRPr lang="en-GB"/>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1800" smtClean="0">
                <a:solidFill>
                  <a:schemeClr val="bg1"/>
                </a:solidFill>
              </a:rPr>
              <a:pPr/>
              <a:t>3</a:t>
            </a:fld>
            <a:endParaRPr lang="en-US" sz="1800" dirty="0">
              <a:solidFill>
                <a:schemeClr val="bg1"/>
              </a:solidFill>
            </a:endParaRPr>
          </a:p>
        </p:txBody>
      </p:sp>
    </p:spTree>
    <p:extLst>
      <p:ext uri="{BB962C8B-B14F-4D97-AF65-F5344CB8AC3E}">
        <p14:creationId xmlns:p14="http://schemas.microsoft.com/office/powerpoint/2010/main" val="16297931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84FD5E-30CB-AAF5-A1D2-0EEB9C6A6185}"/>
              </a:ext>
            </a:extLst>
          </p:cNvPr>
          <p:cNvSpPr>
            <a:spLocks noGrp="1"/>
          </p:cNvSpPr>
          <p:nvPr>
            <p:ph type="title"/>
          </p:nvPr>
        </p:nvSpPr>
        <p:spPr>
          <a:xfrm>
            <a:off x="403125" y="215003"/>
            <a:ext cx="8115842" cy="652480"/>
          </a:xfrm>
        </p:spPr>
        <p:txBody>
          <a:bodyPr anchor="b">
            <a:noAutofit/>
          </a:bodyPr>
          <a:lstStyle/>
          <a:p>
            <a:r>
              <a:rPr lang="en-GB" sz="2800" b="1" dirty="0">
                <a:latin typeface="Times New Roman"/>
                <a:ea typeface="+mj-lt"/>
                <a:cs typeface="+mj-lt"/>
              </a:rPr>
              <a:t>USER STORY FOR Technical Recruiter:</a:t>
            </a:r>
            <a:endParaRPr lang="en-US" sz="2800" dirty="0">
              <a:latin typeface="Times New Roman"/>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DE30EF6D-EA3E-59B4-984D-E5117C383506}"/>
              </a:ext>
            </a:extLst>
          </p:cNvPr>
          <p:cNvSpPr>
            <a:spLocks noGrp="1"/>
          </p:cNvSpPr>
          <p:nvPr>
            <p:ph idx="1"/>
          </p:nvPr>
        </p:nvSpPr>
        <p:spPr>
          <a:xfrm>
            <a:off x="108158" y="832111"/>
            <a:ext cx="8883443" cy="5880863"/>
          </a:xfrm>
        </p:spPr>
        <p:txBody>
          <a:bodyPr>
            <a:normAutofit/>
          </a:bodyPr>
          <a:lstStyle/>
          <a:p>
            <a:pPr marL="0" indent="0" algn="just" rtl="0">
              <a:buNone/>
            </a:pPr>
            <a:r>
              <a:rPr lang="en-IN" b="1" dirty="0">
                <a:effectLst/>
                <a:latin typeface="Times New Roman" panose="02020603050405020304" pitchFamily="18" charset="0"/>
                <a:cs typeface="Times New Roman" panose="02020603050405020304" pitchFamily="18" charset="0"/>
              </a:rPr>
              <a:t>Purpose</a:t>
            </a:r>
            <a:r>
              <a:rPr lang="en-IN" dirty="0">
                <a:effectLst/>
                <a:latin typeface="Times New Roman" panose="02020603050405020304" pitchFamily="18" charset="0"/>
                <a:cs typeface="Times New Roman" panose="02020603050405020304" pitchFamily="18" charset="0"/>
              </a:rPr>
              <a:t>: As a Technical Recruiter, I aim to utilize this new feature to streamline the recruitment process, enabling me to assess the candidate's performance and provide constructive feedback.</a:t>
            </a:r>
          </a:p>
          <a:p>
            <a:pPr marL="0" indent="0" algn="just" rtl="0">
              <a:buNone/>
            </a:pPr>
            <a:endParaRPr lang="en-IN" dirty="0">
              <a:effectLst/>
              <a:latin typeface="Times New Roman" panose="02020603050405020304" pitchFamily="18" charset="0"/>
              <a:cs typeface="Times New Roman" panose="02020603050405020304" pitchFamily="18" charset="0"/>
            </a:endParaRPr>
          </a:p>
          <a:p>
            <a:pPr marL="0" indent="0" algn="just" rtl="0">
              <a:buNone/>
            </a:pPr>
            <a:r>
              <a:rPr lang="en-IN" b="1" dirty="0">
                <a:effectLst/>
                <a:latin typeface="Times New Roman" panose="02020603050405020304" pitchFamily="18" charset="0"/>
                <a:cs typeface="Times New Roman" panose="02020603050405020304" pitchFamily="18" charset="0"/>
              </a:rPr>
              <a:t>Must have</a:t>
            </a:r>
            <a:r>
              <a:rPr lang="en-IN" dirty="0">
                <a:effectLst/>
                <a:latin typeface="Times New Roman" panose="02020603050405020304" pitchFamily="18" charset="0"/>
                <a:cs typeface="Times New Roman" panose="02020603050405020304" pitchFamily="18" charset="0"/>
              </a:rPr>
              <a:t>:</a:t>
            </a:r>
          </a:p>
          <a:p>
            <a:pPr algn="just" rtl="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 wish to receive notifications from the algorithm regarding the invitation list, including candidate details in a document format. </a:t>
            </a:r>
          </a:p>
          <a:p>
            <a:pPr algn="just" rtl="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 would like to receive mail/ notification from the algorithm every subsequent step in the recruitment process.</a:t>
            </a:r>
          </a:p>
          <a:p>
            <a:pPr algn="just" rtl="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 would like to thoroughly review the coding solutions submitted by candidates and share my personal feedback on the candidate performance. (Time Complexity, Space Complexity and Clean coding)</a:t>
            </a:r>
          </a:p>
          <a:p>
            <a:pPr algn="just" rtl="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It is crucial to have the capability to schedule interviews for successful candidates who have completed the challenge.</a:t>
            </a:r>
          </a:p>
          <a:p>
            <a:pPr algn="just" rtl="0">
              <a:buFont typeface="Arial" panose="020B0604020202020204" pitchFamily="34" charset="0"/>
              <a:buChar char="•"/>
            </a:pPr>
            <a:endParaRPr lang="en-IN" dirty="0">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D4EB59E-D2C5-19CF-3208-86EE5ADD0CDF}"/>
              </a:ext>
            </a:extLst>
          </p:cNvPr>
          <p:cNvSpPr txBox="1">
            <a:spLocks/>
          </p:cNvSpPr>
          <p:nvPr/>
        </p:nvSpPr>
        <p:spPr>
          <a:xfrm>
            <a:off x="10608957" y="5870574"/>
            <a:ext cx="1476000" cy="1404000"/>
          </a:xfrm>
          <a:prstGeom prst="rect">
            <a:avLst/>
          </a:prstGeom>
        </p:spPr>
        <p:txBody>
          <a:bodyPr vert="horz" lIns="91440" tIns="45720" rIns="91440" bIns="45720" rtlCol="0" anchor="ctr"/>
          <a:lstStyle>
            <a:defPPr>
              <a:defRPr lang="en-GB"/>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1800" smtClean="0">
                <a:solidFill>
                  <a:schemeClr val="bg1"/>
                </a:solidFill>
              </a:rPr>
              <a:pPr/>
              <a:t>4</a:t>
            </a:fld>
            <a:endParaRPr lang="en-US" sz="1800" dirty="0">
              <a:solidFill>
                <a:schemeClr val="bg1"/>
              </a:solidFill>
            </a:endParaRPr>
          </a:p>
        </p:txBody>
      </p:sp>
    </p:spTree>
    <p:extLst>
      <p:ext uri="{BB962C8B-B14F-4D97-AF65-F5344CB8AC3E}">
        <p14:creationId xmlns:p14="http://schemas.microsoft.com/office/powerpoint/2010/main" val="37235368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84FD5E-30CB-AAF5-A1D2-0EEB9C6A6185}"/>
              </a:ext>
            </a:extLst>
          </p:cNvPr>
          <p:cNvSpPr>
            <a:spLocks noGrp="1"/>
          </p:cNvSpPr>
          <p:nvPr>
            <p:ph type="title"/>
          </p:nvPr>
        </p:nvSpPr>
        <p:spPr>
          <a:xfrm>
            <a:off x="403125" y="123563"/>
            <a:ext cx="8115842" cy="652480"/>
          </a:xfrm>
        </p:spPr>
        <p:txBody>
          <a:bodyPr anchor="b">
            <a:noAutofit/>
          </a:bodyPr>
          <a:lstStyle/>
          <a:p>
            <a:r>
              <a:rPr lang="en-US" sz="2800" b="1" dirty="0">
                <a:latin typeface="Times New Roman"/>
                <a:ea typeface="Calibri Light" panose="020F0302020204030204"/>
                <a:cs typeface="Calibri Light" panose="020F0302020204030204"/>
              </a:rPr>
              <a:t>Email Template for interview invite</a:t>
            </a:r>
          </a:p>
        </p:txBody>
      </p:sp>
      <p:pic>
        <p:nvPicPr>
          <p:cNvPr id="1026" name="Picture 2" descr="Image">
            <a:extLst>
              <a:ext uri="{FF2B5EF4-FFF2-40B4-BE49-F238E27FC236}">
                <a16:creationId xmlns:a16="http://schemas.microsoft.com/office/drawing/2014/main" id="{00A03801-F1EF-FDD5-7D6A-5AF06C8B2D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75" y="852338"/>
            <a:ext cx="12192000" cy="60056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a:extLst>
              <a:ext uri="{FF2B5EF4-FFF2-40B4-BE49-F238E27FC236}">
                <a16:creationId xmlns:a16="http://schemas.microsoft.com/office/drawing/2014/main" id="{7BAFEA0C-6D0B-5B9D-60C4-13F88DFA3F64}"/>
              </a:ext>
            </a:extLst>
          </p:cNvPr>
          <p:cNvSpPr txBox="1">
            <a:spLocks/>
          </p:cNvSpPr>
          <p:nvPr/>
        </p:nvSpPr>
        <p:spPr>
          <a:xfrm>
            <a:off x="10608957" y="5870574"/>
            <a:ext cx="1476000" cy="1404000"/>
          </a:xfrm>
          <a:prstGeom prst="rect">
            <a:avLst/>
          </a:prstGeom>
        </p:spPr>
        <p:txBody>
          <a:bodyPr vert="horz" lIns="91440" tIns="45720" rIns="91440" bIns="45720" rtlCol="0" anchor="ctr"/>
          <a:lstStyle>
            <a:defPPr>
              <a:defRPr lang="en-GB"/>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1800" smtClean="0"/>
              <a:pPr/>
              <a:t>5</a:t>
            </a:fld>
            <a:endParaRPr lang="en-US" sz="1800" dirty="0"/>
          </a:p>
        </p:txBody>
      </p:sp>
    </p:spTree>
    <p:extLst>
      <p:ext uri="{BB962C8B-B14F-4D97-AF65-F5344CB8AC3E}">
        <p14:creationId xmlns:p14="http://schemas.microsoft.com/office/powerpoint/2010/main" val="290192592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2385B9-4865-6459-992B-6245043DEDEC}"/>
              </a:ext>
            </a:extLst>
          </p:cNvPr>
          <p:cNvSpPr>
            <a:spLocks noGrp="1"/>
          </p:cNvSpPr>
          <p:nvPr>
            <p:ph type="title"/>
          </p:nvPr>
        </p:nvSpPr>
        <p:spPr>
          <a:xfrm>
            <a:off x="455993" y="215003"/>
            <a:ext cx="7969550" cy="652480"/>
          </a:xfrm>
        </p:spPr>
        <p:txBody>
          <a:bodyPr anchor="b">
            <a:normAutofit/>
          </a:bodyPr>
          <a:lstStyle/>
          <a:p>
            <a:r>
              <a:rPr lang="en-GB" sz="2800" b="1" dirty="0">
                <a:latin typeface="Times New Roman"/>
                <a:ea typeface="+mj-lt"/>
                <a:cs typeface="+mj-lt"/>
              </a:rPr>
              <a:t>User Story for Candidate</a:t>
            </a:r>
            <a:endParaRPr lang="en-US" sz="2800" dirty="0">
              <a:latin typeface="Times New Roman"/>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23D44AFD-9594-25D8-8AB5-B6021DD90200}"/>
              </a:ext>
            </a:extLst>
          </p:cNvPr>
          <p:cNvSpPr>
            <a:spLocks noGrp="1"/>
          </p:cNvSpPr>
          <p:nvPr>
            <p:ph idx="1"/>
          </p:nvPr>
        </p:nvSpPr>
        <p:spPr>
          <a:xfrm>
            <a:off x="157319" y="871069"/>
            <a:ext cx="9166120" cy="5608389"/>
          </a:xfrm>
        </p:spPr>
        <p:txBody>
          <a:bodyPr vert="horz" lIns="91440" tIns="45720" rIns="91440" bIns="45720" rtlCol="0" anchor="ctr">
            <a:noAutofit/>
          </a:bodyPr>
          <a:lstStyle/>
          <a:p>
            <a:pPr algn="just">
              <a:buNone/>
            </a:pPr>
            <a:r>
              <a:rPr lang="en-GB" b="1" dirty="0">
                <a:solidFill>
                  <a:schemeClr val="tx1">
                    <a:lumMod val="85000"/>
                    <a:lumOff val="15000"/>
                  </a:schemeClr>
                </a:solidFill>
                <a:latin typeface="Times New Roman"/>
                <a:ea typeface="Calibri" panose="020F0502020204030204"/>
                <a:cs typeface="Times New Roman"/>
              </a:rPr>
              <a:t>Purpose:</a:t>
            </a:r>
            <a:r>
              <a:rPr lang="en-GB" dirty="0">
                <a:solidFill>
                  <a:schemeClr val="tx1">
                    <a:lumMod val="85000"/>
                    <a:lumOff val="15000"/>
                  </a:schemeClr>
                </a:solidFill>
                <a:latin typeface="Times New Roman"/>
                <a:ea typeface="Calibri" panose="020F0502020204030204"/>
                <a:cs typeface="Times New Roman"/>
              </a:rPr>
              <a:t> As a candidate I would like to experience a smooth selection/hiring process with clear instructions and communications at all points in time. Irrespective of getting hired or given an interview I would like to have a candidate feedback.</a:t>
            </a:r>
          </a:p>
          <a:p>
            <a:pPr algn="just">
              <a:buNone/>
            </a:pPr>
            <a:endParaRPr lang="en-US" dirty="0">
              <a:solidFill>
                <a:schemeClr val="tx1">
                  <a:lumMod val="85000"/>
                  <a:lumOff val="15000"/>
                </a:schemeClr>
              </a:solidFill>
              <a:latin typeface="Times New Roman"/>
              <a:ea typeface="Calibri" panose="020F0502020204030204"/>
              <a:cs typeface="Times New Roman"/>
            </a:endParaRPr>
          </a:p>
          <a:p>
            <a:pPr algn="just">
              <a:buNone/>
            </a:pPr>
            <a:r>
              <a:rPr lang="en-GB" b="1" dirty="0">
                <a:solidFill>
                  <a:schemeClr val="tx1">
                    <a:lumMod val="85000"/>
                    <a:lumOff val="15000"/>
                  </a:schemeClr>
                </a:solidFill>
                <a:latin typeface="Times New Roman"/>
                <a:ea typeface="Calibri" panose="020F0502020204030204"/>
                <a:cs typeface="Times New Roman"/>
              </a:rPr>
              <a:t>Must have:</a:t>
            </a:r>
          </a:p>
          <a:p>
            <a:pPr algn="just"/>
            <a:r>
              <a:rPr lang="en-GB" dirty="0">
                <a:solidFill>
                  <a:schemeClr val="tx1">
                    <a:lumMod val="85000"/>
                    <a:lumOff val="15000"/>
                  </a:schemeClr>
                </a:solidFill>
                <a:latin typeface="Times New Roman"/>
                <a:ea typeface="Calibri" panose="020F0502020204030204"/>
                <a:cs typeface="Times New Roman"/>
              </a:rPr>
              <a:t>I would value receiving an invitation from the system informing me of my selection for a coding challenge, along with the option to accept or decline the proposal.</a:t>
            </a:r>
          </a:p>
          <a:p>
            <a:pPr algn="just"/>
            <a:r>
              <a:rPr lang="en-GB" dirty="0">
                <a:solidFill>
                  <a:schemeClr val="tx1">
                    <a:lumMod val="85000"/>
                    <a:lumOff val="15000"/>
                  </a:schemeClr>
                </a:solidFill>
                <a:latin typeface="Times New Roman"/>
                <a:ea typeface="Calibri" panose="020F0502020204030204"/>
                <a:cs typeface="Times New Roman"/>
              </a:rPr>
              <a:t>Upon accepting the invitation, I expect to receive a series of programming challenges, each accompanied by a specified time duration within which to solve them.</a:t>
            </a:r>
          </a:p>
          <a:p>
            <a:pPr algn="just"/>
            <a:r>
              <a:rPr lang="en-GB" dirty="0">
                <a:solidFill>
                  <a:schemeClr val="tx1">
                    <a:lumMod val="85000"/>
                    <a:lumOff val="15000"/>
                  </a:schemeClr>
                </a:solidFill>
                <a:latin typeface="Times New Roman"/>
                <a:ea typeface="Calibri" panose="020F0502020204030204"/>
                <a:cs typeface="Times New Roman"/>
              </a:rPr>
              <a:t>I expect to get an integrated coding environment for solving the coding challenges.</a:t>
            </a:r>
          </a:p>
          <a:p>
            <a:pPr algn="just"/>
            <a:r>
              <a:rPr lang="en-GB" dirty="0">
                <a:solidFill>
                  <a:schemeClr val="tx1">
                    <a:lumMod val="85000"/>
                    <a:lumOff val="15000"/>
                  </a:schemeClr>
                </a:solidFill>
                <a:latin typeface="Times New Roman"/>
                <a:ea typeface="Calibri" panose="020F0502020204030204"/>
                <a:cs typeface="Times New Roman"/>
              </a:rPr>
              <a:t>It would be highly beneficial if I could receive detailed feedback on both my coding mistakes and strengths, providing valuable insights for improvement.</a:t>
            </a:r>
          </a:p>
          <a:p>
            <a:pPr algn="just"/>
            <a:r>
              <a:rPr lang="en-GB" dirty="0">
                <a:solidFill>
                  <a:schemeClr val="tx1">
                    <a:lumMod val="85000"/>
                    <a:lumOff val="15000"/>
                  </a:schemeClr>
                </a:solidFill>
                <a:latin typeface="Times New Roman"/>
                <a:ea typeface="Calibri" panose="020F0502020204030204"/>
                <a:cs typeface="Times New Roman"/>
              </a:rPr>
              <a:t>I would appreciate receiving notifications throughout the hiring process, keeping me informed about both progress and any updates relevant to my application.</a:t>
            </a:r>
          </a:p>
        </p:txBody>
      </p:sp>
      <p:sp>
        <p:nvSpPr>
          <p:cNvPr id="4" name="Slide Number Placeholder 3">
            <a:extLst>
              <a:ext uri="{FF2B5EF4-FFF2-40B4-BE49-F238E27FC236}">
                <a16:creationId xmlns:a16="http://schemas.microsoft.com/office/drawing/2014/main" id="{DD509CBF-3633-A5E5-6956-3F816507EDA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Slide Number Placeholder 4">
            <a:extLst>
              <a:ext uri="{FF2B5EF4-FFF2-40B4-BE49-F238E27FC236}">
                <a16:creationId xmlns:a16="http://schemas.microsoft.com/office/drawing/2014/main" id="{CF62E146-F9DC-75DF-C904-CE12D4A3B593}"/>
              </a:ext>
            </a:extLst>
          </p:cNvPr>
          <p:cNvSpPr txBox="1">
            <a:spLocks/>
          </p:cNvSpPr>
          <p:nvPr/>
        </p:nvSpPr>
        <p:spPr>
          <a:xfrm>
            <a:off x="10608957" y="5870574"/>
            <a:ext cx="1476000" cy="1404000"/>
          </a:xfrm>
          <a:prstGeom prst="rect">
            <a:avLst/>
          </a:prstGeom>
        </p:spPr>
        <p:txBody>
          <a:bodyPr vert="horz" lIns="91440" tIns="45720" rIns="91440" bIns="45720" rtlCol="0" anchor="ctr"/>
          <a:lstStyle>
            <a:defPPr>
              <a:defRPr lang="en-GB"/>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1800" smtClean="0">
                <a:solidFill>
                  <a:schemeClr val="bg1"/>
                </a:solidFill>
              </a:rPr>
              <a:pPr/>
              <a:t>6</a:t>
            </a:fld>
            <a:endParaRPr lang="en-US" sz="1800" dirty="0">
              <a:solidFill>
                <a:schemeClr val="bg1"/>
              </a:solidFill>
            </a:endParaRPr>
          </a:p>
        </p:txBody>
      </p:sp>
    </p:spTree>
    <p:extLst>
      <p:ext uri="{BB962C8B-B14F-4D97-AF65-F5344CB8AC3E}">
        <p14:creationId xmlns:p14="http://schemas.microsoft.com/office/powerpoint/2010/main" val="161714431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diagram&#10;&#10;Description automatically generated">
            <a:extLst>
              <a:ext uri="{FF2B5EF4-FFF2-40B4-BE49-F238E27FC236}">
                <a16:creationId xmlns:a16="http://schemas.microsoft.com/office/drawing/2014/main" id="{234DF637-6F46-9597-0AEB-C0D60488C76B}"/>
              </a:ext>
            </a:extLst>
          </p:cNvPr>
          <p:cNvPicPr>
            <a:picLocks noChangeAspect="1"/>
          </p:cNvPicPr>
          <p:nvPr/>
        </p:nvPicPr>
        <p:blipFill rotWithShape="1">
          <a:blip r:embed="rId3">
            <a:extLst>
              <a:ext uri="{28A0092B-C50C-407E-A947-70E740481C1C}">
                <a14:useLocalDpi xmlns:a14="http://schemas.microsoft.com/office/drawing/2010/main" val="0"/>
              </a:ext>
            </a:extLst>
          </a:blip>
          <a:srcRect l="38432" t="3376" r="36990" b="15105"/>
          <a:stretch/>
        </p:blipFill>
        <p:spPr>
          <a:xfrm>
            <a:off x="4678679" y="127319"/>
            <a:ext cx="3736113" cy="6646300"/>
          </a:xfrm>
          <a:prstGeom prst="rect">
            <a:avLst/>
          </a:prstGeom>
        </p:spPr>
      </p:pic>
      <p:sp>
        <p:nvSpPr>
          <p:cNvPr id="5" name="TextBox 4">
            <a:extLst>
              <a:ext uri="{FF2B5EF4-FFF2-40B4-BE49-F238E27FC236}">
                <a16:creationId xmlns:a16="http://schemas.microsoft.com/office/drawing/2014/main" id="{7AD7FE6D-3087-22BC-8940-9F9CACD50EF6}"/>
              </a:ext>
            </a:extLst>
          </p:cNvPr>
          <p:cNvSpPr txBox="1"/>
          <p:nvPr/>
        </p:nvSpPr>
        <p:spPr>
          <a:xfrm>
            <a:off x="995419" y="3009417"/>
            <a:ext cx="276652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FLOWCHART</a:t>
            </a:r>
            <a:r>
              <a:rPr lang="en-US" dirty="0"/>
              <a:t> </a:t>
            </a:r>
          </a:p>
        </p:txBody>
      </p:sp>
      <p:sp>
        <p:nvSpPr>
          <p:cNvPr id="4" name="Slide Number Placeholder 4">
            <a:extLst>
              <a:ext uri="{FF2B5EF4-FFF2-40B4-BE49-F238E27FC236}">
                <a16:creationId xmlns:a16="http://schemas.microsoft.com/office/drawing/2014/main" id="{0F7D3F70-D5A5-2E66-379F-9EA7ED3F68D7}"/>
              </a:ext>
            </a:extLst>
          </p:cNvPr>
          <p:cNvSpPr>
            <a:spLocks noGrp="1"/>
          </p:cNvSpPr>
          <p:nvPr>
            <p:ph type="sldNum" sz="quarter" idx="12"/>
          </p:nvPr>
        </p:nvSpPr>
        <p:spPr>
          <a:xfrm>
            <a:off x="10608957" y="5870574"/>
            <a:ext cx="1476000" cy="1404000"/>
          </a:xfrm>
        </p:spPr>
        <p:txBody>
          <a:bodyPr/>
          <a:lstStyle/>
          <a:p>
            <a:fld id="{D57F1E4F-1CFF-5643-939E-217C01CDF565}" type="slidenum">
              <a:rPr lang="en-US" sz="1800" smtClean="0">
                <a:solidFill>
                  <a:schemeClr val="bg1"/>
                </a:solidFill>
              </a:rPr>
              <a:pPr/>
              <a:t>7</a:t>
            </a:fld>
            <a:endParaRPr lang="en-US" sz="1800" dirty="0">
              <a:solidFill>
                <a:schemeClr val="bg1"/>
              </a:solidFill>
            </a:endParaRPr>
          </a:p>
        </p:txBody>
      </p:sp>
    </p:spTree>
    <p:extLst>
      <p:ext uri="{BB962C8B-B14F-4D97-AF65-F5344CB8AC3E}">
        <p14:creationId xmlns:p14="http://schemas.microsoft.com/office/powerpoint/2010/main" val="176065373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9A1EF1-ED32-EF75-95CD-85DD5B32BC87}"/>
            </a:ext>
          </a:extLst>
        </p:cNvPr>
        <p:cNvGrpSpPr/>
        <p:nvPr/>
      </p:nvGrpSpPr>
      <p:grpSpPr>
        <a:xfrm>
          <a:off x="0" y="0"/>
          <a:ext cx="0" cy="0"/>
          <a:chOff x="0" y="0"/>
          <a:chExt cx="0" cy="0"/>
        </a:xfrm>
      </p:grpSpPr>
      <p:sp>
        <p:nvSpPr>
          <p:cNvPr id="62" name="TextBox 61">
            <a:extLst>
              <a:ext uri="{FF2B5EF4-FFF2-40B4-BE49-F238E27FC236}">
                <a16:creationId xmlns:a16="http://schemas.microsoft.com/office/drawing/2014/main" id="{6822A5C8-DE71-5B9D-C1A3-D38A707B4C73}"/>
              </a:ext>
            </a:extLst>
          </p:cNvPr>
          <p:cNvSpPr txBox="1"/>
          <p:nvPr/>
        </p:nvSpPr>
        <p:spPr>
          <a:xfrm>
            <a:off x="3817167" y="2795700"/>
            <a:ext cx="42441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000" dirty="0">
                <a:latin typeface="Times New Roman"/>
                <a:cs typeface="Calibri"/>
              </a:rPr>
              <a:t>Thank you!!</a:t>
            </a:r>
          </a:p>
        </p:txBody>
      </p:sp>
      <p:pic>
        <p:nvPicPr>
          <p:cNvPr id="2" name="Picture 1" descr="750+ Question Mark Pictures | Download Free Images on Unsplash">
            <a:extLst>
              <a:ext uri="{FF2B5EF4-FFF2-40B4-BE49-F238E27FC236}">
                <a16:creationId xmlns:a16="http://schemas.microsoft.com/office/drawing/2014/main" id="{E2402864-5FF4-E71F-AE29-2674B9E0D7C0}"/>
              </a:ext>
            </a:extLst>
          </p:cNvPr>
          <p:cNvPicPr>
            <a:picLocks noChangeAspect="1"/>
          </p:cNvPicPr>
          <p:nvPr/>
        </p:nvPicPr>
        <p:blipFill>
          <a:blip r:embed="rId3"/>
          <a:stretch>
            <a:fillRect/>
          </a:stretch>
        </p:blipFill>
        <p:spPr>
          <a:xfrm>
            <a:off x="8157984" y="1030147"/>
            <a:ext cx="3668563" cy="4826643"/>
          </a:xfrm>
          <a:prstGeom prst="rect">
            <a:avLst/>
          </a:prstGeom>
        </p:spPr>
      </p:pic>
      <p:sp>
        <p:nvSpPr>
          <p:cNvPr id="4" name="Slide Number Placeholder 4">
            <a:extLst>
              <a:ext uri="{FF2B5EF4-FFF2-40B4-BE49-F238E27FC236}">
                <a16:creationId xmlns:a16="http://schemas.microsoft.com/office/drawing/2014/main" id="{4B7BAE44-0604-60CC-8B45-85E2D801D407}"/>
              </a:ext>
            </a:extLst>
          </p:cNvPr>
          <p:cNvSpPr>
            <a:spLocks noGrp="1"/>
          </p:cNvSpPr>
          <p:nvPr>
            <p:ph type="sldNum" sz="quarter" idx="12"/>
          </p:nvPr>
        </p:nvSpPr>
        <p:spPr>
          <a:xfrm>
            <a:off x="10608957" y="5870574"/>
            <a:ext cx="1476000" cy="1404000"/>
          </a:xfrm>
        </p:spPr>
        <p:txBody>
          <a:bodyPr/>
          <a:lstStyle/>
          <a:p>
            <a:fld id="{D57F1E4F-1CFF-5643-939E-217C01CDF565}" type="slidenum">
              <a:rPr lang="en-US" sz="1800" smtClean="0"/>
              <a:pPr/>
              <a:t>8</a:t>
            </a:fld>
            <a:endParaRPr lang="en-US" sz="1800" dirty="0"/>
          </a:p>
        </p:txBody>
      </p:sp>
    </p:spTree>
    <p:extLst>
      <p:ext uri="{BB962C8B-B14F-4D97-AF65-F5344CB8AC3E}">
        <p14:creationId xmlns:p14="http://schemas.microsoft.com/office/powerpoint/2010/main" val="2190792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TotalTime>
  <Words>509</Words>
  <Application>Microsoft Office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Celestial</vt:lpstr>
      <vt:lpstr>Team 5</vt:lpstr>
      <vt:lpstr>User Story for HR</vt:lpstr>
      <vt:lpstr>Email template for coding invite </vt:lpstr>
      <vt:lpstr>USER STORY FOR Technical Recruiter:</vt:lpstr>
      <vt:lpstr>Email Template for interview invite</vt:lpstr>
      <vt:lpstr>User Story for Candidate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Erath Balan, Adhirath (SRH Hochschule Heidelberg Student)</cp:lastModifiedBy>
  <cp:revision>213</cp:revision>
  <dcterms:created xsi:type="dcterms:W3CDTF">2023-12-17T15:42:05Z</dcterms:created>
  <dcterms:modified xsi:type="dcterms:W3CDTF">2024-01-01T22:42:13Z</dcterms:modified>
</cp:coreProperties>
</file>