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9"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11"/>
    <p:restoredTop sz="94531"/>
  </p:normalViewPr>
  <p:slideViewPr>
    <p:cSldViewPr snapToGrid="0">
      <p:cViewPr varScale="1">
        <p:scale>
          <a:sx n="78" d="100"/>
          <a:sy n="78" d="100"/>
        </p:scale>
        <p:origin x="11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BC1C8-E69A-3A49-8CA0-B78F707417C5}"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D682A-2277-8641-8819-AB14F2838E07}" type="slidenum">
              <a:rPr lang="en-US" smtClean="0"/>
              <a:t>‹#›</a:t>
            </a:fld>
            <a:endParaRPr lang="en-US"/>
          </a:p>
        </p:txBody>
      </p:sp>
    </p:spTree>
    <p:extLst>
      <p:ext uri="{BB962C8B-B14F-4D97-AF65-F5344CB8AC3E}">
        <p14:creationId xmlns:p14="http://schemas.microsoft.com/office/powerpoint/2010/main" val="109785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6D682A-2277-8641-8819-AB14F2838E07}" type="slidenum">
              <a:rPr lang="en-US" smtClean="0"/>
              <a:t>2</a:t>
            </a:fld>
            <a:endParaRPr lang="en-US"/>
          </a:p>
        </p:txBody>
      </p:sp>
    </p:spTree>
    <p:extLst>
      <p:ext uri="{BB962C8B-B14F-4D97-AF65-F5344CB8AC3E}">
        <p14:creationId xmlns:p14="http://schemas.microsoft.com/office/powerpoint/2010/main" val="913572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why MYSQL? Important to understand the flow: data from API in JSON format, converted to csv using Pandas. </a:t>
            </a:r>
          </a:p>
          <a:p>
            <a:r>
              <a:rPr lang="en-US" dirty="0"/>
              <a:t>2) Pandas: A data analysis and manipulation library for python, providing DS’s and FN’s to manipulate data. Versatile in handling various data formats.</a:t>
            </a:r>
          </a:p>
          <a:p>
            <a:r>
              <a:rPr lang="en-US" dirty="0"/>
              <a:t>3) MYSQL gives priority to data security: for example it has access privilege system and user accounts mgmt.</a:t>
            </a:r>
          </a:p>
          <a:p>
            <a:r>
              <a:rPr lang="en-US" dirty="0"/>
              <a:t>4) Optimum speed even if we store considerable amt of data. It’s an industry standard </a:t>
            </a:r>
          </a:p>
          <a:p>
            <a:r>
              <a:rPr lang="en-US" dirty="0"/>
              <a:t>5) scalability, efficiency, 24x7 runtime</a:t>
            </a:r>
          </a:p>
          <a:p>
            <a:r>
              <a:rPr lang="en-US" dirty="0"/>
              <a:t>6) can be used in variety of hosts: windows, </a:t>
            </a:r>
            <a:r>
              <a:rPr lang="en-US" dirty="0" err="1"/>
              <a:t>unix</a:t>
            </a:r>
            <a:r>
              <a:rPr lang="en-US" dirty="0"/>
              <a:t>, Linux</a:t>
            </a:r>
          </a:p>
        </p:txBody>
      </p:sp>
      <p:sp>
        <p:nvSpPr>
          <p:cNvPr id="4" name="Slide Number Placeholder 3"/>
          <p:cNvSpPr>
            <a:spLocks noGrp="1"/>
          </p:cNvSpPr>
          <p:nvPr>
            <p:ph type="sldNum" sz="quarter" idx="5"/>
          </p:nvPr>
        </p:nvSpPr>
        <p:spPr/>
        <p:txBody>
          <a:bodyPr/>
          <a:lstStyle/>
          <a:p>
            <a:fld id="{F06D682A-2277-8641-8819-AB14F2838E07}" type="slidenum">
              <a:rPr lang="en-US" smtClean="0"/>
              <a:t>3</a:t>
            </a:fld>
            <a:endParaRPr lang="en-US"/>
          </a:p>
        </p:txBody>
      </p:sp>
    </p:spTree>
    <p:extLst>
      <p:ext uri="{BB962C8B-B14F-4D97-AF65-F5344CB8AC3E}">
        <p14:creationId xmlns:p14="http://schemas.microsoft.com/office/powerpoint/2010/main" val="1732032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6D682A-2277-8641-8819-AB14F2838E07}" type="slidenum">
              <a:rPr lang="en-US" smtClean="0"/>
              <a:t>4</a:t>
            </a:fld>
            <a:endParaRPr lang="en-US"/>
          </a:p>
        </p:txBody>
      </p:sp>
    </p:spTree>
    <p:extLst>
      <p:ext uri="{BB962C8B-B14F-4D97-AF65-F5344CB8AC3E}">
        <p14:creationId xmlns:p14="http://schemas.microsoft.com/office/powerpoint/2010/main" val="2220072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So after the model is being trained in the architectural flow we come to UI interface part.</a:t>
            </a:r>
          </a:p>
          <a:p>
            <a:pPr rtl="0"/>
            <a:r>
              <a:rPr lang="en-US" dirty="0">
                <a:effectLst/>
              </a:rPr>
              <a:t>There will be a particular route that will be dedicated to the HR where the HR can select a particular skill set required for the company and when they click on the search button then  the flow goes back to the database where we will filter the candidates with respect to the particular skills and those candidates will be sent to the pre trained model which is going to label whether the candidate should be selected or not. After </a:t>
            </a:r>
            <a:r>
              <a:rPr lang="en-US" dirty="0" err="1">
                <a:effectLst/>
              </a:rPr>
              <a:t>thatthose</a:t>
            </a:r>
            <a:r>
              <a:rPr lang="en-US" dirty="0">
                <a:effectLst/>
              </a:rPr>
              <a:t> labelled </a:t>
            </a:r>
            <a:r>
              <a:rPr lang="en-US" dirty="0" err="1">
                <a:effectLst/>
              </a:rPr>
              <a:t>candidatesoutput</a:t>
            </a:r>
            <a:r>
              <a:rPr lang="en-US" dirty="0">
                <a:effectLst/>
              </a:rPr>
              <a:t> will be visible to the HR along with the new column where we will give a button so that the HR can share the mail to the selected candidates. This will be the UI for the HR.</a:t>
            </a:r>
          </a:p>
          <a:p>
            <a:endParaRPr lang="en-IN" dirty="0"/>
          </a:p>
        </p:txBody>
      </p:sp>
      <p:sp>
        <p:nvSpPr>
          <p:cNvPr id="4" name="Slide Number Placeholder 3"/>
          <p:cNvSpPr>
            <a:spLocks noGrp="1"/>
          </p:cNvSpPr>
          <p:nvPr>
            <p:ph type="sldNum" sz="quarter" idx="5"/>
          </p:nvPr>
        </p:nvSpPr>
        <p:spPr/>
        <p:txBody>
          <a:bodyPr/>
          <a:lstStyle/>
          <a:p>
            <a:fld id="{F06D682A-2277-8641-8819-AB14F2838E07}" type="slidenum">
              <a:rPr lang="en-US" smtClean="0"/>
              <a:t>5</a:t>
            </a:fld>
            <a:endParaRPr lang="en-US"/>
          </a:p>
        </p:txBody>
      </p:sp>
    </p:spTree>
    <p:extLst>
      <p:ext uri="{BB962C8B-B14F-4D97-AF65-F5344CB8AC3E}">
        <p14:creationId xmlns:p14="http://schemas.microsoft.com/office/powerpoint/2010/main" val="255102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latin typeface="-apple-system"/>
              </a:rPr>
              <a:t> Coming back to the Technical Recruiter we can see that 3 new columns has been added which are 1, 2, 3. after the candidates has attempted the coding test he/she will be able to view the answers. The coding link will expire within 3days. </a:t>
            </a:r>
          </a:p>
          <a:p>
            <a:pPr rtl="0"/>
            <a:r>
              <a:rPr lang="en-US" dirty="0">
                <a:effectLst/>
                <a:latin typeface="-apple-system"/>
              </a:rPr>
              <a:t> </a:t>
            </a:r>
          </a:p>
          <a:p>
            <a:endParaRPr lang="en-IN" dirty="0"/>
          </a:p>
        </p:txBody>
      </p:sp>
      <p:sp>
        <p:nvSpPr>
          <p:cNvPr id="4" name="Slide Number Placeholder 3"/>
          <p:cNvSpPr>
            <a:spLocks noGrp="1"/>
          </p:cNvSpPr>
          <p:nvPr>
            <p:ph type="sldNum" sz="quarter" idx="5"/>
          </p:nvPr>
        </p:nvSpPr>
        <p:spPr/>
        <p:txBody>
          <a:bodyPr/>
          <a:lstStyle/>
          <a:p>
            <a:fld id="{F06D682A-2277-8641-8819-AB14F2838E07}" type="slidenum">
              <a:rPr lang="en-US" smtClean="0"/>
              <a:t>6</a:t>
            </a:fld>
            <a:endParaRPr lang="en-US"/>
          </a:p>
        </p:txBody>
      </p:sp>
    </p:spTree>
    <p:extLst>
      <p:ext uri="{BB962C8B-B14F-4D97-AF65-F5344CB8AC3E}">
        <p14:creationId xmlns:p14="http://schemas.microsoft.com/office/powerpoint/2010/main" val="343759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5211-84F4-39FE-D023-05CD62A0B7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66BAE4F-280E-35AC-6FFF-77AE0E80A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DF1612C-AF5C-701C-41D1-22BFF8DC2600}"/>
              </a:ext>
            </a:extLst>
          </p:cNvPr>
          <p:cNvSpPr>
            <a:spLocks noGrp="1"/>
          </p:cNvSpPr>
          <p:nvPr>
            <p:ph type="dt" sz="half" idx="10"/>
          </p:nvPr>
        </p:nvSpPr>
        <p:spPr/>
        <p:txBody>
          <a:bodyPr/>
          <a:lstStyle/>
          <a:p>
            <a:fld id="{42B014FB-9423-7F4C-8EEA-216D6890819A}" type="datetime1">
              <a:rPr lang="en-IN" smtClean="0"/>
              <a:t>05-02-2024</a:t>
            </a:fld>
            <a:endParaRPr lang="en-US"/>
          </a:p>
        </p:txBody>
      </p:sp>
      <p:sp>
        <p:nvSpPr>
          <p:cNvPr id="5" name="Footer Placeholder 4">
            <a:extLst>
              <a:ext uri="{FF2B5EF4-FFF2-40B4-BE49-F238E27FC236}">
                <a16:creationId xmlns:a16="http://schemas.microsoft.com/office/drawing/2014/main" id="{DAFA0E48-77B5-1623-9A2B-3F6AEF843ACE}"/>
              </a:ext>
            </a:extLst>
          </p:cNvPr>
          <p:cNvSpPr>
            <a:spLocks noGrp="1"/>
          </p:cNvSpPr>
          <p:nvPr>
            <p:ph type="ftr" sz="quarter" idx="11"/>
          </p:nvPr>
        </p:nvSpPr>
        <p:spPr/>
        <p:txBody>
          <a:bodyPr/>
          <a:lstStyle/>
          <a:p>
            <a:r>
              <a:rPr lang="en-US"/>
              <a:t>Big Data Programming - Python</a:t>
            </a:r>
          </a:p>
        </p:txBody>
      </p:sp>
      <p:sp>
        <p:nvSpPr>
          <p:cNvPr id="6" name="Slide Number Placeholder 5">
            <a:extLst>
              <a:ext uri="{FF2B5EF4-FFF2-40B4-BE49-F238E27FC236}">
                <a16:creationId xmlns:a16="http://schemas.microsoft.com/office/drawing/2014/main" id="{80B04745-5DCB-5CE2-ED46-2FF72AD04975}"/>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149083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03BC-7F54-665B-C3DE-C5650650392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28E6006-8D64-EFF1-BC8E-81E88B0CE0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BF3CB0-30E6-4BE7-C05B-35B4EE1D9130}"/>
              </a:ext>
            </a:extLst>
          </p:cNvPr>
          <p:cNvSpPr>
            <a:spLocks noGrp="1"/>
          </p:cNvSpPr>
          <p:nvPr>
            <p:ph type="dt" sz="half" idx="10"/>
          </p:nvPr>
        </p:nvSpPr>
        <p:spPr/>
        <p:txBody>
          <a:bodyPr/>
          <a:lstStyle/>
          <a:p>
            <a:fld id="{EFAE9062-6733-CB4F-B18B-35097AC02584}" type="datetime1">
              <a:rPr lang="en-IN" smtClean="0"/>
              <a:t>05-02-2024</a:t>
            </a:fld>
            <a:endParaRPr lang="en-US"/>
          </a:p>
        </p:txBody>
      </p:sp>
      <p:sp>
        <p:nvSpPr>
          <p:cNvPr id="5" name="Footer Placeholder 4">
            <a:extLst>
              <a:ext uri="{FF2B5EF4-FFF2-40B4-BE49-F238E27FC236}">
                <a16:creationId xmlns:a16="http://schemas.microsoft.com/office/drawing/2014/main" id="{1AD0F5C4-551A-694C-ACAD-538151D14DB6}"/>
              </a:ext>
            </a:extLst>
          </p:cNvPr>
          <p:cNvSpPr>
            <a:spLocks noGrp="1"/>
          </p:cNvSpPr>
          <p:nvPr>
            <p:ph type="ftr" sz="quarter" idx="11"/>
          </p:nvPr>
        </p:nvSpPr>
        <p:spPr/>
        <p:txBody>
          <a:bodyPr/>
          <a:lstStyle/>
          <a:p>
            <a:r>
              <a:rPr lang="en-US"/>
              <a:t>Big Data Programming - Python</a:t>
            </a:r>
          </a:p>
        </p:txBody>
      </p:sp>
      <p:sp>
        <p:nvSpPr>
          <p:cNvPr id="6" name="Slide Number Placeholder 5">
            <a:extLst>
              <a:ext uri="{FF2B5EF4-FFF2-40B4-BE49-F238E27FC236}">
                <a16:creationId xmlns:a16="http://schemas.microsoft.com/office/drawing/2014/main" id="{9690890A-6D26-6DC1-80BA-1B09C48259CF}"/>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27115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E9EE5-F53A-0B99-BBC1-DD7F5A58C4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221178-FFE1-C129-AF3F-F7A5D84DF4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75E29E-BCC8-B6B4-CCA9-B83C94B1F632}"/>
              </a:ext>
            </a:extLst>
          </p:cNvPr>
          <p:cNvSpPr>
            <a:spLocks noGrp="1"/>
          </p:cNvSpPr>
          <p:nvPr>
            <p:ph type="dt" sz="half" idx="10"/>
          </p:nvPr>
        </p:nvSpPr>
        <p:spPr/>
        <p:txBody>
          <a:bodyPr/>
          <a:lstStyle/>
          <a:p>
            <a:fld id="{D3528F33-F20C-6347-B254-6228463E3463}" type="datetime1">
              <a:rPr lang="en-IN" smtClean="0"/>
              <a:t>05-02-2024</a:t>
            </a:fld>
            <a:endParaRPr lang="en-US"/>
          </a:p>
        </p:txBody>
      </p:sp>
      <p:sp>
        <p:nvSpPr>
          <p:cNvPr id="5" name="Footer Placeholder 4">
            <a:extLst>
              <a:ext uri="{FF2B5EF4-FFF2-40B4-BE49-F238E27FC236}">
                <a16:creationId xmlns:a16="http://schemas.microsoft.com/office/drawing/2014/main" id="{9DF78C3D-DF94-62AB-C6BC-B4268707A31B}"/>
              </a:ext>
            </a:extLst>
          </p:cNvPr>
          <p:cNvSpPr>
            <a:spLocks noGrp="1"/>
          </p:cNvSpPr>
          <p:nvPr>
            <p:ph type="ftr" sz="quarter" idx="11"/>
          </p:nvPr>
        </p:nvSpPr>
        <p:spPr/>
        <p:txBody>
          <a:bodyPr/>
          <a:lstStyle/>
          <a:p>
            <a:r>
              <a:rPr lang="en-US"/>
              <a:t>Big Data Programming - Python</a:t>
            </a:r>
          </a:p>
        </p:txBody>
      </p:sp>
      <p:sp>
        <p:nvSpPr>
          <p:cNvPr id="6" name="Slide Number Placeholder 5">
            <a:extLst>
              <a:ext uri="{FF2B5EF4-FFF2-40B4-BE49-F238E27FC236}">
                <a16:creationId xmlns:a16="http://schemas.microsoft.com/office/drawing/2014/main" id="{A67D18A8-FEA4-8334-A0CC-15768CDE804D}"/>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158451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59C9-10EB-612D-AC24-D0A201E314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1546FA-5F23-F6D2-2A0C-526EC0C369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04AD7F-7CB2-6875-B030-525ADE478202}"/>
              </a:ext>
            </a:extLst>
          </p:cNvPr>
          <p:cNvSpPr>
            <a:spLocks noGrp="1"/>
          </p:cNvSpPr>
          <p:nvPr>
            <p:ph type="dt" sz="half" idx="10"/>
          </p:nvPr>
        </p:nvSpPr>
        <p:spPr/>
        <p:txBody>
          <a:bodyPr/>
          <a:lstStyle/>
          <a:p>
            <a:fld id="{9CE99C0E-AA9C-FE44-B1A1-34664C27F42F}" type="datetime1">
              <a:rPr lang="en-IN" smtClean="0"/>
              <a:t>05-02-2024</a:t>
            </a:fld>
            <a:endParaRPr lang="en-US"/>
          </a:p>
        </p:txBody>
      </p:sp>
      <p:sp>
        <p:nvSpPr>
          <p:cNvPr id="5" name="Footer Placeholder 4">
            <a:extLst>
              <a:ext uri="{FF2B5EF4-FFF2-40B4-BE49-F238E27FC236}">
                <a16:creationId xmlns:a16="http://schemas.microsoft.com/office/drawing/2014/main" id="{58EF29FD-E560-16FA-2C82-60E8F036DC25}"/>
              </a:ext>
            </a:extLst>
          </p:cNvPr>
          <p:cNvSpPr>
            <a:spLocks noGrp="1"/>
          </p:cNvSpPr>
          <p:nvPr>
            <p:ph type="ftr" sz="quarter" idx="11"/>
          </p:nvPr>
        </p:nvSpPr>
        <p:spPr/>
        <p:txBody>
          <a:bodyPr/>
          <a:lstStyle/>
          <a:p>
            <a:r>
              <a:rPr lang="en-US"/>
              <a:t>Big Data Programming - Python</a:t>
            </a:r>
          </a:p>
        </p:txBody>
      </p:sp>
      <p:sp>
        <p:nvSpPr>
          <p:cNvPr id="6" name="Slide Number Placeholder 5">
            <a:extLst>
              <a:ext uri="{FF2B5EF4-FFF2-40B4-BE49-F238E27FC236}">
                <a16:creationId xmlns:a16="http://schemas.microsoft.com/office/drawing/2014/main" id="{60D88A73-E9B7-5EFF-64F3-9E9B9E7C7D7C}"/>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25559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9A88-F490-17E2-4937-02F61312D8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2FF412F-01AE-4F52-3653-CD590E50D6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04E4F42-3E21-A54F-6EF9-50D41251EF0C}"/>
              </a:ext>
            </a:extLst>
          </p:cNvPr>
          <p:cNvSpPr>
            <a:spLocks noGrp="1"/>
          </p:cNvSpPr>
          <p:nvPr>
            <p:ph type="dt" sz="half" idx="10"/>
          </p:nvPr>
        </p:nvSpPr>
        <p:spPr/>
        <p:txBody>
          <a:bodyPr/>
          <a:lstStyle/>
          <a:p>
            <a:fld id="{24360B6E-ABCA-D74A-B56A-92FA7F336454}" type="datetime1">
              <a:rPr lang="en-IN" smtClean="0"/>
              <a:t>05-02-2024</a:t>
            </a:fld>
            <a:endParaRPr lang="en-US"/>
          </a:p>
        </p:txBody>
      </p:sp>
      <p:sp>
        <p:nvSpPr>
          <p:cNvPr id="5" name="Footer Placeholder 4">
            <a:extLst>
              <a:ext uri="{FF2B5EF4-FFF2-40B4-BE49-F238E27FC236}">
                <a16:creationId xmlns:a16="http://schemas.microsoft.com/office/drawing/2014/main" id="{813A3883-0832-F2AF-D169-385EFA0D9A02}"/>
              </a:ext>
            </a:extLst>
          </p:cNvPr>
          <p:cNvSpPr>
            <a:spLocks noGrp="1"/>
          </p:cNvSpPr>
          <p:nvPr>
            <p:ph type="ftr" sz="quarter" idx="11"/>
          </p:nvPr>
        </p:nvSpPr>
        <p:spPr/>
        <p:txBody>
          <a:bodyPr/>
          <a:lstStyle/>
          <a:p>
            <a:r>
              <a:rPr lang="en-US"/>
              <a:t>Big Data Programming - Python</a:t>
            </a:r>
          </a:p>
        </p:txBody>
      </p:sp>
      <p:sp>
        <p:nvSpPr>
          <p:cNvPr id="6" name="Slide Number Placeholder 5">
            <a:extLst>
              <a:ext uri="{FF2B5EF4-FFF2-40B4-BE49-F238E27FC236}">
                <a16:creationId xmlns:a16="http://schemas.microsoft.com/office/drawing/2014/main" id="{DD7BE186-D403-DA68-5B13-EA977889F7FE}"/>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136156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07C4-FB06-8E3B-7EA5-8EB9D1B7D38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FB6E9F-A2B5-BEEF-1800-86E286FBFAC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7CB2B2B-CF0F-F595-D4EA-4056EA1E50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02C94C5-B66D-96BF-2F80-BEC97CAE6754}"/>
              </a:ext>
            </a:extLst>
          </p:cNvPr>
          <p:cNvSpPr>
            <a:spLocks noGrp="1"/>
          </p:cNvSpPr>
          <p:nvPr>
            <p:ph type="dt" sz="half" idx="10"/>
          </p:nvPr>
        </p:nvSpPr>
        <p:spPr/>
        <p:txBody>
          <a:bodyPr/>
          <a:lstStyle/>
          <a:p>
            <a:fld id="{3AEEAB32-BCC2-1E49-9B8B-53DEBA7DB1C1}" type="datetime1">
              <a:rPr lang="en-IN" smtClean="0"/>
              <a:t>05-02-2024</a:t>
            </a:fld>
            <a:endParaRPr lang="en-US"/>
          </a:p>
        </p:txBody>
      </p:sp>
      <p:sp>
        <p:nvSpPr>
          <p:cNvPr id="6" name="Footer Placeholder 5">
            <a:extLst>
              <a:ext uri="{FF2B5EF4-FFF2-40B4-BE49-F238E27FC236}">
                <a16:creationId xmlns:a16="http://schemas.microsoft.com/office/drawing/2014/main" id="{16CCAB0D-BBD6-11CE-0344-92A6CE8BCEE0}"/>
              </a:ext>
            </a:extLst>
          </p:cNvPr>
          <p:cNvSpPr>
            <a:spLocks noGrp="1"/>
          </p:cNvSpPr>
          <p:nvPr>
            <p:ph type="ftr" sz="quarter" idx="11"/>
          </p:nvPr>
        </p:nvSpPr>
        <p:spPr/>
        <p:txBody>
          <a:bodyPr/>
          <a:lstStyle/>
          <a:p>
            <a:r>
              <a:rPr lang="en-US"/>
              <a:t>Big Data Programming - Python</a:t>
            </a:r>
          </a:p>
        </p:txBody>
      </p:sp>
      <p:sp>
        <p:nvSpPr>
          <p:cNvPr id="7" name="Slide Number Placeholder 6">
            <a:extLst>
              <a:ext uri="{FF2B5EF4-FFF2-40B4-BE49-F238E27FC236}">
                <a16:creationId xmlns:a16="http://schemas.microsoft.com/office/drawing/2014/main" id="{16FB845F-56AD-8F06-06B0-7C43070FF1DD}"/>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379402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88B3-E0A3-1E7E-5041-BC2ED53F51A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A7CEE5-76DA-2419-9931-9D464C3704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FA03F98-1115-A005-068B-7F7229363F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27E87B9-A2E9-5E61-2EBA-B373EE8C8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87B5AD5-3837-30DA-2609-E35C07DD6D8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4760554-6E1C-A878-A90F-885E2BD83E8B}"/>
              </a:ext>
            </a:extLst>
          </p:cNvPr>
          <p:cNvSpPr>
            <a:spLocks noGrp="1"/>
          </p:cNvSpPr>
          <p:nvPr>
            <p:ph type="dt" sz="half" idx="10"/>
          </p:nvPr>
        </p:nvSpPr>
        <p:spPr/>
        <p:txBody>
          <a:bodyPr/>
          <a:lstStyle/>
          <a:p>
            <a:fld id="{D75C2EFD-A014-6942-B685-BEDBA2A004DA}" type="datetime1">
              <a:rPr lang="en-IN" smtClean="0"/>
              <a:t>05-02-2024</a:t>
            </a:fld>
            <a:endParaRPr lang="en-US"/>
          </a:p>
        </p:txBody>
      </p:sp>
      <p:sp>
        <p:nvSpPr>
          <p:cNvPr id="8" name="Footer Placeholder 7">
            <a:extLst>
              <a:ext uri="{FF2B5EF4-FFF2-40B4-BE49-F238E27FC236}">
                <a16:creationId xmlns:a16="http://schemas.microsoft.com/office/drawing/2014/main" id="{05B7BA0B-6777-4991-DE15-2EE9E482F2BA}"/>
              </a:ext>
            </a:extLst>
          </p:cNvPr>
          <p:cNvSpPr>
            <a:spLocks noGrp="1"/>
          </p:cNvSpPr>
          <p:nvPr>
            <p:ph type="ftr" sz="quarter" idx="11"/>
          </p:nvPr>
        </p:nvSpPr>
        <p:spPr/>
        <p:txBody>
          <a:bodyPr/>
          <a:lstStyle/>
          <a:p>
            <a:r>
              <a:rPr lang="en-US"/>
              <a:t>Big Data Programming - Python</a:t>
            </a:r>
          </a:p>
        </p:txBody>
      </p:sp>
      <p:sp>
        <p:nvSpPr>
          <p:cNvPr id="9" name="Slide Number Placeholder 8">
            <a:extLst>
              <a:ext uri="{FF2B5EF4-FFF2-40B4-BE49-F238E27FC236}">
                <a16:creationId xmlns:a16="http://schemas.microsoft.com/office/drawing/2014/main" id="{18A12572-47AA-BEAB-6270-0D1137FCDDBE}"/>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1264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BB1C-CD49-B69C-9641-7C1B6A6E867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AC6479D-5B3E-B705-F06E-5BBB374EF3E9}"/>
              </a:ext>
            </a:extLst>
          </p:cNvPr>
          <p:cNvSpPr>
            <a:spLocks noGrp="1"/>
          </p:cNvSpPr>
          <p:nvPr>
            <p:ph type="dt" sz="half" idx="10"/>
          </p:nvPr>
        </p:nvSpPr>
        <p:spPr/>
        <p:txBody>
          <a:bodyPr/>
          <a:lstStyle/>
          <a:p>
            <a:fld id="{D72AE416-0887-5E40-A7F7-F2BBFFED4F55}" type="datetime1">
              <a:rPr lang="en-IN" smtClean="0"/>
              <a:t>05-02-2024</a:t>
            </a:fld>
            <a:endParaRPr lang="en-US"/>
          </a:p>
        </p:txBody>
      </p:sp>
      <p:sp>
        <p:nvSpPr>
          <p:cNvPr id="4" name="Footer Placeholder 3">
            <a:extLst>
              <a:ext uri="{FF2B5EF4-FFF2-40B4-BE49-F238E27FC236}">
                <a16:creationId xmlns:a16="http://schemas.microsoft.com/office/drawing/2014/main" id="{C69129C6-5DDC-2728-C88C-CB8F52BB8108}"/>
              </a:ext>
            </a:extLst>
          </p:cNvPr>
          <p:cNvSpPr>
            <a:spLocks noGrp="1"/>
          </p:cNvSpPr>
          <p:nvPr>
            <p:ph type="ftr" sz="quarter" idx="11"/>
          </p:nvPr>
        </p:nvSpPr>
        <p:spPr/>
        <p:txBody>
          <a:bodyPr/>
          <a:lstStyle/>
          <a:p>
            <a:r>
              <a:rPr lang="en-US"/>
              <a:t>Big Data Programming - Python</a:t>
            </a:r>
          </a:p>
        </p:txBody>
      </p:sp>
      <p:sp>
        <p:nvSpPr>
          <p:cNvPr id="5" name="Slide Number Placeholder 4">
            <a:extLst>
              <a:ext uri="{FF2B5EF4-FFF2-40B4-BE49-F238E27FC236}">
                <a16:creationId xmlns:a16="http://schemas.microsoft.com/office/drawing/2014/main" id="{A460ABCC-236A-D407-8288-28F268EC03FD}"/>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16810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55684-E94B-EFB5-B996-C4F690FF7603}"/>
              </a:ext>
            </a:extLst>
          </p:cNvPr>
          <p:cNvSpPr>
            <a:spLocks noGrp="1"/>
          </p:cNvSpPr>
          <p:nvPr>
            <p:ph type="dt" sz="half" idx="10"/>
          </p:nvPr>
        </p:nvSpPr>
        <p:spPr/>
        <p:txBody>
          <a:bodyPr/>
          <a:lstStyle/>
          <a:p>
            <a:fld id="{2E0391D7-D28D-094D-9E84-E166A19E14B8}" type="datetime1">
              <a:rPr lang="en-IN" smtClean="0"/>
              <a:t>05-02-2024</a:t>
            </a:fld>
            <a:endParaRPr lang="en-US"/>
          </a:p>
        </p:txBody>
      </p:sp>
      <p:sp>
        <p:nvSpPr>
          <p:cNvPr id="3" name="Footer Placeholder 2">
            <a:extLst>
              <a:ext uri="{FF2B5EF4-FFF2-40B4-BE49-F238E27FC236}">
                <a16:creationId xmlns:a16="http://schemas.microsoft.com/office/drawing/2014/main" id="{ECD7ED2E-EE41-837E-CBF4-C6AD7CDE0551}"/>
              </a:ext>
            </a:extLst>
          </p:cNvPr>
          <p:cNvSpPr>
            <a:spLocks noGrp="1"/>
          </p:cNvSpPr>
          <p:nvPr>
            <p:ph type="ftr" sz="quarter" idx="11"/>
          </p:nvPr>
        </p:nvSpPr>
        <p:spPr/>
        <p:txBody>
          <a:bodyPr/>
          <a:lstStyle/>
          <a:p>
            <a:r>
              <a:rPr lang="en-US"/>
              <a:t>Big Data Programming - Python</a:t>
            </a:r>
          </a:p>
        </p:txBody>
      </p:sp>
      <p:sp>
        <p:nvSpPr>
          <p:cNvPr id="4" name="Slide Number Placeholder 3">
            <a:extLst>
              <a:ext uri="{FF2B5EF4-FFF2-40B4-BE49-F238E27FC236}">
                <a16:creationId xmlns:a16="http://schemas.microsoft.com/office/drawing/2014/main" id="{BCB80A88-B591-1B6B-74DF-D6A252E159F5}"/>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180566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38A2-8D64-E515-299B-829B49953B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EB82F2D-1D0E-862C-0C5C-F6AC28361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0400D29-43C2-F335-B89D-1BB6854D9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E97D23-86A6-F5F3-B41F-1A3F216E962B}"/>
              </a:ext>
            </a:extLst>
          </p:cNvPr>
          <p:cNvSpPr>
            <a:spLocks noGrp="1"/>
          </p:cNvSpPr>
          <p:nvPr>
            <p:ph type="dt" sz="half" idx="10"/>
          </p:nvPr>
        </p:nvSpPr>
        <p:spPr/>
        <p:txBody>
          <a:bodyPr/>
          <a:lstStyle/>
          <a:p>
            <a:fld id="{95907AAF-8837-464D-A79A-CE8F2B746BE6}" type="datetime1">
              <a:rPr lang="en-IN" smtClean="0"/>
              <a:t>05-02-2024</a:t>
            </a:fld>
            <a:endParaRPr lang="en-US"/>
          </a:p>
        </p:txBody>
      </p:sp>
      <p:sp>
        <p:nvSpPr>
          <p:cNvPr id="6" name="Footer Placeholder 5">
            <a:extLst>
              <a:ext uri="{FF2B5EF4-FFF2-40B4-BE49-F238E27FC236}">
                <a16:creationId xmlns:a16="http://schemas.microsoft.com/office/drawing/2014/main" id="{5933AC48-2A0B-D437-B87A-6086EB5EAB0E}"/>
              </a:ext>
            </a:extLst>
          </p:cNvPr>
          <p:cNvSpPr>
            <a:spLocks noGrp="1"/>
          </p:cNvSpPr>
          <p:nvPr>
            <p:ph type="ftr" sz="quarter" idx="11"/>
          </p:nvPr>
        </p:nvSpPr>
        <p:spPr/>
        <p:txBody>
          <a:bodyPr/>
          <a:lstStyle/>
          <a:p>
            <a:r>
              <a:rPr lang="en-US"/>
              <a:t>Big Data Programming - Python</a:t>
            </a:r>
          </a:p>
        </p:txBody>
      </p:sp>
      <p:sp>
        <p:nvSpPr>
          <p:cNvPr id="7" name="Slide Number Placeholder 6">
            <a:extLst>
              <a:ext uri="{FF2B5EF4-FFF2-40B4-BE49-F238E27FC236}">
                <a16:creationId xmlns:a16="http://schemas.microsoft.com/office/drawing/2014/main" id="{D438086A-AB20-C23B-EEE2-CAA21EFFC363}"/>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323050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0BE9-CCC7-043B-173F-DA8B023072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3C8E57A-2C43-5C9F-6EC4-127DA7EEA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C0816C-BBA8-4AF1-5F6B-1A456708F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90827E-3DAF-E5CF-0C2C-EA833D04140D}"/>
              </a:ext>
            </a:extLst>
          </p:cNvPr>
          <p:cNvSpPr>
            <a:spLocks noGrp="1"/>
          </p:cNvSpPr>
          <p:nvPr>
            <p:ph type="dt" sz="half" idx="10"/>
          </p:nvPr>
        </p:nvSpPr>
        <p:spPr/>
        <p:txBody>
          <a:bodyPr/>
          <a:lstStyle/>
          <a:p>
            <a:fld id="{79DB85D1-465E-A34F-A99F-78E1C3B333EC}" type="datetime1">
              <a:rPr lang="en-IN" smtClean="0"/>
              <a:t>05-02-2024</a:t>
            </a:fld>
            <a:endParaRPr lang="en-US"/>
          </a:p>
        </p:txBody>
      </p:sp>
      <p:sp>
        <p:nvSpPr>
          <p:cNvPr id="6" name="Footer Placeholder 5">
            <a:extLst>
              <a:ext uri="{FF2B5EF4-FFF2-40B4-BE49-F238E27FC236}">
                <a16:creationId xmlns:a16="http://schemas.microsoft.com/office/drawing/2014/main" id="{B49CBA8C-88E3-8006-821D-33E690B3C289}"/>
              </a:ext>
            </a:extLst>
          </p:cNvPr>
          <p:cNvSpPr>
            <a:spLocks noGrp="1"/>
          </p:cNvSpPr>
          <p:nvPr>
            <p:ph type="ftr" sz="quarter" idx="11"/>
          </p:nvPr>
        </p:nvSpPr>
        <p:spPr/>
        <p:txBody>
          <a:bodyPr/>
          <a:lstStyle/>
          <a:p>
            <a:r>
              <a:rPr lang="en-US"/>
              <a:t>Big Data Programming - Python</a:t>
            </a:r>
          </a:p>
        </p:txBody>
      </p:sp>
      <p:sp>
        <p:nvSpPr>
          <p:cNvPr id="7" name="Slide Number Placeholder 6">
            <a:extLst>
              <a:ext uri="{FF2B5EF4-FFF2-40B4-BE49-F238E27FC236}">
                <a16:creationId xmlns:a16="http://schemas.microsoft.com/office/drawing/2014/main" id="{54B9CAE0-02F6-B822-1A1C-4EF88F9332AE}"/>
              </a:ext>
            </a:extLst>
          </p:cNvPr>
          <p:cNvSpPr>
            <a:spLocks noGrp="1"/>
          </p:cNvSpPr>
          <p:nvPr>
            <p:ph type="sldNum" sz="quarter" idx="12"/>
          </p:nvPr>
        </p:nvSpPr>
        <p:spPr/>
        <p:txBody>
          <a:bodyPr/>
          <a:lstStyle/>
          <a:p>
            <a:fld id="{71ADAE15-59C9-644B-AD75-CDFA5097962B}" type="slidenum">
              <a:rPr lang="en-US" smtClean="0"/>
              <a:t>‹#›</a:t>
            </a:fld>
            <a:endParaRPr lang="en-US"/>
          </a:p>
        </p:txBody>
      </p:sp>
    </p:spTree>
    <p:extLst>
      <p:ext uri="{BB962C8B-B14F-4D97-AF65-F5344CB8AC3E}">
        <p14:creationId xmlns:p14="http://schemas.microsoft.com/office/powerpoint/2010/main" val="3873158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A2CDA-538F-156E-0907-4EFAE3459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6350E9-C3A3-FE69-7C8A-DEF7EBA6D7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4B633E-7857-7492-994D-0DB2F5314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5865E-6341-9348-8F84-F35792726BBF}" type="datetime1">
              <a:rPr lang="en-IN" smtClean="0"/>
              <a:t>05-02-2024</a:t>
            </a:fld>
            <a:endParaRPr lang="en-US"/>
          </a:p>
        </p:txBody>
      </p:sp>
      <p:sp>
        <p:nvSpPr>
          <p:cNvPr id="5" name="Footer Placeholder 4">
            <a:extLst>
              <a:ext uri="{FF2B5EF4-FFF2-40B4-BE49-F238E27FC236}">
                <a16:creationId xmlns:a16="http://schemas.microsoft.com/office/drawing/2014/main" id="{B581B196-1F07-B250-15FD-4C2223BBDA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Big Data Programming - Python</a:t>
            </a:r>
          </a:p>
        </p:txBody>
      </p:sp>
      <p:sp>
        <p:nvSpPr>
          <p:cNvPr id="6" name="Slide Number Placeholder 5">
            <a:extLst>
              <a:ext uri="{FF2B5EF4-FFF2-40B4-BE49-F238E27FC236}">
                <a16:creationId xmlns:a16="http://schemas.microsoft.com/office/drawing/2014/main" id="{9008713F-CDFC-582E-87B8-ED848A9D3B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DAE15-59C9-644B-AD75-CDFA5097962B}" type="slidenum">
              <a:rPr lang="en-US" smtClean="0"/>
              <a:t>‹#›</a:t>
            </a:fld>
            <a:endParaRPr lang="en-US"/>
          </a:p>
        </p:txBody>
      </p:sp>
    </p:spTree>
    <p:extLst>
      <p:ext uri="{BB962C8B-B14F-4D97-AF65-F5344CB8AC3E}">
        <p14:creationId xmlns:p14="http://schemas.microsoft.com/office/powerpoint/2010/main" val="267950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9" name="Freeform: Shape 58">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62" name="Freeform: Shape 61">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4" name="Freeform: Shape 63">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Freeform: Shape 66">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Freeform: Shape 67">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DA4EBA51-4834-C06C-FFB8-AE2E86E765B0}"/>
              </a:ext>
            </a:extLst>
          </p:cNvPr>
          <p:cNvSpPr>
            <a:spLocks noGrp="1"/>
          </p:cNvSpPr>
          <p:nvPr>
            <p:ph type="ctrTitle"/>
          </p:nvPr>
        </p:nvSpPr>
        <p:spPr>
          <a:xfrm>
            <a:off x="3502731" y="1777185"/>
            <a:ext cx="5186842" cy="1099198"/>
          </a:xfrm>
        </p:spPr>
        <p:txBody>
          <a:bodyPr anchor="b">
            <a:normAutofit fontScale="90000"/>
          </a:bodyPr>
          <a:lstStyle/>
          <a:p>
            <a:br>
              <a:rPr lang="en-US" sz="8800" dirty="0">
                <a:latin typeface="Algerian" pitchFamily="82" charset="77"/>
                <a:cs typeface="Times New Roman" panose="02020603050405020304" pitchFamily="18" charset="0"/>
              </a:rPr>
            </a:br>
            <a:br>
              <a:rPr lang="en-US" sz="8800" dirty="0">
                <a:latin typeface="Algerian" pitchFamily="82" charset="77"/>
                <a:cs typeface="Times New Roman" panose="02020603050405020304" pitchFamily="18" charset="0"/>
              </a:rPr>
            </a:br>
            <a:r>
              <a:rPr lang="en-US" sz="8800" dirty="0">
                <a:latin typeface="Algerian" pitchFamily="82" charset="77"/>
                <a:cs typeface="Times New Roman" panose="02020603050405020304" pitchFamily="18" charset="0"/>
              </a:rPr>
              <a:t>T</a:t>
            </a:r>
            <a:r>
              <a:rPr lang="en-US" dirty="0">
                <a:latin typeface="Algerian" pitchFamily="82" charset="77"/>
                <a:cs typeface="Times New Roman" panose="02020603050405020304" pitchFamily="18" charset="0"/>
              </a:rPr>
              <a:t>eam – </a:t>
            </a:r>
            <a:r>
              <a:rPr lang="en-US" sz="8900" dirty="0">
                <a:latin typeface="Algerian" pitchFamily="82" charset="77"/>
                <a:cs typeface="Times New Roman" panose="02020603050405020304" pitchFamily="18" charset="0"/>
              </a:rPr>
              <a:t>5</a:t>
            </a:r>
          </a:p>
        </p:txBody>
      </p:sp>
      <p:sp>
        <p:nvSpPr>
          <p:cNvPr id="3" name="Subtitle 2">
            <a:extLst>
              <a:ext uri="{FF2B5EF4-FFF2-40B4-BE49-F238E27FC236}">
                <a16:creationId xmlns:a16="http://schemas.microsoft.com/office/drawing/2014/main" id="{311C5F23-A49E-BD97-B05C-3E7A133C80FD}"/>
              </a:ext>
            </a:extLst>
          </p:cNvPr>
          <p:cNvSpPr>
            <a:spLocks noGrp="1"/>
          </p:cNvSpPr>
          <p:nvPr>
            <p:ph type="subTitle" idx="1"/>
          </p:nvPr>
        </p:nvSpPr>
        <p:spPr>
          <a:xfrm>
            <a:off x="3502135" y="3299253"/>
            <a:ext cx="5188034" cy="2384855"/>
          </a:xfrm>
        </p:spPr>
        <p:txBody>
          <a:bodyPr>
            <a:normAutofit/>
          </a:bodyPr>
          <a:lstStyle/>
          <a:p>
            <a:r>
              <a:rPr lang="en-US" dirty="0" err="1">
                <a:latin typeface="Times New Roman" panose="02020603050405020304" pitchFamily="18" charset="0"/>
                <a:cs typeface="Times New Roman" panose="02020603050405020304" pitchFamily="18" charset="0"/>
              </a:rPr>
              <a:t>Adhirath</a:t>
            </a:r>
            <a:r>
              <a:rPr lang="en-US" dirty="0">
                <a:latin typeface="Times New Roman" panose="02020603050405020304" pitchFamily="18" charset="0"/>
                <a:cs typeface="Times New Roman" panose="02020603050405020304" pitchFamily="18" charset="0"/>
              </a:rPr>
              <a:t> Balan Erath</a:t>
            </a:r>
          </a:p>
          <a:p>
            <a:r>
              <a:rPr lang="en-US" dirty="0">
                <a:latin typeface="Times New Roman" panose="02020603050405020304" pitchFamily="18" charset="0"/>
                <a:cs typeface="Times New Roman" panose="02020603050405020304" pitchFamily="18" charset="0"/>
              </a:rPr>
              <a:t>Sheethal Raghavendra</a:t>
            </a:r>
          </a:p>
          <a:p>
            <a:r>
              <a:rPr lang="en-US" dirty="0">
                <a:latin typeface="Times New Roman" panose="02020603050405020304" pitchFamily="18" charset="0"/>
                <a:cs typeface="Times New Roman" panose="02020603050405020304" pitchFamily="18" charset="0"/>
              </a:rPr>
              <a:t>Madhura Bharat </a:t>
            </a:r>
            <a:r>
              <a:rPr lang="en-US" dirty="0" err="1">
                <a:latin typeface="Times New Roman" panose="02020603050405020304" pitchFamily="18" charset="0"/>
                <a:cs typeface="Times New Roman" panose="02020603050405020304" pitchFamily="18" charset="0"/>
              </a:rPr>
              <a:t>Aravendekar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Gurudarshan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Nagaraju</a:t>
            </a:r>
            <a:r>
              <a:rPr lang="en-US" dirty="0">
                <a:latin typeface="Times New Roman" panose="02020603050405020304" pitchFamily="18" charset="0"/>
                <a:cs typeface="Times New Roman" panose="02020603050405020304" pitchFamily="18" charset="0"/>
              </a:rPr>
              <a:t> Bangalore</a:t>
            </a:r>
          </a:p>
          <a:p>
            <a:r>
              <a:rPr lang="en-US" dirty="0">
                <a:latin typeface="Times New Roman" panose="02020603050405020304" pitchFamily="18" charset="0"/>
                <a:cs typeface="Times New Roman" panose="02020603050405020304" pitchFamily="18" charset="0"/>
              </a:rPr>
              <a:t>Chetan </a:t>
            </a:r>
            <a:r>
              <a:rPr lang="en-US" dirty="0" err="1">
                <a:latin typeface="Times New Roman" panose="02020603050405020304" pitchFamily="18" charset="0"/>
                <a:cs typeface="Times New Roman" panose="02020603050405020304" pitchFamily="18" charset="0"/>
              </a:rPr>
              <a:t>Bhilware</a:t>
            </a:r>
            <a:endParaRPr lang="en-US" dirty="0">
              <a:latin typeface="Times New Roman" panose="02020603050405020304" pitchFamily="18" charset="0"/>
              <a:cs typeface="Times New Roman" panose="02020603050405020304" pitchFamily="18" charset="0"/>
            </a:endParaRPr>
          </a:p>
        </p:txBody>
      </p:sp>
      <p:grpSp>
        <p:nvGrpSpPr>
          <p:cNvPr id="70" name="Group 69">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71" name="Freeform: Shape 70">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4" name="Freeform: Shape 73">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75">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77" name="Freeform: Shape 76">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0" name="Freeform: Shape 79">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81E4061-CF52-1682-51B7-5A6128AEB281}"/>
              </a:ext>
            </a:extLst>
          </p:cNvPr>
          <p:cNvSpPr>
            <a:spLocks noGrp="1"/>
          </p:cNvSpPr>
          <p:nvPr>
            <p:ph type="ftr" sz="quarter" idx="11"/>
          </p:nvPr>
        </p:nvSpPr>
        <p:spPr/>
        <p:txBody>
          <a:bodyPr/>
          <a:lstStyle/>
          <a:p>
            <a:r>
              <a:rPr lang="en-US"/>
              <a:t>Big Data Programming - Python</a:t>
            </a:r>
          </a:p>
        </p:txBody>
      </p:sp>
      <p:sp>
        <p:nvSpPr>
          <p:cNvPr id="5" name="Slide Number Placeholder 4">
            <a:extLst>
              <a:ext uri="{FF2B5EF4-FFF2-40B4-BE49-F238E27FC236}">
                <a16:creationId xmlns:a16="http://schemas.microsoft.com/office/drawing/2014/main" id="{5C18ECAC-8E0F-A5D9-F86F-23AFD3681A8C}"/>
              </a:ext>
            </a:extLst>
          </p:cNvPr>
          <p:cNvSpPr>
            <a:spLocks noGrp="1"/>
          </p:cNvSpPr>
          <p:nvPr>
            <p:ph type="sldNum" sz="quarter" idx="12"/>
          </p:nvPr>
        </p:nvSpPr>
        <p:spPr/>
        <p:txBody>
          <a:bodyPr/>
          <a:lstStyle/>
          <a:p>
            <a:fld id="{71ADAE15-59C9-644B-AD75-CDFA5097962B}" type="slidenum">
              <a:rPr lang="en-US" smtClean="0"/>
              <a:t>1</a:t>
            </a:fld>
            <a:endParaRPr lang="en-US"/>
          </a:p>
        </p:txBody>
      </p:sp>
    </p:spTree>
    <p:extLst>
      <p:ext uri="{BB962C8B-B14F-4D97-AF65-F5344CB8AC3E}">
        <p14:creationId xmlns:p14="http://schemas.microsoft.com/office/powerpoint/2010/main" val="126627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D7E2359-083D-098C-B17A-C9B534067526}"/>
              </a:ext>
            </a:extLst>
          </p:cNvPr>
          <p:cNvSpPr/>
          <p:nvPr/>
        </p:nvSpPr>
        <p:spPr>
          <a:xfrm>
            <a:off x="3263646" y="837653"/>
            <a:ext cx="1642244" cy="661737"/>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Stack Overflow </a:t>
            </a:r>
          </a:p>
        </p:txBody>
      </p:sp>
      <p:sp>
        <p:nvSpPr>
          <p:cNvPr id="6" name="Rounded Rectangle 5">
            <a:extLst>
              <a:ext uri="{FF2B5EF4-FFF2-40B4-BE49-F238E27FC236}">
                <a16:creationId xmlns:a16="http://schemas.microsoft.com/office/drawing/2014/main" id="{78FE5C89-4EE4-70F9-31E3-F3C9D99CEB08}"/>
              </a:ext>
            </a:extLst>
          </p:cNvPr>
          <p:cNvSpPr/>
          <p:nvPr/>
        </p:nvSpPr>
        <p:spPr>
          <a:xfrm>
            <a:off x="6391857" y="837653"/>
            <a:ext cx="1720516" cy="661737"/>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GitHub</a:t>
            </a:r>
          </a:p>
        </p:txBody>
      </p:sp>
      <p:sp>
        <p:nvSpPr>
          <p:cNvPr id="7" name="Can 6">
            <a:extLst>
              <a:ext uri="{FF2B5EF4-FFF2-40B4-BE49-F238E27FC236}">
                <a16:creationId xmlns:a16="http://schemas.microsoft.com/office/drawing/2014/main" id="{2880E156-7FFF-08F5-30D8-E7D6C1476A88}"/>
              </a:ext>
            </a:extLst>
          </p:cNvPr>
          <p:cNvSpPr/>
          <p:nvPr/>
        </p:nvSpPr>
        <p:spPr>
          <a:xfrm>
            <a:off x="4894526" y="1920490"/>
            <a:ext cx="1485967" cy="1106905"/>
          </a:xfrm>
          <a:prstGeom prst="can">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SQL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Database</a:t>
            </a:r>
          </a:p>
        </p:txBody>
      </p:sp>
      <p:sp>
        <p:nvSpPr>
          <p:cNvPr id="9" name="Rounded Rectangle 8">
            <a:extLst>
              <a:ext uri="{FF2B5EF4-FFF2-40B4-BE49-F238E27FC236}">
                <a16:creationId xmlns:a16="http://schemas.microsoft.com/office/drawing/2014/main" id="{69AE1815-FFAE-C4B8-F1F9-4A02592FACB0}"/>
              </a:ext>
            </a:extLst>
          </p:cNvPr>
          <p:cNvSpPr/>
          <p:nvPr/>
        </p:nvSpPr>
        <p:spPr>
          <a:xfrm>
            <a:off x="1981615" y="2883345"/>
            <a:ext cx="2273968" cy="830179"/>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Pre trained model</a:t>
            </a:r>
          </a:p>
        </p:txBody>
      </p:sp>
      <p:sp>
        <p:nvSpPr>
          <p:cNvPr id="10" name="Rounded Rectangle 9">
            <a:extLst>
              <a:ext uri="{FF2B5EF4-FFF2-40B4-BE49-F238E27FC236}">
                <a16:creationId xmlns:a16="http://schemas.microsoft.com/office/drawing/2014/main" id="{3C8A5992-6ED5-8284-37E0-8426BC2E394A}"/>
              </a:ext>
            </a:extLst>
          </p:cNvPr>
          <p:cNvSpPr/>
          <p:nvPr/>
        </p:nvSpPr>
        <p:spPr>
          <a:xfrm>
            <a:off x="1957226" y="4625974"/>
            <a:ext cx="2280752" cy="950494"/>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Machine Learning algorithm</a:t>
            </a:r>
          </a:p>
        </p:txBody>
      </p:sp>
      <p:sp>
        <p:nvSpPr>
          <p:cNvPr id="16" name="Rounded Rectangle 15">
            <a:extLst>
              <a:ext uri="{FF2B5EF4-FFF2-40B4-BE49-F238E27FC236}">
                <a16:creationId xmlns:a16="http://schemas.microsoft.com/office/drawing/2014/main" id="{8D5901F8-A8FB-40EB-6C2A-33CFDBD675F6}"/>
              </a:ext>
            </a:extLst>
          </p:cNvPr>
          <p:cNvSpPr/>
          <p:nvPr/>
        </p:nvSpPr>
        <p:spPr>
          <a:xfrm>
            <a:off x="6741749" y="5271149"/>
            <a:ext cx="2070100" cy="927100"/>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Coding Environment </a:t>
            </a:r>
            <a:br>
              <a:rPr lang="en-US" sz="2000" dirty="0">
                <a:solidFill>
                  <a:schemeClr val="tx1"/>
                </a:solidFill>
                <a:latin typeface="Times New Roman" panose="02020603050405020304" pitchFamily="18" charset="0"/>
                <a:cs typeface="Times New Roman" panose="02020603050405020304" pitchFamily="18" charset="0"/>
              </a:rPr>
            </a:b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FE3A8139-6668-7D65-4FBF-57440CB69758}"/>
              </a:ext>
            </a:extLst>
          </p:cNvPr>
          <p:cNvSpPr/>
          <p:nvPr/>
        </p:nvSpPr>
        <p:spPr>
          <a:xfrm>
            <a:off x="2910720" y="691269"/>
            <a:ext cx="5537200" cy="952500"/>
          </a:xfrm>
          <a:prstGeom prst="rect">
            <a:avLst/>
          </a:prstGeom>
          <a:noFill/>
          <a:ln>
            <a:solidFill>
              <a:schemeClr val="accent1">
                <a:shade val="1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99570C2F-B230-178F-1A20-6406CB680DD8}"/>
              </a:ext>
            </a:extLst>
          </p:cNvPr>
          <p:cNvCxnSpPr>
            <a:stCxn id="4" idx="2"/>
            <a:endCxn id="7" idx="1"/>
          </p:cNvCxnSpPr>
          <p:nvPr/>
        </p:nvCxnSpPr>
        <p:spPr>
          <a:xfrm>
            <a:off x="4084768" y="1499390"/>
            <a:ext cx="1552742" cy="4211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4204A63-3468-26DE-C9CA-CA4B88CE6DC9}"/>
              </a:ext>
            </a:extLst>
          </p:cNvPr>
          <p:cNvCxnSpPr>
            <a:stCxn id="6" idx="2"/>
            <a:endCxn id="7" idx="1"/>
          </p:cNvCxnSpPr>
          <p:nvPr/>
        </p:nvCxnSpPr>
        <p:spPr>
          <a:xfrm flipH="1">
            <a:off x="5637510" y="1499390"/>
            <a:ext cx="1614605" cy="4211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D4A6931-475A-4246-4EDA-E7DBC04C7D24}"/>
              </a:ext>
            </a:extLst>
          </p:cNvPr>
          <p:cNvCxnSpPr>
            <a:stCxn id="7" idx="2"/>
          </p:cNvCxnSpPr>
          <p:nvPr/>
        </p:nvCxnSpPr>
        <p:spPr>
          <a:xfrm flipH="1" flipV="1">
            <a:off x="2758320" y="2469269"/>
            <a:ext cx="2136206" cy="4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C4C8024-4FA9-E64E-AC36-3DA76996C2C3}"/>
              </a:ext>
            </a:extLst>
          </p:cNvPr>
          <p:cNvCxnSpPr/>
          <p:nvPr/>
        </p:nvCxnSpPr>
        <p:spPr>
          <a:xfrm>
            <a:off x="2745620" y="2469269"/>
            <a:ext cx="0" cy="4017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62F3207-0C69-2B09-F4A0-6D775456B58F}"/>
              </a:ext>
            </a:extLst>
          </p:cNvPr>
          <p:cNvCxnSpPr>
            <a:cxnSpLocks/>
            <a:stCxn id="9" idx="2"/>
            <a:endCxn id="10" idx="0"/>
          </p:cNvCxnSpPr>
          <p:nvPr/>
        </p:nvCxnSpPr>
        <p:spPr>
          <a:xfrm flipH="1">
            <a:off x="3097602" y="3713524"/>
            <a:ext cx="20997" cy="912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476D686-0D0B-ED8F-63B5-AFB728548AA2}"/>
              </a:ext>
            </a:extLst>
          </p:cNvPr>
          <p:cNvSpPr txBox="1"/>
          <p:nvPr/>
        </p:nvSpPr>
        <p:spPr>
          <a:xfrm>
            <a:off x="3152020" y="4287434"/>
            <a:ext cx="586251"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Write</a:t>
            </a:r>
          </a:p>
        </p:txBody>
      </p:sp>
      <p:sp>
        <p:nvSpPr>
          <p:cNvPr id="40" name="TextBox 39">
            <a:extLst>
              <a:ext uri="{FF2B5EF4-FFF2-40B4-BE49-F238E27FC236}">
                <a16:creationId xmlns:a16="http://schemas.microsoft.com/office/drawing/2014/main" id="{5A35C20F-4454-0D85-BCF1-E6DB16DCED78}"/>
              </a:ext>
            </a:extLst>
          </p:cNvPr>
          <p:cNvSpPr txBox="1"/>
          <p:nvPr/>
        </p:nvSpPr>
        <p:spPr>
          <a:xfrm>
            <a:off x="4307353" y="1697240"/>
            <a:ext cx="757929"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Write</a:t>
            </a:r>
          </a:p>
        </p:txBody>
      </p:sp>
      <p:sp>
        <p:nvSpPr>
          <p:cNvPr id="41" name="TextBox 40">
            <a:extLst>
              <a:ext uri="{FF2B5EF4-FFF2-40B4-BE49-F238E27FC236}">
                <a16:creationId xmlns:a16="http://schemas.microsoft.com/office/drawing/2014/main" id="{C5179F70-013B-0CE3-1141-BD622AC28F44}"/>
              </a:ext>
            </a:extLst>
          </p:cNvPr>
          <p:cNvSpPr txBox="1"/>
          <p:nvPr/>
        </p:nvSpPr>
        <p:spPr>
          <a:xfrm flipH="1">
            <a:off x="6102490" y="1684540"/>
            <a:ext cx="757929"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Write</a:t>
            </a:r>
          </a:p>
        </p:txBody>
      </p:sp>
      <p:sp>
        <p:nvSpPr>
          <p:cNvPr id="42" name="TextBox 41">
            <a:extLst>
              <a:ext uri="{FF2B5EF4-FFF2-40B4-BE49-F238E27FC236}">
                <a16:creationId xmlns:a16="http://schemas.microsoft.com/office/drawing/2014/main" id="{3FCB64BB-F4C9-9DFB-13B5-03A34267263F}"/>
              </a:ext>
            </a:extLst>
          </p:cNvPr>
          <p:cNvSpPr txBox="1"/>
          <p:nvPr/>
        </p:nvSpPr>
        <p:spPr>
          <a:xfrm>
            <a:off x="2796420" y="2545469"/>
            <a:ext cx="55496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Read</a:t>
            </a:r>
          </a:p>
        </p:txBody>
      </p:sp>
      <p:sp>
        <p:nvSpPr>
          <p:cNvPr id="43" name="TextBox 42">
            <a:extLst>
              <a:ext uri="{FF2B5EF4-FFF2-40B4-BE49-F238E27FC236}">
                <a16:creationId xmlns:a16="http://schemas.microsoft.com/office/drawing/2014/main" id="{5EAC3044-5C85-C963-D9C7-54F411571D9F}"/>
              </a:ext>
            </a:extLst>
          </p:cNvPr>
          <p:cNvSpPr txBox="1"/>
          <p:nvPr/>
        </p:nvSpPr>
        <p:spPr>
          <a:xfrm>
            <a:off x="2467203" y="191567"/>
            <a:ext cx="131286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Data Source</a:t>
            </a:r>
          </a:p>
        </p:txBody>
      </p:sp>
      <p:sp>
        <p:nvSpPr>
          <p:cNvPr id="44" name="Rounded Rectangle 43">
            <a:extLst>
              <a:ext uri="{FF2B5EF4-FFF2-40B4-BE49-F238E27FC236}">
                <a16:creationId xmlns:a16="http://schemas.microsoft.com/office/drawing/2014/main" id="{2652A9CE-D072-0273-2B92-66F92A2BCAF4}"/>
              </a:ext>
            </a:extLst>
          </p:cNvPr>
          <p:cNvSpPr/>
          <p:nvPr/>
        </p:nvSpPr>
        <p:spPr>
          <a:xfrm>
            <a:off x="6513584" y="3325158"/>
            <a:ext cx="2515938" cy="1534510"/>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Skills</a:t>
            </a:r>
          </a:p>
          <a:p>
            <a:pPr algn="ct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6" name="Graphic 45" descr="Magnifying glass with solid fill">
            <a:extLst>
              <a:ext uri="{FF2B5EF4-FFF2-40B4-BE49-F238E27FC236}">
                <a16:creationId xmlns:a16="http://schemas.microsoft.com/office/drawing/2014/main" id="{177D0420-98A0-A348-F215-4F3A511C33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4893" y="3863813"/>
            <a:ext cx="228600" cy="228600"/>
          </a:xfrm>
          <a:prstGeom prst="rect">
            <a:avLst/>
          </a:prstGeom>
        </p:spPr>
      </p:pic>
      <p:sp>
        <p:nvSpPr>
          <p:cNvPr id="50" name="TextBox 49">
            <a:extLst>
              <a:ext uri="{FF2B5EF4-FFF2-40B4-BE49-F238E27FC236}">
                <a16:creationId xmlns:a16="http://schemas.microsoft.com/office/drawing/2014/main" id="{64EDE379-745D-C395-7488-6E1D66CE145D}"/>
              </a:ext>
            </a:extLst>
          </p:cNvPr>
          <p:cNvSpPr txBox="1"/>
          <p:nvPr/>
        </p:nvSpPr>
        <p:spPr>
          <a:xfrm>
            <a:off x="7242853" y="3325158"/>
            <a:ext cx="98616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Flask UI</a:t>
            </a:r>
          </a:p>
        </p:txBody>
      </p:sp>
      <p:sp>
        <p:nvSpPr>
          <p:cNvPr id="51" name="Rectangle 50">
            <a:extLst>
              <a:ext uri="{FF2B5EF4-FFF2-40B4-BE49-F238E27FC236}">
                <a16:creationId xmlns:a16="http://schemas.microsoft.com/office/drawing/2014/main" id="{C9A17E0F-87E7-5B91-5824-6B0B8736D19A}"/>
              </a:ext>
            </a:extLst>
          </p:cNvPr>
          <p:cNvSpPr/>
          <p:nvPr/>
        </p:nvSpPr>
        <p:spPr>
          <a:xfrm>
            <a:off x="7164789" y="3325158"/>
            <a:ext cx="1177159" cy="369332"/>
          </a:xfrm>
          <a:prstGeom prst="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9" name="Straight Arrow Connector 1028">
            <a:extLst>
              <a:ext uri="{FF2B5EF4-FFF2-40B4-BE49-F238E27FC236}">
                <a16:creationId xmlns:a16="http://schemas.microsoft.com/office/drawing/2014/main" id="{8D3E6214-ACD0-4EB7-961C-48B055924CD9}"/>
              </a:ext>
            </a:extLst>
          </p:cNvPr>
          <p:cNvCxnSpPr>
            <a:stCxn id="44" idx="2"/>
            <a:endCxn id="16" idx="0"/>
          </p:cNvCxnSpPr>
          <p:nvPr/>
        </p:nvCxnSpPr>
        <p:spPr>
          <a:xfrm>
            <a:off x="7771553" y="4859668"/>
            <a:ext cx="5246" cy="411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B9FDC117-3651-F54F-7B3A-BCC33E91E075}"/>
              </a:ext>
            </a:extLst>
          </p:cNvPr>
          <p:cNvSpPr txBox="1"/>
          <p:nvPr/>
        </p:nvSpPr>
        <p:spPr>
          <a:xfrm>
            <a:off x="5882520" y="4118572"/>
            <a:ext cx="638342"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Write</a:t>
            </a:r>
            <a:endParaRPr lang="en-US" sz="1400" dirty="0"/>
          </a:p>
        </p:txBody>
      </p:sp>
      <p:sp>
        <p:nvSpPr>
          <p:cNvPr id="1040" name="Rectangle 1039">
            <a:extLst>
              <a:ext uri="{FF2B5EF4-FFF2-40B4-BE49-F238E27FC236}">
                <a16:creationId xmlns:a16="http://schemas.microsoft.com/office/drawing/2014/main" id="{689E0C75-24F3-B4AC-7293-C2092FC0C618}"/>
              </a:ext>
            </a:extLst>
          </p:cNvPr>
          <p:cNvSpPr/>
          <p:nvPr/>
        </p:nvSpPr>
        <p:spPr>
          <a:xfrm>
            <a:off x="9480589" y="4933070"/>
            <a:ext cx="1446020" cy="732279"/>
          </a:xfrm>
          <a:prstGeom prst="rect">
            <a:avLst/>
          </a:prstGeom>
          <a:gradFill flip="none" rotWithShape="1">
            <a:gsLst>
              <a:gs pos="30000">
                <a:schemeClr val="accent2">
                  <a:lumMod val="0"/>
                  <a:lumOff val="100000"/>
                </a:schemeClr>
              </a:gs>
              <a:gs pos="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Sharing link of </a:t>
            </a:r>
            <a:r>
              <a:rPr lang="en-US" sz="1400" u="sng" dirty="0">
                <a:solidFill>
                  <a:schemeClr val="tx1"/>
                </a:solidFill>
                <a:latin typeface="Times New Roman" panose="02020603050405020304" pitchFamily="18" charset="0"/>
                <a:cs typeface="Times New Roman" panose="02020603050405020304" pitchFamily="18" charset="0"/>
              </a:rPr>
              <a:t>Google </a:t>
            </a:r>
            <a:r>
              <a:rPr lang="en-US" sz="1400" u="sng" dirty="0" err="1">
                <a:solidFill>
                  <a:schemeClr val="tx1"/>
                </a:solidFill>
                <a:latin typeface="Times New Roman" panose="02020603050405020304" pitchFamily="18" charset="0"/>
                <a:cs typeface="Times New Roman" panose="02020603050405020304" pitchFamily="18" charset="0"/>
              </a:rPr>
              <a:t>colab</a:t>
            </a:r>
            <a:r>
              <a:rPr lang="en-US" sz="1400" u="sng"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Notebook</a:t>
            </a:r>
          </a:p>
        </p:txBody>
      </p:sp>
      <p:sp>
        <p:nvSpPr>
          <p:cNvPr id="1041" name="TextBox 1040">
            <a:extLst>
              <a:ext uri="{FF2B5EF4-FFF2-40B4-BE49-F238E27FC236}">
                <a16:creationId xmlns:a16="http://schemas.microsoft.com/office/drawing/2014/main" id="{275649BA-E71C-52AE-3B98-29DAFDD82091}"/>
              </a:ext>
            </a:extLst>
          </p:cNvPr>
          <p:cNvSpPr txBox="1"/>
          <p:nvPr/>
        </p:nvSpPr>
        <p:spPr>
          <a:xfrm>
            <a:off x="8341949" y="3344253"/>
            <a:ext cx="694852"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User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HR</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TR</a:t>
            </a:r>
          </a:p>
        </p:txBody>
      </p:sp>
      <p:sp>
        <p:nvSpPr>
          <p:cNvPr id="1043" name="Rectangle 1042">
            <a:extLst>
              <a:ext uri="{FF2B5EF4-FFF2-40B4-BE49-F238E27FC236}">
                <a16:creationId xmlns:a16="http://schemas.microsoft.com/office/drawing/2014/main" id="{9BB5F53B-4859-CFB0-AF28-4EE6E28C4E7B}"/>
              </a:ext>
            </a:extLst>
          </p:cNvPr>
          <p:cNvSpPr/>
          <p:nvPr/>
        </p:nvSpPr>
        <p:spPr>
          <a:xfrm>
            <a:off x="9470082" y="2545469"/>
            <a:ext cx="1446020" cy="591647"/>
          </a:xfrm>
          <a:prstGeom prst="rect">
            <a:avLst/>
          </a:prstGeom>
          <a:gradFill flip="none" rotWithShape="1">
            <a:gsLst>
              <a:gs pos="30000">
                <a:schemeClr val="accent2">
                  <a:lumMod val="0"/>
                  <a:lumOff val="100000"/>
                </a:schemeClr>
              </a:gs>
              <a:gs pos="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Reload/Refresh the page</a:t>
            </a:r>
          </a:p>
        </p:txBody>
      </p:sp>
      <p:cxnSp>
        <p:nvCxnSpPr>
          <p:cNvPr id="5" name="Straight Connector 4">
            <a:extLst>
              <a:ext uri="{FF2B5EF4-FFF2-40B4-BE49-F238E27FC236}">
                <a16:creationId xmlns:a16="http://schemas.microsoft.com/office/drawing/2014/main" id="{A82E3687-BA3E-A43A-BA7D-6602834DD2ED}"/>
              </a:ext>
            </a:extLst>
          </p:cNvPr>
          <p:cNvCxnSpPr>
            <a:stCxn id="51" idx="0"/>
          </p:cNvCxnSpPr>
          <p:nvPr/>
        </p:nvCxnSpPr>
        <p:spPr>
          <a:xfrm flipV="1">
            <a:off x="7753369" y="2469269"/>
            <a:ext cx="18184" cy="8558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1FE1C03-0617-6150-395D-BDD66C8FBDD5}"/>
              </a:ext>
            </a:extLst>
          </p:cNvPr>
          <p:cNvCxnSpPr>
            <a:cxnSpLocks/>
            <a:endCxn id="7" idx="4"/>
          </p:cNvCxnSpPr>
          <p:nvPr/>
        </p:nvCxnSpPr>
        <p:spPr>
          <a:xfrm flipH="1">
            <a:off x="6380493" y="2469269"/>
            <a:ext cx="1403760" cy="4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4CAEFD2-E582-FBA9-ECBB-3CF36FB968BE}"/>
              </a:ext>
            </a:extLst>
          </p:cNvPr>
          <p:cNvSpPr txBox="1"/>
          <p:nvPr/>
        </p:nvSpPr>
        <p:spPr>
          <a:xfrm>
            <a:off x="7747000" y="2985008"/>
            <a:ext cx="653512" cy="369332"/>
          </a:xfrm>
          <a:prstGeom prst="rect">
            <a:avLst/>
          </a:prstGeom>
          <a:noFill/>
        </p:spPr>
        <p:txBody>
          <a:bodyPr wrap="none" rtlCol="0">
            <a:spAutoFit/>
          </a:bodyPr>
          <a:lstStyle/>
          <a:p>
            <a:r>
              <a:rPr lang="en-US" dirty="0"/>
              <a:t>Read</a:t>
            </a:r>
          </a:p>
        </p:txBody>
      </p:sp>
      <p:cxnSp>
        <p:nvCxnSpPr>
          <p:cNvPr id="18" name="Straight Connector 17">
            <a:extLst>
              <a:ext uri="{FF2B5EF4-FFF2-40B4-BE49-F238E27FC236}">
                <a16:creationId xmlns:a16="http://schemas.microsoft.com/office/drawing/2014/main" id="{687F0001-40AB-E9AE-8C75-78252B395BED}"/>
              </a:ext>
            </a:extLst>
          </p:cNvPr>
          <p:cNvCxnSpPr>
            <a:cxnSpLocks/>
            <a:stCxn id="9" idx="1"/>
          </p:cNvCxnSpPr>
          <p:nvPr/>
        </p:nvCxnSpPr>
        <p:spPr>
          <a:xfrm flipH="1">
            <a:off x="1102360" y="3298435"/>
            <a:ext cx="87925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DF13F9-5635-BF7D-5DC2-B0F2C3C77C5A}"/>
              </a:ext>
            </a:extLst>
          </p:cNvPr>
          <p:cNvCxnSpPr/>
          <p:nvPr/>
        </p:nvCxnSpPr>
        <p:spPr>
          <a:xfrm flipV="1">
            <a:off x="1102360" y="2469269"/>
            <a:ext cx="0" cy="816809"/>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7824510-C834-C261-420F-5026E65DA904}"/>
              </a:ext>
            </a:extLst>
          </p:cNvPr>
          <p:cNvSpPr/>
          <p:nvPr/>
        </p:nvSpPr>
        <p:spPr>
          <a:xfrm>
            <a:off x="457200" y="1866352"/>
            <a:ext cx="1587500" cy="602917"/>
          </a:xfrm>
          <a:prstGeom prst="rect">
            <a:avLst/>
          </a:prstGeom>
          <a:gradFill flip="none" rotWithShape="1">
            <a:gsLst>
              <a:gs pos="50000">
                <a:schemeClr val="accent2">
                  <a:lumMod val="5000"/>
                  <a:lumOff val="95000"/>
                </a:schemeClr>
              </a:gs>
              <a:gs pos="95000">
                <a:srgbClr val="F8C9AA"/>
              </a:gs>
              <a:gs pos="98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Unsupervised learning</a:t>
            </a:r>
          </a:p>
        </p:txBody>
      </p:sp>
      <p:cxnSp>
        <p:nvCxnSpPr>
          <p:cNvPr id="27" name="Straight Connector 26">
            <a:extLst>
              <a:ext uri="{FF2B5EF4-FFF2-40B4-BE49-F238E27FC236}">
                <a16:creationId xmlns:a16="http://schemas.microsoft.com/office/drawing/2014/main" id="{897A743E-7B15-159F-553B-D321E5668D94}"/>
              </a:ext>
            </a:extLst>
          </p:cNvPr>
          <p:cNvCxnSpPr>
            <a:cxnSpLocks/>
            <a:stCxn id="9" idx="1"/>
          </p:cNvCxnSpPr>
          <p:nvPr/>
        </p:nvCxnSpPr>
        <p:spPr>
          <a:xfrm flipH="1">
            <a:off x="1333500" y="3298435"/>
            <a:ext cx="6481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032D4D2-EBD5-36D0-ABA9-09AC2B21FC22}"/>
              </a:ext>
            </a:extLst>
          </p:cNvPr>
          <p:cNvCxnSpPr>
            <a:cxnSpLocks/>
          </p:cNvCxnSpPr>
          <p:nvPr/>
        </p:nvCxnSpPr>
        <p:spPr>
          <a:xfrm>
            <a:off x="1333500" y="3286078"/>
            <a:ext cx="0" cy="396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2071D8F-08A3-7C4F-2082-3CE36376DE71}"/>
              </a:ext>
            </a:extLst>
          </p:cNvPr>
          <p:cNvSpPr/>
          <p:nvPr/>
        </p:nvSpPr>
        <p:spPr>
          <a:xfrm>
            <a:off x="431800" y="3701169"/>
            <a:ext cx="1460500" cy="613603"/>
          </a:xfrm>
          <a:prstGeom prst="rect">
            <a:avLst/>
          </a:prstGeom>
          <a:gradFill>
            <a:gsLst>
              <a:gs pos="20000">
                <a:schemeClr val="accent2">
                  <a:lumMod val="0"/>
                  <a:lumOff val="100000"/>
                </a:schemeClr>
              </a:gs>
              <a:gs pos="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Supervised learning</a:t>
            </a:r>
          </a:p>
        </p:txBody>
      </p:sp>
      <p:cxnSp>
        <p:nvCxnSpPr>
          <p:cNvPr id="47" name="Elbow Connector 46">
            <a:extLst>
              <a:ext uri="{FF2B5EF4-FFF2-40B4-BE49-F238E27FC236}">
                <a16:creationId xmlns:a16="http://schemas.microsoft.com/office/drawing/2014/main" id="{66715DC2-85E1-C88A-D2CD-6B0F16C00E55}"/>
              </a:ext>
            </a:extLst>
          </p:cNvPr>
          <p:cNvCxnSpPr>
            <a:stCxn id="10" idx="3"/>
            <a:endCxn id="44" idx="1"/>
          </p:cNvCxnSpPr>
          <p:nvPr/>
        </p:nvCxnSpPr>
        <p:spPr>
          <a:xfrm flipV="1">
            <a:off x="4237978" y="4092413"/>
            <a:ext cx="2275606" cy="100880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2" descr="Email, gmail, mail, logo, social, social media icon - Free download">
            <a:extLst>
              <a:ext uri="{FF2B5EF4-FFF2-40B4-BE49-F238E27FC236}">
                <a16:creationId xmlns:a16="http://schemas.microsoft.com/office/drawing/2014/main" id="{D499FC81-578E-1C0F-0F98-3A88072D27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89" t="13074" r="3642" b="13696"/>
          <a:stretch/>
        </p:blipFill>
        <p:spPr bwMode="auto">
          <a:xfrm>
            <a:off x="10812049" y="3749330"/>
            <a:ext cx="878546" cy="68831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CE28BEC1-43A1-688B-CF33-216F954D2A06}"/>
              </a:ext>
            </a:extLst>
          </p:cNvPr>
          <p:cNvCxnSpPr>
            <a:cxnSpLocks/>
            <a:stCxn id="44" idx="3"/>
            <a:endCxn id="2" idx="1"/>
          </p:cNvCxnSpPr>
          <p:nvPr/>
        </p:nvCxnSpPr>
        <p:spPr>
          <a:xfrm>
            <a:off x="9029522" y="4092413"/>
            <a:ext cx="1782527" cy="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9702F14-AF03-05A7-98F7-1F837E08B485}"/>
              </a:ext>
            </a:extLst>
          </p:cNvPr>
          <p:cNvCxnSpPr>
            <a:cxnSpLocks/>
            <a:stCxn id="1041" idx="0"/>
            <a:endCxn id="1043" idx="1"/>
          </p:cNvCxnSpPr>
          <p:nvPr/>
        </p:nvCxnSpPr>
        <p:spPr>
          <a:xfrm rot="5400000" flipH="1" flipV="1">
            <a:off x="8828248" y="2702420"/>
            <a:ext cx="502960" cy="780707"/>
          </a:xfrm>
          <a:prstGeom prst="bentConnector2">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FF2127DD-63E8-8FE1-C0EC-59C6BC4C5013}"/>
              </a:ext>
            </a:extLst>
          </p:cNvPr>
          <p:cNvCxnSpPr>
            <a:cxnSpLocks/>
            <a:stCxn id="16" idx="3"/>
            <a:endCxn id="1040" idx="1"/>
          </p:cNvCxnSpPr>
          <p:nvPr/>
        </p:nvCxnSpPr>
        <p:spPr>
          <a:xfrm flipV="1">
            <a:off x="8811849" y="5299210"/>
            <a:ext cx="668740" cy="435489"/>
          </a:xfrm>
          <a:prstGeom prst="bentConnector3">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D7C18BD5-C051-ED39-D344-97446CACA24B}"/>
              </a:ext>
            </a:extLst>
          </p:cNvPr>
          <p:cNvSpPr>
            <a:spLocks noGrp="1"/>
          </p:cNvSpPr>
          <p:nvPr>
            <p:ph type="ftr" sz="quarter" idx="11"/>
          </p:nvPr>
        </p:nvSpPr>
        <p:spPr/>
        <p:txBody>
          <a:bodyPr/>
          <a:lstStyle/>
          <a:p>
            <a:r>
              <a:rPr lang="en-US"/>
              <a:t>Big Data Programming - Python</a:t>
            </a:r>
          </a:p>
        </p:txBody>
      </p:sp>
      <p:sp>
        <p:nvSpPr>
          <p:cNvPr id="12" name="Slide Number Placeholder 11">
            <a:extLst>
              <a:ext uri="{FF2B5EF4-FFF2-40B4-BE49-F238E27FC236}">
                <a16:creationId xmlns:a16="http://schemas.microsoft.com/office/drawing/2014/main" id="{D230B9DC-E630-5292-AD60-ECC10E05B698}"/>
              </a:ext>
            </a:extLst>
          </p:cNvPr>
          <p:cNvSpPr>
            <a:spLocks noGrp="1"/>
          </p:cNvSpPr>
          <p:nvPr>
            <p:ph type="sldNum" sz="quarter" idx="12"/>
          </p:nvPr>
        </p:nvSpPr>
        <p:spPr/>
        <p:txBody>
          <a:bodyPr/>
          <a:lstStyle/>
          <a:p>
            <a:fld id="{71ADAE15-59C9-644B-AD75-CDFA5097962B}" type="slidenum">
              <a:rPr lang="en-US" smtClean="0"/>
              <a:t>2</a:t>
            </a:fld>
            <a:endParaRPr lang="en-US"/>
          </a:p>
        </p:txBody>
      </p:sp>
    </p:spTree>
    <p:extLst>
      <p:ext uri="{BB962C8B-B14F-4D97-AF65-F5344CB8AC3E}">
        <p14:creationId xmlns:p14="http://schemas.microsoft.com/office/powerpoint/2010/main" val="419634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3AB11F5D-4A30-1448-D6A7-94A6801BD8EA}"/>
              </a:ext>
            </a:extLst>
          </p:cNvPr>
          <p:cNvSpPr/>
          <p:nvPr/>
        </p:nvSpPr>
        <p:spPr>
          <a:xfrm>
            <a:off x="3807690" y="1031588"/>
            <a:ext cx="1642244" cy="661737"/>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Stack Overflow </a:t>
            </a:r>
          </a:p>
        </p:txBody>
      </p:sp>
      <p:sp>
        <p:nvSpPr>
          <p:cNvPr id="3" name="Rounded Rectangle 2">
            <a:extLst>
              <a:ext uri="{FF2B5EF4-FFF2-40B4-BE49-F238E27FC236}">
                <a16:creationId xmlns:a16="http://schemas.microsoft.com/office/drawing/2014/main" id="{A1F80077-457A-22C5-2D02-508E4D50D866}"/>
              </a:ext>
            </a:extLst>
          </p:cNvPr>
          <p:cNvSpPr/>
          <p:nvPr/>
        </p:nvSpPr>
        <p:spPr>
          <a:xfrm>
            <a:off x="6935901" y="1031588"/>
            <a:ext cx="1720516" cy="661737"/>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GitHub</a:t>
            </a:r>
          </a:p>
        </p:txBody>
      </p:sp>
      <p:sp>
        <p:nvSpPr>
          <p:cNvPr id="4" name="Can 3">
            <a:extLst>
              <a:ext uri="{FF2B5EF4-FFF2-40B4-BE49-F238E27FC236}">
                <a16:creationId xmlns:a16="http://schemas.microsoft.com/office/drawing/2014/main" id="{C10A49FE-76B2-4190-359F-808636EBEE40}"/>
              </a:ext>
            </a:extLst>
          </p:cNvPr>
          <p:cNvSpPr/>
          <p:nvPr/>
        </p:nvSpPr>
        <p:spPr>
          <a:xfrm>
            <a:off x="5425870" y="2114425"/>
            <a:ext cx="1485967" cy="1106905"/>
          </a:xfrm>
          <a:prstGeom prst="can">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SQL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Database</a:t>
            </a:r>
          </a:p>
        </p:txBody>
      </p:sp>
      <p:sp>
        <p:nvSpPr>
          <p:cNvPr id="5" name="Rectangle 4">
            <a:extLst>
              <a:ext uri="{FF2B5EF4-FFF2-40B4-BE49-F238E27FC236}">
                <a16:creationId xmlns:a16="http://schemas.microsoft.com/office/drawing/2014/main" id="{7CF6A48F-7855-5399-D2B6-C8E3A9F9F09F}"/>
              </a:ext>
            </a:extLst>
          </p:cNvPr>
          <p:cNvSpPr/>
          <p:nvPr/>
        </p:nvSpPr>
        <p:spPr>
          <a:xfrm>
            <a:off x="3454764" y="885204"/>
            <a:ext cx="5537200" cy="952500"/>
          </a:xfrm>
          <a:prstGeom prst="rect">
            <a:avLst/>
          </a:prstGeom>
          <a:noFill/>
          <a:ln>
            <a:solidFill>
              <a:schemeClr val="accent1">
                <a:shade val="1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BB048E16-4C34-F4E4-1323-EC90E64A18E4}"/>
              </a:ext>
            </a:extLst>
          </p:cNvPr>
          <p:cNvCxnSpPr>
            <a:stCxn id="2" idx="2"/>
            <a:endCxn id="4" idx="1"/>
          </p:cNvCxnSpPr>
          <p:nvPr/>
        </p:nvCxnSpPr>
        <p:spPr>
          <a:xfrm>
            <a:off x="4628812" y="1693325"/>
            <a:ext cx="1540042" cy="4211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A8B7A9B-6FEB-3FAC-C7FC-5AFB4B8B7A29}"/>
              </a:ext>
            </a:extLst>
          </p:cNvPr>
          <p:cNvCxnSpPr>
            <a:stCxn id="3" idx="2"/>
            <a:endCxn id="4" idx="1"/>
          </p:cNvCxnSpPr>
          <p:nvPr/>
        </p:nvCxnSpPr>
        <p:spPr>
          <a:xfrm flipH="1">
            <a:off x="6168854" y="1693325"/>
            <a:ext cx="1627305" cy="4211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59B7076-501A-DAA3-9CDB-90DE85EE63C4}"/>
              </a:ext>
            </a:extLst>
          </p:cNvPr>
          <p:cNvSpPr txBox="1"/>
          <p:nvPr/>
        </p:nvSpPr>
        <p:spPr>
          <a:xfrm>
            <a:off x="4851397" y="1891175"/>
            <a:ext cx="757929"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Write</a:t>
            </a:r>
          </a:p>
        </p:txBody>
      </p:sp>
      <p:sp>
        <p:nvSpPr>
          <p:cNvPr id="11" name="TextBox 10">
            <a:extLst>
              <a:ext uri="{FF2B5EF4-FFF2-40B4-BE49-F238E27FC236}">
                <a16:creationId xmlns:a16="http://schemas.microsoft.com/office/drawing/2014/main" id="{55FEBA08-FB2B-2161-7535-504BAEC1981E}"/>
              </a:ext>
            </a:extLst>
          </p:cNvPr>
          <p:cNvSpPr txBox="1"/>
          <p:nvPr/>
        </p:nvSpPr>
        <p:spPr>
          <a:xfrm flipH="1">
            <a:off x="6646534" y="1878475"/>
            <a:ext cx="757929"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Write</a:t>
            </a:r>
          </a:p>
        </p:txBody>
      </p:sp>
      <p:sp>
        <p:nvSpPr>
          <p:cNvPr id="13" name="TextBox 12">
            <a:extLst>
              <a:ext uri="{FF2B5EF4-FFF2-40B4-BE49-F238E27FC236}">
                <a16:creationId xmlns:a16="http://schemas.microsoft.com/office/drawing/2014/main" id="{D9658B03-9D11-95BB-86CE-DEDFC2582097}"/>
              </a:ext>
            </a:extLst>
          </p:cNvPr>
          <p:cNvSpPr txBox="1"/>
          <p:nvPr/>
        </p:nvSpPr>
        <p:spPr>
          <a:xfrm>
            <a:off x="2978386" y="416340"/>
            <a:ext cx="164224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 Source</a:t>
            </a:r>
          </a:p>
        </p:txBody>
      </p:sp>
      <p:cxnSp>
        <p:nvCxnSpPr>
          <p:cNvPr id="22" name="Straight Connector 21">
            <a:extLst>
              <a:ext uri="{FF2B5EF4-FFF2-40B4-BE49-F238E27FC236}">
                <a16:creationId xmlns:a16="http://schemas.microsoft.com/office/drawing/2014/main" id="{6B30EB67-157D-6DA6-E34F-C3DF48DA8BE8}"/>
              </a:ext>
            </a:extLst>
          </p:cNvPr>
          <p:cNvCxnSpPr>
            <a:cxnSpLocks/>
            <a:stCxn id="2" idx="1"/>
          </p:cNvCxnSpPr>
          <p:nvPr/>
        </p:nvCxnSpPr>
        <p:spPr>
          <a:xfrm flipH="1">
            <a:off x="2571751" y="1362457"/>
            <a:ext cx="1235939" cy="0"/>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07DED3-DDD7-444A-4315-097A3C501C56}"/>
              </a:ext>
            </a:extLst>
          </p:cNvPr>
          <p:cNvCxnSpPr>
            <a:cxnSpLocks/>
          </p:cNvCxnSpPr>
          <p:nvPr/>
        </p:nvCxnSpPr>
        <p:spPr>
          <a:xfrm>
            <a:off x="2571751" y="1358747"/>
            <a:ext cx="0" cy="1106905"/>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1DA1DB-60D7-EB76-9C80-A951D43A5A94}"/>
              </a:ext>
            </a:extLst>
          </p:cNvPr>
          <p:cNvCxnSpPr>
            <a:cxnSpLocks/>
          </p:cNvCxnSpPr>
          <p:nvPr/>
        </p:nvCxnSpPr>
        <p:spPr>
          <a:xfrm flipV="1">
            <a:off x="9643972" y="1358747"/>
            <a:ext cx="0" cy="1106905"/>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3F474A-1D38-A6D6-1DDD-E0967EA3E25A}"/>
              </a:ext>
            </a:extLst>
          </p:cNvPr>
          <p:cNvCxnSpPr>
            <a:stCxn id="3" idx="3"/>
          </p:cNvCxnSpPr>
          <p:nvPr/>
        </p:nvCxnSpPr>
        <p:spPr>
          <a:xfrm flipV="1">
            <a:off x="8656417" y="1358747"/>
            <a:ext cx="987555" cy="3710"/>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36" name="Cube 35">
            <a:extLst>
              <a:ext uri="{FF2B5EF4-FFF2-40B4-BE49-F238E27FC236}">
                <a16:creationId xmlns:a16="http://schemas.microsoft.com/office/drawing/2014/main" id="{A89BF569-BE91-DC05-97E1-6FA8E695E7BB}"/>
              </a:ext>
            </a:extLst>
          </p:cNvPr>
          <p:cNvSpPr/>
          <p:nvPr/>
        </p:nvSpPr>
        <p:spPr>
          <a:xfrm>
            <a:off x="1145668" y="2481023"/>
            <a:ext cx="2842130" cy="3767369"/>
          </a:xfrm>
          <a:prstGeom prst="cube">
            <a:avLst/>
          </a:prstGeom>
          <a:gradFill>
            <a:gsLst>
              <a:gs pos="59000">
                <a:schemeClr val="accent1">
                  <a:lumMod val="5000"/>
                  <a:lumOff val="95000"/>
                </a:schemeClr>
              </a:gs>
              <a:gs pos="100000">
                <a:schemeClr val="accent1">
                  <a:lumMod val="45000"/>
                  <a:lumOff val="55000"/>
                </a:schemeClr>
              </a:gs>
              <a:gs pos="100000">
                <a:schemeClr val="accent1">
                  <a:lumMod val="45000"/>
                  <a:lumOff val="55000"/>
                </a:schemeClr>
              </a:gs>
              <a:gs pos="93000">
                <a:schemeClr val="accent1">
                  <a:lumMod val="30000"/>
                  <a:lumOff val="70000"/>
                </a:schemeClr>
              </a:gs>
            </a:gsLst>
            <a:lin ang="5400000" scaled="1"/>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Bronze Badge Count</a:t>
            </a:r>
          </a:p>
          <a:p>
            <a:r>
              <a:rPr lang="en-US" dirty="0">
                <a:solidFill>
                  <a:schemeClr val="tx1"/>
                </a:solidFill>
                <a:latin typeface="Times New Roman" panose="02020603050405020304" pitchFamily="18" charset="0"/>
                <a:cs typeface="Times New Roman" panose="02020603050405020304" pitchFamily="18" charset="0"/>
              </a:rPr>
              <a:t>Silver Badge Count</a:t>
            </a:r>
          </a:p>
          <a:p>
            <a:r>
              <a:rPr lang="en-US" dirty="0">
                <a:solidFill>
                  <a:schemeClr val="tx1"/>
                </a:solidFill>
                <a:latin typeface="Times New Roman" panose="02020603050405020304" pitchFamily="18" charset="0"/>
                <a:cs typeface="Times New Roman" panose="02020603050405020304" pitchFamily="18" charset="0"/>
              </a:rPr>
              <a:t>Gold Badge Count</a:t>
            </a:r>
          </a:p>
          <a:p>
            <a:r>
              <a:rPr lang="en-US" dirty="0">
                <a:solidFill>
                  <a:schemeClr val="tx1"/>
                </a:solidFill>
                <a:latin typeface="Times New Roman" panose="02020603050405020304" pitchFamily="18" charset="0"/>
                <a:cs typeface="Times New Roman" panose="02020603050405020304" pitchFamily="18" charset="0"/>
              </a:rPr>
              <a:t>Reputation</a:t>
            </a:r>
          </a:p>
          <a:p>
            <a:r>
              <a:rPr lang="en-US" dirty="0">
                <a:solidFill>
                  <a:schemeClr val="tx1"/>
                </a:solidFill>
                <a:latin typeface="Times New Roman" panose="02020603050405020304" pitchFamily="18" charset="0"/>
                <a:cs typeface="Times New Roman" panose="02020603050405020304" pitchFamily="18" charset="0"/>
              </a:rPr>
              <a:t>Accept Rate</a:t>
            </a:r>
          </a:p>
          <a:p>
            <a:r>
              <a:rPr lang="en-US" dirty="0">
                <a:solidFill>
                  <a:schemeClr val="tx1"/>
                </a:solidFill>
                <a:latin typeface="Times New Roman" panose="02020603050405020304" pitchFamily="18" charset="0"/>
                <a:cs typeface="Times New Roman" panose="02020603050405020304" pitchFamily="18" charset="0"/>
              </a:rPr>
              <a:t>Tag Name</a:t>
            </a:r>
          </a:p>
          <a:p>
            <a:r>
              <a:rPr lang="en-US" dirty="0">
                <a:solidFill>
                  <a:schemeClr val="tx1"/>
                </a:solidFill>
                <a:latin typeface="Times New Roman" panose="02020603050405020304" pitchFamily="18" charset="0"/>
                <a:cs typeface="Times New Roman" panose="02020603050405020304" pitchFamily="18" charset="0"/>
              </a:rPr>
              <a:t>Answer Count</a:t>
            </a:r>
          </a:p>
          <a:p>
            <a:r>
              <a:rPr lang="en-US" dirty="0">
                <a:solidFill>
                  <a:schemeClr val="tx1"/>
                </a:solidFill>
                <a:latin typeface="Times New Roman" panose="02020603050405020304" pitchFamily="18" charset="0"/>
                <a:cs typeface="Times New Roman" panose="02020603050405020304" pitchFamily="18" charset="0"/>
              </a:rPr>
              <a:t>Answer Score</a:t>
            </a:r>
          </a:p>
          <a:p>
            <a:r>
              <a:rPr lang="en-US" dirty="0">
                <a:solidFill>
                  <a:schemeClr val="tx1"/>
                </a:solidFill>
                <a:latin typeface="Times New Roman" panose="02020603050405020304" pitchFamily="18" charset="0"/>
                <a:cs typeface="Times New Roman" panose="02020603050405020304" pitchFamily="18" charset="0"/>
              </a:rPr>
              <a:t>Question Count</a:t>
            </a:r>
          </a:p>
          <a:p>
            <a:r>
              <a:rPr lang="en-US" dirty="0">
                <a:solidFill>
                  <a:schemeClr val="tx1"/>
                </a:solidFill>
                <a:latin typeface="Times New Roman" panose="02020603050405020304" pitchFamily="18" charset="0"/>
                <a:cs typeface="Times New Roman" panose="02020603050405020304" pitchFamily="18" charset="0"/>
              </a:rPr>
              <a:t>Question Score</a:t>
            </a:r>
          </a:p>
        </p:txBody>
      </p:sp>
      <p:sp>
        <p:nvSpPr>
          <p:cNvPr id="49" name="TextBox 48">
            <a:extLst>
              <a:ext uri="{FF2B5EF4-FFF2-40B4-BE49-F238E27FC236}">
                <a16:creationId xmlns:a16="http://schemas.microsoft.com/office/drawing/2014/main" id="{8325BAE9-BF07-12A3-C355-FCBB1A802449}"/>
              </a:ext>
            </a:extLst>
          </p:cNvPr>
          <p:cNvSpPr txBox="1"/>
          <p:nvPr/>
        </p:nvSpPr>
        <p:spPr>
          <a:xfrm>
            <a:off x="1816100" y="2692400"/>
            <a:ext cx="13716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 Points</a:t>
            </a:r>
          </a:p>
        </p:txBody>
      </p:sp>
      <p:sp>
        <p:nvSpPr>
          <p:cNvPr id="52" name="Cube 51">
            <a:extLst>
              <a:ext uri="{FF2B5EF4-FFF2-40B4-BE49-F238E27FC236}">
                <a16:creationId xmlns:a16="http://schemas.microsoft.com/office/drawing/2014/main" id="{86010F65-00D8-69BF-7303-05B9A56F4057}"/>
              </a:ext>
            </a:extLst>
          </p:cNvPr>
          <p:cNvSpPr/>
          <p:nvPr/>
        </p:nvSpPr>
        <p:spPr>
          <a:xfrm>
            <a:off x="8016368" y="2485248"/>
            <a:ext cx="2842130" cy="3767369"/>
          </a:xfrm>
          <a:prstGeom prst="cube">
            <a:avLst/>
          </a:prstGeom>
          <a:gradFill>
            <a:gsLst>
              <a:gs pos="59000">
                <a:schemeClr val="accent1">
                  <a:lumMod val="5000"/>
                  <a:lumOff val="95000"/>
                </a:schemeClr>
              </a:gs>
              <a:gs pos="100000">
                <a:schemeClr val="accent1">
                  <a:lumMod val="45000"/>
                  <a:lumOff val="55000"/>
                </a:schemeClr>
              </a:gs>
              <a:gs pos="100000">
                <a:schemeClr val="accent1">
                  <a:lumMod val="45000"/>
                  <a:lumOff val="55000"/>
                </a:schemeClr>
              </a:gs>
              <a:gs pos="93000">
                <a:schemeClr val="accent1">
                  <a:lumMod val="30000"/>
                  <a:lumOff val="70000"/>
                </a:schemeClr>
              </a:gs>
            </a:gsLst>
            <a:lin ang="5400000" scaled="1"/>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Languages</a:t>
            </a:r>
          </a:p>
          <a:p>
            <a:r>
              <a:rPr lang="en-US" dirty="0">
                <a:solidFill>
                  <a:schemeClr val="tx1"/>
                </a:solidFill>
                <a:latin typeface="Times New Roman" panose="02020603050405020304" pitchFamily="18" charset="0"/>
                <a:cs typeface="Times New Roman" panose="02020603050405020304" pitchFamily="18" charset="0"/>
              </a:rPr>
              <a:t>Followers</a:t>
            </a:r>
          </a:p>
          <a:p>
            <a:r>
              <a:rPr lang="en-US" dirty="0">
                <a:solidFill>
                  <a:schemeClr val="tx1"/>
                </a:solidFill>
                <a:latin typeface="Times New Roman" panose="02020603050405020304" pitchFamily="18" charset="0"/>
                <a:cs typeface="Times New Roman" panose="02020603050405020304" pitchFamily="18" charset="0"/>
              </a:rPr>
              <a:t>Following</a:t>
            </a:r>
          </a:p>
          <a:p>
            <a:r>
              <a:rPr lang="en-US" dirty="0">
                <a:solidFill>
                  <a:schemeClr val="tx1"/>
                </a:solidFill>
                <a:latin typeface="Times New Roman" panose="02020603050405020304" pitchFamily="18" charset="0"/>
                <a:cs typeface="Times New Roman" panose="02020603050405020304" pitchFamily="18" charset="0"/>
              </a:rPr>
              <a:t>Repository size</a:t>
            </a:r>
          </a:p>
          <a:p>
            <a:r>
              <a:rPr lang="en-US" dirty="0">
                <a:solidFill>
                  <a:schemeClr val="tx1"/>
                </a:solidFill>
                <a:latin typeface="Times New Roman" panose="02020603050405020304" pitchFamily="18" charset="0"/>
                <a:cs typeface="Times New Roman" panose="02020603050405020304" pitchFamily="18" charset="0"/>
              </a:rPr>
              <a:t>Stargazers</a:t>
            </a:r>
          </a:p>
          <a:p>
            <a:r>
              <a:rPr lang="en-US" dirty="0">
                <a:solidFill>
                  <a:schemeClr val="tx1"/>
                </a:solidFill>
                <a:latin typeface="Times New Roman" panose="02020603050405020304" pitchFamily="18" charset="0"/>
                <a:cs typeface="Times New Roman" panose="02020603050405020304" pitchFamily="18" charset="0"/>
              </a:rPr>
              <a:t>Contributors</a:t>
            </a:r>
          </a:p>
          <a:p>
            <a:r>
              <a:rPr lang="en-US" dirty="0">
                <a:solidFill>
                  <a:schemeClr val="tx1"/>
                </a:solidFill>
                <a:latin typeface="Times New Roman" panose="02020603050405020304" pitchFamily="18" charset="0"/>
                <a:cs typeface="Times New Roman" panose="02020603050405020304" pitchFamily="18" charset="0"/>
              </a:rPr>
              <a:t>Subscribers</a:t>
            </a:r>
          </a:p>
          <a:p>
            <a:r>
              <a:rPr lang="en-US" dirty="0">
                <a:solidFill>
                  <a:schemeClr val="tx1"/>
                </a:solidFill>
                <a:latin typeface="Times New Roman" panose="02020603050405020304" pitchFamily="18" charset="0"/>
                <a:cs typeface="Times New Roman" panose="02020603050405020304" pitchFamily="18" charset="0"/>
              </a:rPr>
              <a:t>Subscription</a:t>
            </a:r>
          </a:p>
          <a:p>
            <a:r>
              <a:rPr lang="en-US" dirty="0">
                <a:solidFill>
                  <a:schemeClr val="tx1"/>
                </a:solidFill>
                <a:latin typeface="Times New Roman" panose="02020603050405020304" pitchFamily="18" charset="0"/>
                <a:cs typeface="Times New Roman" panose="02020603050405020304" pitchFamily="18" charset="0"/>
              </a:rPr>
              <a:t>Merges</a:t>
            </a:r>
          </a:p>
          <a:p>
            <a:r>
              <a:rPr lang="en-US" dirty="0">
                <a:solidFill>
                  <a:schemeClr val="tx1"/>
                </a:solidFill>
                <a:latin typeface="Times New Roman" panose="02020603050405020304" pitchFamily="18" charset="0"/>
                <a:cs typeface="Times New Roman" panose="02020603050405020304" pitchFamily="18" charset="0"/>
              </a:rPr>
              <a:t>Pull requests</a:t>
            </a:r>
          </a:p>
        </p:txBody>
      </p:sp>
      <p:sp>
        <p:nvSpPr>
          <p:cNvPr id="54" name="TextBox 53">
            <a:extLst>
              <a:ext uri="{FF2B5EF4-FFF2-40B4-BE49-F238E27FC236}">
                <a16:creationId xmlns:a16="http://schemas.microsoft.com/office/drawing/2014/main" id="{2654075A-1262-3D26-CF36-BC64F0BC5549}"/>
              </a:ext>
            </a:extLst>
          </p:cNvPr>
          <p:cNvSpPr txBox="1"/>
          <p:nvPr/>
        </p:nvSpPr>
        <p:spPr>
          <a:xfrm flipH="1">
            <a:off x="8712198" y="2714302"/>
            <a:ext cx="137160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Data Points</a:t>
            </a:r>
          </a:p>
        </p:txBody>
      </p:sp>
      <p:sp>
        <p:nvSpPr>
          <p:cNvPr id="8" name="Footer Placeholder 7">
            <a:extLst>
              <a:ext uri="{FF2B5EF4-FFF2-40B4-BE49-F238E27FC236}">
                <a16:creationId xmlns:a16="http://schemas.microsoft.com/office/drawing/2014/main" id="{3949CCAC-84EF-AF0D-AC65-35FB8E56AB97}"/>
              </a:ext>
            </a:extLst>
          </p:cNvPr>
          <p:cNvSpPr>
            <a:spLocks noGrp="1"/>
          </p:cNvSpPr>
          <p:nvPr>
            <p:ph type="ftr" sz="quarter" idx="11"/>
          </p:nvPr>
        </p:nvSpPr>
        <p:spPr/>
        <p:txBody>
          <a:bodyPr/>
          <a:lstStyle/>
          <a:p>
            <a:r>
              <a:rPr lang="en-US"/>
              <a:t>Big Data Programming - Python</a:t>
            </a:r>
          </a:p>
        </p:txBody>
      </p:sp>
      <p:sp>
        <p:nvSpPr>
          <p:cNvPr id="9" name="Slide Number Placeholder 8">
            <a:extLst>
              <a:ext uri="{FF2B5EF4-FFF2-40B4-BE49-F238E27FC236}">
                <a16:creationId xmlns:a16="http://schemas.microsoft.com/office/drawing/2014/main" id="{6123034D-CE78-B867-2601-B96921B1758A}"/>
              </a:ext>
            </a:extLst>
          </p:cNvPr>
          <p:cNvSpPr>
            <a:spLocks noGrp="1"/>
          </p:cNvSpPr>
          <p:nvPr>
            <p:ph type="sldNum" sz="quarter" idx="12"/>
          </p:nvPr>
        </p:nvSpPr>
        <p:spPr/>
        <p:txBody>
          <a:bodyPr/>
          <a:lstStyle/>
          <a:p>
            <a:fld id="{71ADAE15-59C9-644B-AD75-CDFA5097962B}" type="slidenum">
              <a:rPr lang="en-US" smtClean="0"/>
              <a:t>3</a:t>
            </a:fld>
            <a:endParaRPr lang="en-US"/>
          </a:p>
        </p:txBody>
      </p:sp>
    </p:spTree>
    <p:extLst>
      <p:ext uri="{BB962C8B-B14F-4D97-AF65-F5344CB8AC3E}">
        <p14:creationId xmlns:p14="http://schemas.microsoft.com/office/powerpoint/2010/main" val="230625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A5B1BB7B-7C44-C71D-CD4E-3A508923432B}"/>
              </a:ext>
            </a:extLst>
          </p:cNvPr>
          <p:cNvSpPr/>
          <p:nvPr/>
        </p:nvSpPr>
        <p:spPr>
          <a:xfrm>
            <a:off x="6390920" y="4386752"/>
            <a:ext cx="2273968" cy="830179"/>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Pre trained model</a:t>
            </a:r>
          </a:p>
        </p:txBody>
      </p:sp>
      <p:sp>
        <p:nvSpPr>
          <p:cNvPr id="3" name="Rounded Rectangle 2">
            <a:extLst>
              <a:ext uri="{FF2B5EF4-FFF2-40B4-BE49-F238E27FC236}">
                <a16:creationId xmlns:a16="http://schemas.microsoft.com/office/drawing/2014/main" id="{7C0A0403-6C5E-B0B8-82F5-357ABB9AEF6F}"/>
              </a:ext>
            </a:extLst>
          </p:cNvPr>
          <p:cNvSpPr/>
          <p:nvPr/>
        </p:nvSpPr>
        <p:spPr>
          <a:xfrm>
            <a:off x="5015190" y="998230"/>
            <a:ext cx="2280752" cy="950494"/>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Machine Learning algorithm</a:t>
            </a:r>
          </a:p>
        </p:txBody>
      </p:sp>
      <p:sp>
        <p:nvSpPr>
          <p:cNvPr id="10" name="Rectangle 9">
            <a:extLst>
              <a:ext uri="{FF2B5EF4-FFF2-40B4-BE49-F238E27FC236}">
                <a16:creationId xmlns:a16="http://schemas.microsoft.com/office/drawing/2014/main" id="{A0D30290-3E53-D616-E91F-6EC1799DAE59}"/>
              </a:ext>
            </a:extLst>
          </p:cNvPr>
          <p:cNvSpPr/>
          <p:nvPr/>
        </p:nvSpPr>
        <p:spPr>
          <a:xfrm>
            <a:off x="3704965" y="2653064"/>
            <a:ext cx="1587500" cy="602917"/>
          </a:xfrm>
          <a:prstGeom prst="rect">
            <a:avLst/>
          </a:prstGeom>
          <a:gradFill flip="none" rotWithShape="1">
            <a:gsLst>
              <a:gs pos="50000">
                <a:schemeClr val="accent2">
                  <a:lumMod val="5000"/>
                  <a:lumOff val="95000"/>
                </a:schemeClr>
              </a:gs>
              <a:gs pos="95000">
                <a:srgbClr val="F8C9AA"/>
              </a:gs>
              <a:gs pos="98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Unsupervised learning</a:t>
            </a:r>
          </a:p>
        </p:txBody>
      </p:sp>
      <p:sp>
        <p:nvSpPr>
          <p:cNvPr id="13" name="Rectangle 12">
            <a:extLst>
              <a:ext uri="{FF2B5EF4-FFF2-40B4-BE49-F238E27FC236}">
                <a16:creationId xmlns:a16="http://schemas.microsoft.com/office/drawing/2014/main" id="{8C8820F3-E7DD-B809-6371-C2ED7ED5301C}"/>
              </a:ext>
            </a:extLst>
          </p:cNvPr>
          <p:cNvSpPr/>
          <p:nvPr/>
        </p:nvSpPr>
        <p:spPr>
          <a:xfrm>
            <a:off x="3781165" y="4487881"/>
            <a:ext cx="1460500" cy="613603"/>
          </a:xfrm>
          <a:prstGeom prst="rect">
            <a:avLst/>
          </a:prstGeom>
          <a:gradFill>
            <a:gsLst>
              <a:gs pos="20000">
                <a:schemeClr val="accent2">
                  <a:lumMod val="0"/>
                  <a:lumOff val="100000"/>
                </a:schemeClr>
              </a:gs>
              <a:gs pos="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Supervised learning</a:t>
            </a:r>
          </a:p>
        </p:txBody>
      </p:sp>
      <p:cxnSp>
        <p:nvCxnSpPr>
          <p:cNvPr id="15" name="Straight Connector 14">
            <a:extLst>
              <a:ext uri="{FF2B5EF4-FFF2-40B4-BE49-F238E27FC236}">
                <a16:creationId xmlns:a16="http://schemas.microsoft.com/office/drawing/2014/main" id="{ECCC3F1E-595A-9D83-D2B5-BB325EC70D70}"/>
              </a:ext>
            </a:extLst>
          </p:cNvPr>
          <p:cNvCxnSpPr>
            <a:stCxn id="13" idx="3"/>
            <a:endCxn id="2" idx="1"/>
          </p:cNvCxnSpPr>
          <p:nvPr/>
        </p:nvCxnSpPr>
        <p:spPr>
          <a:xfrm>
            <a:off x="5241665" y="4794683"/>
            <a:ext cx="1149255" cy="7159"/>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A217355-94AF-F3B5-C26A-DAA5F214468B}"/>
              </a:ext>
            </a:extLst>
          </p:cNvPr>
          <p:cNvCxnSpPr>
            <a:stCxn id="10" idx="2"/>
            <a:endCxn id="13" idx="0"/>
          </p:cNvCxnSpPr>
          <p:nvPr/>
        </p:nvCxnSpPr>
        <p:spPr>
          <a:xfrm>
            <a:off x="4498715" y="3255981"/>
            <a:ext cx="12700" cy="1231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FDF86F5-A9D3-5D22-0D6E-39B8DAF043AC}"/>
              </a:ext>
            </a:extLst>
          </p:cNvPr>
          <p:cNvSpPr/>
          <p:nvPr/>
        </p:nvSpPr>
        <p:spPr>
          <a:xfrm>
            <a:off x="3387468" y="2398241"/>
            <a:ext cx="5585254" cy="3015048"/>
          </a:xfrm>
          <a:prstGeom prst="rect">
            <a:avLst/>
          </a:prstGeom>
          <a:noFill/>
          <a:ln>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E019F7EF-E506-734E-C247-9A3CB0F9262E}"/>
              </a:ext>
            </a:extLst>
          </p:cNvPr>
          <p:cNvSpPr>
            <a:spLocks noGrp="1"/>
          </p:cNvSpPr>
          <p:nvPr>
            <p:ph type="ftr" sz="quarter" idx="11"/>
          </p:nvPr>
        </p:nvSpPr>
        <p:spPr/>
        <p:txBody>
          <a:bodyPr/>
          <a:lstStyle/>
          <a:p>
            <a:r>
              <a:rPr lang="en-US"/>
              <a:t>Big Data Programming - Python</a:t>
            </a:r>
          </a:p>
        </p:txBody>
      </p:sp>
      <p:sp>
        <p:nvSpPr>
          <p:cNvPr id="6" name="Slide Number Placeholder 5">
            <a:extLst>
              <a:ext uri="{FF2B5EF4-FFF2-40B4-BE49-F238E27FC236}">
                <a16:creationId xmlns:a16="http://schemas.microsoft.com/office/drawing/2014/main" id="{7CB90735-E9DA-1968-13D8-6FD052869439}"/>
              </a:ext>
            </a:extLst>
          </p:cNvPr>
          <p:cNvSpPr>
            <a:spLocks noGrp="1"/>
          </p:cNvSpPr>
          <p:nvPr>
            <p:ph type="sldNum" sz="quarter" idx="12"/>
          </p:nvPr>
        </p:nvSpPr>
        <p:spPr/>
        <p:txBody>
          <a:bodyPr/>
          <a:lstStyle/>
          <a:p>
            <a:fld id="{71ADAE15-59C9-644B-AD75-CDFA5097962B}" type="slidenum">
              <a:rPr lang="en-US" smtClean="0"/>
              <a:t>4</a:t>
            </a:fld>
            <a:endParaRPr lang="en-US"/>
          </a:p>
        </p:txBody>
      </p:sp>
    </p:spTree>
    <p:extLst>
      <p:ext uri="{BB962C8B-B14F-4D97-AF65-F5344CB8AC3E}">
        <p14:creationId xmlns:p14="http://schemas.microsoft.com/office/powerpoint/2010/main" val="106738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0D7D83-1000-3138-8BBB-6683B481A520}"/>
              </a:ext>
            </a:extLst>
          </p:cNvPr>
          <p:cNvSpPr txBox="1"/>
          <p:nvPr/>
        </p:nvSpPr>
        <p:spPr>
          <a:xfrm>
            <a:off x="4349578" y="414293"/>
            <a:ext cx="400359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UI Interface of Human Resources</a:t>
            </a:r>
          </a:p>
        </p:txBody>
      </p:sp>
      <p:sp>
        <p:nvSpPr>
          <p:cNvPr id="4" name="Rounded Rectangle 3">
            <a:extLst>
              <a:ext uri="{FF2B5EF4-FFF2-40B4-BE49-F238E27FC236}">
                <a16:creationId xmlns:a16="http://schemas.microsoft.com/office/drawing/2014/main" id="{DB0F8512-6B5A-FE77-EBEB-AF574F2B7A9F}"/>
              </a:ext>
            </a:extLst>
          </p:cNvPr>
          <p:cNvSpPr/>
          <p:nvPr/>
        </p:nvSpPr>
        <p:spPr>
          <a:xfrm>
            <a:off x="1057534" y="1275149"/>
            <a:ext cx="4276378" cy="2788851"/>
          </a:xfrm>
          <a:prstGeom prst="roundRect">
            <a:avLst/>
          </a:prstGeom>
          <a:gradFill>
            <a:gsLst>
              <a:gs pos="92000">
                <a:srgbClr val="ABC0E4"/>
              </a:gs>
              <a:gs pos="3000">
                <a:schemeClr val="accent1">
                  <a:lumMod val="5000"/>
                  <a:lumOff val="95000"/>
                </a:schemeClr>
              </a:gs>
              <a:gs pos="97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F6BCF14-E382-9BFB-59ED-33161E931885}"/>
              </a:ext>
            </a:extLst>
          </p:cNvPr>
          <p:cNvSpPr/>
          <p:nvPr/>
        </p:nvSpPr>
        <p:spPr>
          <a:xfrm>
            <a:off x="1270091" y="1468734"/>
            <a:ext cx="3873410" cy="507133"/>
          </a:xfrm>
          <a:prstGeom prst="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3" name="Graphic 12" descr="Magnifying glass with solid fill">
            <a:extLst>
              <a:ext uri="{FF2B5EF4-FFF2-40B4-BE49-F238E27FC236}">
                <a16:creationId xmlns:a16="http://schemas.microsoft.com/office/drawing/2014/main" id="{E6BAB916-697B-629E-E7AF-C1E58C97EA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0372" y="1609466"/>
            <a:ext cx="317500" cy="317500"/>
          </a:xfrm>
          <a:prstGeom prst="rect">
            <a:avLst/>
          </a:prstGeom>
        </p:spPr>
      </p:pic>
      <p:cxnSp>
        <p:nvCxnSpPr>
          <p:cNvPr id="15" name="Straight Connector 14">
            <a:extLst>
              <a:ext uri="{FF2B5EF4-FFF2-40B4-BE49-F238E27FC236}">
                <a16:creationId xmlns:a16="http://schemas.microsoft.com/office/drawing/2014/main" id="{4B993643-6FFD-49C2-937B-9CE3D0A59C00}"/>
              </a:ext>
            </a:extLst>
          </p:cNvPr>
          <p:cNvCxnSpPr/>
          <p:nvPr/>
        </p:nvCxnSpPr>
        <p:spPr>
          <a:xfrm>
            <a:off x="4533900" y="1522656"/>
            <a:ext cx="0" cy="490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BF96A73-D59A-A9A2-E58A-F82B431B9C41}"/>
              </a:ext>
            </a:extLst>
          </p:cNvPr>
          <p:cNvSpPr txBox="1"/>
          <p:nvPr/>
        </p:nvSpPr>
        <p:spPr>
          <a:xfrm>
            <a:off x="1447800" y="1545966"/>
            <a:ext cx="198119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Python</a:t>
            </a:r>
          </a:p>
        </p:txBody>
      </p:sp>
      <p:sp>
        <p:nvSpPr>
          <p:cNvPr id="17" name="Can 16">
            <a:extLst>
              <a:ext uri="{FF2B5EF4-FFF2-40B4-BE49-F238E27FC236}">
                <a16:creationId xmlns:a16="http://schemas.microsoft.com/office/drawing/2014/main" id="{391FD638-F6F0-2668-7508-C814DC6FE90F}"/>
              </a:ext>
            </a:extLst>
          </p:cNvPr>
          <p:cNvSpPr/>
          <p:nvPr/>
        </p:nvSpPr>
        <p:spPr>
          <a:xfrm>
            <a:off x="2298357" y="4993890"/>
            <a:ext cx="1758037" cy="1320413"/>
          </a:xfrm>
          <a:prstGeom prst="can">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SQL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Database</a:t>
            </a:r>
          </a:p>
        </p:txBody>
      </p:sp>
      <p:cxnSp>
        <p:nvCxnSpPr>
          <p:cNvPr id="19" name="Straight Arrow Connector 18">
            <a:extLst>
              <a:ext uri="{FF2B5EF4-FFF2-40B4-BE49-F238E27FC236}">
                <a16:creationId xmlns:a16="http://schemas.microsoft.com/office/drawing/2014/main" id="{5256C425-C040-F0F5-1D33-60465BE3ABA2}"/>
              </a:ext>
            </a:extLst>
          </p:cNvPr>
          <p:cNvCxnSpPr>
            <a:cxnSpLocks/>
            <a:stCxn id="4" idx="2"/>
            <a:endCxn id="17" idx="1"/>
          </p:cNvCxnSpPr>
          <p:nvPr/>
        </p:nvCxnSpPr>
        <p:spPr>
          <a:xfrm flipH="1">
            <a:off x="3177376" y="4064000"/>
            <a:ext cx="18347" cy="929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A2D25719-04E1-3757-EA83-585FE09E5B38}"/>
              </a:ext>
            </a:extLst>
          </p:cNvPr>
          <p:cNvSpPr/>
          <p:nvPr/>
        </p:nvSpPr>
        <p:spPr>
          <a:xfrm>
            <a:off x="5423315" y="5230444"/>
            <a:ext cx="2273968" cy="830179"/>
          </a:xfrm>
          <a:prstGeom prst="roundRect">
            <a:avLst/>
          </a:prstGeom>
          <a:gradFill>
            <a:gsLst>
              <a:gs pos="82001">
                <a:srgbClr val="ABC0E4"/>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Pre trained model</a:t>
            </a:r>
          </a:p>
        </p:txBody>
      </p:sp>
      <p:cxnSp>
        <p:nvCxnSpPr>
          <p:cNvPr id="23" name="Straight Arrow Connector 22">
            <a:extLst>
              <a:ext uri="{FF2B5EF4-FFF2-40B4-BE49-F238E27FC236}">
                <a16:creationId xmlns:a16="http://schemas.microsoft.com/office/drawing/2014/main" id="{4A30F6B5-5034-711A-4177-54FFD67E7818}"/>
              </a:ext>
            </a:extLst>
          </p:cNvPr>
          <p:cNvCxnSpPr>
            <a:cxnSpLocks/>
            <a:stCxn id="17" idx="4"/>
            <a:endCxn id="21" idx="1"/>
          </p:cNvCxnSpPr>
          <p:nvPr/>
        </p:nvCxnSpPr>
        <p:spPr>
          <a:xfrm flipV="1">
            <a:off x="4056394" y="5645534"/>
            <a:ext cx="1366921" cy="8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65A019A5-475D-79D7-1F13-70628C9EB812}"/>
              </a:ext>
            </a:extLst>
          </p:cNvPr>
          <p:cNvSpPr/>
          <p:nvPr/>
        </p:nvSpPr>
        <p:spPr>
          <a:xfrm>
            <a:off x="6819990" y="1275149"/>
            <a:ext cx="4276378" cy="2776151"/>
          </a:xfrm>
          <a:prstGeom prst="roundRect">
            <a:avLst/>
          </a:prstGeom>
          <a:gradFill>
            <a:gsLst>
              <a:gs pos="92000">
                <a:srgbClr val="ABC0E4"/>
              </a:gs>
              <a:gs pos="3000">
                <a:schemeClr val="accent1">
                  <a:lumMod val="5000"/>
                  <a:lumOff val="95000"/>
                </a:schemeClr>
              </a:gs>
              <a:gs pos="97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478D718-EE05-E4CE-D162-492A5BDEC882}"/>
              </a:ext>
            </a:extLst>
          </p:cNvPr>
          <p:cNvSpPr/>
          <p:nvPr/>
        </p:nvSpPr>
        <p:spPr>
          <a:xfrm>
            <a:off x="7010400" y="1435815"/>
            <a:ext cx="3911509" cy="490968"/>
          </a:xfrm>
          <a:prstGeom prst="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6" name="Graphic 25" descr="Magnifying glass with solid fill">
            <a:extLst>
              <a:ext uri="{FF2B5EF4-FFF2-40B4-BE49-F238E27FC236}">
                <a16:creationId xmlns:a16="http://schemas.microsoft.com/office/drawing/2014/main" id="{EE376D6F-B71A-126E-2821-C7A8691EC9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60340" y="1522625"/>
            <a:ext cx="337199" cy="317500"/>
          </a:xfrm>
          <a:prstGeom prst="rect">
            <a:avLst/>
          </a:prstGeom>
        </p:spPr>
      </p:pic>
      <p:cxnSp>
        <p:nvCxnSpPr>
          <p:cNvPr id="27" name="Straight Connector 26">
            <a:extLst>
              <a:ext uri="{FF2B5EF4-FFF2-40B4-BE49-F238E27FC236}">
                <a16:creationId xmlns:a16="http://schemas.microsoft.com/office/drawing/2014/main" id="{69C12349-0FC8-36CA-7580-1144765BBAA5}"/>
              </a:ext>
            </a:extLst>
          </p:cNvPr>
          <p:cNvCxnSpPr>
            <a:cxnSpLocks/>
          </p:cNvCxnSpPr>
          <p:nvPr/>
        </p:nvCxnSpPr>
        <p:spPr>
          <a:xfrm>
            <a:off x="10330935" y="1435815"/>
            <a:ext cx="0" cy="490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F8B29F4-93B7-BBCD-0555-BEFB22DB9D87}"/>
              </a:ext>
            </a:extLst>
          </p:cNvPr>
          <p:cNvSpPr txBox="1"/>
          <p:nvPr/>
        </p:nvSpPr>
        <p:spPr>
          <a:xfrm>
            <a:off x="7213600" y="1509925"/>
            <a:ext cx="210412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Python</a:t>
            </a:r>
          </a:p>
        </p:txBody>
      </p:sp>
      <p:cxnSp>
        <p:nvCxnSpPr>
          <p:cNvPr id="45" name="Straight Arrow Connector 44">
            <a:extLst>
              <a:ext uri="{FF2B5EF4-FFF2-40B4-BE49-F238E27FC236}">
                <a16:creationId xmlns:a16="http://schemas.microsoft.com/office/drawing/2014/main" id="{ED919BA9-0A45-2EDA-654A-F07C99E55A5B}"/>
              </a:ext>
            </a:extLst>
          </p:cNvPr>
          <p:cNvCxnSpPr>
            <a:cxnSpLocks/>
            <a:stCxn id="21" idx="0"/>
          </p:cNvCxnSpPr>
          <p:nvPr/>
        </p:nvCxnSpPr>
        <p:spPr>
          <a:xfrm flipV="1">
            <a:off x="6560299" y="4064000"/>
            <a:ext cx="1286242" cy="1166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Email, gmail, mail, logo, social, social media icon - Free download">
            <a:extLst>
              <a:ext uri="{FF2B5EF4-FFF2-40B4-BE49-F238E27FC236}">
                <a16:creationId xmlns:a16="http://schemas.microsoft.com/office/drawing/2014/main" id="{FF6DE175-4820-19E3-A323-7320D2900A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89" t="13074" r="3642" b="13696"/>
          <a:stretch/>
        </p:blipFill>
        <p:spPr bwMode="auto">
          <a:xfrm>
            <a:off x="9156700" y="4993890"/>
            <a:ext cx="1136135" cy="890127"/>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C6DD204B-1DBB-1189-2152-DE3C43D81054}"/>
              </a:ext>
            </a:extLst>
          </p:cNvPr>
          <p:cNvCxnSpPr>
            <a:cxnSpLocks/>
          </p:cNvCxnSpPr>
          <p:nvPr/>
        </p:nvCxnSpPr>
        <p:spPr>
          <a:xfrm>
            <a:off x="9699368" y="4064000"/>
            <a:ext cx="0" cy="929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Table 50">
            <a:extLst>
              <a:ext uri="{FF2B5EF4-FFF2-40B4-BE49-F238E27FC236}">
                <a16:creationId xmlns:a16="http://schemas.microsoft.com/office/drawing/2014/main" id="{4224BCF3-92A3-6A64-7B7B-9D9F8F5C7039}"/>
              </a:ext>
            </a:extLst>
          </p:cNvPr>
          <p:cNvGraphicFramePr>
            <a:graphicFrameLocks noGrp="1"/>
          </p:cNvGraphicFramePr>
          <p:nvPr>
            <p:extLst>
              <p:ext uri="{D42A27DB-BD31-4B8C-83A1-F6EECF244321}">
                <p14:modId xmlns:p14="http://schemas.microsoft.com/office/powerpoint/2010/main" val="1443267634"/>
              </p:ext>
            </p:extLst>
          </p:nvPr>
        </p:nvGraphicFramePr>
        <p:xfrm>
          <a:off x="7180304" y="2322512"/>
          <a:ext cx="3560465" cy="1463040"/>
        </p:xfrm>
        <a:graphic>
          <a:graphicData uri="http://schemas.openxmlformats.org/drawingml/2006/table">
            <a:tbl>
              <a:tblPr firstRow="1" bandRow="1">
                <a:tableStyleId>{7DF18680-E054-41AD-8BC1-D1AEF772440D}</a:tableStyleId>
              </a:tblPr>
              <a:tblGrid>
                <a:gridCol w="712093">
                  <a:extLst>
                    <a:ext uri="{9D8B030D-6E8A-4147-A177-3AD203B41FA5}">
                      <a16:colId xmlns:a16="http://schemas.microsoft.com/office/drawing/2014/main" val="3435000997"/>
                    </a:ext>
                  </a:extLst>
                </a:gridCol>
                <a:gridCol w="712093">
                  <a:extLst>
                    <a:ext uri="{9D8B030D-6E8A-4147-A177-3AD203B41FA5}">
                      <a16:colId xmlns:a16="http://schemas.microsoft.com/office/drawing/2014/main" val="4126637659"/>
                    </a:ext>
                  </a:extLst>
                </a:gridCol>
                <a:gridCol w="712093">
                  <a:extLst>
                    <a:ext uri="{9D8B030D-6E8A-4147-A177-3AD203B41FA5}">
                      <a16:colId xmlns:a16="http://schemas.microsoft.com/office/drawing/2014/main" val="1600614620"/>
                    </a:ext>
                  </a:extLst>
                </a:gridCol>
                <a:gridCol w="712093">
                  <a:extLst>
                    <a:ext uri="{9D8B030D-6E8A-4147-A177-3AD203B41FA5}">
                      <a16:colId xmlns:a16="http://schemas.microsoft.com/office/drawing/2014/main" val="3461384197"/>
                    </a:ext>
                  </a:extLst>
                </a:gridCol>
                <a:gridCol w="712093">
                  <a:extLst>
                    <a:ext uri="{9D8B030D-6E8A-4147-A177-3AD203B41FA5}">
                      <a16:colId xmlns:a16="http://schemas.microsoft.com/office/drawing/2014/main" val="1835589018"/>
                    </a:ext>
                  </a:extLst>
                </a:gridCol>
              </a:tblGrid>
              <a:tr h="354069">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5199511"/>
                  </a:ext>
                </a:extLst>
              </a:tr>
              <a:tr h="35406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96201557"/>
                  </a:ext>
                </a:extLst>
              </a:tr>
              <a:tr h="354069">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1017627"/>
                  </a:ext>
                </a:extLst>
              </a:tr>
              <a:tr h="35406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08847560"/>
                  </a:ext>
                </a:extLst>
              </a:tr>
            </a:tbl>
          </a:graphicData>
        </a:graphic>
      </p:graphicFrame>
      <p:cxnSp>
        <p:nvCxnSpPr>
          <p:cNvPr id="1027" name="Straight Arrow Connector 1026">
            <a:extLst>
              <a:ext uri="{FF2B5EF4-FFF2-40B4-BE49-F238E27FC236}">
                <a16:creationId xmlns:a16="http://schemas.microsoft.com/office/drawing/2014/main" id="{77A16405-F505-EA86-B4EE-0583E12580CF}"/>
              </a:ext>
            </a:extLst>
          </p:cNvPr>
          <p:cNvCxnSpPr>
            <a:stCxn id="4" idx="3"/>
            <a:endCxn id="24" idx="1"/>
          </p:cNvCxnSpPr>
          <p:nvPr/>
        </p:nvCxnSpPr>
        <p:spPr>
          <a:xfrm flipV="1">
            <a:off x="5333912" y="2663225"/>
            <a:ext cx="1486078" cy="6350"/>
          </a:xfrm>
          <a:prstGeom prst="straightConnector1">
            <a:avLst/>
          </a:prstGeom>
          <a:ln>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4648EF5-6153-8C14-A639-9193781F356C}"/>
              </a:ext>
            </a:extLst>
          </p:cNvPr>
          <p:cNvSpPr>
            <a:spLocks noGrp="1"/>
          </p:cNvSpPr>
          <p:nvPr>
            <p:ph type="ftr" sz="quarter" idx="11"/>
          </p:nvPr>
        </p:nvSpPr>
        <p:spPr/>
        <p:txBody>
          <a:bodyPr/>
          <a:lstStyle/>
          <a:p>
            <a:r>
              <a:rPr lang="en-US"/>
              <a:t>Big Data Programming - Python</a:t>
            </a:r>
          </a:p>
        </p:txBody>
      </p:sp>
      <p:sp>
        <p:nvSpPr>
          <p:cNvPr id="5" name="Slide Number Placeholder 4">
            <a:extLst>
              <a:ext uri="{FF2B5EF4-FFF2-40B4-BE49-F238E27FC236}">
                <a16:creationId xmlns:a16="http://schemas.microsoft.com/office/drawing/2014/main" id="{8D649398-AFDB-A802-F8E1-970DC56368FA}"/>
              </a:ext>
            </a:extLst>
          </p:cNvPr>
          <p:cNvSpPr>
            <a:spLocks noGrp="1"/>
          </p:cNvSpPr>
          <p:nvPr>
            <p:ph type="sldNum" sz="quarter" idx="12"/>
          </p:nvPr>
        </p:nvSpPr>
        <p:spPr/>
        <p:txBody>
          <a:bodyPr/>
          <a:lstStyle/>
          <a:p>
            <a:fld id="{71ADAE15-59C9-644B-AD75-CDFA5097962B}" type="slidenum">
              <a:rPr lang="en-US" smtClean="0"/>
              <a:t>5</a:t>
            </a:fld>
            <a:endParaRPr lang="en-US"/>
          </a:p>
        </p:txBody>
      </p:sp>
    </p:spTree>
    <p:extLst>
      <p:ext uri="{BB962C8B-B14F-4D97-AF65-F5344CB8AC3E}">
        <p14:creationId xmlns:p14="http://schemas.microsoft.com/office/powerpoint/2010/main" val="326436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D4AA92B-43D1-B048-F23E-DEA0D5D5ED97}"/>
              </a:ext>
            </a:extLst>
          </p:cNvPr>
          <p:cNvSpPr/>
          <p:nvPr/>
        </p:nvSpPr>
        <p:spPr>
          <a:xfrm>
            <a:off x="882443" y="1534648"/>
            <a:ext cx="8439686" cy="3408062"/>
          </a:xfrm>
          <a:prstGeom prst="roundRect">
            <a:avLst/>
          </a:prstGeom>
          <a:gradFill>
            <a:gsLst>
              <a:gs pos="92000">
                <a:srgbClr val="ABC0E4"/>
              </a:gs>
              <a:gs pos="3000">
                <a:schemeClr val="accent1">
                  <a:lumMod val="5000"/>
                  <a:lumOff val="95000"/>
                </a:schemeClr>
              </a:gs>
              <a:gs pos="97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6018889-6280-72AA-ACE6-3F0F8EF4A0C4}"/>
              </a:ext>
            </a:extLst>
          </p:cNvPr>
          <p:cNvSpPr/>
          <p:nvPr/>
        </p:nvSpPr>
        <p:spPr>
          <a:xfrm>
            <a:off x="1113552" y="1695313"/>
            <a:ext cx="7945391" cy="602723"/>
          </a:xfrm>
          <a:prstGeom prst="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pic>
        <p:nvPicPr>
          <p:cNvPr id="4" name="Graphic 3" descr="Magnifying glass with solid fill">
            <a:extLst>
              <a:ext uri="{FF2B5EF4-FFF2-40B4-BE49-F238E27FC236}">
                <a16:creationId xmlns:a16="http://schemas.microsoft.com/office/drawing/2014/main" id="{6DD4D890-7DAB-5458-5E2B-86692BD706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5460" y="1769424"/>
            <a:ext cx="456970" cy="430274"/>
          </a:xfrm>
          <a:prstGeom prst="rect">
            <a:avLst/>
          </a:prstGeom>
        </p:spPr>
      </p:pic>
      <p:cxnSp>
        <p:nvCxnSpPr>
          <p:cNvPr id="5" name="Straight Connector 4">
            <a:extLst>
              <a:ext uri="{FF2B5EF4-FFF2-40B4-BE49-F238E27FC236}">
                <a16:creationId xmlns:a16="http://schemas.microsoft.com/office/drawing/2014/main" id="{D646E1C3-F164-2E4C-355A-E96BB843733F}"/>
              </a:ext>
            </a:extLst>
          </p:cNvPr>
          <p:cNvCxnSpPr>
            <a:cxnSpLocks/>
          </p:cNvCxnSpPr>
          <p:nvPr/>
        </p:nvCxnSpPr>
        <p:spPr>
          <a:xfrm>
            <a:off x="8443744" y="1695313"/>
            <a:ext cx="0" cy="6027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C8A13D6-5B68-538F-6688-66040854C272}"/>
              </a:ext>
            </a:extLst>
          </p:cNvPr>
          <p:cNvSpPr txBox="1"/>
          <p:nvPr/>
        </p:nvSpPr>
        <p:spPr>
          <a:xfrm>
            <a:off x="1323722" y="1807524"/>
            <a:ext cx="285148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Python</a:t>
            </a:r>
          </a:p>
        </p:txBody>
      </p:sp>
      <p:graphicFrame>
        <p:nvGraphicFramePr>
          <p:cNvPr id="9" name="Table 8">
            <a:extLst>
              <a:ext uri="{FF2B5EF4-FFF2-40B4-BE49-F238E27FC236}">
                <a16:creationId xmlns:a16="http://schemas.microsoft.com/office/drawing/2014/main" id="{D0F7D058-E9AF-4CAE-6A6E-EC870731C803}"/>
              </a:ext>
            </a:extLst>
          </p:cNvPr>
          <p:cNvGraphicFramePr>
            <a:graphicFrameLocks noGrp="1"/>
          </p:cNvGraphicFramePr>
          <p:nvPr>
            <p:extLst>
              <p:ext uri="{D42A27DB-BD31-4B8C-83A1-F6EECF244321}">
                <p14:modId xmlns:p14="http://schemas.microsoft.com/office/powerpoint/2010/main" val="1449300061"/>
              </p:ext>
            </p:extLst>
          </p:nvPr>
        </p:nvGraphicFramePr>
        <p:xfrm>
          <a:off x="1117241" y="2704714"/>
          <a:ext cx="7945395" cy="2042160"/>
        </p:xfrm>
        <a:graphic>
          <a:graphicData uri="http://schemas.openxmlformats.org/drawingml/2006/table">
            <a:tbl>
              <a:tblPr firstRow="1" bandRow="1">
                <a:tableStyleId>{7DF18680-E054-41AD-8BC1-D1AEF772440D}</a:tableStyleId>
              </a:tblPr>
              <a:tblGrid>
                <a:gridCol w="752047">
                  <a:extLst>
                    <a:ext uri="{9D8B030D-6E8A-4147-A177-3AD203B41FA5}">
                      <a16:colId xmlns:a16="http://schemas.microsoft.com/office/drawing/2014/main" val="2108474004"/>
                    </a:ext>
                  </a:extLst>
                </a:gridCol>
                <a:gridCol w="774700">
                  <a:extLst>
                    <a:ext uri="{9D8B030D-6E8A-4147-A177-3AD203B41FA5}">
                      <a16:colId xmlns:a16="http://schemas.microsoft.com/office/drawing/2014/main" val="485614790"/>
                    </a:ext>
                  </a:extLst>
                </a:gridCol>
                <a:gridCol w="736600">
                  <a:extLst>
                    <a:ext uri="{9D8B030D-6E8A-4147-A177-3AD203B41FA5}">
                      <a16:colId xmlns:a16="http://schemas.microsoft.com/office/drawing/2014/main" val="2580205347"/>
                    </a:ext>
                  </a:extLst>
                </a:gridCol>
                <a:gridCol w="800100">
                  <a:extLst>
                    <a:ext uri="{9D8B030D-6E8A-4147-A177-3AD203B41FA5}">
                      <a16:colId xmlns:a16="http://schemas.microsoft.com/office/drawing/2014/main" val="2029218823"/>
                    </a:ext>
                  </a:extLst>
                </a:gridCol>
                <a:gridCol w="736600">
                  <a:extLst>
                    <a:ext uri="{9D8B030D-6E8A-4147-A177-3AD203B41FA5}">
                      <a16:colId xmlns:a16="http://schemas.microsoft.com/office/drawing/2014/main" val="3747610466"/>
                    </a:ext>
                  </a:extLst>
                </a:gridCol>
                <a:gridCol w="1150796">
                  <a:extLst>
                    <a:ext uri="{9D8B030D-6E8A-4147-A177-3AD203B41FA5}">
                      <a16:colId xmlns:a16="http://schemas.microsoft.com/office/drawing/2014/main" val="712077289"/>
                    </a:ext>
                  </a:extLst>
                </a:gridCol>
                <a:gridCol w="1497276">
                  <a:extLst>
                    <a:ext uri="{9D8B030D-6E8A-4147-A177-3AD203B41FA5}">
                      <a16:colId xmlns:a16="http://schemas.microsoft.com/office/drawing/2014/main" val="1294887016"/>
                    </a:ext>
                  </a:extLst>
                </a:gridCol>
                <a:gridCol w="1497276">
                  <a:extLst>
                    <a:ext uri="{9D8B030D-6E8A-4147-A177-3AD203B41FA5}">
                      <a16:colId xmlns:a16="http://schemas.microsoft.com/office/drawing/2014/main" val="3907320049"/>
                    </a:ext>
                  </a:extLst>
                </a:gridCol>
              </a:tblGrid>
              <a:tr h="5620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Google </a:t>
                      </a:r>
                      <a:r>
                        <a:rPr lang="en-US" sz="1600" dirty="0" err="1">
                          <a:solidFill>
                            <a:schemeClr val="tx1"/>
                          </a:solidFill>
                          <a:latin typeface="Times New Roman" panose="02020603050405020304" pitchFamily="18" charset="0"/>
                          <a:cs typeface="Times New Roman" panose="02020603050405020304" pitchFamily="18" charset="0"/>
                        </a:rPr>
                        <a:t>Colab</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Selected Candidates</a:t>
                      </a: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Rejected Candidates</a:t>
                      </a:r>
                    </a:p>
                  </a:txBody>
                  <a:tcPr/>
                </a:tc>
                <a:extLst>
                  <a:ext uri="{0D108BD9-81ED-4DB2-BD59-A6C34878D82A}">
                    <a16:rowId xmlns:a16="http://schemas.microsoft.com/office/drawing/2014/main" val="3241813172"/>
                  </a:ext>
                </a:extLst>
              </a:tr>
              <a:tr h="35497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04397179"/>
                  </a:ext>
                </a:extLst>
              </a:tr>
              <a:tr h="35497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51880377"/>
                  </a:ext>
                </a:extLst>
              </a:tr>
              <a:tr h="35497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7089191"/>
                  </a:ext>
                </a:extLst>
              </a:tr>
              <a:tr h="35497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69354046"/>
                  </a:ext>
                </a:extLst>
              </a:tr>
            </a:tbl>
          </a:graphicData>
        </a:graphic>
      </p:graphicFrame>
      <p:sp>
        <p:nvSpPr>
          <p:cNvPr id="12" name="TextBox 11">
            <a:extLst>
              <a:ext uri="{FF2B5EF4-FFF2-40B4-BE49-F238E27FC236}">
                <a16:creationId xmlns:a16="http://schemas.microsoft.com/office/drawing/2014/main" id="{5EDED433-0CD6-1DB5-2F75-9BC4B5CAD338}"/>
              </a:ext>
            </a:extLst>
          </p:cNvPr>
          <p:cNvSpPr txBox="1"/>
          <p:nvPr/>
        </p:nvSpPr>
        <p:spPr>
          <a:xfrm>
            <a:off x="4404154" y="513149"/>
            <a:ext cx="392944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UI Interface of Technical Recruiter</a:t>
            </a:r>
          </a:p>
        </p:txBody>
      </p:sp>
      <p:cxnSp>
        <p:nvCxnSpPr>
          <p:cNvPr id="14" name="Straight Connector 13">
            <a:extLst>
              <a:ext uri="{FF2B5EF4-FFF2-40B4-BE49-F238E27FC236}">
                <a16:creationId xmlns:a16="http://schemas.microsoft.com/office/drawing/2014/main" id="{64E247CD-55EA-FBC1-69E6-9DF714DEB72A}"/>
              </a:ext>
            </a:extLst>
          </p:cNvPr>
          <p:cNvCxnSpPr>
            <a:cxnSpLocks/>
          </p:cNvCxnSpPr>
          <p:nvPr/>
        </p:nvCxnSpPr>
        <p:spPr>
          <a:xfrm flipV="1">
            <a:off x="8308888" y="2557847"/>
            <a:ext cx="1" cy="159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9A6D8CF-8018-5D3F-3D0C-7ADE2AECA3C5}"/>
              </a:ext>
            </a:extLst>
          </p:cNvPr>
          <p:cNvCxnSpPr/>
          <p:nvPr/>
        </p:nvCxnSpPr>
        <p:spPr>
          <a:xfrm>
            <a:off x="8308888" y="2557847"/>
            <a:ext cx="1828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73CE49-418C-F3A8-EA35-A9F72C26D45F}"/>
              </a:ext>
            </a:extLst>
          </p:cNvPr>
          <p:cNvCxnSpPr>
            <a:cxnSpLocks/>
          </p:cNvCxnSpPr>
          <p:nvPr/>
        </p:nvCxnSpPr>
        <p:spPr>
          <a:xfrm>
            <a:off x="6875505" y="5362831"/>
            <a:ext cx="32621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ACF26B-897E-0E13-FCEF-D89AD6BE83EA}"/>
              </a:ext>
            </a:extLst>
          </p:cNvPr>
          <p:cNvCxnSpPr/>
          <p:nvPr/>
        </p:nvCxnSpPr>
        <p:spPr>
          <a:xfrm flipV="1">
            <a:off x="6875505" y="4820191"/>
            <a:ext cx="0" cy="542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Email, gmail, mail, logo, social, social media icon - Free download">
            <a:extLst>
              <a:ext uri="{FF2B5EF4-FFF2-40B4-BE49-F238E27FC236}">
                <a16:creationId xmlns:a16="http://schemas.microsoft.com/office/drawing/2014/main" id="{A511E15C-40FD-2208-39C8-719A37D238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85" t="16127" r="3874" b="15846"/>
          <a:stretch/>
        </p:blipFill>
        <p:spPr bwMode="auto">
          <a:xfrm>
            <a:off x="10174759" y="4986690"/>
            <a:ext cx="1042740" cy="7665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mail, gmail, mail, logo, social, social media icon - Free download">
            <a:extLst>
              <a:ext uri="{FF2B5EF4-FFF2-40B4-BE49-F238E27FC236}">
                <a16:creationId xmlns:a16="http://schemas.microsoft.com/office/drawing/2014/main" id="{EB35BC56-1F56-7FB3-228C-C6EE9AD1422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76" t="14221" r="4767" b="14626"/>
          <a:stretch/>
        </p:blipFill>
        <p:spPr bwMode="auto">
          <a:xfrm>
            <a:off x="10145960" y="2166108"/>
            <a:ext cx="1042739" cy="8094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5 astuces pour Google Colab - La revue IA">
            <a:extLst>
              <a:ext uri="{FF2B5EF4-FFF2-40B4-BE49-F238E27FC236}">
                <a16:creationId xmlns:a16="http://schemas.microsoft.com/office/drawing/2014/main" id="{F89A34AE-A4D7-FF15-2C1C-E8B08A6D665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527" t="22911" r="8218" b="23599"/>
          <a:stretch/>
        </p:blipFill>
        <p:spPr bwMode="auto">
          <a:xfrm>
            <a:off x="2127143" y="5361745"/>
            <a:ext cx="1869230" cy="791497"/>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8AE80B21-8A55-507D-04BB-F74BC91A3A2A}"/>
              </a:ext>
            </a:extLst>
          </p:cNvPr>
          <p:cNvCxnSpPr>
            <a:cxnSpLocks/>
          </p:cNvCxnSpPr>
          <p:nvPr/>
        </p:nvCxnSpPr>
        <p:spPr>
          <a:xfrm>
            <a:off x="5469307" y="4837584"/>
            <a:ext cx="0" cy="919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B72B6E-5550-BBC7-F349-FF0846E714A7}"/>
              </a:ext>
            </a:extLst>
          </p:cNvPr>
          <p:cNvCxnSpPr>
            <a:cxnSpLocks/>
            <a:endCxn id="2054" idx="3"/>
          </p:cNvCxnSpPr>
          <p:nvPr/>
        </p:nvCxnSpPr>
        <p:spPr>
          <a:xfrm flipH="1">
            <a:off x="3996373" y="5757494"/>
            <a:ext cx="14729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2BA2FC49-974E-CA94-071A-6BC42E904B6C}"/>
              </a:ext>
            </a:extLst>
          </p:cNvPr>
          <p:cNvSpPr>
            <a:spLocks noGrp="1"/>
          </p:cNvSpPr>
          <p:nvPr>
            <p:ph type="ftr" sz="quarter" idx="11"/>
          </p:nvPr>
        </p:nvSpPr>
        <p:spPr/>
        <p:txBody>
          <a:bodyPr/>
          <a:lstStyle/>
          <a:p>
            <a:r>
              <a:rPr lang="en-US"/>
              <a:t>Big Data Programming - Python</a:t>
            </a:r>
          </a:p>
        </p:txBody>
      </p:sp>
      <p:sp>
        <p:nvSpPr>
          <p:cNvPr id="8" name="Slide Number Placeholder 7">
            <a:extLst>
              <a:ext uri="{FF2B5EF4-FFF2-40B4-BE49-F238E27FC236}">
                <a16:creationId xmlns:a16="http://schemas.microsoft.com/office/drawing/2014/main" id="{960766F3-8EF6-38D7-442A-A132809ADB01}"/>
              </a:ext>
            </a:extLst>
          </p:cNvPr>
          <p:cNvSpPr>
            <a:spLocks noGrp="1"/>
          </p:cNvSpPr>
          <p:nvPr>
            <p:ph type="sldNum" sz="quarter" idx="12"/>
          </p:nvPr>
        </p:nvSpPr>
        <p:spPr/>
        <p:txBody>
          <a:bodyPr/>
          <a:lstStyle/>
          <a:p>
            <a:fld id="{71ADAE15-59C9-644B-AD75-CDFA5097962B}" type="slidenum">
              <a:rPr lang="en-US" smtClean="0"/>
              <a:t>6</a:t>
            </a:fld>
            <a:endParaRPr lang="en-US"/>
          </a:p>
        </p:txBody>
      </p:sp>
    </p:spTree>
    <p:extLst>
      <p:ext uri="{BB962C8B-B14F-4D97-AF65-F5344CB8AC3E}">
        <p14:creationId xmlns:p14="http://schemas.microsoft.com/office/powerpoint/2010/main" val="4015000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2001</TotalTime>
  <Words>495</Words>
  <Application>Microsoft Office PowerPoint</Application>
  <PresentationFormat>Widescreen</PresentationFormat>
  <Paragraphs>96</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-apple-system</vt:lpstr>
      <vt:lpstr>Arial</vt:lpstr>
      <vt:lpstr>Calibri</vt:lpstr>
      <vt:lpstr>Calibri Light</vt:lpstr>
      <vt:lpstr>Times New Roman</vt:lpstr>
      <vt:lpstr>Office Theme</vt:lpstr>
      <vt:lpstr>  Team – 5</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Raghavendra, Sheethal (SRH Hochschule Heidelberg Student)</dc:creator>
  <cp:lastModifiedBy>Madhura Bharat Aravendekar</cp:lastModifiedBy>
  <cp:revision>7</cp:revision>
  <dcterms:created xsi:type="dcterms:W3CDTF">2024-01-30T21:51:13Z</dcterms:created>
  <dcterms:modified xsi:type="dcterms:W3CDTF">2024-02-05T16:38:14Z</dcterms:modified>
</cp:coreProperties>
</file>