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265" r:id="rId3"/>
    <p:sldId id="280" r:id="rId4"/>
    <p:sldId id="296" r:id="rId6"/>
    <p:sldId id="297" r:id="rId7"/>
    <p:sldId id="298" r:id="rId8"/>
    <p:sldId id="293" r:id="rId9"/>
    <p:sldId id="288" r:id="rId10"/>
    <p:sldId id="295" r:id="rId11"/>
    <p:sldId id="291" r:id="rId12"/>
    <p:sldId id="290" r:id="rId13"/>
    <p:sldId id="300" r:id="rId14"/>
    <p:sldId id="299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1B7"/>
    <a:srgbClr val="2B9882"/>
    <a:srgbClr val="415268"/>
    <a:srgbClr val="EC7B5E"/>
    <a:srgbClr val="E37459"/>
    <a:srgbClr val="F19B2C"/>
    <a:srgbClr val="3482B5"/>
    <a:srgbClr val="65A7B3"/>
    <a:srgbClr val="62A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 autoAdjust="0"/>
    <p:restoredTop sz="90856" autoAdjust="0"/>
  </p:normalViewPr>
  <p:slideViewPr>
    <p:cSldViewPr>
      <p:cViewPr varScale="1">
        <p:scale>
          <a:sx n="133" d="100"/>
          <a:sy n="133" d="100"/>
        </p:scale>
        <p:origin x="138" y="186"/>
      </p:cViewPr>
      <p:guideLst>
        <p:guide pos="416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4936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1491630"/>
            <a:ext cx="8856984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2291916"/>
            <a:ext cx="8712968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640960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640960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63638"/>
            <a:ext cx="8856984" cy="603749"/>
          </a:xfrm>
        </p:spPr>
        <p:txBody>
          <a:bodyPr/>
          <a:lstStyle/>
          <a:p>
            <a:r>
              <a:rPr kumimoji="1" lang="zh-CN" altLang="en-US" sz="3200" dirty="0"/>
              <a:t>微服务解决方案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2000" dirty="0"/>
              <a:t>云服务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数据库和中间件团队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高可用方案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综述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28634" y="843558"/>
            <a:ext cx="3603803" cy="371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正常情况选择最近的依赖服务进行访问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任意单个机房不可用情况下仍能正常提供服务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避免因为单个基础服务不可用导致故障乃至雪崩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减少或避免故障时的人工干预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故障类型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单机房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整个服务不可用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流量突增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响应时间变慢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故障点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上游服务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下游服务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注册中心高可用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区域感知路由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重试与故障转移（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实例隔离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熔断降级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本地缓存（内存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3424" y="1275606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HB-AZ-1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5469" y="3656633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99168" y="3656633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03360" y="1275606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HB-AZ-2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95405" y="3656633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B-3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59104" y="3656633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B-4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635896" y="1275606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HZ-AZ-1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27941" y="3656633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91640" y="3656633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2" name="直接箭头连接符 61"/>
          <p:cNvCxnSpPr>
            <a:stCxn id="71" idx="2"/>
            <a:endCxn id="53" idx="0"/>
          </p:cNvCxnSpPr>
          <p:nvPr/>
        </p:nvCxnSpPr>
        <p:spPr>
          <a:xfrm flipH="1">
            <a:off x="1580150" y="3115380"/>
            <a:ext cx="896237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5" name="直接箭头连接符 64"/>
          <p:cNvCxnSpPr>
            <a:stCxn id="71" idx="2"/>
            <a:endCxn id="56" idx="0"/>
          </p:cNvCxnSpPr>
          <p:nvPr/>
        </p:nvCxnSpPr>
        <p:spPr>
          <a:xfrm>
            <a:off x="2476387" y="3115380"/>
            <a:ext cx="0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直接箭头连接符 66"/>
          <p:cNvCxnSpPr>
            <a:stCxn id="71" idx="2"/>
            <a:endCxn id="58" idx="0"/>
          </p:cNvCxnSpPr>
          <p:nvPr/>
        </p:nvCxnSpPr>
        <p:spPr>
          <a:xfrm>
            <a:off x="2476387" y="3115380"/>
            <a:ext cx="663699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2195405" y="2863380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A-3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3" name="直接箭头连接符 72"/>
          <p:cNvCxnSpPr>
            <a:stCxn id="71" idx="2"/>
            <a:endCxn id="60" idx="0"/>
          </p:cNvCxnSpPr>
          <p:nvPr/>
        </p:nvCxnSpPr>
        <p:spPr>
          <a:xfrm>
            <a:off x="2476387" y="3115380"/>
            <a:ext cx="15325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5" name="直接箭头连接符 74"/>
          <p:cNvCxnSpPr>
            <a:stCxn id="71" idx="2"/>
            <a:endCxn id="52" idx="0"/>
          </p:cNvCxnSpPr>
          <p:nvPr/>
        </p:nvCxnSpPr>
        <p:spPr>
          <a:xfrm flipH="1">
            <a:off x="916451" y="3115380"/>
            <a:ext cx="15599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7" name="直接箭头连接符 76"/>
          <p:cNvCxnSpPr>
            <a:stCxn id="71" idx="2"/>
            <a:endCxn id="61" idx="0"/>
          </p:cNvCxnSpPr>
          <p:nvPr/>
        </p:nvCxnSpPr>
        <p:spPr>
          <a:xfrm>
            <a:off x="2476387" y="3115380"/>
            <a:ext cx="2196235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658306" y="2859780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313059" y="2859780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9104" y="2859780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A-4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27941" y="2859782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81950" y="2859782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58306" y="1613161"/>
            <a:ext cx="539126" cy="2556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38673" y="2062927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VIP-2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76055" y="205933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VIP-3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83583" y="2062927"/>
            <a:ext cx="539126" cy="2556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VIP-1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14088" y="1605209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750779" y="1611067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1" name="直接箭头连接符 90"/>
          <p:cNvCxnSpPr>
            <a:stCxn id="71" idx="0"/>
            <a:endCxn id="88" idx="2"/>
          </p:cNvCxnSpPr>
          <p:nvPr/>
        </p:nvCxnSpPr>
        <p:spPr>
          <a:xfrm flipH="1" flipV="1">
            <a:off x="1253146" y="2318527"/>
            <a:ext cx="1223241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直接箭头连接符 91"/>
          <p:cNvCxnSpPr>
            <a:stCxn id="71" idx="0"/>
            <a:endCxn id="86" idx="2"/>
          </p:cNvCxnSpPr>
          <p:nvPr/>
        </p:nvCxnSpPr>
        <p:spPr>
          <a:xfrm flipV="1">
            <a:off x="2476387" y="2318527"/>
            <a:ext cx="331849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直接箭头连接符 92"/>
          <p:cNvCxnSpPr>
            <a:stCxn id="71" idx="0"/>
            <a:endCxn id="87" idx="2"/>
          </p:cNvCxnSpPr>
          <p:nvPr/>
        </p:nvCxnSpPr>
        <p:spPr>
          <a:xfrm flipV="1">
            <a:off x="2476387" y="2314931"/>
            <a:ext cx="1869231" cy="548449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1313059" y="1605209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5" name="直接连接符 94"/>
          <p:cNvCxnSpPr>
            <a:stCxn id="85" idx="2"/>
            <a:endCxn id="88" idx="0"/>
          </p:cNvCxnSpPr>
          <p:nvPr/>
        </p:nvCxnSpPr>
        <p:spPr>
          <a:xfrm>
            <a:off x="927869" y="1868761"/>
            <a:ext cx="325277" cy="19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8" idx="0"/>
            <a:endCxn id="94" idx="2"/>
          </p:cNvCxnSpPr>
          <p:nvPr/>
        </p:nvCxnSpPr>
        <p:spPr>
          <a:xfrm flipV="1">
            <a:off x="1253146" y="1860809"/>
            <a:ext cx="329476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55174" y="1605209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404788" y="161316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9" name="直接连接符 98"/>
          <p:cNvCxnSpPr>
            <a:stCxn id="89" idx="2"/>
            <a:endCxn id="86" idx="0"/>
          </p:cNvCxnSpPr>
          <p:nvPr/>
        </p:nvCxnSpPr>
        <p:spPr>
          <a:xfrm>
            <a:off x="2483651" y="1860809"/>
            <a:ext cx="324585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0"/>
            <a:endCxn id="97" idx="2"/>
          </p:cNvCxnSpPr>
          <p:nvPr/>
        </p:nvCxnSpPr>
        <p:spPr>
          <a:xfrm flipV="1">
            <a:off x="2808236" y="1860809"/>
            <a:ext cx="316501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0" idx="2"/>
            <a:endCxn id="87" idx="0"/>
          </p:cNvCxnSpPr>
          <p:nvPr/>
        </p:nvCxnSpPr>
        <p:spPr>
          <a:xfrm>
            <a:off x="4020342" y="1866667"/>
            <a:ext cx="325276" cy="1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7" idx="0"/>
            <a:endCxn id="98" idx="2"/>
          </p:cNvCxnSpPr>
          <p:nvPr/>
        </p:nvCxnSpPr>
        <p:spPr>
          <a:xfrm flipV="1">
            <a:off x="4345618" y="1868761"/>
            <a:ext cx="328733" cy="19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11561" y="1486866"/>
            <a:ext cx="4392488" cy="9653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526823" y="406416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72164" y="4064167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64636" y="4058298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07" name="直接箭头连接符 106"/>
          <p:cNvCxnSpPr>
            <a:stCxn id="104" idx="1"/>
            <a:endCxn id="105" idx="3"/>
          </p:cNvCxnSpPr>
          <p:nvPr/>
        </p:nvCxnSpPr>
        <p:spPr>
          <a:xfrm flipH="1">
            <a:off x="1534128" y="4191364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3088787" y="4194859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高可用方案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区域感知路由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71140" y="992002"/>
            <a:ext cx="3603803" cy="17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正常情况选择最近的依赖服务进行访问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服务端注册时附带地域相关信息（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AZ/region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客户端负载均衡时优先选择临近实例（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 -&gt; Region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健康实例数过少时忽略此策略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3424" y="1136889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HB-AZ-1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5469" y="3517916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99168" y="3517916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03360" y="1136889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HB-AZ-2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95405" y="3517916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B-3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59104" y="3517916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B-4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35896" y="1136889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HZ-AZ-1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727941" y="3517916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91640" y="3517916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5" name="直接箭头连接符 64"/>
          <p:cNvCxnSpPr>
            <a:stCxn id="73" idx="2"/>
            <a:endCxn id="55" idx="0"/>
          </p:cNvCxnSpPr>
          <p:nvPr/>
        </p:nvCxnSpPr>
        <p:spPr>
          <a:xfrm flipH="1">
            <a:off x="1580150" y="2976663"/>
            <a:ext cx="896237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7" name="直接箭头连接符 66"/>
          <p:cNvCxnSpPr>
            <a:stCxn id="73" idx="2"/>
            <a:endCxn id="58" idx="0"/>
          </p:cNvCxnSpPr>
          <p:nvPr/>
        </p:nvCxnSpPr>
        <p:spPr>
          <a:xfrm>
            <a:off x="2476387" y="2976663"/>
            <a:ext cx="0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直接箭头连接符 70"/>
          <p:cNvCxnSpPr>
            <a:stCxn id="73" idx="2"/>
            <a:endCxn id="59" idx="0"/>
          </p:cNvCxnSpPr>
          <p:nvPr/>
        </p:nvCxnSpPr>
        <p:spPr>
          <a:xfrm>
            <a:off x="2476387" y="2976663"/>
            <a:ext cx="663699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2195405" y="2724663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A-3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5" name="直接箭头连接符 74"/>
          <p:cNvCxnSpPr>
            <a:stCxn id="73" idx="2"/>
            <a:endCxn id="61" idx="0"/>
          </p:cNvCxnSpPr>
          <p:nvPr/>
        </p:nvCxnSpPr>
        <p:spPr>
          <a:xfrm>
            <a:off x="2476387" y="2976663"/>
            <a:ext cx="15325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7" name="直接箭头连接符 76"/>
          <p:cNvCxnSpPr>
            <a:stCxn id="73" idx="2"/>
            <a:endCxn id="53" idx="0"/>
          </p:cNvCxnSpPr>
          <p:nvPr/>
        </p:nvCxnSpPr>
        <p:spPr>
          <a:xfrm flipH="1">
            <a:off x="916451" y="2976663"/>
            <a:ext cx="15599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0" name="直接箭头连接符 79"/>
          <p:cNvCxnSpPr>
            <a:stCxn id="73" idx="2"/>
            <a:endCxn id="62" idx="0"/>
          </p:cNvCxnSpPr>
          <p:nvPr/>
        </p:nvCxnSpPr>
        <p:spPr>
          <a:xfrm>
            <a:off x="2476387" y="2976663"/>
            <a:ext cx="2196235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658306" y="2721063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313059" y="2721063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859104" y="2721063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A-4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27941" y="2721065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81950" y="2721065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58306" y="1474444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38673" y="1924210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VIP-2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076055" y="1920614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VIP-3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83583" y="1924210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VIP-1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214088" y="1466492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750779" y="1472350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2" name="直接箭头连接符 91"/>
          <p:cNvCxnSpPr>
            <a:stCxn id="73" idx="0"/>
            <a:endCxn id="89" idx="2"/>
          </p:cNvCxnSpPr>
          <p:nvPr/>
        </p:nvCxnSpPr>
        <p:spPr>
          <a:xfrm flipH="1" flipV="1">
            <a:off x="1253146" y="2179810"/>
            <a:ext cx="1223241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直接箭头连接符 92"/>
          <p:cNvCxnSpPr>
            <a:stCxn id="73" idx="0"/>
            <a:endCxn id="87" idx="2"/>
          </p:cNvCxnSpPr>
          <p:nvPr/>
        </p:nvCxnSpPr>
        <p:spPr>
          <a:xfrm flipV="1">
            <a:off x="2476387" y="2179810"/>
            <a:ext cx="331849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4" name="直接箭头连接符 93"/>
          <p:cNvCxnSpPr>
            <a:stCxn id="73" idx="0"/>
            <a:endCxn id="88" idx="2"/>
          </p:cNvCxnSpPr>
          <p:nvPr/>
        </p:nvCxnSpPr>
        <p:spPr>
          <a:xfrm flipV="1">
            <a:off x="2476387" y="2176214"/>
            <a:ext cx="1869231" cy="548449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矩形 94"/>
          <p:cNvSpPr/>
          <p:nvPr/>
        </p:nvSpPr>
        <p:spPr>
          <a:xfrm>
            <a:off x="1313059" y="1466492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6" name="直接连接符 95"/>
          <p:cNvCxnSpPr>
            <a:stCxn id="86" idx="2"/>
            <a:endCxn id="89" idx="0"/>
          </p:cNvCxnSpPr>
          <p:nvPr/>
        </p:nvCxnSpPr>
        <p:spPr>
          <a:xfrm>
            <a:off x="927869" y="1730044"/>
            <a:ext cx="325277" cy="19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9" idx="0"/>
            <a:endCxn id="95" idx="2"/>
          </p:cNvCxnSpPr>
          <p:nvPr/>
        </p:nvCxnSpPr>
        <p:spPr>
          <a:xfrm flipV="1">
            <a:off x="1253146" y="1722092"/>
            <a:ext cx="329476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855174" y="1466492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404788" y="1474444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00" name="直接连接符 99"/>
          <p:cNvCxnSpPr>
            <a:stCxn id="90" idx="2"/>
            <a:endCxn id="87" idx="0"/>
          </p:cNvCxnSpPr>
          <p:nvPr/>
        </p:nvCxnSpPr>
        <p:spPr>
          <a:xfrm>
            <a:off x="2483651" y="1722092"/>
            <a:ext cx="324585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7" idx="0"/>
            <a:endCxn id="98" idx="2"/>
          </p:cNvCxnSpPr>
          <p:nvPr/>
        </p:nvCxnSpPr>
        <p:spPr>
          <a:xfrm flipV="1">
            <a:off x="2808236" y="1722092"/>
            <a:ext cx="316501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1" idx="2"/>
            <a:endCxn id="88" idx="0"/>
          </p:cNvCxnSpPr>
          <p:nvPr/>
        </p:nvCxnSpPr>
        <p:spPr>
          <a:xfrm>
            <a:off x="4020342" y="1727950"/>
            <a:ext cx="325276" cy="1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88" idx="0"/>
            <a:endCxn id="99" idx="2"/>
          </p:cNvCxnSpPr>
          <p:nvPr/>
        </p:nvCxnSpPr>
        <p:spPr>
          <a:xfrm flipV="1">
            <a:off x="4345618" y="1730044"/>
            <a:ext cx="328733" cy="19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11561" y="1348149"/>
            <a:ext cx="4392488" cy="96537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26823" y="3925450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72164" y="3925450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064636" y="3919581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08" name="直接箭头连接符 107"/>
          <p:cNvCxnSpPr>
            <a:stCxn id="105" idx="1"/>
            <a:endCxn id="106" idx="3"/>
          </p:cNvCxnSpPr>
          <p:nvPr/>
        </p:nvCxnSpPr>
        <p:spPr>
          <a:xfrm flipH="1">
            <a:off x="1534128" y="4052647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3088787" y="4056142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高可用方案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实例隔离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424" y="1131590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HB-AZ-1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469" y="3512617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9168" y="3512617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3360" y="1131590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HB-AZ-2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405" y="351261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B-3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9104" y="3512617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B-4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1131590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HZ-AZ-1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7941" y="3512617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1640" y="3512617"/>
            <a:ext cx="561964" cy="2543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箭头连接符 12"/>
          <p:cNvCxnSpPr>
            <a:stCxn id="16" idx="2"/>
            <a:endCxn id="6" idx="0"/>
          </p:cNvCxnSpPr>
          <p:nvPr/>
        </p:nvCxnSpPr>
        <p:spPr>
          <a:xfrm flipH="1">
            <a:off x="1580150" y="2971364"/>
            <a:ext cx="896237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4" name="直接箭头连接符 13"/>
          <p:cNvCxnSpPr>
            <a:stCxn id="16" idx="2"/>
            <a:endCxn id="8" idx="0"/>
          </p:cNvCxnSpPr>
          <p:nvPr/>
        </p:nvCxnSpPr>
        <p:spPr>
          <a:xfrm>
            <a:off x="2476387" y="2971364"/>
            <a:ext cx="0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接箭头连接符 14"/>
          <p:cNvCxnSpPr>
            <a:stCxn id="16" idx="2"/>
            <a:endCxn id="9" idx="0"/>
          </p:cNvCxnSpPr>
          <p:nvPr/>
        </p:nvCxnSpPr>
        <p:spPr>
          <a:xfrm>
            <a:off x="2476387" y="2971364"/>
            <a:ext cx="663699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2195405" y="2719364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A-3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1" name="直接箭头连接符 20"/>
          <p:cNvCxnSpPr>
            <a:stCxn id="16" idx="2"/>
            <a:endCxn id="11" idx="0"/>
          </p:cNvCxnSpPr>
          <p:nvPr/>
        </p:nvCxnSpPr>
        <p:spPr>
          <a:xfrm>
            <a:off x="2476387" y="2971364"/>
            <a:ext cx="15325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2" name="直接箭头连接符 21"/>
          <p:cNvCxnSpPr>
            <a:stCxn id="16" idx="2"/>
            <a:endCxn id="5" idx="0"/>
          </p:cNvCxnSpPr>
          <p:nvPr/>
        </p:nvCxnSpPr>
        <p:spPr>
          <a:xfrm flipH="1">
            <a:off x="916451" y="2971364"/>
            <a:ext cx="15599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4" name="直接箭头连接符 23"/>
          <p:cNvCxnSpPr>
            <a:stCxn id="16" idx="2"/>
            <a:endCxn id="12" idx="0"/>
          </p:cNvCxnSpPr>
          <p:nvPr/>
        </p:nvCxnSpPr>
        <p:spPr>
          <a:xfrm>
            <a:off x="2476387" y="2971364"/>
            <a:ext cx="2196235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658306" y="2715764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13059" y="2715764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9104" y="2715764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A-4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27941" y="2715766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81950" y="2715766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8306" y="1469145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38673" y="191891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VIP-2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76055" y="1915315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VIP-3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83583" y="191891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VIP-1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14088" y="1461193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50779" y="146705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51" name="直接箭头连接符 50"/>
          <p:cNvCxnSpPr>
            <a:stCxn id="16" idx="0"/>
            <a:endCxn id="48" idx="2"/>
          </p:cNvCxnSpPr>
          <p:nvPr/>
        </p:nvCxnSpPr>
        <p:spPr>
          <a:xfrm flipH="1" flipV="1">
            <a:off x="1253146" y="2174511"/>
            <a:ext cx="1223241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接箭头连接符 53"/>
          <p:cNvCxnSpPr>
            <a:stCxn id="16" idx="0"/>
            <a:endCxn id="46" idx="2"/>
          </p:cNvCxnSpPr>
          <p:nvPr/>
        </p:nvCxnSpPr>
        <p:spPr>
          <a:xfrm flipV="1">
            <a:off x="2476387" y="2174511"/>
            <a:ext cx="331849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直接箭头连接符 56"/>
          <p:cNvCxnSpPr>
            <a:stCxn id="16" idx="0"/>
            <a:endCxn id="47" idx="2"/>
          </p:cNvCxnSpPr>
          <p:nvPr/>
        </p:nvCxnSpPr>
        <p:spPr>
          <a:xfrm flipV="1">
            <a:off x="2476387" y="2170915"/>
            <a:ext cx="1869231" cy="548449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文本框 62"/>
          <p:cNvSpPr txBox="1"/>
          <p:nvPr/>
        </p:nvSpPr>
        <p:spPr>
          <a:xfrm>
            <a:off x="5262194" y="1003031"/>
            <a:ext cx="3603803" cy="261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故障场景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单节点不可用：响应变慢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错误率上升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统计每个服务端实例的成功率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成功率低于阈值屏蔽一段时间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屏蔽时间随次数增长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健康实例数过少时忽略此策略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13059" y="1461193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66" name="直接连接符 65"/>
          <p:cNvCxnSpPr>
            <a:stCxn id="44" idx="2"/>
            <a:endCxn id="48" idx="0"/>
          </p:cNvCxnSpPr>
          <p:nvPr/>
        </p:nvCxnSpPr>
        <p:spPr>
          <a:xfrm>
            <a:off x="927869" y="1724745"/>
            <a:ext cx="325277" cy="19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8" idx="0"/>
            <a:endCxn id="64" idx="2"/>
          </p:cNvCxnSpPr>
          <p:nvPr/>
        </p:nvCxnSpPr>
        <p:spPr>
          <a:xfrm flipV="1">
            <a:off x="1253146" y="1716793"/>
            <a:ext cx="329476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855174" y="1461193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04788" y="1469145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2" name="直接连接符 71"/>
          <p:cNvCxnSpPr>
            <a:stCxn id="49" idx="2"/>
            <a:endCxn id="46" idx="0"/>
          </p:cNvCxnSpPr>
          <p:nvPr/>
        </p:nvCxnSpPr>
        <p:spPr>
          <a:xfrm>
            <a:off x="2483651" y="1716793"/>
            <a:ext cx="324585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46" idx="0"/>
            <a:endCxn id="69" idx="2"/>
          </p:cNvCxnSpPr>
          <p:nvPr/>
        </p:nvCxnSpPr>
        <p:spPr>
          <a:xfrm flipV="1">
            <a:off x="2808236" y="1716793"/>
            <a:ext cx="316501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0" idx="2"/>
            <a:endCxn id="47" idx="0"/>
          </p:cNvCxnSpPr>
          <p:nvPr/>
        </p:nvCxnSpPr>
        <p:spPr>
          <a:xfrm>
            <a:off x="4020342" y="1722651"/>
            <a:ext cx="325276" cy="1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47" idx="0"/>
            <a:endCxn id="70" idx="2"/>
          </p:cNvCxnSpPr>
          <p:nvPr/>
        </p:nvCxnSpPr>
        <p:spPr>
          <a:xfrm flipV="1">
            <a:off x="4345618" y="1724745"/>
            <a:ext cx="328733" cy="19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11561" y="1342850"/>
            <a:ext cx="4392488" cy="96537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26823" y="3920151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2164" y="3920151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64636" y="3914282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7" name="直接箭头连接符 16"/>
          <p:cNvCxnSpPr>
            <a:stCxn id="52" idx="1"/>
            <a:endCxn id="55" idx="3"/>
          </p:cNvCxnSpPr>
          <p:nvPr/>
        </p:nvCxnSpPr>
        <p:spPr>
          <a:xfrm flipH="1">
            <a:off x="1534128" y="4047348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3088787" y="4050843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高可用方案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限流熔断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85031" y="843558"/>
            <a:ext cx="3603803" cy="26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故障场景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依赖服务大面积不可用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流量超出承载上限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突发流量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熔断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统计每个依赖服务的成功率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超时请求超过阈值时后续请求不再发送（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/fallback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一段时间后尝试恢复访问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单实例限流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集群限流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3424" y="1131590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HB-AZ-1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5469" y="351261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99168" y="351261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B-2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03360" y="1131590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HB-AZ-2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95405" y="351261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B-3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59104" y="351261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B-4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635896" y="1131590"/>
            <a:ext cx="1419444" cy="3168352"/>
          </a:xfrm>
          <a:prstGeom prst="rect">
            <a:avLst/>
          </a:prstGeom>
          <a:noFill/>
          <a:ln w="28575" cap="flat" cmpd="sng" algn="ctr">
            <a:solidFill>
              <a:srgbClr val="A5A5A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HZ-AZ-1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27941" y="351261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</a:t>
            </a:r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91640" y="3512617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B-6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62" name="直接箭头连接符 61"/>
          <p:cNvCxnSpPr>
            <a:stCxn id="71" idx="2"/>
            <a:endCxn id="53" idx="0"/>
          </p:cNvCxnSpPr>
          <p:nvPr/>
        </p:nvCxnSpPr>
        <p:spPr>
          <a:xfrm flipH="1">
            <a:off x="1580150" y="2971364"/>
            <a:ext cx="896237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5" name="直接箭头连接符 64"/>
          <p:cNvCxnSpPr>
            <a:stCxn id="71" idx="2"/>
            <a:endCxn id="56" idx="0"/>
          </p:cNvCxnSpPr>
          <p:nvPr/>
        </p:nvCxnSpPr>
        <p:spPr>
          <a:xfrm>
            <a:off x="2476387" y="2971364"/>
            <a:ext cx="0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直接箭头连接符 66"/>
          <p:cNvCxnSpPr>
            <a:stCxn id="71" idx="2"/>
            <a:endCxn id="58" idx="0"/>
          </p:cNvCxnSpPr>
          <p:nvPr/>
        </p:nvCxnSpPr>
        <p:spPr>
          <a:xfrm>
            <a:off x="2476387" y="2971364"/>
            <a:ext cx="663699" cy="5412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2195405" y="2719364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A-3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3" name="直接箭头连接符 72"/>
          <p:cNvCxnSpPr>
            <a:stCxn id="71" idx="2"/>
            <a:endCxn id="60" idx="0"/>
          </p:cNvCxnSpPr>
          <p:nvPr/>
        </p:nvCxnSpPr>
        <p:spPr>
          <a:xfrm>
            <a:off x="2476387" y="2971364"/>
            <a:ext cx="15325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5" name="直接箭头连接符 74"/>
          <p:cNvCxnSpPr>
            <a:stCxn id="71" idx="2"/>
            <a:endCxn id="52" idx="0"/>
          </p:cNvCxnSpPr>
          <p:nvPr/>
        </p:nvCxnSpPr>
        <p:spPr>
          <a:xfrm flipH="1">
            <a:off x="916451" y="2971364"/>
            <a:ext cx="1559936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7" name="直接箭头连接符 76"/>
          <p:cNvCxnSpPr>
            <a:stCxn id="71" idx="2"/>
            <a:endCxn id="61" idx="0"/>
          </p:cNvCxnSpPr>
          <p:nvPr/>
        </p:nvCxnSpPr>
        <p:spPr>
          <a:xfrm>
            <a:off x="2476387" y="2971364"/>
            <a:ext cx="2196235" cy="541253"/>
          </a:xfrm>
          <a:prstGeom prst="straightConnector1">
            <a:avLst/>
          </a:prstGeom>
          <a:noFill/>
          <a:ln w="12700" cap="flat" cmpd="sng" algn="ctr">
            <a:solidFill>
              <a:srgbClr val="FFC000">
                <a:lumMod val="50000"/>
              </a:srgbClr>
            </a:solidFill>
            <a:prstDash val="dash"/>
            <a:miter lim="800000"/>
            <a:tailEnd type="triangle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658306" y="2715764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A-1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313059" y="2715764"/>
            <a:ext cx="539126" cy="2556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A-2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9104" y="2715764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A-4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27941" y="2715766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A-5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81950" y="2715766"/>
            <a:ext cx="561964" cy="25200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A-6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58306" y="1469145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38673" y="191891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VIP-2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76055" y="1915315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VIP-3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83583" y="191891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VIP-1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14088" y="1461193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750779" y="1467051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1" name="直接箭头连接符 90"/>
          <p:cNvCxnSpPr>
            <a:stCxn id="71" idx="0"/>
            <a:endCxn id="88" idx="2"/>
          </p:cNvCxnSpPr>
          <p:nvPr/>
        </p:nvCxnSpPr>
        <p:spPr>
          <a:xfrm flipH="1" flipV="1">
            <a:off x="1253146" y="2174511"/>
            <a:ext cx="1223241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直接箭头连接符 91"/>
          <p:cNvCxnSpPr>
            <a:stCxn id="71" idx="0"/>
            <a:endCxn id="86" idx="2"/>
          </p:cNvCxnSpPr>
          <p:nvPr/>
        </p:nvCxnSpPr>
        <p:spPr>
          <a:xfrm flipV="1">
            <a:off x="2476387" y="2174511"/>
            <a:ext cx="331849" cy="544853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直接箭头连接符 92"/>
          <p:cNvCxnSpPr>
            <a:stCxn id="71" idx="0"/>
            <a:endCxn id="87" idx="2"/>
          </p:cNvCxnSpPr>
          <p:nvPr/>
        </p:nvCxnSpPr>
        <p:spPr>
          <a:xfrm flipV="1">
            <a:off x="2476387" y="2170915"/>
            <a:ext cx="1869231" cy="548449"/>
          </a:xfrm>
          <a:prstGeom prst="straightConnector1">
            <a:avLst/>
          </a:prstGeom>
          <a:noFill/>
          <a:ln w="190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1313059" y="1461193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5" name="直接连接符 94"/>
          <p:cNvCxnSpPr>
            <a:stCxn id="85" idx="2"/>
            <a:endCxn id="88" idx="0"/>
          </p:cNvCxnSpPr>
          <p:nvPr/>
        </p:nvCxnSpPr>
        <p:spPr>
          <a:xfrm>
            <a:off x="927869" y="1724745"/>
            <a:ext cx="325277" cy="19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8" idx="0"/>
            <a:endCxn id="94" idx="2"/>
          </p:cNvCxnSpPr>
          <p:nvPr/>
        </p:nvCxnSpPr>
        <p:spPr>
          <a:xfrm flipV="1">
            <a:off x="1253146" y="1716793"/>
            <a:ext cx="329476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55174" y="1461193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404788" y="1469145"/>
            <a:ext cx="539126" cy="25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 err="1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Nacos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99" name="直接连接符 98"/>
          <p:cNvCxnSpPr>
            <a:stCxn id="89" idx="2"/>
            <a:endCxn id="86" idx="0"/>
          </p:cNvCxnSpPr>
          <p:nvPr/>
        </p:nvCxnSpPr>
        <p:spPr>
          <a:xfrm>
            <a:off x="2483651" y="1716793"/>
            <a:ext cx="324585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0"/>
            <a:endCxn id="97" idx="2"/>
          </p:cNvCxnSpPr>
          <p:nvPr/>
        </p:nvCxnSpPr>
        <p:spPr>
          <a:xfrm flipV="1">
            <a:off x="2808236" y="1716793"/>
            <a:ext cx="316501" cy="20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0" idx="2"/>
            <a:endCxn id="87" idx="0"/>
          </p:cNvCxnSpPr>
          <p:nvPr/>
        </p:nvCxnSpPr>
        <p:spPr>
          <a:xfrm>
            <a:off x="4020342" y="1722651"/>
            <a:ext cx="325276" cy="1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7" idx="0"/>
            <a:endCxn id="98" idx="2"/>
          </p:cNvCxnSpPr>
          <p:nvPr/>
        </p:nvCxnSpPr>
        <p:spPr>
          <a:xfrm flipV="1">
            <a:off x="4345618" y="1724745"/>
            <a:ext cx="328733" cy="19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11561" y="1342850"/>
            <a:ext cx="4392488" cy="96537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526823" y="3920151"/>
            <a:ext cx="561964" cy="25439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72164" y="3920151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64636" y="3914282"/>
            <a:ext cx="561964" cy="25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Redis</a:t>
            </a:r>
            <a:endParaRPr lang="zh-CN" altLang="en-US" sz="900" kern="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07" name="直接箭头连接符 106"/>
          <p:cNvCxnSpPr>
            <a:stCxn id="104" idx="1"/>
            <a:endCxn id="105" idx="3"/>
          </p:cNvCxnSpPr>
          <p:nvPr/>
        </p:nvCxnSpPr>
        <p:spPr>
          <a:xfrm flipH="1">
            <a:off x="1534128" y="4047348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3088787" y="4050843"/>
            <a:ext cx="9926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集成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服务网格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Istio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架构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Pilot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MCP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xDS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5536" y="911957"/>
            <a:ext cx="8376941" cy="351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传统微服务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产品矩阵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过渡及演进方案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兼容方案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roadmap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7574"/>
            <a:ext cx="6167274" cy="34563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8224" y="893302"/>
            <a:ext cx="2376264" cy="241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架构不统一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链路复杂，依赖过多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可用性问题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自研框架维护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资源浪费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基础设施的重复建设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资源浪费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稳定性不易保证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理想架构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2120" y="843558"/>
            <a:ext cx="3096344" cy="246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基础服务统一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监控系统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-Hubble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链路系统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-Rover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日志系统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-Venus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通信方式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南北向流量：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QLB -&gt; API Gateway -&gt;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东西向流量：直连（服务发现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客户端负载均衡）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15566"/>
            <a:ext cx="434911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产品矩阵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059582"/>
            <a:ext cx="7170420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+ Spring Cloud Alibaba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Nacos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12393" y="915566"/>
            <a:ext cx="6583408" cy="3637406"/>
            <a:chOff x="351692" y="381000"/>
            <a:chExt cx="9939620" cy="5491751"/>
          </a:xfrm>
        </p:grpSpPr>
        <p:sp>
          <p:nvSpPr>
            <p:cNvPr id="131" name="矩形 130"/>
            <p:cNvSpPr/>
            <p:nvPr/>
          </p:nvSpPr>
          <p:spPr>
            <a:xfrm>
              <a:off x="1173193" y="2208362"/>
              <a:ext cx="2527540" cy="2926345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中云信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337094" y="3269411"/>
              <a:ext cx="1000665" cy="55209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nacos1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2518913" y="3269411"/>
              <a:ext cx="1000665" cy="55209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nacos2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936630" y="2553418"/>
              <a:ext cx="1000665" cy="30192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L7 QLB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35" name="直接箭头连接符 134"/>
            <p:cNvCxnSpPr>
              <a:stCxn id="134" idx="2"/>
              <a:endCxn id="132" idx="0"/>
            </p:cNvCxnSpPr>
            <p:nvPr/>
          </p:nvCxnSpPr>
          <p:spPr>
            <a:xfrm flipH="1">
              <a:off x="1837427" y="2855344"/>
              <a:ext cx="599536" cy="414067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6" name="直接箭头连接符 135"/>
            <p:cNvCxnSpPr>
              <a:stCxn id="134" idx="2"/>
              <a:endCxn id="133" idx="0"/>
            </p:cNvCxnSpPr>
            <p:nvPr/>
          </p:nvCxnSpPr>
          <p:spPr>
            <a:xfrm>
              <a:off x="2436963" y="2855344"/>
              <a:ext cx="582283" cy="414067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7" name="矩形 136"/>
            <p:cNvSpPr/>
            <p:nvPr/>
          </p:nvSpPr>
          <p:spPr>
            <a:xfrm>
              <a:off x="4464170" y="2208362"/>
              <a:ext cx="2527540" cy="2926346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百度万国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628071" y="3269411"/>
              <a:ext cx="1000665" cy="55209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nacos3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809890" y="3269411"/>
              <a:ext cx="1000665" cy="55209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nacos4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227607" y="2553418"/>
              <a:ext cx="1000665" cy="30192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L7 QLB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41" name="直接箭头连接符 140"/>
            <p:cNvCxnSpPr>
              <a:stCxn id="140" idx="2"/>
              <a:endCxn id="138" idx="0"/>
            </p:cNvCxnSpPr>
            <p:nvPr/>
          </p:nvCxnSpPr>
          <p:spPr>
            <a:xfrm flipH="1">
              <a:off x="5128404" y="2855344"/>
              <a:ext cx="599536" cy="414067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2" name="直接箭头连接符 141"/>
            <p:cNvCxnSpPr>
              <a:stCxn id="140" idx="2"/>
              <a:endCxn id="139" idx="0"/>
            </p:cNvCxnSpPr>
            <p:nvPr/>
          </p:nvCxnSpPr>
          <p:spPr>
            <a:xfrm>
              <a:off x="5727940" y="2855344"/>
              <a:ext cx="582283" cy="414067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3" name="矩形 142"/>
            <p:cNvSpPr/>
            <p:nvPr/>
          </p:nvSpPr>
          <p:spPr>
            <a:xfrm>
              <a:off x="7763772" y="2208363"/>
              <a:ext cx="2527540" cy="1777042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百度武汉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7927673" y="3269411"/>
              <a:ext cx="1000665" cy="55209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nacos5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9109492" y="3269411"/>
              <a:ext cx="1000665" cy="55209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nacos6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8527209" y="2553418"/>
              <a:ext cx="1000665" cy="30192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L7 QLB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47" name="直接箭头连接符 146"/>
            <p:cNvCxnSpPr>
              <a:stCxn id="146" idx="2"/>
              <a:endCxn id="144" idx="0"/>
            </p:cNvCxnSpPr>
            <p:nvPr/>
          </p:nvCxnSpPr>
          <p:spPr>
            <a:xfrm flipH="1">
              <a:off x="8428006" y="2855344"/>
              <a:ext cx="599536" cy="414067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8" name="直接箭头连接符 147"/>
            <p:cNvCxnSpPr>
              <a:stCxn id="146" idx="2"/>
              <a:endCxn id="145" idx="0"/>
            </p:cNvCxnSpPr>
            <p:nvPr/>
          </p:nvCxnSpPr>
          <p:spPr>
            <a:xfrm>
              <a:off x="9027542" y="2855344"/>
              <a:ext cx="582283" cy="414067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9" name="矩形 148"/>
            <p:cNvSpPr/>
            <p:nvPr/>
          </p:nvSpPr>
          <p:spPr>
            <a:xfrm>
              <a:off x="4628071" y="1242204"/>
              <a:ext cx="2199736" cy="414068"/>
            </a:xfrm>
            <a:prstGeom prst="rect">
              <a:avLst/>
            </a:prstGeom>
            <a:noFill/>
            <a:ln w="19050" cap="flat" cmpd="sng" algn="ctr">
              <a:solidFill>
                <a:srgbClr val="FFC000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Nacos.qiyi.domain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50" name="直接箭头连接符 149"/>
            <p:cNvCxnSpPr>
              <a:stCxn id="149" idx="2"/>
              <a:endCxn id="134" idx="0"/>
            </p:cNvCxnSpPr>
            <p:nvPr/>
          </p:nvCxnSpPr>
          <p:spPr>
            <a:xfrm flipH="1">
              <a:off x="2436963" y="1656272"/>
              <a:ext cx="3290976" cy="897146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1" name="直接箭头连接符 150"/>
            <p:cNvCxnSpPr>
              <a:stCxn id="149" idx="2"/>
              <a:endCxn id="140" idx="0"/>
            </p:cNvCxnSpPr>
            <p:nvPr/>
          </p:nvCxnSpPr>
          <p:spPr>
            <a:xfrm>
              <a:off x="5727939" y="1656272"/>
              <a:ext cx="1" cy="897146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2" name="直接箭头连接符 151"/>
            <p:cNvCxnSpPr>
              <a:stCxn id="149" idx="2"/>
              <a:endCxn id="146" idx="0"/>
            </p:cNvCxnSpPr>
            <p:nvPr/>
          </p:nvCxnSpPr>
          <p:spPr>
            <a:xfrm>
              <a:off x="5727939" y="1656272"/>
              <a:ext cx="3299603" cy="897146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3" name="矩形 152"/>
            <p:cNvSpPr/>
            <p:nvPr/>
          </p:nvSpPr>
          <p:spPr>
            <a:xfrm>
              <a:off x="4994694" y="441565"/>
              <a:ext cx="1466490" cy="414068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客户端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54" name="直接箭头连接符 153"/>
            <p:cNvCxnSpPr>
              <a:stCxn id="153" idx="2"/>
              <a:endCxn id="149" idx="0"/>
            </p:cNvCxnSpPr>
            <p:nvPr/>
          </p:nvCxnSpPr>
          <p:spPr>
            <a:xfrm>
              <a:off x="5727939" y="855633"/>
              <a:ext cx="0" cy="386571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155" name="组合 154"/>
            <p:cNvGrpSpPr/>
            <p:nvPr/>
          </p:nvGrpSpPr>
          <p:grpSpPr>
            <a:xfrm>
              <a:off x="351692" y="381000"/>
              <a:ext cx="4233609" cy="503208"/>
              <a:chOff x="27842" y="381000"/>
              <a:chExt cx="4233609" cy="503208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27842" y="381000"/>
                <a:ext cx="4233609" cy="503208"/>
              </a:xfrm>
              <a:prstGeom prst="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奇眼拨测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85619" y="476250"/>
                <a:ext cx="982326" cy="304799"/>
              </a:xfrm>
              <a:prstGeom prst="rect">
                <a:avLst/>
              </a:prstGeom>
              <a:noFill/>
              <a:ln w="19050" cap="flat" cmpd="sng" algn="ctr">
                <a:solidFill>
                  <a:srgbClr val="A5A5A5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浙江移动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2139503" y="476250"/>
                <a:ext cx="841377" cy="304799"/>
              </a:xfrm>
              <a:prstGeom prst="rect">
                <a:avLst/>
              </a:prstGeom>
              <a:noFill/>
              <a:ln w="19050" cap="flat" cmpd="sng" algn="ctr">
                <a:solidFill>
                  <a:srgbClr val="A5A5A5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中经云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047031" y="476250"/>
                <a:ext cx="1164526" cy="304799"/>
              </a:xfrm>
              <a:prstGeom prst="rect">
                <a:avLst/>
              </a:prstGeom>
              <a:noFill/>
              <a:ln w="19050" cap="flat" cmpd="sng" algn="ctr">
                <a:solidFill>
                  <a:srgbClr val="A5A5A5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武汉临空港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156" name="直接箭头连接符 155"/>
            <p:cNvCxnSpPr>
              <a:endCxn id="149" idx="0"/>
            </p:cNvCxnSpPr>
            <p:nvPr/>
          </p:nvCxnSpPr>
          <p:spPr>
            <a:xfrm>
              <a:off x="1887029" y="776376"/>
              <a:ext cx="3840910" cy="465828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>
                  <a:lumMod val="50000"/>
                </a:srgbClr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57" name="直接箭头连接符 156"/>
            <p:cNvCxnSpPr>
              <a:stCxn id="191" idx="2"/>
              <a:endCxn id="149" idx="0"/>
            </p:cNvCxnSpPr>
            <p:nvPr/>
          </p:nvCxnSpPr>
          <p:spPr>
            <a:xfrm>
              <a:off x="2884042" y="781050"/>
              <a:ext cx="2843897" cy="461154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>
                  <a:lumMod val="50000"/>
                </a:srgbClr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58" name="直接箭头连接符 157"/>
            <p:cNvCxnSpPr>
              <a:stCxn id="192" idx="2"/>
              <a:endCxn id="149" idx="0"/>
            </p:cNvCxnSpPr>
            <p:nvPr/>
          </p:nvCxnSpPr>
          <p:spPr>
            <a:xfrm>
              <a:off x="3953144" y="781050"/>
              <a:ext cx="1774795" cy="461154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>
                  <a:lumMod val="50000"/>
                </a:srgbClr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159" name="矩形 158"/>
            <p:cNvSpPr/>
            <p:nvPr/>
          </p:nvSpPr>
          <p:spPr>
            <a:xfrm>
              <a:off x="7936299" y="4313171"/>
              <a:ext cx="2182484" cy="3643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Hubble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60" name="直接箭头连接符 159"/>
            <p:cNvCxnSpPr>
              <a:stCxn id="132" idx="2"/>
              <a:endCxn id="159" idx="0"/>
            </p:cNvCxnSpPr>
            <p:nvPr/>
          </p:nvCxnSpPr>
          <p:spPr>
            <a:xfrm>
              <a:off x="1837427" y="3821502"/>
              <a:ext cx="7190114" cy="491669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61" name="直接箭头连接符 160"/>
            <p:cNvCxnSpPr>
              <a:stCxn id="133" idx="2"/>
              <a:endCxn id="159" idx="0"/>
            </p:cNvCxnSpPr>
            <p:nvPr/>
          </p:nvCxnSpPr>
          <p:spPr>
            <a:xfrm>
              <a:off x="3019246" y="3821502"/>
              <a:ext cx="6008295" cy="491669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38" idx="2"/>
              <a:endCxn id="159" idx="0"/>
            </p:cNvCxnSpPr>
            <p:nvPr/>
          </p:nvCxnSpPr>
          <p:spPr>
            <a:xfrm>
              <a:off x="5128404" y="3821502"/>
              <a:ext cx="3899137" cy="491669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63" name="直接箭头连接符 162"/>
            <p:cNvCxnSpPr>
              <a:stCxn id="139" idx="2"/>
              <a:endCxn id="159" idx="0"/>
            </p:cNvCxnSpPr>
            <p:nvPr/>
          </p:nvCxnSpPr>
          <p:spPr>
            <a:xfrm>
              <a:off x="6310223" y="3821502"/>
              <a:ext cx="2717318" cy="491669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64" name="直接箭头连接符 163"/>
            <p:cNvCxnSpPr>
              <a:stCxn id="144" idx="2"/>
              <a:endCxn id="159" idx="0"/>
            </p:cNvCxnSpPr>
            <p:nvPr/>
          </p:nvCxnSpPr>
          <p:spPr>
            <a:xfrm>
              <a:off x="8428006" y="3821502"/>
              <a:ext cx="599535" cy="491669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65" name="直接箭头连接符 164"/>
            <p:cNvCxnSpPr>
              <a:stCxn id="145" idx="2"/>
              <a:endCxn id="159" idx="0"/>
            </p:cNvCxnSpPr>
            <p:nvPr/>
          </p:nvCxnSpPr>
          <p:spPr>
            <a:xfrm flipH="1">
              <a:off x="9027541" y="3821502"/>
              <a:ext cx="582284" cy="491669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166" name="流程图: 磁盘 165"/>
            <p:cNvSpPr/>
            <p:nvPr/>
          </p:nvSpPr>
          <p:spPr>
            <a:xfrm>
              <a:off x="5182318" y="4340346"/>
              <a:ext cx="1000665" cy="664233"/>
            </a:xfrm>
            <a:prstGeom prst="flowChartMagneticDisk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Mysql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Master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" name="流程图: 磁盘 166"/>
            <p:cNvSpPr/>
            <p:nvPr/>
          </p:nvSpPr>
          <p:spPr>
            <a:xfrm>
              <a:off x="1928004" y="4353784"/>
              <a:ext cx="1000665" cy="664233"/>
            </a:xfrm>
            <a:prstGeom prst="flowChartMagneticDisk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Mysql</a:t>
              </a: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 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Slave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68" name="直接箭头连接符 167"/>
            <p:cNvCxnSpPr>
              <a:stCxn id="132" idx="2"/>
              <a:endCxn id="167" idx="1"/>
            </p:cNvCxnSpPr>
            <p:nvPr/>
          </p:nvCxnSpPr>
          <p:spPr>
            <a:xfrm>
              <a:off x="1837427" y="3821502"/>
              <a:ext cx="590910" cy="532282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9" name="直接箭头连接符 168"/>
            <p:cNvCxnSpPr>
              <a:stCxn id="133" idx="2"/>
              <a:endCxn id="167" idx="1"/>
            </p:cNvCxnSpPr>
            <p:nvPr/>
          </p:nvCxnSpPr>
          <p:spPr>
            <a:xfrm flipH="1">
              <a:off x="2428337" y="3821502"/>
              <a:ext cx="590909" cy="532282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直接箭头连接符 169"/>
            <p:cNvCxnSpPr>
              <a:stCxn id="138" idx="2"/>
              <a:endCxn id="167" idx="1"/>
            </p:cNvCxnSpPr>
            <p:nvPr/>
          </p:nvCxnSpPr>
          <p:spPr>
            <a:xfrm flipH="1">
              <a:off x="2428337" y="3821502"/>
              <a:ext cx="2700067" cy="532282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1" name="直接箭头连接符 170"/>
            <p:cNvCxnSpPr>
              <a:stCxn id="144" idx="2"/>
              <a:endCxn id="167" idx="1"/>
            </p:cNvCxnSpPr>
            <p:nvPr/>
          </p:nvCxnSpPr>
          <p:spPr>
            <a:xfrm flipH="1">
              <a:off x="2428337" y="3821502"/>
              <a:ext cx="5999669" cy="532282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2" name="直接箭头连接符 171"/>
            <p:cNvCxnSpPr>
              <a:stCxn id="139" idx="2"/>
              <a:endCxn id="167" idx="1"/>
            </p:cNvCxnSpPr>
            <p:nvPr/>
          </p:nvCxnSpPr>
          <p:spPr>
            <a:xfrm flipH="1">
              <a:off x="2428337" y="3821502"/>
              <a:ext cx="3881886" cy="532282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3" name="直接箭头连接符 172"/>
            <p:cNvCxnSpPr>
              <a:stCxn id="145" idx="2"/>
              <a:endCxn id="167" idx="1"/>
            </p:cNvCxnSpPr>
            <p:nvPr/>
          </p:nvCxnSpPr>
          <p:spPr>
            <a:xfrm flipH="1">
              <a:off x="2428337" y="3821502"/>
              <a:ext cx="7181488" cy="532282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4" name="直接箭头连接符 173"/>
            <p:cNvCxnSpPr>
              <a:stCxn id="138" idx="2"/>
              <a:endCxn id="166" idx="1"/>
            </p:cNvCxnSpPr>
            <p:nvPr/>
          </p:nvCxnSpPr>
          <p:spPr>
            <a:xfrm>
              <a:off x="5128404" y="3821502"/>
              <a:ext cx="554247" cy="518844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直接箭头连接符 174"/>
            <p:cNvCxnSpPr>
              <a:stCxn id="139" idx="2"/>
              <a:endCxn id="166" idx="1"/>
            </p:cNvCxnSpPr>
            <p:nvPr/>
          </p:nvCxnSpPr>
          <p:spPr>
            <a:xfrm flipH="1">
              <a:off x="5682651" y="3821502"/>
              <a:ext cx="627572" cy="518844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直接箭头连接符 175"/>
            <p:cNvCxnSpPr>
              <a:stCxn id="144" idx="2"/>
              <a:endCxn id="166" idx="1"/>
            </p:cNvCxnSpPr>
            <p:nvPr/>
          </p:nvCxnSpPr>
          <p:spPr>
            <a:xfrm flipH="1">
              <a:off x="5682651" y="3821502"/>
              <a:ext cx="2745355" cy="518844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直接箭头连接符 176"/>
            <p:cNvCxnSpPr>
              <a:stCxn id="132" idx="2"/>
              <a:endCxn id="166" idx="1"/>
            </p:cNvCxnSpPr>
            <p:nvPr/>
          </p:nvCxnSpPr>
          <p:spPr>
            <a:xfrm>
              <a:off x="1837427" y="3821502"/>
              <a:ext cx="3845224" cy="518844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8" name="直接箭头连接符 177"/>
            <p:cNvCxnSpPr>
              <a:stCxn id="145" idx="2"/>
              <a:endCxn id="166" idx="1"/>
            </p:cNvCxnSpPr>
            <p:nvPr/>
          </p:nvCxnSpPr>
          <p:spPr>
            <a:xfrm flipH="1">
              <a:off x="5682651" y="3821502"/>
              <a:ext cx="3927174" cy="518844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9" name="直接箭头连接符 178"/>
            <p:cNvCxnSpPr>
              <a:stCxn id="133" idx="2"/>
              <a:endCxn id="166" idx="1"/>
            </p:cNvCxnSpPr>
            <p:nvPr/>
          </p:nvCxnSpPr>
          <p:spPr>
            <a:xfrm>
              <a:off x="3019246" y="3821502"/>
              <a:ext cx="2663405" cy="518844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矩形 179"/>
            <p:cNvSpPr/>
            <p:nvPr/>
          </p:nvSpPr>
          <p:spPr>
            <a:xfrm>
              <a:off x="7936299" y="4875161"/>
              <a:ext cx="2182484" cy="3643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Druid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7936299" y="5431868"/>
              <a:ext cx="2182484" cy="3643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Grafana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82" name="直接箭头连接符 181"/>
            <p:cNvCxnSpPr>
              <a:stCxn id="159" idx="2"/>
              <a:endCxn id="180" idx="0"/>
            </p:cNvCxnSpPr>
            <p:nvPr/>
          </p:nvCxnSpPr>
          <p:spPr>
            <a:xfrm>
              <a:off x="9027541" y="4677511"/>
              <a:ext cx="0" cy="197650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83" name="直接箭头连接符 182"/>
            <p:cNvCxnSpPr>
              <a:stCxn id="180" idx="2"/>
              <a:endCxn id="181" idx="0"/>
            </p:cNvCxnSpPr>
            <p:nvPr/>
          </p:nvCxnSpPr>
          <p:spPr>
            <a:xfrm>
              <a:off x="9027541" y="5239501"/>
              <a:ext cx="0" cy="192367"/>
            </a:xfrm>
            <a:prstGeom prst="straightConnector1">
              <a:avLst/>
            </a:prstGeom>
            <a:noFill/>
            <a:ln w="19050" cap="flat" cmpd="sng" algn="ctr">
              <a:solidFill>
                <a:srgbClr val="4472C4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184" name="圆柱形 121"/>
            <p:cNvSpPr/>
            <p:nvPr/>
          </p:nvSpPr>
          <p:spPr>
            <a:xfrm>
              <a:off x="3038492" y="5334642"/>
              <a:ext cx="2089911" cy="538109"/>
            </a:xfrm>
            <a:prstGeom prst="can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CMDB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903720" y="915670"/>
            <a:ext cx="2171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主要优势（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vs. ZooKeeper)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性能更优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支持两地三中心部署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支持横向扩展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支持自定义健康检查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4896544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全链路平台（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Rover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548" y="1189977"/>
            <a:ext cx="4730562" cy="45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9342" y="1242226"/>
            <a:ext cx="338554" cy="4055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b="1" dirty="0">
                <a:solidFill>
                  <a:srgbClr val="F19B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埋点</a:t>
            </a:r>
            <a:endParaRPr lang="zh-CN" altLang="en-US" sz="1000" b="1" dirty="0">
              <a:solidFill>
                <a:srgbClr val="F19B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8642" y="1265753"/>
            <a:ext cx="1368000" cy="288000"/>
          </a:xfrm>
          <a:prstGeom prst="rect">
            <a:avLst/>
          </a:prstGeom>
          <a:solidFill>
            <a:srgbClr val="F19B2C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9407" y="1265753"/>
            <a:ext cx="1368000" cy="288000"/>
          </a:xfrm>
          <a:prstGeom prst="rect">
            <a:avLst/>
          </a:prstGeom>
          <a:solidFill>
            <a:srgbClr val="F19B2C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0172" y="1265753"/>
            <a:ext cx="1368000" cy="288000"/>
          </a:xfrm>
          <a:prstGeom prst="rect">
            <a:avLst/>
          </a:prstGeom>
          <a:solidFill>
            <a:srgbClr val="F19B2C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548" y="1799581"/>
            <a:ext cx="3888432" cy="45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4072" y="1819829"/>
            <a:ext cx="338554" cy="4055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b="1" dirty="0">
                <a:solidFill>
                  <a:srgbClr val="2B9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endParaRPr lang="zh-CN" altLang="en-US" sz="1000" b="1" dirty="0">
              <a:solidFill>
                <a:srgbClr val="2B9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6430" y="1881668"/>
            <a:ext cx="1728000" cy="288000"/>
          </a:xfrm>
          <a:prstGeom prst="rect">
            <a:avLst/>
          </a:prstGeom>
          <a:solidFill>
            <a:srgbClr val="2B9882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9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Venus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7705" y="1881668"/>
            <a:ext cx="1728000" cy="288000"/>
          </a:xfrm>
          <a:prstGeom prst="rect">
            <a:avLst/>
          </a:prstGeom>
          <a:solidFill>
            <a:srgbClr val="2B9882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网络采集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3811" y="2409185"/>
            <a:ext cx="3045975" cy="288000"/>
          </a:xfrm>
          <a:prstGeom prst="rect">
            <a:avLst/>
          </a:prstGeom>
          <a:solidFill>
            <a:srgbClr val="2B9882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数据汇集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3811" y="2866399"/>
            <a:ext cx="3045975" cy="288000"/>
          </a:xfrm>
          <a:prstGeom prst="rect">
            <a:avLst/>
          </a:prstGeom>
          <a:solidFill>
            <a:srgbClr val="E37459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实时分析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en-US" altLang="zh-CN" sz="8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983811" y="3334700"/>
            <a:ext cx="792000" cy="432000"/>
          </a:xfrm>
          <a:prstGeom prst="flowChartMagneticDisk">
            <a:avLst/>
          </a:prstGeom>
          <a:solidFill>
            <a:srgbClr val="62A7B4"/>
          </a:solidFill>
          <a:ln w="12700">
            <a:solidFill>
              <a:srgbClr val="2B98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altLang="zh-CN" sz="9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700" dirty="0">
                <a:solidFill>
                  <a:schemeClr val="bg1">
                    <a:lumMod val="85000"/>
                  </a:schemeClr>
                </a:solidFill>
              </a:rPr>
              <a:t>Elasticsearch</a:t>
            </a:r>
            <a:endParaRPr lang="en-US" altLang="zh-CN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2110798" y="3311047"/>
            <a:ext cx="792000" cy="432000"/>
          </a:xfrm>
          <a:prstGeom prst="flowChartMagneticDisk">
            <a:avLst/>
          </a:prstGeom>
          <a:solidFill>
            <a:srgbClr val="62A7B4"/>
          </a:solidFill>
          <a:ln w="12700">
            <a:solidFill>
              <a:srgbClr val="2B98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实时监控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>
                <a:solidFill>
                  <a:schemeClr val="bg1">
                    <a:lumMod val="85000"/>
                  </a:schemeClr>
                </a:solidFill>
              </a:rPr>
              <a:t>Druid</a:t>
            </a:r>
            <a:endParaRPr lang="zh-CN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3237786" y="3317634"/>
            <a:ext cx="792000" cy="432000"/>
          </a:xfrm>
          <a:prstGeom prst="flowChartMagneticDisk">
            <a:avLst/>
          </a:prstGeom>
          <a:solidFill>
            <a:srgbClr val="62A7B4"/>
          </a:solidFill>
          <a:ln w="12700">
            <a:solidFill>
              <a:srgbClr val="2B98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</a:t>
            </a:r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调用链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err="1">
                <a:solidFill>
                  <a:schemeClr val="bg1">
                    <a:lumMod val="85000"/>
                  </a:schemeClr>
                </a:solidFill>
              </a:rPr>
              <a:t>HiGraph</a:t>
            </a:r>
            <a:endParaRPr lang="zh-CN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0936" y="3991700"/>
            <a:ext cx="4730562" cy="41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8477" y="4025229"/>
            <a:ext cx="338554" cy="4055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b="1" dirty="0">
                <a:solidFill>
                  <a:srgbClr val="3482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sz="1000" b="1" dirty="0">
              <a:solidFill>
                <a:srgbClr val="3482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20935" y="4063700"/>
            <a:ext cx="828000" cy="270000"/>
          </a:xfrm>
          <a:prstGeom prst="rect">
            <a:avLst/>
          </a:prstGeom>
          <a:solidFill>
            <a:srgbClr val="3482B5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调用链检索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2405678" y="1658260"/>
            <a:ext cx="180000" cy="1266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2400825" y="2261244"/>
            <a:ext cx="180000" cy="1266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/>
          <p:cNvSpPr/>
          <p:nvPr/>
        </p:nvSpPr>
        <p:spPr>
          <a:xfrm>
            <a:off x="2400825" y="2733752"/>
            <a:ext cx="180000" cy="1266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21076" y="4063700"/>
            <a:ext cx="828000" cy="270000"/>
          </a:xfrm>
          <a:prstGeom prst="rect">
            <a:avLst/>
          </a:prstGeom>
          <a:solidFill>
            <a:srgbClr val="3482B5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8894" y="4068545"/>
            <a:ext cx="828000" cy="249949"/>
          </a:xfrm>
          <a:prstGeom prst="rect">
            <a:avLst/>
          </a:prstGeom>
          <a:solidFill>
            <a:srgbClr val="3482B5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拓扑展示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10428" y="4063700"/>
            <a:ext cx="828000" cy="270000"/>
          </a:xfrm>
          <a:prstGeom prst="rect">
            <a:avLst/>
          </a:prstGeom>
          <a:solidFill>
            <a:srgbClr val="3482B5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服务日报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下 26"/>
          <p:cNvSpPr/>
          <p:nvPr/>
        </p:nvSpPr>
        <p:spPr>
          <a:xfrm>
            <a:off x="1289811" y="3185614"/>
            <a:ext cx="180000" cy="1266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/>
          <p:cNvSpPr/>
          <p:nvPr/>
        </p:nvSpPr>
        <p:spPr>
          <a:xfrm>
            <a:off x="2414764" y="3180439"/>
            <a:ext cx="180000" cy="1266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/>
          <p:cNvSpPr/>
          <p:nvPr/>
        </p:nvSpPr>
        <p:spPr>
          <a:xfrm>
            <a:off x="3523117" y="3180439"/>
            <a:ext cx="180000" cy="12666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059322" y="3855873"/>
            <a:ext cx="0" cy="12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15" idx="3"/>
            <a:endCxn id="32" idx="3"/>
          </p:cNvCxnSpPr>
          <p:nvPr/>
        </p:nvCxnSpPr>
        <p:spPr>
          <a:xfrm rot="5400000" flipH="1" flipV="1">
            <a:off x="3037186" y="2085671"/>
            <a:ext cx="23653" cy="3338405"/>
          </a:xfrm>
          <a:prstGeom prst="bentConnector3">
            <a:avLst>
              <a:gd name="adj1" fmla="val -3272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磁盘 31"/>
          <p:cNvSpPr/>
          <p:nvPr/>
        </p:nvSpPr>
        <p:spPr>
          <a:xfrm>
            <a:off x="4322216" y="3311047"/>
            <a:ext cx="792000" cy="432000"/>
          </a:xfrm>
          <a:prstGeom prst="flowChartMagneticDisk">
            <a:avLst/>
          </a:prstGeom>
          <a:solidFill>
            <a:srgbClr val="62A7B4"/>
          </a:solidFill>
          <a:ln w="12700">
            <a:solidFill>
              <a:srgbClr val="2B98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>
                <a:solidFill>
                  <a:schemeClr val="bg1">
                    <a:lumMod val="85000"/>
                  </a:schemeClr>
                </a:solidFill>
              </a:rPr>
              <a:t>Hubble</a:t>
            </a:r>
            <a:endParaRPr lang="zh-CN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箭头: 下 32"/>
          <p:cNvSpPr/>
          <p:nvPr/>
        </p:nvSpPr>
        <p:spPr>
          <a:xfrm>
            <a:off x="4623512" y="1652757"/>
            <a:ext cx="180000" cy="163139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515752" y="4063700"/>
            <a:ext cx="828000" cy="270000"/>
          </a:xfrm>
          <a:prstGeom prst="rect">
            <a:avLst/>
          </a:prstGeom>
          <a:solidFill>
            <a:srgbClr val="3482B5"/>
          </a:solidFill>
          <a:ln>
            <a:noFill/>
          </a:ln>
          <a:effectLst>
            <a:outerShdw blurRad="254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>
            <a:stCxn id="17" idx="3"/>
          </p:cNvCxnSpPr>
          <p:nvPr/>
        </p:nvCxnSpPr>
        <p:spPr>
          <a:xfrm>
            <a:off x="3633786" y="3749634"/>
            <a:ext cx="0" cy="890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3"/>
          </p:cNvCxnSpPr>
          <p:nvPr/>
        </p:nvCxnSpPr>
        <p:spPr>
          <a:xfrm>
            <a:off x="2506798" y="3743047"/>
            <a:ext cx="0" cy="1192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436096" y="843558"/>
            <a:ext cx="3024336" cy="195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多维监控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调用关系指标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调用链检索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异常分析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服务日报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WPS 演示</Application>
  <PresentationFormat>全屏显示(16:9)</PresentationFormat>
  <Paragraphs>460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Office 主题</vt:lpstr>
      <vt:lpstr>微服务解决方案</vt:lpstr>
      <vt:lpstr>目录</vt:lpstr>
      <vt:lpstr>现状</vt:lpstr>
      <vt:lpstr>理想架构</vt:lpstr>
      <vt:lpstr>产品矩阵</vt:lpstr>
      <vt:lpstr>Dubbo + Spring Cloud Alibaba</vt:lpstr>
      <vt:lpstr>Nacos</vt:lpstr>
      <vt:lpstr>配置中心</vt:lpstr>
      <vt:lpstr>全链路平台（Rover）</vt:lpstr>
      <vt:lpstr>高可用方案 – 综述</vt:lpstr>
      <vt:lpstr>高可用方案 – 区域感知路由</vt:lpstr>
      <vt:lpstr>高可用方案 – 实例隔离</vt:lpstr>
      <vt:lpstr>高可用方案 – 限流熔断</vt:lpstr>
      <vt:lpstr>API Gateway集成</vt:lpstr>
      <vt:lpstr>服务网格</vt:lpstr>
      <vt:lpstr>Istio架构</vt:lpstr>
      <vt:lpstr>Pilot</vt:lpstr>
      <vt:lpstr>MCP</vt:lpstr>
      <vt:lpstr>xDS</vt:lpstr>
      <vt:lpstr>兼容方案</vt:lpstr>
      <vt:lpstr>roadmap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zhouxiaojun</cp:lastModifiedBy>
  <cp:revision>1125</cp:revision>
  <dcterms:created xsi:type="dcterms:W3CDTF">2015-09-21T02:13:00Z</dcterms:created>
  <dcterms:modified xsi:type="dcterms:W3CDTF">2020-03-13T03:23:56Z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2052-11.8.6.8697</vt:lpwstr>
  </property>
</Properties>
</file>