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6047E-297B-4A2D-ABAF-7A28CB787D7C}" v="10" dt="2023-10-10T10:00:51.147"/>
    <p1510:client id="{EABB27E6-3CB5-4385-9AE9-E71877505585}" v="16" dt="2023-10-10T12:56:37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HU" userId="a66433ca-d041-4c26-af81-d31ec45e05fa" providerId="ADAL" clId="{EABB27E6-3CB5-4385-9AE9-E71877505585}"/>
    <pc:docChg chg="modSld">
      <pc:chgData name="Tianhao HU" userId="a66433ca-d041-4c26-af81-d31ec45e05fa" providerId="ADAL" clId="{EABB27E6-3CB5-4385-9AE9-E71877505585}" dt="2023-10-10T12:56:37.431" v="14" actId="767"/>
      <pc:docMkLst>
        <pc:docMk/>
      </pc:docMkLst>
      <pc:sldChg chg="addSp modSp">
        <pc:chgData name="Tianhao HU" userId="a66433ca-d041-4c26-af81-d31ec45e05fa" providerId="ADAL" clId="{EABB27E6-3CB5-4385-9AE9-E71877505585}" dt="2023-10-10T11:51:33.411" v="1" actId="767"/>
        <pc:sldMkLst>
          <pc:docMk/>
          <pc:sldMk cId="1474462380" sldId="264"/>
        </pc:sldMkLst>
        <pc:spChg chg="add mod">
          <ac:chgData name="Tianhao HU" userId="a66433ca-d041-4c26-af81-d31ec45e05fa" providerId="ADAL" clId="{EABB27E6-3CB5-4385-9AE9-E71877505585}" dt="2023-10-10T11:49:46.835" v="0" actId="767"/>
          <ac:spMkLst>
            <pc:docMk/>
            <pc:sldMk cId="1474462380" sldId="264"/>
            <ac:spMk id="6" creationId="{569F9038-7CBE-3B9C-E79C-812B810E10F4}"/>
          </ac:spMkLst>
        </pc:spChg>
        <pc:spChg chg="add mod">
          <ac:chgData name="Tianhao HU" userId="a66433ca-d041-4c26-af81-d31ec45e05fa" providerId="ADAL" clId="{EABB27E6-3CB5-4385-9AE9-E71877505585}" dt="2023-10-10T11:51:33.411" v="1" actId="767"/>
          <ac:spMkLst>
            <pc:docMk/>
            <pc:sldMk cId="1474462380" sldId="264"/>
            <ac:spMk id="11" creationId="{4945B61A-FC52-D57B-59FD-3761BEEDE6B8}"/>
          </ac:spMkLst>
        </pc:spChg>
      </pc:sldChg>
      <pc:sldChg chg="addSp modSp">
        <pc:chgData name="Tianhao HU" userId="a66433ca-d041-4c26-af81-d31ec45e05fa" providerId="ADAL" clId="{EABB27E6-3CB5-4385-9AE9-E71877505585}" dt="2023-10-10T12:12:10.033" v="5" actId="767"/>
        <pc:sldMkLst>
          <pc:docMk/>
          <pc:sldMk cId="1165017112" sldId="265"/>
        </pc:sldMkLst>
        <pc:spChg chg="add mod">
          <ac:chgData name="Tianhao HU" userId="a66433ca-d041-4c26-af81-d31ec45e05fa" providerId="ADAL" clId="{EABB27E6-3CB5-4385-9AE9-E71877505585}" dt="2023-10-10T12:04:16.782" v="2" actId="767"/>
          <ac:spMkLst>
            <pc:docMk/>
            <pc:sldMk cId="1165017112" sldId="265"/>
            <ac:spMk id="6" creationId="{24857265-7F2F-0804-ACE2-05F252C41AEB}"/>
          </ac:spMkLst>
        </pc:spChg>
        <pc:spChg chg="add mod">
          <ac:chgData name="Tianhao HU" userId="a66433ca-d041-4c26-af81-d31ec45e05fa" providerId="ADAL" clId="{EABB27E6-3CB5-4385-9AE9-E71877505585}" dt="2023-10-10T12:12:10.033" v="5" actId="767"/>
          <ac:spMkLst>
            <pc:docMk/>
            <pc:sldMk cId="1165017112" sldId="265"/>
            <ac:spMk id="15" creationId="{70ABDD48-262B-0C52-D113-C32A32D0A998}"/>
          </ac:spMkLst>
        </pc:spChg>
        <pc:grpChg chg="add mod">
          <ac:chgData name="Tianhao HU" userId="a66433ca-d041-4c26-af81-d31ec45e05fa" providerId="ADAL" clId="{EABB27E6-3CB5-4385-9AE9-E71877505585}" dt="2023-10-10T12:11:35.373" v="4" actId="164"/>
          <ac:grpSpMkLst>
            <pc:docMk/>
            <pc:sldMk cId="1165017112" sldId="265"/>
            <ac:grpSpMk id="13" creationId="{CED0C0F5-0991-C8B9-C441-38795EE32197}"/>
          </ac:grpSpMkLst>
        </pc:grpChg>
        <pc:grpChg chg="add mod">
          <ac:chgData name="Tianhao HU" userId="a66433ca-d041-4c26-af81-d31ec45e05fa" providerId="ADAL" clId="{EABB27E6-3CB5-4385-9AE9-E71877505585}" dt="2023-10-10T12:11:35.373" v="4" actId="164"/>
          <ac:grpSpMkLst>
            <pc:docMk/>
            <pc:sldMk cId="1165017112" sldId="265"/>
            <ac:grpSpMk id="14" creationId="{8EDC5AE8-B9A1-B263-500E-F5B0C8A8CA36}"/>
          </ac:grpSpMkLst>
        </pc:grpChg>
        <pc:picChg chg="mod">
          <ac:chgData name="Tianhao HU" userId="a66433ca-d041-4c26-af81-d31ec45e05fa" providerId="ADAL" clId="{EABB27E6-3CB5-4385-9AE9-E71877505585}" dt="2023-10-10T12:11:35.373" v="4" actId="164"/>
          <ac:picMkLst>
            <pc:docMk/>
            <pc:sldMk cId="1165017112" sldId="265"/>
            <ac:picMk id="8" creationId="{E5788A35-B7C2-70BA-4A98-79E56A9BDEC9}"/>
          </ac:picMkLst>
        </pc:picChg>
        <pc:picChg chg="mod">
          <ac:chgData name="Tianhao HU" userId="a66433ca-d041-4c26-af81-d31ec45e05fa" providerId="ADAL" clId="{EABB27E6-3CB5-4385-9AE9-E71877505585}" dt="2023-10-10T12:10:52.828" v="3" actId="164"/>
          <ac:picMkLst>
            <pc:docMk/>
            <pc:sldMk cId="1165017112" sldId="265"/>
            <ac:picMk id="10" creationId="{85D5A824-2EB4-8787-560E-2845EA2E7F22}"/>
          </ac:picMkLst>
        </pc:picChg>
        <pc:picChg chg="mod">
          <ac:chgData name="Tianhao HU" userId="a66433ca-d041-4c26-af81-d31ec45e05fa" providerId="ADAL" clId="{EABB27E6-3CB5-4385-9AE9-E71877505585}" dt="2023-10-10T12:10:52.828" v="3" actId="164"/>
          <ac:picMkLst>
            <pc:docMk/>
            <pc:sldMk cId="1165017112" sldId="265"/>
            <ac:picMk id="12" creationId="{2AE1ADE7-F540-19C6-180E-ABB9E9CD6D68}"/>
          </ac:picMkLst>
        </pc:picChg>
      </pc:sldChg>
      <pc:sldChg chg="addSp modSp">
        <pc:chgData name="Tianhao HU" userId="a66433ca-d041-4c26-af81-d31ec45e05fa" providerId="ADAL" clId="{EABB27E6-3CB5-4385-9AE9-E71877505585}" dt="2023-10-10T12:22:25.323" v="9" actId="767"/>
        <pc:sldMkLst>
          <pc:docMk/>
          <pc:sldMk cId="3142250396" sldId="266"/>
        </pc:sldMkLst>
        <pc:spChg chg="add mod">
          <ac:chgData name="Tianhao HU" userId="a66433ca-d041-4c26-af81-d31ec45e05fa" providerId="ADAL" clId="{EABB27E6-3CB5-4385-9AE9-E71877505585}" dt="2023-10-10T12:14:44.868" v="6" actId="767"/>
          <ac:spMkLst>
            <pc:docMk/>
            <pc:sldMk cId="3142250396" sldId="266"/>
            <ac:spMk id="6" creationId="{315871F5-D262-837E-467E-FC14E53332C1}"/>
          </ac:spMkLst>
        </pc:spChg>
        <pc:spChg chg="add mod">
          <ac:chgData name="Tianhao HU" userId="a66433ca-d041-4c26-af81-d31ec45e05fa" providerId="ADAL" clId="{EABB27E6-3CB5-4385-9AE9-E71877505585}" dt="2023-10-10T12:18:19.608" v="8" actId="767"/>
          <ac:spMkLst>
            <pc:docMk/>
            <pc:sldMk cId="3142250396" sldId="266"/>
            <ac:spMk id="14" creationId="{14C34407-9E6E-1464-8D50-358055A871A8}"/>
          </ac:spMkLst>
        </pc:spChg>
        <pc:spChg chg="add mod">
          <ac:chgData name="Tianhao HU" userId="a66433ca-d041-4c26-af81-d31ec45e05fa" providerId="ADAL" clId="{EABB27E6-3CB5-4385-9AE9-E71877505585}" dt="2023-10-10T12:22:25.323" v="9" actId="767"/>
          <ac:spMkLst>
            <pc:docMk/>
            <pc:sldMk cId="3142250396" sldId="266"/>
            <ac:spMk id="17" creationId="{E358B942-85A5-241E-FCEA-C6711E1790F1}"/>
          </ac:spMkLst>
        </pc:spChg>
        <pc:grpChg chg="add mod">
          <ac:chgData name="Tianhao HU" userId="a66433ca-d041-4c26-af81-d31ec45e05fa" providerId="ADAL" clId="{EABB27E6-3CB5-4385-9AE9-E71877505585}" dt="2023-10-10T12:17:16.547" v="7" actId="164"/>
          <ac:grpSpMkLst>
            <pc:docMk/>
            <pc:sldMk cId="3142250396" sldId="266"/>
            <ac:grpSpMk id="13" creationId="{2A86BB82-EC79-58EB-E393-8F021C91CB8D}"/>
          </ac:grpSpMkLst>
        </pc:grpChg>
        <pc:picChg chg="mod">
          <ac:chgData name="Tianhao HU" userId="a66433ca-d041-4c26-af81-d31ec45e05fa" providerId="ADAL" clId="{EABB27E6-3CB5-4385-9AE9-E71877505585}" dt="2023-10-10T12:17:16.547" v="7" actId="164"/>
          <ac:picMkLst>
            <pc:docMk/>
            <pc:sldMk cId="3142250396" sldId="266"/>
            <ac:picMk id="10" creationId="{DCB6FE04-83F5-970F-4171-B48FB72AB700}"/>
          </ac:picMkLst>
        </pc:picChg>
        <pc:picChg chg="mod">
          <ac:chgData name="Tianhao HU" userId="a66433ca-d041-4c26-af81-d31ec45e05fa" providerId="ADAL" clId="{EABB27E6-3CB5-4385-9AE9-E71877505585}" dt="2023-10-10T12:17:16.547" v="7" actId="164"/>
          <ac:picMkLst>
            <pc:docMk/>
            <pc:sldMk cId="3142250396" sldId="266"/>
            <ac:picMk id="12" creationId="{CDD5DEE1-2776-5A86-B435-02DA18FBFE47}"/>
          </ac:picMkLst>
        </pc:picChg>
      </pc:sldChg>
      <pc:sldChg chg="addSp modSp">
        <pc:chgData name="Tianhao HU" userId="a66433ca-d041-4c26-af81-d31ec45e05fa" providerId="ADAL" clId="{EABB27E6-3CB5-4385-9AE9-E71877505585}" dt="2023-10-10T12:34:16.515" v="11" actId="767"/>
        <pc:sldMkLst>
          <pc:docMk/>
          <pc:sldMk cId="2755804098" sldId="267"/>
        </pc:sldMkLst>
        <pc:spChg chg="add mod">
          <ac:chgData name="Tianhao HU" userId="a66433ca-d041-4c26-af81-d31ec45e05fa" providerId="ADAL" clId="{EABB27E6-3CB5-4385-9AE9-E71877505585}" dt="2023-10-10T12:31:52.772" v="10" actId="767"/>
          <ac:spMkLst>
            <pc:docMk/>
            <pc:sldMk cId="2755804098" sldId="267"/>
            <ac:spMk id="6" creationId="{98B11EDD-5C12-8230-B3D7-541B24E09F7C}"/>
          </ac:spMkLst>
        </pc:spChg>
        <pc:spChg chg="add mod">
          <ac:chgData name="Tianhao HU" userId="a66433ca-d041-4c26-af81-d31ec45e05fa" providerId="ADAL" clId="{EABB27E6-3CB5-4385-9AE9-E71877505585}" dt="2023-10-10T12:34:16.515" v="11" actId="767"/>
          <ac:spMkLst>
            <pc:docMk/>
            <pc:sldMk cId="2755804098" sldId="267"/>
            <ac:spMk id="11" creationId="{132D529B-AA3A-CAD4-4226-1D3D7CD07B98}"/>
          </ac:spMkLst>
        </pc:spChg>
      </pc:sldChg>
      <pc:sldChg chg="addSp delSp modSp">
        <pc:chgData name="Tianhao HU" userId="a66433ca-d041-4c26-af81-d31ec45e05fa" providerId="ADAL" clId="{EABB27E6-3CB5-4385-9AE9-E71877505585}" dt="2023-10-10T12:56:37.431" v="14" actId="767"/>
        <pc:sldMkLst>
          <pc:docMk/>
          <pc:sldMk cId="3945977527" sldId="268"/>
        </pc:sldMkLst>
        <pc:spChg chg="add del mod">
          <ac:chgData name="Tianhao HU" userId="a66433ca-d041-4c26-af81-d31ec45e05fa" providerId="ADAL" clId="{EABB27E6-3CB5-4385-9AE9-E71877505585}" dt="2023-10-10T12:55:32.090" v="13"/>
          <ac:spMkLst>
            <pc:docMk/>
            <pc:sldMk cId="3945977527" sldId="268"/>
            <ac:spMk id="6" creationId="{34F300EE-7174-266F-0D3C-29CA5D4F2994}"/>
          </ac:spMkLst>
        </pc:spChg>
        <pc:spChg chg="add mod">
          <ac:chgData name="Tianhao HU" userId="a66433ca-d041-4c26-af81-d31ec45e05fa" providerId="ADAL" clId="{EABB27E6-3CB5-4385-9AE9-E71877505585}" dt="2023-10-10T12:56:37.431" v="14" actId="767"/>
          <ac:spMkLst>
            <pc:docMk/>
            <pc:sldMk cId="3945977527" sldId="268"/>
            <ac:spMk id="11" creationId="{CF92DA09-E7C9-B250-3963-5B86441A18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972F-9AE2-4C9A-8637-DE28E8CF8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01148-3037-4732-866C-97FC7FF6C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4691D-E7A2-40DA-AF69-569A3511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BF394-2320-446A-884E-FBF93F56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A2B6-C27B-46E3-8036-FD4A3C4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0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D977F-14E6-4612-AA54-D3316EAF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BE53F-C421-4D3B-B6D6-516E984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ACD52-17CE-4B57-8885-87A0B3EA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990D1-92BF-4171-9442-348445E7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94C46-333A-4267-9AF0-9C0E4A7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1F5D9-1BF4-43E1-8540-883C09448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C1193-FC16-447B-ABC5-2CA5E96F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E9331-E496-4D32-A831-7AB88A1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A988E-0824-42CC-ABA5-56A5BEF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0CE8-496F-422F-BF85-8BB6A57B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651E4-6F7E-429F-95A7-7EE8F780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86A4-568F-491C-92F8-DA4DD04B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AE8CB-A778-40CA-9E8C-B51D51A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A993-837C-45A0-B7C1-E5CBFC9D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DF67E-617D-42A8-96C7-F25111E6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1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E334-68A3-4962-8BEF-99783FB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A36FD-B8F0-4843-AE22-49912BA5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312E-F7C9-465B-9564-3D68AF9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B060A-AE3F-4317-B8B2-AAEE2AA5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31326-06D9-4698-A561-E71105BC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6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2401-11B0-4172-B5C5-B7D0AD2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AE44C-C648-41D3-B56E-68DE66090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D8668-08D9-4215-B4AA-8C899ED2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4AFBC-85D3-4D12-B047-37118B0A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BEF78-A6A2-4AD9-9CF3-AC46563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07050-1935-4F20-8E54-1E59472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CB95-17EA-47D4-AF3C-82C6D8B1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B59D5-8A57-48C7-892E-F16AD174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9A0B0-D9FD-41B3-8F3C-3756EAB8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9E7CF-2DB2-4EAF-B116-BB50ACB52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66D1A-84FE-4BA1-8E4D-3E6CC7F6C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4B88B-3C78-451D-9760-D983C18F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784A4-38C5-4B90-864C-10F4CC2C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C0EFB-9BB2-44A8-9DE9-81E11A72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24FA-851A-4FAC-90DD-64F2849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74349-6E08-45B8-A153-BC878374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800C1-89F0-4EE1-891E-51F11E4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A99CF2-1C5A-4B98-83B7-33CFC532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8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1A8AF6-15AB-4572-B89F-436772D2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3E661-F7DD-42EC-AEB0-FB423416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B9EA6-5D95-45E9-87C0-D1D29395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39F1-B37A-4483-9BA5-62A18E61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FF09C-05E5-4AE0-A9DD-99A94D49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69AA7-BAD1-4740-ABB5-857F8A3AA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8255C-D360-4C15-A9A1-6D6E9202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D769-C283-489C-98B7-98D6D3BB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9079B-93E8-4B9E-8EF7-CB99719C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0632-31C3-441D-AEE6-730C95BC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04653-7E90-407D-BE56-37DC85D9E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59DDD-A47C-4741-8DFE-BE376B61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ACE27-CDFD-4703-9B09-C6BC5E2C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BF3DF-49D8-4C8F-9A15-CA07C424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BE27C-B20E-4B76-9316-F5776C2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48AFB-3803-4126-A8E2-54A7AAA2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B2FB4-1A56-401E-BD87-61E88485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E0732-984C-4356-8C7D-4EC81DB33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E0D7-9AD9-4305-B62A-35E5A8FFE8E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CF496-AF4F-4A70-A1FB-B33D4F1D0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415CC-CBDA-43A3-AB0C-F896A22FE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ACF3-3336-442E-A309-F9C61E4EA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6D7D-AA93-401F-9CD9-B98BBF8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0" i="0" dirty="0">
                <a:effectLst/>
                <a:latin typeface="Arial" panose="020B0604020202020204" pitchFamily="34" charset="0"/>
              </a:rPr>
              <a:t>Analog quantum simulation of PDEs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03967-14EA-4F7E-880F-06082AF0F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7847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b="0" i="0" dirty="0">
                <a:effectLst/>
                <a:latin typeface="Arial" panose="020B0604020202020204" pitchFamily="34" charset="0"/>
              </a:rPr>
              <a:t>Focusing on mathematical Ideas</a:t>
            </a:r>
          </a:p>
          <a:p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Tianhao HU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Oct 2023</a:t>
            </a:r>
          </a:p>
        </p:txBody>
      </p:sp>
    </p:spTree>
    <p:extLst>
      <p:ext uri="{BB962C8B-B14F-4D97-AF65-F5344CB8AC3E}">
        <p14:creationId xmlns:p14="http://schemas.microsoft.com/office/powerpoint/2010/main" val="95242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4A85-76D3-45A2-947B-2BC2AAE1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72"/>
            <a:ext cx="10515600" cy="1325563"/>
          </a:xfrm>
        </p:spPr>
        <p:txBody>
          <a:bodyPr/>
          <a:lstStyle/>
          <a:p>
            <a:r>
              <a:rPr lang="en-US" altLang="zh-CN" dirty="0"/>
              <a:t>General Case and Solution---</a:t>
            </a:r>
            <a:br>
              <a:rPr lang="en-US" altLang="zh-CN" dirty="0"/>
            </a:br>
            <a:r>
              <a:rPr lang="en-US" altLang="zh-CN" dirty="0"/>
              <a:t>Schrodingerisation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084F9-BD79-440A-8F17-F4DDC0F6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D6DBA0-EF48-7407-CD8D-20854B29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520"/>
            <a:ext cx="6377705" cy="982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9F9038-7CBE-3B9C-E79C-812B810E10F4}"/>
              </a:ext>
            </a:extLst>
          </p:cNvPr>
          <p:cNvSpPr txBox="1"/>
          <p:nvPr/>
        </p:nvSpPr>
        <p:spPr>
          <a:xfrm>
            <a:off x="838200" y="3202818"/>
            <a:ext cx="854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Following our past method: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996960-6854-AF5F-8158-9CBBC311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6038"/>
            <a:ext cx="5524500" cy="82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1C30AA-6916-0BA3-B711-60AFDFA7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1704"/>
            <a:ext cx="5900530" cy="9348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45B61A-FC52-D57B-59FD-3761BEEDE6B8}"/>
              </a:ext>
            </a:extLst>
          </p:cNvPr>
          <p:cNvSpPr txBox="1"/>
          <p:nvPr/>
        </p:nvSpPr>
        <p:spPr>
          <a:xfrm>
            <a:off x="5198165" y="5453645"/>
            <a:ext cx="582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Note that,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9D1B4A-1827-D260-5124-7F64FAA0C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65" y="5998059"/>
            <a:ext cx="1655482" cy="5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6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DEFC0-A425-4F39-9416-E87521C3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7327"/>
            <a:ext cx="10515600" cy="1325563"/>
          </a:xfrm>
        </p:spPr>
        <p:txBody>
          <a:bodyPr/>
          <a:lstStyle/>
          <a:p>
            <a:r>
              <a:rPr lang="en-US" altLang="zh-CN" dirty="0"/>
              <a:t>Schrodingerisation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7A137-8812-4146-BE8C-E930C7E1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Note that for a non-Hermitian matrix A, there are two other Hermitian matrix closely related to A. They are,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A4501F-D955-F4F1-D587-E77BEE76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9" y="2477238"/>
            <a:ext cx="7318089" cy="5177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857265-7F2F-0804-ACE2-05F252C41AEB}"/>
              </a:ext>
            </a:extLst>
          </p:cNvPr>
          <p:cNvSpPr txBox="1"/>
          <p:nvPr/>
        </p:nvSpPr>
        <p:spPr>
          <a:xfrm>
            <a:off x="838199" y="3111068"/>
            <a:ext cx="7961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way we solve it is called Schrodingerisation.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We assume  </a:t>
            </a:r>
            <a:endParaRPr lang="zh-CN" altLang="en-US" sz="28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DC5AE8-B9A1-B263-500E-F5B0C8A8CA36}"/>
              </a:ext>
            </a:extLst>
          </p:cNvPr>
          <p:cNvGrpSpPr/>
          <p:nvPr/>
        </p:nvGrpSpPr>
        <p:grpSpPr>
          <a:xfrm>
            <a:off x="891209" y="4496063"/>
            <a:ext cx="9045117" cy="543752"/>
            <a:chOff x="839745" y="4398222"/>
            <a:chExt cx="9045117" cy="5437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5788A35-B7C2-70BA-4A98-79E56A9BD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745" y="4485816"/>
              <a:ext cx="4388237" cy="456158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ED0C0F5-0991-C8B9-C441-38795EE32197}"/>
                </a:ext>
              </a:extLst>
            </p:cNvPr>
            <p:cNvGrpSpPr/>
            <p:nvPr/>
          </p:nvGrpSpPr>
          <p:grpSpPr>
            <a:xfrm>
              <a:off x="5893357" y="4398222"/>
              <a:ext cx="3991505" cy="543751"/>
              <a:chOff x="5416641" y="3985212"/>
              <a:chExt cx="3938848" cy="548908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5D5A824-2EB4-8787-560E-2845EA2E7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6641" y="4000130"/>
                <a:ext cx="1646465" cy="53399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2AE1ADE7-F540-19C6-180E-ABB9E9CD6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3107" y="3985212"/>
                <a:ext cx="2292382" cy="533990"/>
              </a:xfrm>
              <a:prstGeom prst="rect">
                <a:avLst/>
              </a:prstGeom>
            </p:spPr>
          </p:pic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0ABDD48-262B-0C52-D113-C32A32D0A998}"/>
              </a:ext>
            </a:extLst>
          </p:cNvPr>
          <p:cNvSpPr txBox="1"/>
          <p:nvPr/>
        </p:nvSpPr>
        <p:spPr>
          <a:xfrm>
            <a:off x="891209" y="5127408"/>
            <a:ext cx="807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Then the previous governing equation becomes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B6894D-330F-4396-6670-2A3133461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09" y="5644885"/>
            <a:ext cx="4572235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3766-9978-4BDA-BB2C-BDFE060C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/>
          <a:lstStyle/>
          <a:p>
            <a:r>
              <a:rPr lang="en-US" altLang="zh-CN" dirty="0"/>
              <a:t>Schrodingerisation methods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871F5-D262-837E-467E-FC14E53332C1}"/>
              </a:ext>
            </a:extLst>
          </p:cNvPr>
          <p:cNvSpPr txBox="1"/>
          <p:nvPr/>
        </p:nvSpPr>
        <p:spPr>
          <a:xfrm>
            <a:off x="838200" y="1419019"/>
            <a:ext cx="7666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Still we get the unsatisfactory term,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use Fourier Transformation to solve that.</a:t>
            </a:r>
          </a:p>
          <a:p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74B7E4-5176-E1A8-7CF4-BA286CC2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367" y="1419019"/>
            <a:ext cx="845972" cy="60473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86BB82-EC79-58EB-E393-8F021C91CB8D}"/>
              </a:ext>
            </a:extLst>
          </p:cNvPr>
          <p:cNvGrpSpPr/>
          <p:nvPr/>
        </p:nvGrpSpPr>
        <p:grpSpPr>
          <a:xfrm>
            <a:off x="948598" y="2905204"/>
            <a:ext cx="4537802" cy="474099"/>
            <a:chOff x="924339" y="2857780"/>
            <a:chExt cx="6534388" cy="6858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CB6FE04-83F5-970F-4171-B48FB72AB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339" y="2900961"/>
              <a:ext cx="1905000" cy="59947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DD5DEE1-2776-5A86-B435-02DA18FBF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9339" y="2857780"/>
              <a:ext cx="4629388" cy="685835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34407-9E6E-1464-8D50-358055A871A8}"/>
              </a:ext>
            </a:extLst>
          </p:cNvPr>
          <p:cNvSpPr txBox="1"/>
          <p:nvPr/>
        </p:nvSpPr>
        <p:spPr>
          <a:xfrm>
            <a:off x="838200" y="3636352"/>
            <a:ext cx="524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Then we have</a:t>
            </a:r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024ED2-F4A1-8AC3-441D-F7ABFD056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31" y="4300342"/>
            <a:ext cx="7557052" cy="7741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58B942-85A5-241E-FCEA-C6711E1790F1}"/>
              </a:ext>
            </a:extLst>
          </p:cNvPr>
          <p:cNvSpPr txBox="1"/>
          <p:nvPr/>
        </p:nvSpPr>
        <p:spPr>
          <a:xfrm>
            <a:off x="838199" y="5215271"/>
            <a:ext cx="975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But we have introduce in another parameter </a:t>
            </a:r>
            <a:r>
              <a:rPr lang="el-GR" altLang="zh-CN" sz="2800" dirty="0"/>
              <a:t>η</a:t>
            </a:r>
            <a:r>
              <a:rPr lang="en-US" altLang="zh-CN" sz="2800" dirty="0"/>
              <a:t>. So we need 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675A746-AB5E-6633-0832-50002BA47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879261"/>
            <a:ext cx="5131905" cy="5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5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82DF8-E3D2-4D03-B98C-32A56642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Schrodingerisation methods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434212-84A7-29A7-7973-329852F3F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81052" cy="13460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B11EDD-5C12-8230-B3D7-541B24E09F7C}"/>
              </a:ext>
            </a:extLst>
          </p:cNvPr>
          <p:cNvSpPr txBox="1"/>
          <p:nvPr/>
        </p:nvSpPr>
        <p:spPr>
          <a:xfrm>
            <a:off x="838200" y="3111068"/>
            <a:ext cx="51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Similarly,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056B31-A10E-D058-16F9-F9414287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063"/>
            <a:ext cx="8252791" cy="4566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2D529B-AA3A-CAD4-4226-1D3D7CD07B98}"/>
              </a:ext>
            </a:extLst>
          </p:cNvPr>
          <p:cNvSpPr txBox="1"/>
          <p:nvPr/>
        </p:nvSpPr>
        <p:spPr>
          <a:xfrm>
            <a:off x="838200" y="4525617"/>
            <a:ext cx="725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summary, the Hamiltonian is expressed as,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1427EA-0558-853D-89C5-4C8E231B3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7312"/>
            <a:ext cx="917622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0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9A31-C670-7251-7B8C-DD24BB01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Retrieve solution from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40B64-0F93-A639-8836-56914B7F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3760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perform an inverse quantum Fourier transform (continuous) on |v˜(t)⟩ to retrieve |v(t)⟩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63AE7-6D2D-83E7-8572-A3BA921C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2501505"/>
            <a:ext cx="10820400" cy="3760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E8D84F-7966-D9AB-034D-D114DCEF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6537"/>
            <a:ext cx="8274475" cy="14796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92DA09-E7C9-B250-3963-5B86441A1843}"/>
              </a:ext>
            </a:extLst>
          </p:cNvPr>
          <p:cNvSpPr txBox="1"/>
          <p:nvPr/>
        </p:nvSpPr>
        <p:spPr>
          <a:xfrm>
            <a:off x="1016000" y="4800600"/>
            <a:ext cx="999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Thus the probability of retrieving the state </a:t>
            </a:r>
            <a:r>
              <a:rPr lang="el-GR" altLang="zh-CN" dirty="0"/>
              <a:t>|Ξ⟩|</a:t>
            </a:r>
            <a:r>
              <a:rPr lang="en-US" altLang="zh-CN" dirty="0"/>
              <a:t>u(t)⟩ after the projective measurement Pˆ&gt;0 is given by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1E9862-F194-EAF4-C98E-D36F64005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5613390"/>
            <a:ext cx="2456690" cy="4254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C7ABEF-D202-DC4C-8FA6-ECFC6995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621" y="5613390"/>
            <a:ext cx="4032457" cy="4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AD51-E300-55CA-FA69-C3748E82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Inhomogeneous PDE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8272F-7B9E-E6BB-CE3D-9C0CE562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Key Idea: Combining the source and the solution into one vector.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592D4-C521-5224-3B21-91AE9AA9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2326"/>
            <a:ext cx="6985359" cy="8128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985D87-08FE-644E-AAEB-F185D009DCEA}"/>
              </a:ext>
            </a:extLst>
          </p:cNvPr>
          <p:cNvSpPr txBox="1"/>
          <p:nvPr/>
        </p:nvSpPr>
        <p:spPr>
          <a:xfrm>
            <a:off x="838200" y="3631096"/>
            <a:ext cx="895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Following the similar way to derive the next equation,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D63BA-C9E1-2186-21F5-D371240F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80" y="4499786"/>
            <a:ext cx="5251720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52AA4-71F9-7606-C004-4B58CDD5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895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How to combine: only add another qubit instead of qumode. Dilating the system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B962C4-5A06-2705-66EF-D6DD3FE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Inhomogeneous PDE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EC5DF-75A1-63DE-3DE7-8D1FE2DB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6739"/>
            <a:ext cx="4002314" cy="4447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8CA9F0-CF11-5C61-3499-07F934ED4134}"/>
              </a:ext>
            </a:extLst>
          </p:cNvPr>
          <p:cNvSpPr txBox="1"/>
          <p:nvPr/>
        </p:nvSpPr>
        <p:spPr>
          <a:xfrm>
            <a:off x="838200" y="315252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Then we have,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CFE76F-4A7E-ADC8-527D-BDC0436C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6825"/>
            <a:ext cx="10802257" cy="16836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BE1CD4-EBCC-4ACA-D4EF-4B349E3FEDCB}"/>
              </a:ext>
            </a:extLst>
          </p:cNvPr>
          <p:cNvSpPr txBox="1"/>
          <p:nvPr/>
        </p:nvSpPr>
        <p:spPr>
          <a:xfrm>
            <a:off x="838200" y="5791880"/>
            <a:ext cx="808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It can be solved via Schrodingerisation.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623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30B65-AF19-53C4-7279-D0BF770B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 with higher-order derivatives in 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102A7A-58B9-2366-A216-F93B8922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00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Key Idea: Solving it like what we do in higher order ODEs.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91CBF-8C2D-889A-29B6-6CA1B2F6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073"/>
            <a:ext cx="10885715" cy="8006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7D45AE-0CB2-C133-4028-5F23E0BBBA5E}"/>
              </a:ext>
            </a:extLst>
          </p:cNvPr>
          <p:cNvSpPr txBox="1"/>
          <p:nvPr/>
        </p:nvSpPr>
        <p:spPr>
          <a:xfrm>
            <a:off x="838200" y="3536261"/>
            <a:ext cx="6858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Dilate the system,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BAD52-C4B8-2070-3E5A-3631B440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2976"/>
            <a:ext cx="3479979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22713-CE53-8E78-4B82-DD5C1AF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 with higher-order derivatives in 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DA368-5E1A-DB87-2BDC-DA70402F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134"/>
            <a:ext cx="10515600" cy="5460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Details: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B76524-EB5E-1EE3-1D51-5481C8E6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177"/>
            <a:ext cx="9385782" cy="2216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1D0E5-A7FF-800E-52C0-387A45D5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2338"/>
            <a:ext cx="11475040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1D76-7CE1-2A1A-148C-08BB7FAF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PDEs with Uncertainty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E00FC-C599-0A66-5BEF-9267CE7C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382"/>
            <a:ext cx="10918371" cy="7405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045086-0F0A-0DB1-D9B2-E0136D5DE87B}"/>
              </a:ext>
            </a:extLst>
          </p:cNvPr>
          <p:cNvSpPr txBox="1"/>
          <p:nvPr/>
        </p:nvSpPr>
        <p:spPr>
          <a:xfrm>
            <a:off x="838199" y="2547257"/>
            <a:ext cx="968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Key idea: </a:t>
            </a:r>
            <a:r>
              <a:rPr lang="en-US" altLang="zh-CN" sz="2800" dirty="0" err="1"/>
              <a:t>Galerkin</a:t>
            </a:r>
            <a:r>
              <a:rPr lang="en-US" altLang="zh-CN" sz="2800" dirty="0"/>
              <a:t> projection.</a:t>
            </a:r>
          </a:p>
          <a:p>
            <a:r>
              <a:rPr lang="en-US" altLang="zh-CN" sz="2800" dirty="0"/>
              <a:t>Our u isa derived via integrate variables with uncertainty.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F7FDC6-69BA-B7F1-3554-470571EC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36727"/>
            <a:ext cx="11107058" cy="705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B3B8AF-4FE5-9730-8746-FCBE4723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638874"/>
            <a:ext cx="7768772" cy="7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4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E2232-B982-4CE7-858E-5CFA7099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solving PDEs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93BAE40-B9DC-46AF-854D-A480743B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73" y="1690688"/>
            <a:ext cx="8457953" cy="4493288"/>
          </a:xfrm>
        </p:spPr>
      </p:pic>
    </p:spTree>
    <p:extLst>
      <p:ext uri="{BB962C8B-B14F-4D97-AF65-F5344CB8AC3E}">
        <p14:creationId xmlns:p14="http://schemas.microsoft.com/office/powerpoint/2010/main" val="231050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C8CE9-0086-2CA6-2D1C-0B72BBB4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PDEs with Uncertainty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E969E-35DC-DC5D-53DB-E4A280F8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 derive P, we can identify bold n to be particle numbers, and associate z with a quadrature value, like position eigenvalues. So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10434-A5DD-DCEB-C51B-3B8FCF50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7213"/>
            <a:ext cx="6331275" cy="463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BC636-8B89-49D4-E731-4578055A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7470"/>
            <a:ext cx="9544541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6C7D7-9201-E091-7C73-AFC6DE84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PDEs with Uncertainty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6E658-2646-A5F2-EE0C-58A0766B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74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Details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C13592-8917-1865-4900-1F48ADDF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132"/>
            <a:ext cx="9131769" cy="1320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FF748A-FE4E-FE09-851A-0C4DA0AA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5758"/>
            <a:ext cx="9201623" cy="10414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245BC2-063A-DA95-D513-C2CD88CD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8" y="4774729"/>
            <a:ext cx="4527783" cy="7048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B00AF0-E6ED-464F-6A11-61E0E69C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28" y="5550767"/>
            <a:ext cx="10554242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9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BC4E5-045B-C6D2-41F0-D1CD5D38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031"/>
            <a:ext cx="10515600" cy="1325563"/>
          </a:xfrm>
        </p:spPr>
        <p:txBody>
          <a:bodyPr/>
          <a:lstStyle/>
          <a:p>
            <a:r>
              <a:rPr lang="en-US" altLang="zh-CN" dirty="0"/>
              <a:t>Nonlinear PDEs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1B275-BDC6-0453-E218-CE05FCB0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Key idea: level set method to turn into linear PDEs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44955-F3D9-2F38-94FC-D61E59AC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688"/>
            <a:ext cx="7836303" cy="6921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591E2-6E6D-4D7F-0833-137FA726774B}"/>
              </a:ext>
            </a:extLst>
          </p:cNvPr>
          <p:cNvSpPr txBox="1"/>
          <p:nvPr/>
        </p:nvSpPr>
        <p:spPr>
          <a:xfrm>
            <a:off x="838200" y="30192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Introduce a level set function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52ABE3-ABC1-4342-B4E4-9630148C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95" y="3019264"/>
            <a:ext cx="2270579" cy="5232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87DB5A-E742-CEAB-9778-B50A7054A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13691"/>
            <a:ext cx="7163168" cy="6921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D8A2BC-B08B-DF33-AE23-56AAB169B5AA}"/>
              </a:ext>
            </a:extLst>
          </p:cNvPr>
          <p:cNvSpPr txBox="1"/>
          <p:nvPr/>
        </p:nvSpPr>
        <p:spPr>
          <a:xfrm>
            <a:off x="838199" y="4441363"/>
            <a:ext cx="101999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defining X = (x1, ..., </a:t>
            </a:r>
            <a:r>
              <a:rPr lang="en-US" altLang="zh-CN" sz="2800" dirty="0" err="1"/>
              <a:t>xD</a:t>
            </a:r>
            <a:r>
              <a:rPr lang="en-US" altLang="zh-CN" sz="2800" dirty="0"/>
              <a:t>, </a:t>
            </a:r>
            <a:r>
              <a:rPr lang="el-GR" altLang="zh-CN" sz="2800" dirty="0"/>
              <a:t>χ), </a:t>
            </a:r>
            <a:r>
              <a:rPr lang="en-US" altLang="zh-CN" sz="2800" dirty="0" err="1"/>
              <a:t>aj</a:t>
            </a:r>
            <a:r>
              <a:rPr lang="en-US" altLang="zh-CN" sz="2800" dirty="0"/>
              <a:t> = Fj (</a:t>
            </a:r>
            <a:r>
              <a:rPr lang="el-GR" altLang="zh-CN" sz="2800" dirty="0"/>
              <a:t>χ) </a:t>
            </a:r>
            <a:r>
              <a:rPr lang="en-US" altLang="zh-CN" sz="2800" dirty="0"/>
              <a:t>for j = 1, ..., D and aD+1 = −Q(x1, ..., </a:t>
            </a:r>
            <a:r>
              <a:rPr lang="en-US" altLang="zh-CN" sz="2800" dirty="0" err="1"/>
              <a:t>xD</a:t>
            </a:r>
            <a:r>
              <a:rPr lang="en-US" altLang="zh-CN" sz="2800" dirty="0"/>
              <a:t>, </a:t>
            </a:r>
            <a:r>
              <a:rPr lang="el-GR" altLang="zh-CN" sz="2800" dirty="0"/>
              <a:t>χ)</a:t>
            </a:r>
            <a:endParaRPr lang="zh-CN" altLang="en-US" sz="2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CA1E505-E2E2-E3D0-8ED0-66D116768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5572505"/>
            <a:ext cx="6028013" cy="8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5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5808-4CD4-7F6E-5B7D-C6A1F66B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zh-CN" dirty="0"/>
              <a:t>Nonlinear PDEs	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EE848-AB54-6AD1-A6C6-04864AA2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439"/>
            <a:ext cx="6118482" cy="1958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6ADD4E-8439-11B1-012D-4A7445EC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4" y="3576310"/>
            <a:ext cx="3398073" cy="446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23BACF-A29E-907A-80A4-C8E30855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6807"/>
            <a:ext cx="8268125" cy="9588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3480E1-2309-507A-26D5-A81C0CFB4298}"/>
              </a:ext>
            </a:extLst>
          </p:cNvPr>
          <p:cNvSpPr txBox="1"/>
          <p:nvPr/>
        </p:nvSpPr>
        <p:spPr>
          <a:xfrm>
            <a:off x="838200" y="3499404"/>
            <a:ext cx="156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Denote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158C85-3330-C772-D1EA-E05040D544D1}"/>
              </a:ext>
            </a:extLst>
          </p:cNvPr>
          <p:cNvSpPr txBox="1"/>
          <p:nvPr/>
        </p:nvSpPr>
        <p:spPr>
          <a:xfrm>
            <a:off x="838200" y="5370286"/>
            <a:ext cx="8715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Notice that we still have the term,</a:t>
            </a:r>
          </a:p>
          <a:p>
            <a:r>
              <a:rPr lang="en-US" altLang="zh-CN" sz="2800" dirty="0"/>
              <a:t>What should we do? 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F777EBE-76C8-9FBA-2D01-55C50B1F4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057" y="5387561"/>
            <a:ext cx="1965957" cy="5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00EE6-0BD2-4980-9C0F-F77C2CAD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element of continuous </a:t>
            </a:r>
            <a:r>
              <a:rPr lang="en-US" altLang="zh-CN" dirty="0" err="1"/>
              <a:t>quatumn</a:t>
            </a:r>
            <a:r>
              <a:rPr lang="en-US" altLang="zh-CN" dirty="0"/>
              <a:t> system?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BEE0-7CEE-4C88-8EF9-DB8AA0E1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Qubit:</a:t>
            </a:r>
          </a:p>
          <a:p>
            <a:pPr marL="0" indent="0">
              <a:buNone/>
            </a:pPr>
            <a:r>
              <a:rPr lang="en-US" altLang="zh-CN" dirty="0"/>
              <a:t>A qubit uses the eigenbasis {|0⟩, |1⟩} for the computational basis.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Qumode:</a:t>
            </a:r>
          </a:p>
          <a:p>
            <a:pPr marL="0" indent="0">
              <a:buNone/>
            </a:pPr>
            <a:r>
              <a:rPr lang="en-US" altLang="zh-CN" dirty="0"/>
              <a:t>A qumode uses the eigenbasis {|x⟩}_{x∈R} for the computational basis.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2485-C49C-40DC-9105-69300273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49"/>
            <a:ext cx="10515600" cy="1325563"/>
          </a:xfrm>
        </p:spPr>
        <p:txBody>
          <a:bodyPr/>
          <a:lstStyle/>
          <a:p>
            <a:r>
              <a:rPr lang="en-US" altLang="zh-CN" dirty="0"/>
              <a:t>Basic mathematical setups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50978-D3A4-4567-8484-6A655102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The quadrature operators of a qumode are     and 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586F8-A63F-45FE-8CF3-DEA0B528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0" y="1425575"/>
            <a:ext cx="3810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714473-45F2-464B-90F6-5DD16E97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542" y="1425575"/>
            <a:ext cx="295316" cy="466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BDA81-4C03-4B50-9129-9D8459A5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9020"/>
            <a:ext cx="1581150" cy="533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F53684-887F-43B4-BB32-3684FEA3FF78}"/>
              </a:ext>
            </a:extLst>
          </p:cNvPr>
          <p:cNvSpPr txBox="1"/>
          <p:nvPr/>
        </p:nvSpPr>
        <p:spPr>
          <a:xfrm>
            <a:off x="838200" y="1955800"/>
            <a:ext cx="5191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Relations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D2FF31-B509-4AED-AFF6-3B18CE296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5060"/>
            <a:ext cx="3400900" cy="3905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8DF177-C74D-4FB7-B064-7E64FF8AF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01574"/>
            <a:ext cx="4248743" cy="4001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0418DBA-F310-4506-B8B4-4F11806A5BCB}"/>
              </a:ext>
            </a:extLst>
          </p:cNvPr>
          <p:cNvSpPr txBox="1"/>
          <p:nvPr/>
        </p:nvSpPr>
        <p:spPr>
          <a:xfrm>
            <a:off x="787400" y="4404825"/>
            <a:ext cx="712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With creation and annihiliation operators</a:t>
            </a:r>
            <a:endParaRPr lang="zh-CN" altLang="en-US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62683D-4358-49DB-BDD2-BD718A41C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250" y="4404825"/>
            <a:ext cx="704850" cy="4857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F96DA80-4228-4CFF-BE24-34DBECC2B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62" y="5051382"/>
            <a:ext cx="2590800" cy="476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9B4742F-484C-4E0C-B539-4F634E0BC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687854"/>
            <a:ext cx="283884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0602-1F09-48D4-A069-B6268AE5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Important Formula 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11E2E1-5324-4B9D-92BF-2D5C77DB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41" y="591580"/>
            <a:ext cx="3858929" cy="7484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74FFD2-CF72-B564-2330-694AE769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771650" cy="752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62D2EC-A45C-5254-D080-CD2D72837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85106"/>
            <a:ext cx="4972050" cy="771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52024B-D22B-8950-6429-EE7F30635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56631"/>
            <a:ext cx="7086600" cy="771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B29C6E-1504-5D8D-AE69-3290B5F29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07" y="4070124"/>
            <a:ext cx="723900" cy="552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356E35-ADD7-375A-FAEC-5ADC8560D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807" y="4010932"/>
            <a:ext cx="7943850" cy="7810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50A002-86E2-5176-D5F6-F62316164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907" y="4818517"/>
            <a:ext cx="4953000" cy="838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4D4605-DC26-4AD2-A931-B84EE14404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255" y="5781902"/>
            <a:ext cx="7639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0C86F1-227A-02BC-B6FB-DFEFDA4029BE}"/>
              </a:ext>
            </a:extLst>
          </p:cNvPr>
          <p:cNvGrpSpPr/>
          <p:nvPr/>
        </p:nvGrpSpPr>
        <p:grpSpPr>
          <a:xfrm>
            <a:off x="928461" y="1173615"/>
            <a:ext cx="10697028" cy="4626663"/>
            <a:chOff x="935718" y="498701"/>
            <a:chExt cx="10697028" cy="46266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C560AD-C54D-C5F7-AF93-52AD93C31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989" y="498701"/>
              <a:ext cx="7639050" cy="8096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1A0CEB-611B-498D-42E4-5AE11645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718" y="1460954"/>
              <a:ext cx="8782050" cy="7429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B8155A3-5893-BDCF-6745-5D5B335B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989" y="2412547"/>
              <a:ext cx="542925" cy="5524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DB7DA4-6500-1752-0EFD-CD1794EB4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1996" y="2360161"/>
              <a:ext cx="9810750" cy="78105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CCB8437-56E6-47E4-8FA0-61B9F3BA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989" y="3297468"/>
              <a:ext cx="5943600" cy="7524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BB3AD04-3FEE-8C1B-E6FC-2113D67ED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0989" y="4382414"/>
              <a:ext cx="28860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1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70CD1-6201-4699-AF00-28D729ED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2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Linear Convection Equation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9E048-477F-4D20-B298-0F16F569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8332"/>
            <a:ext cx="7776085" cy="875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4D8A11-2461-4E93-9240-6E40009B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9385"/>
            <a:ext cx="4921250" cy="6957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923466-4348-4CCE-B502-1B83DE41D0B0}"/>
              </a:ext>
            </a:extLst>
          </p:cNvPr>
          <p:cNvSpPr txBox="1"/>
          <p:nvPr/>
        </p:nvSpPr>
        <p:spPr>
          <a:xfrm>
            <a:off x="838200" y="1287721"/>
            <a:ext cx="276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Problem: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AC8E2-12C9-408A-A207-C0921A9DB0A9}"/>
              </a:ext>
            </a:extLst>
          </p:cNvPr>
          <p:cNvSpPr txBox="1"/>
          <p:nvPr/>
        </p:nvSpPr>
        <p:spPr>
          <a:xfrm>
            <a:off x="838200" y="2976165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Definition:</a:t>
            </a: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24013A-50B5-4BD2-8745-8EAC6951A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5097"/>
            <a:ext cx="6400800" cy="730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142C4C-FE0A-4770-B0C8-31390B749555}"/>
              </a:ext>
            </a:extLst>
          </p:cNvPr>
          <p:cNvSpPr txBox="1"/>
          <p:nvPr/>
        </p:nvSpPr>
        <p:spPr>
          <a:xfrm>
            <a:off x="838200" y="497205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Governing Equation becomes: </a:t>
            </a:r>
            <a:endParaRPr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EA12BB-67C1-4F6E-84A0-C687AFA71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96041"/>
            <a:ext cx="7342188" cy="8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DBD6-A9E7-4B30-B420-960F8776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Linear Convection Equation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3BBE6-8853-4B77-BE49-D0FDDE56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Solving it gives: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0086C-ED43-40B3-B14D-542E437D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436"/>
            <a:ext cx="8223250" cy="7997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C42F4C-33EA-47B4-BF7A-0D582BF49FD3}"/>
              </a:ext>
            </a:extLst>
          </p:cNvPr>
          <p:cNvSpPr txBox="1"/>
          <p:nvPr/>
        </p:nvSpPr>
        <p:spPr>
          <a:xfrm>
            <a:off x="838200" y="3343137"/>
            <a:ext cx="10445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Reason why the example is easy:</a:t>
            </a:r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Behavior in each dimension is independent of each other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u evolves via a unitary operation exp(−</a:t>
            </a:r>
            <a:r>
              <a:rPr lang="en-US" altLang="zh-CN" sz="2800" dirty="0" err="1"/>
              <a:t>iHt</a:t>
            </a:r>
            <a:r>
              <a:rPr lang="en-US" altLang="zh-CN" sz="2800" dirty="0"/>
              <a:t>),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03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2EA5-5953-4DD6-A7CF-C29BF81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 Order in Space with some Conditions in Parameter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9F57E-3EA5-4077-B992-6E337123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2303"/>
            <a:ext cx="9872923" cy="9066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77EAD1-6349-44F7-8DEC-611A94A36EB2}"/>
              </a:ext>
            </a:extLst>
          </p:cNvPr>
          <p:cNvSpPr txBox="1"/>
          <p:nvPr/>
        </p:nvSpPr>
        <p:spPr>
          <a:xfrm>
            <a:off x="838200" y="188198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Problem:</a:t>
            </a:r>
            <a:endParaRPr lang="zh-CN" altLang="en-US" sz="2800" dirty="0"/>
          </a:p>
        </p:txBody>
      </p:sp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F9237225-1B94-4FCB-BE34-2B8795A6E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397"/>
            <a:ext cx="6309611" cy="1577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F5A8A5-D722-45CA-A00F-D7ADACBDB169}"/>
              </a:ext>
            </a:extLst>
          </p:cNvPr>
          <p:cNvSpPr txBox="1"/>
          <p:nvPr/>
        </p:nvSpPr>
        <p:spPr>
          <a:xfrm>
            <a:off x="838200" y="3737395"/>
            <a:ext cx="474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Similarly,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5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511</Words>
  <Application>Microsoft Office PowerPoint</Application>
  <PresentationFormat>宽屏</PresentationFormat>
  <Paragraphs>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Analog quantum simulation of PDEs</vt:lpstr>
      <vt:lpstr>Overview of solving PDEs</vt:lpstr>
      <vt:lpstr>What is the element of continuous quatumn system?</vt:lpstr>
      <vt:lpstr>Basic mathematical setups</vt:lpstr>
      <vt:lpstr>Important Formula </vt:lpstr>
      <vt:lpstr>PowerPoint 演示文稿</vt:lpstr>
      <vt:lpstr>Linear Convection Equation</vt:lpstr>
      <vt:lpstr>Linear Convection Equation</vt:lpstr>
      <vt:lpstr>Higher Order in Space with some Conditions in Parameter</vt:lpstr>
      <vt:lpstr>General Case and Solution--- Schrodingerisation methods</vt:lpstr>
      <vt:lpstr>Schrodingerisation methods</vt:lpstr>
      <vt:lpstr>Schrodingerisation methods</vt:lpstr>
      <vt:lpstr>Schrodingerisation methods</vt:lpstr>
      <vt:lpstr>Retrieve solution from simulation</vt:lpstr>
      <vt:lpstr>Inhomogeneous PDE</vt:lpstr>
      <vt:lpstr>Inhomogeneous PDE</vt:lpstr>
      <vt:lpstr>PDE with higher-order derivatives in t</vt:lpstr>
      <vt:lpstr>PDE with higher-order derivatives in t</vt:lpstr>
      <vt:lpstr>PDEs with Uncertainty</vt:lpstr>
      <vt:lpstr>PDEs with Uncertainty</vt:lpstr>
      <vt:lpstr>PDEs with Uncertainty</vt:lpstr>
      <vt:lpstr>Nonlinear PDEs </vt:lpstr>
      <vt:lpstr>Nonlinear PDEs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quantum simulation of PDEs</dc:title>
  <dc:creator>Tianhao HU</dc:creator>
  <cp:lastModifiedBy>天灏 胡</cp:lastModifiedBy>
  <cp:revision>7</cp:revision>
  <dcterms:created xsi:type="dcterms:W3CDTF">2023-10-10T09:01:59Z</dcterms:created>
  <dcterms:modified xsi:type="dcterms:W3CDTF">2023-10-11T03:38:15Z</dcterms:modified>
</cp:coreProperties>
</file>