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9"/>
  </p:notesMasterIdLst>
  <p:handoutMasterIdLst>
    <p:handoutMasterId r:id="rId10"/>
  </p:handoutMasterIdLst>
  <p:sldIdLst>
    <p:sldId id="268" r:id="rId5"/>
    <p:sldId id="259" r:id="rId6"/>
    <p:sldId id="269"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635"/>
    <a:srgbClr val="3F3F3F"/>
    <a:srgbClr val="014067"/>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4" autoAdjust="0"/>
  </p:normalViewPr>
  <p:slideViewPr>
    <p:cSldViewPr snapToGrid="0" showGuides="1">
      <p:cViewPr>
        <p:scale>
          <a:sx n="59" d="100"/>
          <a:sy n="59" d="100"/>
        </p:scale>
        <p:origin x="964" y="236"/>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12/19/2020</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12/19/2020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dirty="0"/>
              <a:t>Click icon to add picture</a:t>
            </a:r>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89179159"/>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745963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473770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bg1"/>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606950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0065975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Tree>
    <p:extLst>
      <p:ext uri="{BB962C8B-B14F-4D97-AF65-F5344CB8AC3E}">
        <p14:creationId xmlns:p14="http://schemas.microsoft.com/office/powerpoint/2010/main" val="3390840366"/>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
        <p:nvSpPr>
          <p:cNvPr id="6" name="Text Placeholder 5">
            <a:extLst>
              <a:ext uri="{FF2B5EF4-FFF2-40B4-BE49-F238E27FC236}">
                <a16:creationId xmlns:a16="http://schemas.microsoft.com/office/drawing/2014/main" id="{C0A2D954-332B-47D0-BE9F-0F2BDE7795D8}"/>
              </a:ext>
            </a:extLst>
          </p:cNvPr>
          <p:cNvSpPr>
            <a:spLocks noGrp="1"/>
          </p:cNvSpPr>
          <p:nvPr>
            <p:ph type="body" sz="quarter" idx="12"/>
          </p:nvPr>
        </p:nvSpPr>
        <p:spPr>
          <a:xfrm>
            <a:off x="1526131" y="1979613"/>
            <a:ext cx="9139738" cy="2898775"/>
          </a:xfrm>
          <a:prstGeom prst="rect">
            <a:avLst/>
          </a:prstGeom>
        </p:spPr>
        <p:txBody>
          <a:bodyPr anchor="ctr"/>
          <a:lstStyle>
            <a:lvl1pPr marL="0" indent="0" algn="ctr">
              <a:buNone/>
              <a:defRPr sz="6000">
                <a:solidFill>
                  <a:schemeClr val="bg1"/>
                </a:solidFill>
              </a:defRPr>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66534080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dirty="0"/>
              <a:t>Click icon to add picture</a:t>
            </a:r>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B3FE-9015-40FD-A870-D81B5A86A5D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891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bg1"/>
                </a:solidFill>
              </a:defRPr>
            </a:lvl1pPr>
          </a:lstStyle>
          <a:p>
            <a:r>
              <a:rPr lang="en-US" noProof="0" dirty="0"/>
              <a:t>Click icon to add picture</a:t>
            </a:r>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anchor="ctr">
            <a:noAutofit/>
          </a:bodyPr>
          <a:lstStyle>
            <a:lvl1pPr marL="0" indent="0" algn="r">
              <a:buNone/>
              <a:defRPr>
                <a:solidFill>
                  <a:schemeClr val="tx1"/>
                </a:solidFill>
              </a:defRPr>
            </a:lvl1pPr>
          </a:lstStyle>
          <a:p>
            <a:r>
              <a:rPr lang="en-US" noProof="0" dirty="0"/>
              <a:t>Click icon to add picture</a:t>
            </a:r>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
        <p:nvSpPr>
          <p:cNvPr id="15" name="TextBox 14">
            <a:extLst>
              <a:ext uri="{FF2B5EF4-FFF2-40B4-BE49-F238E27FC236}">
                <a16:creationId xmlns:a16="http://schemas.microsoft.com/office/drawing/2014/main" id="{5E24A5A7-66A2-7F43-9A7A-5E13F74F8C0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bg1"/>
                </a:solidFill>
                <a:latin typeface="+mn-lt"/>
                <a:cs typeface="CiscoSans ExtraLight"/>
              </a:defRPr>
            </a:lvl1pPr>
          </a:lstStyle>
          <a:p>
            <a:pPr lvl="0"/>
            <a:r>
              <a:rPr lang="en-US" noProof="0" dirty="0"/>
              <a:t>Click icon to add chart</a:t>
            </a:r>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9EF72CE-34D2-4581-98D2-89218BC1B4E4}"/>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bg1"/>
                </a:solidFill>
                <a:latin typeface="+mn-lt"/>
              </a:defRPr>
            </a:lvl1pPr>
          </a:lstStyle>
          <a:p>
            <a:pPr lvl="0"/>
            <a:r>
              <a:rPr lang="en-US" noProof="0" dirty="0"/>
              <a:t>Click icon to add table</a:t>
            </a:r>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oAutofit/>
          </a:bodyPr>
          <a:lstStyle>
            <a:lvl1pPr marL="0" indent="0">
              <a:buNone/>
              <a:defRPr>
                <a:solidFill>
                  <a:schemeClr val="bg1"/>
                </a:solidFill>
              </a:defRPr>
            </a:lvl1pPr>
          </a:lstStyle>
          <a:p>
            <a:r>
              <a:rPr lang="en-US" noProof="0" dirty="0"/>
              <a:t>Click icon to add picture</a:t>
            </a:r>
          </a:p>
        </p:txBody>
      </p: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09" r:id="rId11"/>
    <p:sldLayoutId id="2147483711" r:id="rId12"/>
    <p:sldLayoutId id="2147483712" r:id="rId13"/>
    <p:sldLayoutId id="2147483713" r:id="rId14"/>
    <p:sldLayoutId id="2147483714" r:id="rId15"/>
    <p:sldLayoutId id="2147483715" r:id="rId16"/>
    <p:sldLayoutId id="2147483692" r:id="rId17"/>
    <p:sldLayoutId id="2147483697" r:id="rId18"/>
    <p:sldLayoutId id="2147483716" r:id="rId19"/>
    <p:sldLayoutId id="2147483674" r:id="rId20"/>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Hexagon 9">
            <a:extLst>
              <a:ext uri="{FF2B5EF4-FFF2-40B4-BE49-F238E27FC236}">
                <a16:creationId xmlns:a16="http://schemas.microsoft.com/office/drawing/2014/main" id="{84367257-921F-4C31-9DD7-8B0616248FDF}"/>
              </a:ext>
              <a:ext uri="{C183D7F6-B498-43B3-948B-1728B52AA6E4}">
                <adec:decorative xmlns:adec="http://schemas.microsoft.com/office/drawing/2017/decorative" val="1"/>
              </a:ext>
            </a:extLst>
          </p:cNvPr>
          <p:cNvSpPr/>
          <p:nvPr/>
        </p:nvSpPr>
        <p:spPr>
          <a:xfrm rot="16200000">
            <a:off x="1141337" y="2017636"/>
            <a:ext cx="3390901" cy="2803681"/>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descr="Company initials and name grouped block">
            <a:extLst>
              <a:ext uri="{FF2B5EF4-FFF2-40B4-BE49-F238E27FC236}">
                <a16:creationId xmlns:a16="http://schemas.microsoft.com/office/drawing/2014/main" id="{91C1EA1C-1F3E-4109-905A-96F1DC0515BC}"/>
              </a:ext>
            </a:extLst>
          </p:cNvPr>
          <p:cNvGrpSpPr/>
          <p:nvPr/>
        </p:nvGrpSpPr>
        <p:grpSpPr>
          <a:xfrm>
            <a:off x="1515639" y="2400998"/>
            <a:ext cx="2731838" cy="1580926"/>
            <a:chOff x="1515639" y="2476228"/>
            <a:chExt cx="2731838" cy="1580926"/>
          </a:xfrm>
        </p:grpSpPr>
        <p:sp>
          <p:nvSpPr>
            <p:cNvPr id="7" name="TextBox 6">
              <a:extLst>
                <a:ext uri="{FF2B5EF4-FFF2-40B4-BE49-F238E27FC236}">
                  <a16:creationId xmlns:a16="http://schemas.microsoft.com/office/drawing/2014/main" id="{4835BE9C-E4C1-41B7-ACD8-7ABEC8DF5F24}"/>
                </a:ext>
              </a:extLst>
            </p:cNvPr>
            <p:cNvSpPr txBox="1"/>
            <p:nvPr/>
          </p:nvSpPr>
          <p:spPr>
            <a:xfrm>
              <a:off x="2197539" y="2476228"/>
              <a:ext cx="1382110" cy="1015663"/>
            </a:xfrm>
            <a:prstGeom prst="rect">
              <a:avLst/>
            </a:prstGeom>
            <a:noFill/>
          </p:spPr>
          <p:txBody>
            <a:bodyPr wrap="none" rtlCol="0">
              <a:spAutoFit/>
            </a:bodyPr>
            <a:lstStyle/>
            <a:p>
              <a:r>
                <a:rPr lang="en-US" sz="6000" b="1" dirty="0">
                  <a:solidFill>
                    <a:srgbClr val="92D050"/>
                  </a:solidFill>
                  <a:latin typeface="Arial Black" panose="020B0A04020102020204" pitchFamily="34" charset="0"/>
                </a:rPr>
                <a:t>HT</a:t>
              </a:r>
            </a:p>
          </p:txBody>
        </p:sp>
        <p:sp>
          <p:nvSpPr>
            <p:cNvPr id="9" name="TextBox 8">
              <a:extLst>
                <a:ext uri="{FF2B5EF4-FFF2-40B4-BE49-F238E27FC236}">
                  <a16:creationId xmlns:a16="http://schemas.microsoft.com/office/drawing/2014/main" id="{64052DBB-CC72-4F59-92CE-00AB25EFF3F6}"/>
                </a:ext>
              </a:extLst>
            </p:cNvPr>
            <p:cNvSpPr txBox="1"/>
            <p:nvPr/>
          </p:nvSpPr>
          <p:spPr>
            <a:xfrm>
              <a:off x="1515639" y="3533934"/>
              <a:ext cx="2731838" cy="523220"/>
            </a:xfrm>
            <a:prstGeom prst="rect">
              <a:avLst/>
            </a:prstGeom>
            <a:noFill/>
          </p:spPr>
          <p:txBody>
            <a:bodyPr wrap="none" rtlCol="0">
              <a:spAutoFit/>
            </a:bodyPr>
            <a:lstStyle/>
            <a:p>
              <a:r>
                <a:rPr lang="en-US" sz="2800" dirty="0">
                  <a:latin typeface="Comic Sans MS" panose="030F0702030302020204" pitchFamily="66" charset="0"/>
                  <a:cs typeface="Calibri Light" panose="020F0302020204030204" pitchFamily="34" charset="0"/>
                </a:rPr>
                <a:t>HEALTH TECH</a:t>
              </a:r>
            </a:p>
          </p:txBody>
        </p:sp>
      </p:gr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a:xfrm>
            <a:off x="5331342" y="1534645"/>
            <a:ext cx="4911633" cy="1789855"/>
          </a:xfrm>
        </p:spPr>
        <p:txBody>
          <a:bodyPr/>
          <a:lstStyle/>
          <a:p>
            <a:pPr algn="ctr"/>
            <a:r>
              <a:rPr lang="en-US" u="sng" dirty="0"/>
              <a:t>TEAM</a:t>
            </a:r>
            <a:r>
              <a:rPr lang="en-US" dirty="0"/>
              <a:t> : </a:t>
            </a:r>
            <a:r>
              <a:rPr lang="en-US" u="sng" dirty="0"/>
              <a:t>INNOVATORS</a:t>
            </a:r>
            <a:endParaRPr lang="en-US" b="0" u="sng" dirty="0"/>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a:xfrm>
            <a:off x="4512192" y="4322467"/>
            <a:ext cx="4911633" cy="1558278"/>
          </a:xfrm>
        </p:spPr>
        <p:txBody>
          <a:bodyPr>
            <a:normAutofit/>
          </a:bodyPr>
          <a:lstStyle/>
          <a:p>
            <a:r>
              <a:rPr lang="en-US" sz="1800" b="1" dirty="0">
                <a:solidFill>
                  <a:srgbClr val="00B0F0"/>
                </a:solidFill>
              </a:rPr>
              <a:t>TEAM LEADER </a:t>
            </a:r>
          </a:p>
          <a:p>
            <a:endParaRPr lang="en-US" sz="1800" b="1" dirty="0">
              <a:solidFill>
                <a:srgbClr val="00B0F0"/>
              </a:solidFill>
            </a:endParaRPr>
          </a:p>
          <a:p>
            <a:r>
              <a:rPr lang="en-US" sz="1800" b="1" dirty="0">
                <a:solidFill>
                  <a:srgbClr val="00B0F0"/>
                </a:solidFill>
              </a:rPr>
              <a:t>TEAMMATE </a:t>
            </a:r>
          </a:p>
        </p:txBody>
      </p:sp>
      <p:sp>
        <p:nvSpPr>
          <p:cNvPr id="11" name="Text Placeholder 4">
            <a:extLst>
              <a:ext uri="{FF2B5EF4-FFF2-40B4-BE49-F238E27FC236}">
                <a16:creationId xmlns:a16="http://schemas.microsoft.com/office/drawing/2014/main" id="{7A291034-ED8F-477E-A5DC-E7BAB0B13A46}"/>
              </a:ext>
            </a:extLst>
          </p:cNvPr>
          <p:cNvSpPr txBox="1">
            <a:spLocks/>
          </p:cNvSpPr>
          <p:nvPr/>
        </p:nvSpPr>
        <p:spPr>
          <a:xfrm>
            <a:off x="6390416" y="4322467"/>
            <a:ext cx="6593958" cy="2444103"/>
          </a:xfrm>
          <a:prstGeom prst="rect">
            <a:avLst/>
          </a:prstGeom>
        </p:spPr>
        <p:txBody>
          <a:bodyPr anchor="t">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b="0" i="0" kern="1200" spc="300">
                <a:solidFill>
                  <a:schemeClr val="tx1"/>
                </a:solidFill>
                <a:latin typeface="+mn-lt"/>
                <a:ea typeface="+mn-ea"/>
                <a:cs typeface="Calibri" panose="020F0502020204030204" pitchFamily="34" charset="0"/>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IN" sz="1800" dirty="0"/>
              <a:t>HIMANSHI GUPTA  </a:t>
            </a:r>
            <a:r>
              <a:rPr lang="en-IN" sz="1100" b="1" dirty="0">
                <a:solidFill>
                  <a:schemeClr val="accent1">
                    <a:lumMod val="50000"/>
                    <a:lumOff val="50000"/>
                  </a:schemeClr>
                </a:solidFill>
                <a:latin typeface="Constantia" panose="02030602050306030303" pitchFamily="18" charset="0"/>
              </a:rPr>
              <a:t>(</a:t>
            </a:r>
            <a:r>
              <a:rPr lang="en-IN" sz="1100" dirty="0">
                <a:solidFill>
                  <a:schemeClr val="accent1">
                    <a:lumMod val="50000"/>
                    <a:lumOff val="50000"/>
                  </a:schemeClr>
                </a:solidFill>
                <a:latin typeface="Constantia" panose="02030602050306030303" pitchFamily="18" charset="0"/>
              </a:rPr>
              <a:t>CS18033@glbajajgroup.org</a:t>
            </a:r>
            <a:r>
              <a:rPr lang="en-IN" sz="1050" b="1" dirty="0">
                <a:solidFill>
                  <a:schemeClr val="accent1">
                    <a:lumMod val="50000"/>
                    <a:lumOff val="50000"/>
                  </a:schemeClr>
                </a:solidFill>
                <a:latin typeface="Constantia" panose="02030602050306030303" pitchFamily="18" charset="0"/>
              </a:rPr>
              <a:t>)</a:t>
            </a:r>
          </a:p>
          <a:p>
            <a:endParaRPr lang="en-IN" sz="1800" dirty="0">
              <a:solidFill>
                <a:schemeClr val="accent1">
                  <a:lumMod val="50000"/>
                  <a:lumOff val="50000"/>
                </a:schemeClr>
              </a:solidFill>
            </a:endParaRPr>
          </a:p>
          <a:p>
            <a:r>
              <a:rPr lang="en-IN" sz="1800" dirty="0"/>
              <a:t>PANKAJ VERMA    </a:t>
            </a:r>
            <a:r>
              <a:rPr lang="en-IN" sz="1100" dirty="0">
                <a:solidFill>
                  <a:schemeClr val="accent1">
                    <a:lumMod val="50000"/>
                    <a:lumOff val="50000"/>
                  </a:schemeClr>
                </a:solidFill>
                <a:latin typeface="Constantia" panose="02030602050306030303" pitchFamily="18" charset="0"/>
              </a:rPr>
              <a:t>(pv24aug2001@gmail.com)</a:t>
            </a:r>
          </a:p>
        </p:txBody>
      </p:sp>
      <p:cxnSp>
        <p:nvCxnSpPr>
          <p:cNvPr id="13" name="Straight Connector 12">
            <a:extLst>
              <a:ext uri="{FF2B5EF4-FFF2-40B4-BE49-F238E27FC236}">
                <a16:creationId xmlns:a16="http://schemas.microsoft.com/office/drawing/2014/main" id="{D33B2C82-7AE0-4F61-9F43-76C1B4C294C9}"/>
              </a:ext>
            </a:extLst>
          </p:cNvPr>
          <p:cNvCxnSpPr>
            <a:cxnSpLocks/>
          </p:cNvCxnSpPr>
          <p:nvPr/>
        </p:nvCxnSpPr>
        <p:spPr>
          <a:xfrm>
            <a:off x="4512192" y="4746171"/>
            <a:ext cx="756285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084CADA-7119-491C-9EEA-EBE62CE02742}"/>
              </a:ext>
            </a:extLst>
          </p:cNvPr>
          <p:cNvSpPr txBox="1"/>
          <p:nvPr/>
        </p:nvSpPr>
        <p:spPr>
          <a:xfrm>
            <a:off x="5715470" y="3579261"/>
            <a:ext cx="3971925" cy="523220"/>
          </a:xfrm>
          <a:prstGeom prst="rect">
            <a:avLst/>
          </a:prstGeom>
          <a:noFill/>
        </p:spPr>
        <p:txBody>
          <a:bodyPr wrap="square" rtlCol="0">
            <a:spAutoFit/>
          </a:bodyPr>
          <a:lstStyle/>
          <a:p>
            <a:pPr algn="ctr"/>
            <a:r>
              <a:rPr lang="en-IN" sz="2800" b="1" dirty="0">
                <a:latin typeface="Courier New" panose="02070309020205020404" pitchFamily="49" charset="0"/>
                <a:cs typeface="Courier New" panose="02070309020205020404" pitchFamily="49" charset="0"/>
              </a:rPr>
              <a:t>GL BAJAJ MATHURA</a:t>
            </a:r>
          </a:p>
        </p:txBody>
      </p:sp>
    </p:spTree>
    <p:extLst>
      <p:ext uri="{BB962C8B-B14F-4D97-AF65-F5344CB8AC3E}">
        <p14:creationId xmlns:p14="http://schemas.microsoft.com/office/powerpoint/2010/main" val="4292661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53469036-D1FB-4164-96AE-B6D8CECCFC96}"/>
              </a:ext>
            </a:extLst>
          </p:cNvPr>
          <p:cNvSpPr>
            <a:spLocks noGrp="1"/>
          </p:cNvSpPr>
          <p:nvPr>
            <p:ph type="body" sz="quarter" idx="13"/>
          </p:nvPr>
        </p:nvSpPr>
        <p:spPr>
          <a:xfrm>
            <a:off x="338530" y="1987662"/>
            <a:ext cx="7342631" cy="608895"/>
          </a:xfrm>
        </p:spPr>
        <p:txBody>
          <a:bodyPr/>
          <a:lstStyle/>
          <a:p>
            <a:r>
              <a:rPr lang="en-US" u="sng" dirty="0"/>
              <a:t>Problem Statement :</a:t>
            </a:r>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207284" y="2428045"/>
            <a:ext cx="6890745" cy="4275692"/>
          </a:xfrm>
        </p:spPr>
        <p:txBody>
          <a:bodyPr>
            <a:normAutofit/>
          </a:bodyPr>
          <a:lstStyle/>
          <a:p>
            <a:pPr algn="l"/>
            <a:r>
              <a:rPr lang="en-US" sz="1800" b="1" i="0" dirty="0">
                <a:solidFill>
                  <a:schemeClr val="accent2"/>
                </a:solidFill>
                <a:effectLst/>
                <a:latin typeface="Bahnschrift Light" panose="020B0502040204020203" pitchFamily="34" charset="0"/>
              </a:rPr>
              <a:t>Create Solutions to deal with these two major challenges faced by the patients</a:t>
            </a:r>
            <a:r>
              <a:rPr lang="en-US" sz="1800" b="1" i="0" dirty="0">
                <a:solidFill>
                  <a:srgbClr val="212529"/>
                </a:solidFill>
                <a:effectLst/>
                <a:latin typeface="Bahnschrift Light" panose="020B0502040204020203" pitchFamily="34" charset="0"/>
              </a:rPr>
              <a:t>:</a:t>
            </a:r>
            <a:endParaRPr lang="en-US" sz="1800" b="0" i="0" dirty="0">
              <a:solidFill>
                <a:srgbClr val="212529"/>
              </a:solidFill>
              <a:effectLst/>
              <a:latin typeface="Bahnschrift Light" panose="020B0502040204020203" pitchFamily="34" charset="0"/>
            </a:endParaRPr>
          </a:p>
          <a:p>
            <a:pPr marL="0" indent="0">
              <a:buNone/>
            </a:pPr>
            <a:r>
              <a:rPr lang="en-US" sz="1800" dirty="0">
                <a:solidFill>
                  <a:srgbClr val="212529"/>
                </a:solidFill>
                <a:latin typeface="Bahnschrift Light" panose="020B0502040204020203" pitchFamily="34" charset="0"/>
              </a:rPr>
              <a:t>  </a:t>
            </a:r>
            <a:r>
              <a:rPr lang="en-US" sz="1800" b="0" i="0" dirty="0">
                <a:solidFill>
                  <a:srgbClr val="212529"/>
                </a:solidFill>
                <a:effectLst/>
                <a:latin typeface="Bahnschrift Light" panose="020B0502040204020203" pitchFamily="34" charset="0"/>
              </a:rPr>
              <a:t>  ~ Enabling a patient-centered information exchange system.     </a:t>
            </a:r>
          </a:p>
          <a:p>
            <a:pPr marL="0" indent="0" algn="l">
              <a:buNone/>
            </a:pPr>
            <a:r>
              <a:rPr lang="en-US" sz="1800" b="0" i="0" dirty="0">
                <a:solidFill>
                  <a:srgbClr val="212529"/>
                </a:solidFill>
                <a:effectLst/>
                <a:latin typeface="Bahnschrift Light" panose="020B0502040204020203" pitchFamily="34" charset="0"/>
              </a:rPr>
              <a:t>    ~ Personal medical assistant</a:t>
            </a:r>
            <a:r>
              <a:rPr lang="en-US" sz="1400" b="0" i="0" dirty="0">
                <a:solidFill>
                  <a:srgbClr val="212529"/>
                </a:solidFill>
                <a:effectLst/>
                <a:latin typeface="-apple-system"/>
              </a:rPr>
              <a:t>.</a:t>
            </a:r>
          </a:p>
          <a:p>
            <a:pPr marL="0" indent="0" algn="just">
              <a:buNone/>
            </a:pPr>
            <a:endParaRPr lang="en-IN" sz="1800" dirty="0">
              <a:solidFill>
                <a:schemeClr val="tx1">
                  <a:lumMod val="50000"/>
                </a:schemeClr>
              </a:solidFill>
              <a:latin typeface="Bahnschrift Light" panose="020B0502040204020203" pitchFamily="34" charset="0"/>
              <a:cs typeface="Courier New" panose="02070309020205020404" pitchFamily="49" charset="0"/>
            </a:endParaRPr>
          </a:p>
          <a:p>
            <a:pPr marL="0" indent="0" algn="just">
              <a:buNone/>
            </a:pPr>
            <a:endParaRPr lang="en-IN" sz="1800" dirty="0">
              <a:solidFill>
                <a:schemeClr val="tx1">
                  <a:lumMod val="50000"/>
                </a:schemeClr>
              </a:solidFill>
              <a:latin typeface="Bahnschrift Light" panose="020B0502040204020203" pitchFamily="34" charset="0"/>
              <a:cs typeface="Courier New" panose="02070309020205020404" pitchFamily="49" charset="0"/>
            </a:endParaRPr>
          </a:p>
          <a:p>
            <a:pPr algn="just"/>
            <a:r>
              <a:rPr lang="en-IN" sz="1800" dirty="0">
                <a:solidFill>
                  <a:schemeClr val="tx1">
                    <a:lumMod val="50000"/>
                  </a:schemeClr>
                </a:solidFill>
                <a:latin typeface="Bahnschrift Light" panose="020B0502040204020203" pitchFamily="34" charset="0"/>
                <a:cs typeface="Courier New" panose="02070309020205020404" pitchFamily="49" charset="0"/>
              </a:rPr>
              <a:t>Patients can easily interact with each other and can share their experiences and problems together.</a:t>
            </a:r>
          </a:p>
          <a:p>
            <a:pPr algn="just"/>
            <a:r>
              <a:rPr lang="en-IN" sz="1800" dirty="0">
                <a:solidFill>
                  <a:schemeClr val="accent4">
                    <a:lumMod val="60000"/>
                    <a:lumOff val="40000"/>
                  </a:schemeClr>
                </a:solidFill>
                <a:latin typeface="Bahnschrift Light" panose="020B0502040204020203" pitchFamily="34" charset="0"/>
                <a:cs typeface="Courier New" panose="02070309020205020404" pitchFamily="49" charset="0"/>
              </a:rPr>
              <a:t>Help people to consult with doctors using personal medical assistant facility by sharing their symptoms and get to know the better way to fight back with disease.</a:t>
            </a:r>
          </a:p>
          <a:p>
            <a:pPr algn="just"/>
            <a:r>
              <a:rPr lang="en-IN" sz="1800" dirty="0">
                <a:solidFill>
                  <a:schemeClr val="tx1">
                    <a:lumMod val="50000"/>
                  </a:schemeClr>
                </a:solidFill>
                <a:latin typeface="Bahnschrift Light" panose="020B0502040204020203" pitchFamily="34" charset="0"/>
                <a:cs typeface="Courier New" panose="02070309020205020404" pitchFamily="49" charset="0"/>
              </a:rPr>
              <a:t>Patients need not to go anywhere in this pandemic condition and this ensures their safety from COVID-19.</a:t>
            </a:r>
          </a:p>
        </p:txBody>
      </p:sp>
      <p:pic>
        <p:nvPicPr>
          <p:cNvPr id="13" name="Picture Placeholder 12" title="Skyline">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rotWithShape="1">
          <a:blip r:embed="rId2"/>
          <a:srcRect l="23313" r="23313"/>
          <a:stretch/>
        </p:blipFill>
        <p:spPr>
          <a:xfrm>
            <a:off x="6648450" y="0"/>
            <a:ext cx="5543550" cy="6872249"/>
          </a:xfrm>
        </p:spPr>
      </p:pic>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2</a:t>
            </a:fld>
            <a:endParaRPr lang="en-US" dirty="0"/>
          </a:p>
        </p:txBody>
      </p:sp>
      <p:sp>
        <p:nvSpPr>
          <p:cNvPr id="8" name="Text Placeholder 8">
            <a:extLst>
              <a:ext uri="{FF2B5EF4-FFF2-40B4-BE49-F238E27FC236}">
                <a16:creationId xmlns:a16="http://schemas.microsoft.com/office/drawing/2014/main" id="{0D1F1156-0982-4BF6-B8C3-B997505C563F}"/>
              </a:ext>
            </a:extLst>
          </p:cNvPr>
          <p:cNvSpPr txBox="1">
            <a:spLocks/>
          </p:cNvSpPr>
          <p:nvPr/>
        </p:nvSpPr>
        <p:spPr>
          <a:xfrm>
            <a:off x="338529" y="4041251"/>
            <a:ext cx="7342631"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bg2">
                    <a:lumMod val="50000"/>
                  </a:schemeClr>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u="sng" dirty="0"/>
              <a:t>Unmet need / values fulfil through solution :</a:t>
            </a:r>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1283853" y="1145878"/>
            <a:ext cx="2709923" cy="608896"/>
          </a:xfrm>
          <a:solidFill>
            <a:srgbClr val="002060"/>
          </a:solidFill>
          <a:ln>
            <a:noFill/>
          </a:ln>
        </p:spPr>
        <p:txBody>
          <a:bodyPr anchor="ctr">
            <a:normAutofit/>
          </a:bodyPr>
          <a:lstStyle/>
          <a:p>
            <a:r>
              <a:rPr lang="en-US" sz="3600" b="0" u="sng" dirty="0">
                <a:solidFill>
                  <a:schemeClr val="bg1"/>
                </a:solidFill>
                <a:latin typeface="Bahnschrift" panose="020B0502040204020203" pitchFamily="34" charset="0"/>
              </a:rPr>
              <a:t>IDEA Need /</a:t>
            </a:r>
          </a:p>
        </p:txBody>
      </p:sp>
      <p:sp>
        <p:nvSpPr>
          <p:cNvPr id="2" name="TextBox 1">
            <a:extLst>
              <a:ext uri="{FF2B5EF4-FFF2-40B4-BE49-F238E27FC236}">
                <a16:creationId xmlns:a16="http://schemas.microsoft.com/office/drawing/2014/main" id="{A6CB3303-B4CC-44B5-A84B-AD8F752DE1CA}"/>
              </a:ext>
            </a:extLst>
          </p:cNvPr>
          <p:cNvSpPr txBox="1"/>
          <p:nvPr/>
        </p:nvSpPr>
        <p:spPr>
          <a:xfrm>
            <a:off x="3876675" y="1139231"/>
            <a:ext cx="2867025" cy="646331"/>
          </a:xfrm>
          <a:prstGeom prst="rect">
            <a:avLst/>
          </a:prstGeom>
          <a:solidFill>
            <a:schemeClr val="bg1"/>
          </a:solidFill>
          <a:ln>
            <a:noFill/>
          </a:ln>
        </p:spPr>
        <p:txBody>
          <a:bodyPr wrap="square" rtlCol="0">
            <a:spAutoFit/>
          </a:bodyPr>
          <a:lstStyle/>
          <a:p>
            <a:r>
              <a:rPr lang="en-US" sz="3600" b="0" u="sng" dirty="0">
                <a:solidFill>
                  <a:srgbClr val="002060"/>
                </a:solidFill>
                <a:latin typeface="Bahnschrift" panose="020B0502040204020203" pitchFamily="34" charset="0"/>
              </a:rPr>
              <a:t> Opportunity</a:t>
            </a:r>
            <a:endParaRPr lang="en-IN" sz="3600" dirty="0"/>
          </a:p>
        </p:txBody>
      </p:sp>
    </p:spTree>
    <p:extLst>
      <p:ext uri="{BB962C8B-B14F-4D97-AF65-F5344CB8AC3E}">
        <p14:creationId xmlns:p14="http://schemas.microsoft.com/office/powerpoint/2010/main" val="972005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20493" y="192403"/>
            <a:ext cx="8333222" cy="617222"/>
          </a:xfrm>
        </p:spPr>
        <p:txBody>
          <a:bodyPr>
            <a:normAutofit fontScale="90000"/>
          </a:bodyPr>
          <a:lstStyle/>
          <a:p>
            <a:r>
              <a:rPr lang="en-US" u="sng" dirty="0"/>
              <a:t>Solution / IDEA </a:t>
            </a:r>
            <a:r>
              <a:rPr lang="en-US" b="0" u="sng" dirty="0"/>
              <a:t>in a Nutshell</a:t>
            </a:r>
          </a:p>
        </p:txBody>
      </p:sp>
      <p:sp>
        <p:nvSpPr>
          <p:cNvPr id="19" name="Text Placeholder 18">
            <a:extLst>
              <a:ext uri="{FF2B5EF4-FFF2-40B4-BE49-F238E27FC236}">
                <a16:creationId xmlns:a16="http://schemas.microsoft.com/office/drawing/2014/main" id="{DFE11F38-F66B-4F95-8224-6CCA69D57617}"/>
              </a:ext>
            </a:extLst>
          </p:cNvPr>
          <p:cNvSpPr>
            <a:spLocks noGrp="1"/>
          </p:cNvSpPr>
          <p:nvPr>
            <p:ph type="body" sz="quarter" idx="16"/>
          </p:nvPr>
        </p:nvSpPr>
        <p:spPr>
          <a:xfrm>
            <a:off x="520493" y="894518"/>
            <a:ext cx="2584657" cy="385193"/>
          </a:xfrm>
        </p:spPr>
        <p:txBody>
          <a:bodyPr/>
          <a:lstStyle/>
          <a:p>
            <a:r>
              <a:rPr lang="en-US" u="sng" dirty="0"/>
              <a:t>IDEA / SOLUTION</a:t>
            </a:r>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a:xfrm>
            <a:off x="520493" y="4099220"/>
            <a:ext cx="2118036" cy="488633"/>
          </a:xfrm>
        </p:spPr>
        <p:txBody>
          <a:bodyPr>
            <a:normAutofit/>
          </a:bodyPr>
          <a:lstStyle/>
          <a:p>
            <a:r>
              <a:rPr lang="en-US" sz="2000" u="sng" dirty="0">
                <a:solidFill>
                  <a:srgbClr val="FFFF00"/>
                </a:solidFill>
                <a:latin typeface="Bahnschrift Light" panose="020B0502040204020203" pitchFamily="34" charset="0"/>
              </a:rPr>
              <a:t>Key Features :</a:t>
            </a:r>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210900" y="4624945"/>
            <a:ext cx="5634067" cy="2083829"/>
          </a:xfrm>
          <a:solidFill>
            <a:srgbClr val="FF0000"/>
          </a:solidFill>
        </p:spPr>
        <p:txBody>
          <a:bodyPr anchor="ctr">
            <a:noAutofit/>
          </a:bodyPr>
          <a:lstStyle/>
          <a:p>
            <a:pPr>
              <a:buClr>
                <a:schemeClr val="accent2"/>
              </a:buClr>
            </a:pPr>
            <a:r>
              <a:rPr lang="en-US" sz="1600" dirty="0">
                <a:latin typeface="Bahnschrift Light" panose="020B0502040204020203" pitchFamily="34" charset="0"/>
              </a:rPr>
              <a:t>Patients be able to consult with their local area doctors through online and do video call for better consultation and communication.</a:t>
            </a:r>
          </a:p>
          <a:p>
            <a:pPr>
              <a:buClr>
                <a:schemeClr val="accent2"/>
              </a:buClr>
            </a:pPr>
            <a:r>
              <a:rPr lang="en-US" sz="1600" dirty="0">
                <a:latin typeface="Bahnschrift Light" panose="020B0502040204020203" pitchFamily="34" charset="0"/>
              </a:rPr>
              <a:t>Patients having same disease may share their experiences and how they cure through that disease.</a:t>
            </a:r>
          </a:p>
          <a:p>
            <a:pPr>
              <a:buClr>
                <a:schemeClr val="accent2"/>
              </a:buClr>
            </a:pPr>
            <a:r>
              <a:rPr lang="en-US" sz="1600" dirty="0">
                <a:latin typeface="Bahnschrift Light" panose="020B0502040204020203" pitchFamily="34" charset="0"/>
              </a:rPr>
              <a:t>Know about others diseases by searching them.</a:t>
            </a:r>
          </a:p>
          <a:p>
            <a:pPr>
              <a:buClr>
                <a:schemeClr val="accent2"/>
              </a:buClr>
            </a:pPr>
            <a:r>
              <a:rPr lang="en-US" sz="1600" dirty="0">
                <a:latin typeface="Bahnschrift Light" panose="020B0502040204020203" pitchFamily="34" charset="0"/>
              </a:rPr>
              <a:t>Resolving queries through AI chat bot.</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3</a:t>
            </a:fld>
            <a:endParaRPr lang="en-US" dirty="0"/>
          </a:p>
        </p:txBody>
      </p:sp>
      <p:sp>
        <p:nvSpPr>
          <p:cNvPr id="2" name="Rectangle 1">
            <a:extLst>
              <a:ext uri="{FF2B5EF4-FFF2-40B4-BE49-F238E27FC236}">
                <a16:creationId xmlns:a16="http://schemas.microsoft.com/office/drawing/2014/main" id="{E3958190-E406-44FA-99D6-29A98EF3AA2B}"/>
              </a:ext>
            </a:extLst>
          </p:cNvPr>
          <p:cNvSpPr/>
          <p:nvPr/>
        </p:nvSpPr>
        <p:spPr>
          <a:xfrm>
            <a:off x="11146971" y="295275"/>
            <a:ext cx="740227"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solidFill>
                  <a:schemeClr val="bg1"/>
                </a:solidFill>
              </a:rPr>
              <a:t>EP</a:t>
            </a:r>
          </a:p>
        </p:txBody>
      </p:sp>
      <p:sp>
        <p:nvSpPr>
          <p:cNvPr id="9" name="Text Placeholder 14">
            <a:extLst>
              <a:ext uri="{FF2B5EF4-FFF2-40B4-BE49-F238E27FC236}">
                <a16:creationId xmlns:a16="http://schemas.microsoft.com/office/drawing/2014/main" id="{DAF212B3-A78A-4687-910B-42F809EED8E0}"/>
              </a:ext>
            </a:extLst>
          </p:cNvPr>
          <p:cNvSpPr txBox="1">
            <a:spLocks/>
          </p:cNvSpPr>
          <p:nvPr/>
        </p:nvSpPr>
        <p:spPr>
          <a:xfrm>
            <a:off x="8056066" y="4343278"/>
            <a:ext cx="2188361" cy="484753"/>
          </a:xfrm>
          <a:prstGeom prst="rect">
            <a:avLst/>
          </a:prstGeom>
        </p:spPr>
        <p:txBody>
          <a:bodyPr anchor="b">
            <a:normAutofit/>
          </a:bodyPr>
          <a:lstStyle>
            <a:lvl1pPr marL="0" indent="0" algn="l" defTabSz="914400" rtl="0" eaLnBrk="1" latinLnBrk="0" hangingPunct="1">
              <a:lnSpc>
                <a:spcPct val="100000"/>
              </a:lnSpc>
              <a:spcBef>
                <a:spcPts val="0"/>
              </a:spcBef>
              <a:buClr>
                <a:srgbClr val="2E7A40"/>
              </a:buClr>
              <a:buFont typeface="Arial" panose="020B0604020202020204" pitchFamily="34" charset="0"/>
              <a:buNone/>
              <a:defRPr lang="en-US" sz="2800" b="1" kern="1200">
                <a:solidFill>
                  <a:schemeClr val="accent2"/>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IN" sz="2000" u="sng" dirty="0">
                <a:solidFill>
                  <a:srgbClr val="FFFF00"/>
                </a:solidFill>
                <a:latin typeface="Bahnschrift Light" panose="020B0502040204020203" pitchFamily="34" charset="0"/>
              </a:rPr>
              <a:t>Unique Benefits :</a:t>
            </a:r>
          </a:p>
        </p:txBody>
      </p:sp>
      <p:sp>
        <p:nvSpPr>
          <p:cNvPr id="10" name="Content Placeholder 15">
            <a:extLst>
              <a:ext uri="{FF2B5EF4-FFF2-40B4-BE49-F238E27FC236}">
                <a16:creationId xmlns:a16="http://schemas.microsoft.com/office/drawing/2014/main" id="{C60FF069-3064-4C52-9B17-85D3B58E1B25}"/>
              </a:ext>
            </a:extLst>
          </p:cNvPr>
          <p:cNvSpPr txBox="1">
            <a:spLocks/>
          </p:cNvSpPr>
          <p:nvPr/>
        </p:nvSpPr>
        <p:spPr>
          <a:xfrm>
            <a:off x="5976730" y="4947910"/>
            <a:ext cx="6347032" cy="2083829"/>
          </a:xfrm>
          <a:prstGeom prst="rect">
            <a:avLst/>
          </a:prstGeom>
          <a:noFill/>
        </p:spPr>
        <p:txBody>
          <a:bodyPr anchor="b">
            <a:normAutofit/>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bg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bg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bg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buClr>
            </a:pPr>
            <a:r>
              <a:rPr lang="en-US" sz="1500" dirty="0">
                <a:latin typeface="Bahnschrift Light" panose="020B0502040204020203" pitchFamily="34" charset="0"/>
              </a:rPr>
              <a:t>Patients feel free to consult with their local area known doctors.</a:t>
            </a:r>
          </a:p>
          <a:p>
            <a:pPr>
              <a:buClr>
                <a:schemeClr val="accent2"/>
              </a:buClr>
            </a:pPr>
            <a:r>
              <a:rPr lang="en-US" sz="1500" dirty="0">
                <a:latin typeface="Bahnschrift Light" panose="020B0502040204020203" pitchFamily="34" charset="0"/>
              </a:rPr>
              <a:t>Platform of trusted and verified doctors.</a:t>
            </a:r>
          </a:p>
          <a:p>
            <a:pPr>
              <a:buClr>
                <a:schemeClr val="accent2"/>
              </a:buClr>
            </a:pPr>
            <a:r>
              <a:rPr lang="en-US" sz="1500" dirty="0">
                <a:latin typeface="Bahnschrift Light" panose="020B0502040204020203" pitchFamily="34" charset="0"/>
              </a:rPr>
              <a:t>Videocall helps in better communication between doctor and patients</a:t>
            </a:r>
          </a:p>
          <a:p>
            <a:pPr>
              <a:buClr>
                <a:schemeClr val="accent2"/>
              </a:buClr>
            </a:pPr>
            <a:r>
              <a:rPr lang="en-US" sz="1500" dirty="0">
                <a:latin typeface="Bahnschrift Light" panose="020B0502040204020203" pitchFamily="34" charset="0"/>
              </a:rPr>
              <a:t>Shared stories and experiences through patients having same disease will help other patients to get motivation, self confidence and faith on doctors that they can also get cured(reduce stress and depression because of disease).</a:t>
            </a:r>
          </a:p>
          <a:p>
            <a:pPr>
              <a:buClr>
                <a:schemeClr val="accent2"/>
              </a:buClr>
            </a:pPr>
            <a:endParaRPr lang="en-US" sz="1400" dirty="0">
              <a:latin typeface="Bahnschrift Light" panose="020B0502040204020203" pitchFamily="34" charset="0"/>
            </a:endParaRPr>
          </a:p>
        </p:txBody>
      </p:sp>
      <p:sp>
        <p:nvSpPr>
          <p:cNvPr id="12" name="Content Placeholder 15">
            <a:extLst>
              <a:ext uri="{FF2B5EF4-FFF2-40B4-BE49-F238E27FC236}">
                <a16:creationId xmlns:a16="http://schemas.microsoft.com/office/drawing/2014/main" id="{E86878F9-EB4D-4582-A302-A822E9474DD5}"/>
              </a:ext>
            </a:extLst>
          </p:cNvPr>
          <p:cNvSpPr txBox="1">
            <a:spLocks/>
          </p:cNvSpPr>
          <p:nvPr/>
        </p:nvSpPr>
        <p:spPr>
          <a:xfrm>
            <a:off x="210901" y="1261165"/>
            <a:ext cx="11824429" cy="2962234"/>
          </a:xfrm>
          <a:prstGeom prst="rect">
            <a:avLst/>
          </a:prstGeom>
          <a:solidFill>
            <a:schemeClr val="bg1"/>
          </a:solidFill>
        </p:spPr>
        <p:txBody>
          <a:bodyPr anchor="t">
            <a:normAutofit lnSpcReduction="10000"/>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bg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bg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bg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accent2"/>
              </a:buClr>
              <a:buNone/>
            </a:pPr>
            <a:r>
              <a:rPr lang="en-US" sz="1400" dirty="0">
                <a:solidFill>
                  <a:schemeClr val="tx1">
                    <a:lumMod val="50000"/>
                  </a:schemeClr>
                </a:solidFill>
                <a:latin typeface="Bahnschrift Light" panose="020B0502040204020203" pitchFamily="34" charset="0"/>
              </a:rPr>
              <a:t>Creating community of patients and trusted doctors as well where they can communicate with each other.</a:t>
            </a:r>
          </a:p>
          <a:p>
            <a:pPr marL="0" indent="0" algn="ctr">
              <a:buClr>
                <a:schemeClr val="accent2"/>
              </a:buClr>
              <a:buNone/>
            </a:pPr>
            <a:r>
              <a:rPr lang="en-US" sz="1600" b="1" dirty="0">
                <a:solidFill>
                  <a:srgbClr val="FF0000"/>
                </a:solidFill>
                <a:latin typeface="+mj-lt"/>
              </a:rPr>
              <a:t>MOTIVE</a:t>
            </a:r>
            <a:r>
              <a:rPr lang="en-US" sz="1400" b="1" dirty="0">
                <a:solidFill>
                  <a:srgbClr val="FF0000"/>
                </a:solidFill>
                <a:latin typeface="+mj-lt"/>
              </a:rPr>
              <a:t> :</a:t>
            </a:r>
          </a:p>
          <a:p>
            <a:pPr>
              <a:buClr>
                <a:schemeClr val="accent2"/>
              </a:buClr>
            </a:pPr>
            <a:r>
              <a:rPr lang="en-US" sz="1400" dirty="0">
                <a:solidFill>
                  <a:schemeClr val="tx1">
                    <a:lumMod val="50000"/>
                  </a:schemeClr>
                </a:solidFill>
                <a:latin typeface="Bahnschrift Light" panose="020B0502040204020203" pitchFamily="34" charset="0"/>
              </a:rPr>
              <a:t>Patients of particular disease(</a:t>
            </a:r>
            <a:r>
              <a:rPr lang="en-US" sz="1400" dirty="0">
                <a:solidFill>
                  <a:schemeClr val="accent4">
                    <a:lumMod val="60000"/>
                    <a:lumOff val="40000"/>
                  </a:schemeClr>
                </a:solidFill>
                <a:latin typeface="Bahnschrift Light" panose="020B0502040204020203" pitchFamily="34" charset="0"/>
              </a:rPr>
              <a:t>category</a:t>
            </a:r>
            <a:r>
              <a:rPr lang="en-US" sz="1400" dirty="0">
                <a:solidFill>
                  <a:schemeClr val="tx1">
                    <a:lumMod val="50000"/>
                  </a:schemeClr>
                </a:solidFill>
                <a:latin typeface="Bahnschrift Light" panose="020B0502040204020203" pitchFamily="34" charset="0"/>
              </a:rPr>
              <a:t>) will be able to share their experiences, problem and success story of getting cured successfully with other patients having same disease(</a:t>
            </a:r>
            <a:r>
              <a:rPr lang="en-US" sz="1400" dirty="0">
                <a:solidFill>
                  <a:schemeClr val="accent4">
                    <a:lumMod val="60000"/>
                    <a:lumOff val="40000"/>
                  </a:schemeClr>
                </a:solidFill>
                <a:latin typeface="Bahnschrift Light" panose="020B0502040204020203" pitchFamily="34" charset="0"/>
              </a:rPr>
              <a:t>category</a:t>
            </a:r>
            <a:r>
              <a:rPr lang="en-US" sz="1400" dirty="0">
                <a:solidFill>
                  <a:schemeClr val="tx1">
                    <a:lumMod val="50000"/>
                  </a:schemeClr>
                </a:solidFill>
                <a:latin typeface="Bahnschrift Light" panose="020B0502040204020203" pitchFamily="34" charset="0"/>
              </a:rPr>
              <a:t>).</a:t>
            </a:r>
          </a:p>
          <a:p>
            <a:pPr>
              <a:buClr>
                <a:schemeClr val="accent2"/>
              </a:buClr>
            </a:pPr>
            <a:r>
              <a:rPr lang="en-US" sz="1400" dirty="0">
                <a:solidFill>
                  <a:schemeClr val="tx1">
                    <a:lumMod val="50000"/>
                  </a:schemeClr>
                </a:solidFill>
                <a:latin typeface="Bahnschrift Light" panose="020B0502040204020203" pitchFamily="34" charset="0"/>
              </a:rPr>
              <a:t>Patients may resolve their query through AI chat bot(</a:t>
            </a:r>
            <a:r>
              <a:rPr lang="en-US" sz="1400" dirty="0">
                <a:solidFill>
                  <a:schemeClr val="accent4">
                    <a:lumMod val="60000"/>
                    <a:lumOff val="40000"/>
                  </a:schemeClr>
                </a:solidFill>
                <a:latin typeface="Bahnschrift Light" panose="020B0502040204020203" pitchFamily="34" charset="0"/>
              </a:rPr>
              <a:t>Help box</a:t>
            </a:r>
            <a:r>
              <a:rPr lang="en-US" sz="1400" dirty="0">
                <a:solidFill>
                  <a:schemeClr val="tx1">
                    <a:lumMod val="50000"/>
                  </a:schemeClr>
                </a:solidFill>
                <a:latin typeface="Bahnschrift Light" panose="020B0502040204020203" pitchFamily="34" charset="0"/>
              </a:rPr>
              <a:t>).</a:t>
            </a:r>
          </a:p>
          <a:p>
            <a:pPr>
              <a:buClr>
                <a:schemeClr val="accent2"/>
              </a:buClr>
            </a:pPr>
            <a:r>
              <a:rPr lang="en-US" sz="1400" dirty="0">
                <a:solidFill>
                  <a:schemeClr val="tx1">
                    <a:lumMod val="50000"/>
                  </a:schemeClr>
                </a:solidFill>
                <a:latin typeface="Bahnschrift Light" panose="020B0502040204020203" pitchFamily="34" charset="0"/>
              </a:rPr>
              <a:t>Patients would be able to contact their local area doctors on whom they trust blindly.</a:t>
            </a:r>
          </a:p>
          <a:p>
            <a:pPr>
              <a:buClr>
                <a:schemeClr val="accent2"/>
              </a:buClr>
            </a:pPr>
            <a:r>
              <a:rPr lang="en-US" sz="1400" dirty="0">
                <a:solidFill>
                  <a:schemeClr val="tx1">
                    <a:lumMod val="50000"/>
                  </a:schemeClr>
                </a:solidFill>
                <a:latin typeface="Bahnschrift Light" panose="020B0502040204020203" pitchFamily="34" charset="0"/>
              </a:rPr>
              <a:t>Providing community of trusted and valid doctors(</a:t>
            </a:r>
            <a:r>
              <a:rPr lang="en-US" sz="1400" dirty="0">
                <a:solidFill>
                  <a:schemeClr val="accent4">
                    <a:lumMod val="60000"/>
                    <a:lumOff val="40000"/>
                  </a:schemeClr>
                </a:solidFill>
                <a:latin typeface="Bahnschrift Light" panose="020B0502040204020203" pitchFamily="34" charset="0"/>
              </a:rPr>
              <a:t>verifying profile, documents and details of doctors</a:t>
            </a:r>
            <a:r>
              <a:rPr lang="en-US" sz="1400" dirty="0">
                <a:solidFill>
                  <a:schemeClr val="tx1">
                    <a:lumMod val="50000"/>
                  </a:schemeClr>
                </a:solidFill>
                <a:latin typeface="Bahnschrift Light" panose="020B0502040204020203" pitchFamily="34" charset="0"/>
              </a:rPr>
              <a:t>).</a:t>
            </a:r>
          </a:p>
          <a:p>
            <a:pPr>
              <a:buClr>
                <a:schemeClr val="accent2"/>
              </a:buClr>
            </a:pPr>
            <a:r>
              <a:rPr lang="en-US" sz="1400" dirty="0">
                <a:solidFill>
                  <a:schemeClr val="tx1">
                    <a:lumMod val="50000"/>
                  </a:schemeClr>
                </a:solidFill>
                <a:latin typeface="Bahnschrift Light" panose="020B0502040204020203" pitchFamily="34" charset="0"/>
              </a:rPr>
              <a:t>Facility for patients to interact with their medical assistant through video call.</a:t>
            </a:r>
          </a:p>
          <a:p>
            <a:pPr>
              <a:buClr>
                <a:schemeClr val="accent2"/>
              </a:buClr>
            </a:pPr>
            <a:r>
              <a:rPr lang="en-US" sz="1400" dirty="0">
                <a:solidFill>
                  <a:schemeClr val="tx1">
                    <a:lumMod val="50000"/>
                  </a:schemeClr>
                </a:solidFill>
                <a:latin typeface="Bahnschrift Light" panose="020B0502040204020203" pitchFamily="34" charset="0"/>
              </a:rPr>
              <a:t>Consult with your medical assistant at your home whenever you have time (</a:t>
            </a:r>
            <a:r>
              <a:rPr lang="en-US" sz="1400" dirty="0">
                <a:solidFill>
                  <a:schemeClr val="accent4">
                    <a:lumMod val="60000"/>
                    <a:lumOff val="40000"/>
                  </a:schemeClr>
                </a:solidFill>
                <a:latin typeface="Bahnschrift Light" panose="020B0502040204020203" pitchFamily="34" charset="0"/>
              </a:rPr>
              <a:t>no need to take appointments and wait in line</a:t>
            </a:r>
            <a:r>
              <a:rPr lang="en-US" sz="1400" dirty="0">
                <a:solidFill>
                  <a:schemeClr val="tx1">
                    <a:lumMod val="50000"/>
                  </a:schemeClr>
                </a:solidFill>
                <a:latin typeface="Bahnschrift Light" panose="020B0502040204020203" pitchFamily="34" charset="0"/>
              </a:rPr>
              <a:t>)..</a:t>
            </a:r>
          </a:p>
          <a:p>
            <a:pPr>
              <a:buClr>
                <a:schemeClr val="accent2"/>
              </a:buClr>
            </a:pPr>
            <a:r>
              <a:rPr lang="en-US" sz="1400" dirty="0">
                <a:solidFill>
                  <a:schemeClr val="tx1">
                    <a:lumMod val="50000"/>
                  </a:schemeClr>
                </a:solidFill>
                <a:latin typeface="Bahnschrift Light" panose="020B0502040204020203" pitchFamily="34" charset="0"/>
              </a:rPr>
              <a:t>Patients may get knowledge of other diseases as well by searching it on our portal.</a:t>
            </a:r>
          </a:p>
        </p:txBody>
      </p:sp>
    </p:spTree>
    <p:extLst>
      <p:ext uri="{BB962C8B-B14F-4D97-AF65-F5344CB8AC3E}">
        <p14:creationId xmlns:p14="http://schemas.microsoft.com/office/powerpoint/2010/main" val="3891516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9D4BCF2-C773-495F-A4D5-860FB6A2FA91}"/>
              </a:ext>
            </a:extLst>
          </p:cNvPr>
          <p:cNvSpPr>
            <a:spLocks noGrp="1"/>
          </p:cNvSpPr>
          <p:nvPr>
            <p:ph type="title"/>
          </p:nvPr>
        </p:nvSpPr>
        <p:spPr>
          <a:xfrm>
            <a:off x="216354" y="171451"/>
            <a:ext cx="4062412" cy="689885"/>
          </a:xfrm>
          <a:solidFill>
            <a:srgbClr val="002060">
              <a:alpha val="90000"/>
            </a:srgbClr>
          </a:solidFill>
        </p:spPr>
        <p:txBody>
          <a:bodyPr>
            <a:normAutofit fontScale="90000"/>
          </a:bodyPr>
          <a:lstStyle/>
          <a:p>
            <a:r>
              <a:rPr lang="en-US" u="sng" dirty="0">
                <a:solidFill>
                  <a:schemeClr val="bg1"/>
                </a:solidFill>
              </a:rPr>
              <a:t>TECHNOLOGY STACK </a:t>
            </a:r>
            <a:endParaRPr lang="en-US" b="0" u="sng" dirty="0">
              <a:solidFill>
                <a:schemeClr val="bg1"/>
              </a:solidFill>
              <a:latin typeface="Calibri Light" panose="020F0302020204030204" pitchFamily="34" charset="0"/>
              <a:cs typeface="Calibri Light" panose="020F0302020204030204" pitchFamily="34" charset="0"/>
            </a:endParaRPr>
          </a:p>
        </p:txBody>
      </p:sp>
      <p:sp>
        <p:nvSpPr>
          <p:cNvPr id="3" name="TextBox 2">
            <a:extLst>
              <a:ext uri="{FF2B5EF4-FFF2-40B4-BE49-F238E27FC236}">
                <a16:creationId xmlns:a16="http://schemas.microsoft.com/office/drawing/2014/main" id="{21032FB4-F43B-4808-900E-06E0DFEB3EAB}"/>
              </a:ext>
            </a:extLst>
          </p:cNvPr>
          <p:cNvSpPr txBox="1"/>
          <p:nvPr/>
        </p:nvSpPr>
        <p:spPr>
          <a:xfrm>
            <a:off x="7049289" y="746539"/>
            <a:ext cx="4323900" cy="1569660"/>
          </a:xfrm>
          <a:prstGeom prst="rect">
            <a:avLst/>
          </a:prstGeom>
          <a:solidFill>
            <a:srgbClr val="FF0000"/>
          </a:solidFill>
          <a:ln w="38100">
            <a:solidFill>
              <a:schemeClr val="bg1"/>
            </a:solidFill>
          </a:ln>
        </p:spPr>
        <p:txBody>
          <a:bodyPr wrap="square" rtlCol="0" anchor="ctr">
            <a:spAutoFit/>
          </a:bodyPr>
          <a:lstStyle/>
          <a:p>
            <a:pPr marL="285750" indent="-285750">
              <a:buFont typeface="Arial" panose="020B0604020202020204" pitchFamily="34" charset="0"/>
              <a:buChar char="•"/>
            </a:pPr>
            <a:r>
              <a:rPr lang="en-IN" sz="2400" b="1" dirty="0">
                <a:solidFill>
                  <a:schemeClr val="bg1"/>
                </a:solidFill>
                <a:latin typeface="Calibri Light" panose="020F0302020204030204" pitchFamily="34" charset="0"/>
                <a:cs typeface="Calibri Light" panose="020F0302020204030204" pitchFamily="34" charset="0"/>
              </a:rPr>
              <a:t>React Framework.</a:t>
            </a:r>
          </a:p>
          <a:p>
            <a:pPr marL="285750" indent="-285750">
              <a:buFont typeface="Arial" panose="020B0604020202020204" pitchFamily="34" charset="0"/>
              <a:buChar char="•"/>
            </a:pPr>
            <a:r>
              <a:rPr lang="en-IN" sz="2400" b="1" dirty="0">
                <a:solidFill>
                  <a:schemeClr val="bg1"/>
                </a:solidFill>
                <a:latin typeface="Calibri Light" panose="020F0302020204030204" pitchFamily="34" charset="0"/>
                <a:cs typeface="Calibri Light" panose="020F0302020204030204" pitchFamily="34" charset="0"/>
              </a:rPr>
              <a:t>Image Analysis.</a:t>
            </a:r>
          </a:p>
          <a:p>
            <a:pPr marL="285750" indent="-285750">
              <a:buFont typeface="Arial" panose="020B0604020202020204" pitchFamily="34" charset="0"/>
              <a:buChar char="•"/>
            </a:pPr>
            <a:r>
              <a:rPr lang="en-IN" sz="2400" b="1" dirty="0">
                <a:solidFill>
                  <a:schemeClr val="bg1"/>
                </a:solidFill>
                <a:latin typeface="Calibri Light" panose="020F0302020204030204" pitchFamily="34" charset="0"/>
                <a:cs typeface="Calibri Light" panose="020F0302020204030204" pitchFamily="34" charset="0"/>
              </a:rPr>
              <a:t>AWS(</a:t>
            </a:r>
            <a:r>
              <a:rPr lang="en-IN" sz="2400" b="1" dirty="0" err="1">
                <a:solidFill>
                  <a:schemeClr val="bg1"/>
                </a:solidFill>
                <a:latin typeface="Calibri Light" panose="020F0302020204030204" pitchFamily="34" charset="0"/>
                <a:cs typeface="Calibri Light" panose="020F0302020204030204" pitchFamily="34" charset="0"/>
              </a:rPr>
              <a:t>Hostting</a:t>
            </a:r>
            <a:r>
              <a:rPr lang="en-IN" sz="2400" b="1" dirty="0">
                <a:solidFill>
                  <a:schemeClr val="bg1"/>
                </a:solidFill>
                <a:latin typeface="Calibri Light" panose="020F0302020204030204" pitchFamily="34" charset="0"/>
                <a:cs typeface="Calibri Light" panose="020F0302020204030204" pitchFamily="34" charset="0"/>
              </a:rPr>
              <a:t>  the app).</a:t>
            </a:r>
          </a:p>
          <a:p>
            <a:pPr marL="285750" indent="-285750">
              <a:buFont typeface="Arial" panose="020B0604020202020204" pitchFamily="34" charset="0"/>
              <a:buChar char="•"/>
            </a:pPr>
            <a:r>
              <a:rPr lang="en-IN" sz="2400" b="1" dirty="0">
                <a:solidFill>
                  <a:schemeClr val="bg1"/>
                </a:solidFill>
                <a:latin typeface="Calibri Light" panose="020F0302020204030204" pitchFamily="34" charset="0"/>
                <a:cs typeface="Calibri Light" panose="020F0302020204030204" pitchFamily="34" charset="0"/>
              </a:rPr>
              <a:t>MongoDB(Database).</a:t>
            </a:r>
          </a:p>
        </p:txBody>
      </p:sp>
      <p:sp>
        <p:nvSpPr>
          <p:cNvPr id="6" name="TextBox 5">
            <a:extLst>
              <a:ext uri="{FF2B5EF4-FFF2-40B4-BE49-F238E27FC236}">
                <a16:creationId xmlns:a16="http://schemas.microsoft.com/office/drawing/2014/main" id="{63A38B3D-EB81-4B57-81F3-29C3999C5F48}"/>
              </a:ext>
            </a:extLst>
          </p:cNvPr>
          <p:cNvSpPr txBox="1"/>
          <p:nvPr/>
        </p:nvSpPr>
        <p:spPr>
          <a:xfrm>
            <a:off x="1935096" y="1755748"/>
            <a:ext cx="3118285" cy="523220"/>
          </a:xfrm>
          <a:prstGeom prst="rect">
            <a:avLst/>
          </a:prstGeom>
          <a:solidFill>
            <a:schemeClr val="bg1"/>
          </a:solidFill>
          <a:ln>
            <a:solidFill>
              <a:schemeClr val="tx1"/>
            </a:solidFill>
          </a:ln>
        </p:spPr>
        <p:txBody>
          <a:bodyPr wrap="square" rtlCol="0">
            <a:spAutoFit/>
          </a:bodyPr>
          <a:lstStyle/>
          <a:p>
            <a:pPr algn="ctr"/>
            <a:r>
              <a:rPr lang="en-IN" sz="2800" dirty="0">
                <a:solidFill>
                  <a:srgbClr val="FF0000"/>
                </a:solidFill>
                <a:latin typeface="Bahnschrift Light" panose="020B0502040204020203" pitchFamily="34" charset="0"/>
              </a:rPr>
              <a:t>React web Portal</a:t>
            </a:r>
            <a:endParaRPr lang="en-IN" sz="2800" b="1" dirty="0">
              <a:solidFill>
                <a:srgbClr val="FF0000"/>
              </a:solidFill>
              <a:latin typeface="Bahnschrift Light" panose="020B0502040204020203" pitchFamily="34" charset="0"/>
            </a:endParaRPr>
          </a:p>
        </p:txBody>
      </p:sp>
      <p:sp>
        <p:nvSpPr>
          <p:cNvPr id="13" name="TextBox 12">
            <a:extLst>
              <a:ext uri="{FF2B5EF4-FFF2-40B4-BE49-F238E27FC236}">
                <a16:creationId xmlns:a16="http://schemas.microsoft.com/office/drawing/2014/main" id="{2CF61B27-F2CC-47A0-AEC1-268BD23E4A30}"/>
              </a:ext>
            </a:extLst>
          </p:cNvPr>
          <p:cNvSpPr txBox="1"/>
          <p:nvPr/>
        </p:nvSpPr>
        <p:spPr>
          <a:xfrm>
            <a:off x="4315646" y="3247590"/>
            <a:ext cx="2733642" cy="1815882"/>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IN" sz="1600" dirty="0"/>
              <a:t>Chat Bot</a:t>
            </a:r>
          </a:p>
          <a:p>
            <a:pPr marL="285750" indent="-285750">
              <a:buFont typeface="Arial" panose="020B0604020202020204" pitchFamily="34" charset="0"/>
              <a:buChar char="•"/>
            </a:pPr>
            <a:r>
              <a:rPr lang="en-IN" sz="1600" dirty="0"/>
              <a:t>Find out diseases based on search</a:t>
            </a:r>
          </a:p>
          <a:p>
            <a:pPr marL="285750" indent="-285750">
              <a:buFont typeface="Arial" panose="020B0604020202020204" pitchFamily="34" charset="0"/>
              <a:buChar char="•"/>
            </a:pPr>
            <a:r>
              <a:rPr lang="en-IN" sz="1600" dirty="0"/>
              <a:t>Suggest doctors near you(local area).</a:t>
            </a:r>
          </a:p>
          <a:p>
            <a:pPr marL="285750" indent="-285750">
              <a:buFont typeface="Arial" panose="020B0604020202020204" pitchFamily="34" charset="0"/>
              <a:buChar char="•"/>
            </a:pPr>
            <a:r>
              <a:rPr lang="en-IN" sz="1600" dirty="0"/>
              <a:t>Interact with doctor through video call.</a:t>
            </a:r>
          </a:p>
        </p:txBody>
      </p:sp>
      <p:cxnSp>
        <p:nvCxnSpPr>
          <p:cNvPr id="39" name="Straight Connector 38">
            <a:extLst>
              <a:ext uri="{FF2B5EF4-FFF2-40B4-BE49-F238E27FC236}">
                <a16:creationId xmlns:a16="http://schemas.microsoft.com/office/drawing/2014/main" id="{3100B38A-2258-4DE9-8C42-81FF23F0E0CF}"/>
              </a:ext>
            </a:extLst>
          </p:cNvPr>
          <p:cNvCxnSpPr>
            <a:cxnSpLocks/>
          </p:cNvCxnSpPr>
          <p:nvPr/>
        </p:nvCxnSpPr>
        <p:spPr>
          <a:xfrm>
            <a:off x="3788494" y="5838825"/>
            <a:ext cx="2221781" cy="0"/>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75B6D721-D995-4932-A862-DFB1D219BAF3}"/>
              </a:ext>
            </a:extLst>
          </p:cNvPr>
          <p:cNvCxnSpPr>
            <a:cxnSpLocks/>
          </p:cNvCxnSpPr>
          <p:nvPr/>
        </p:nvCxnSpPr>
        <p:spPr>
          <a:xfrm>
            <a:off x="3494239" y="3984321"/>
            <a:ext cx="784527" cy="0"/>
          </a:xfrm>
          <a:prstGeom prst="straightConnector1">
            <a:avLst/>
          </a:prstGeom>
          <a:ln w="28575">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D3D3F53-F515-4D46-B763-DCCA99D23703}"/>
              </a:ext>
            </a:extLst>
          </p:cNvPr>
          <p:cNvCxnSpPr>
            <a:cxnSpLocks/>
            <a:endCxn id="6" idx="2"/>
          </p:cNvCxnSpPr>
          <p:nvPr/>
        </p:nvCxnSpPr>
        <p:spPr>
          <a:xfrm flipV="1">
            <a:off x="3494239" y="2278968"/>
            <a:ext cx="0" cy="1705353"/>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9224050"/>
      </p:ext>
    </p:extLst>
  </p:cSld>
  <p:clrMapOvr>
    <a:masterClrMapping/>
  </p:clrMapOvr>
</p:sld>
</file>

<file path=ppt/theme/theme1.xml><?xml version="1.0" encoding="utf-8"?>
<a:theme xmlns:a="http://schemas.openxmlformats.org/drawingml/2006/main" name="Office Them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9027928_Hexagon presentation dark_AAS_v4" id="{00715B48-F6B0-4FD0-BA2D-34714F23D55A}" vid="{445656DE-313E-4A78-B834-A775A8573B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C9C3589D-EF2D-4AF3-8B55-088F4B14D6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B759597-1FA4-4F46-9BA8-01240C56026E}">
  <ds:schemaRefs>
    <ds:schemaRef ds:uri="http://schemas.microsoft.com/sharepoint/v3/contenttype/forms"/>
  </ds:schemaRefs>
</ds:datastoreItem>
</file>

<file path=customXml/itemProps3.xml><?xml version="1.0" encoding="utf-8"?>
<ds:datastoreItem xmlns:ds="http://schemas.openxmlformats.org/officeDocument/2006/customXml" ds:itemID="{2940343A-75DB-4E03-95EA-4A75BA0D7FF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Hexagon presentation dark</Template>
  <TotalTime>1106</TotalTime>
  <Words>467</Words>
  <Application>Microsoft Office PowerPoint</Application>
  <PresentationFormat>Widescreen</PresentationFormat>
  <Paragraphs>56</Paragraphs>
  <Slides>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vt:i4>
      </vt:variant>
    </vt:vector>
  </HeadingPairs>
  <TitlesOfParts>
    <vt:vector size="17" baseType="lpstr">
      <vt:lpstr>-apple-system</vt:lpstr>
      <vt:lpstr>Arial</vt:lpstr>
      <vt:lpstr>Arial Black</vt:lpstr>
      <vt:lpstr>Bahnschrift</vt:lpstr>
      <vt:lpstr>Bahnschrift Light</vt:lpstr>
      <vt:lpstr>Calibri</vt:lpstr>
      <vt:lpstr>Calibri Light</vt:lpstr>
      <vt:lpstr>Comic Sans MS</vt:lpstr>
      <vt:lpstr>Constantia</vt:lpstr>
      <vt:lpstr>Courier New</vt:lpstr>
      <vt:lpstr>Gill Sans SemiBold</vt:lpstr>
      <vt:lpstr>Times New Roman</vt:lpstr>
      <vt:lpstr>Office Theme</vt:lpstr>
      <vt:lpstr>TEAM : INNOVATORS</vt:lpstr>
      <vt:lpstr>IDEA Need /</vt:lpstr>
      <vt:lpstr>Solution / IDEA in a Nutshell</vt:lpstr>
      <vt:lpstr>TECHNOLOGY STACK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Himanshi Gupta</dc:creator>
  <cp:lastModifiedBy>Himanshi Gupta</cp:lastModifiedBy>
  <cp:revision>48</cp:revision>
  <dcterms:created xsi:type="dcterms:W3CDTF">2020-10-27T09:03:27Z</dcterms:created>
  <dcterms:modified xsi:type="dcterms:W3CDTF">2020-12-19T08:14:34Z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