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4" r:id="rId2"/>
    <p:sldId id="288" r:id="rId3"/>
    <p:sldId id="302" r:id="rId4"/>
    <p:sldId id="258" r:id="rId5"/>
    <p:sldId id="318" r:id="rId6"/>
    <p:sldId id="312" r:id="rId7"/>
    <p:sldId id="313" r:id="rId8"/>
    <p:sldId id="314" r:id="rId9"/>
    <p:sldId id="298" r:id="rId10"/>
    <p:sldId id="305" r:id="rId11"/>
    <p:sldId id="299" r:id="rId12"/>
    <p:sldId id="300" r:id="rId13"/>
    <p:sldId id="315" r:id="rId14"/>
    <p:sldId id="307" r:id="rId15"/>
    <p:sldId id="309" r:id="rId16"/>
    <p:sldId id="316" r:id="rId17"/>
    <p:sldId id="317" r:id="rId18"/>
    <p:sldId id="294" r:id="rId19"/>
    <p:sldId id="326" r:id="rId20"/>
    <p:sldId id="325" r:id="rId21"/>
    <p:sldId id="324" r:id="rId22"/>
    <p:sldId id="323" r:id="rId23"/>
    <p:sldId id="322" r:id="rId24"/>
    <p:sldId id="321" r:id="rId25"/>
    <p:sldId id="329" r:id="rId26"/>
    <p:sldId id="320" r:id="rId27"/>
    <p:sldId id="327" r:id="rId28"/>
    <p:sldId id="282" r:id="rId29"/>
    <p:sldId id="328" r:id="rId3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200"/>
    <a:srgbClr val="2D2D2D"/>
    <a:srgbClr val="87FF6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63463" autoAdjust="0"/>
  </p:normalViewPr>
  <p:slideViewPr>
    <p:cSldViewPr snapToGrid="0">
      <p:cViewPr varScale="1">
        <p:scale>
          <a:sx n="75" d="100"/>
          <a:sy n="75" d="100"/>
        </p:scale>
        <p:origin x="1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DC38835-3495-4B27-96A0-87454ABD6C5F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FA2D014-5889-49F5-9D7C-F3975D0274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79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studi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841" indent="-234841">
              <a:buAutoNum type="arabicPeriod"/>
            </a:pPr>
            <a:r>
              <a:rPr lang="en-US" dirty="0"/>
              <a:t>Welcome everyone</a:t>
            </a:r>
          </a:p>
          <a:p>
            <a:pPr marL="704522" lvl="1" indent="-234841">
              <a:buAutoNum type="arabicPeriod"/>
            </a:pPr>
            <a:r>
              <a:rPr lang="en-US" dirty="0"/>
              <a:t>Thanks for taking time out of your Saturday</a:t>
            </a:r>
          </a:p>
          <a:p>
            <a:pPr marL="234841" indent="-234841">
              <a:buAutoNum type="arabicPeriod"/>
            </a:pPr>
            <a:r>
              <a:rPr lang="en-US" dirty="0"/>
              <a:t>Introduction</a:t>
            </a:r>
          </a:p>
          <a:p>
            <a:pPr marL="704522" lvl="1" indent="-234841">
              <a:buAutoNum type="arabicPeriod"/>
            </a:pPr>
            <a:r>
              <a:rPr lang="en-US" dirty="0"/>
              <a:t>Who</a:t>
            </a:r>
          </a:p>
          <a:p>
            <a:pPr marL="704522" lvl="1" indent="-234841">
              <a:buAutoNum type="arabicPeriod"/>
            </a:pPr>
            <a:r>
              <a:rPr lang="en-US" dirty="0"/>
              <a:t>Why</a:t>
            </a:r>
          </a:p>
          <a:p>
            <a:pPr marL="1161722" lvl="2" indent="-234841">
              <a:buAutoNum type="arabicPeriod"/>
            </a:pPr>
            <a:r>
              <a:rPr lang="en-US" dirty="0"/>
              <a:t>Could be mowing the yard, told wife to edge</a:t>
            </a:r>
          </a:p>
          <a:p>
            <a:pPr marL="704522" lvl="1" indent="-234841">
              <a:buAutoNum type="arabicPeriod"/>
            </a:pPr>
            <a:r>
              <a:rPr lang="en-US" dirty="0"/>
              <a:t>Note since it is a code camp, there is a lot of code</a:t>
            </a:r>
          </a:p>
          <a:p>
            <a:pPr marL="234841" indent="-234841">
              <a:buAutoNum type="arabicPeriod"/>
            </a:pPr>
            <a:r>
              <a:rPr lang="en-US" dirty="0"/>
              <a:t>Who has heard of Blazor</a:t>
            </a:r>
          </a:p>
          <a:p>
            <a:pPr marL="234841" indent="-234841">
              <a:buAutoNum type="arabicPeriod"/>
            </a:pPr>
            <a:r>
              <a:rPr lang="en-US" dirty="0"/>
              <a:t>Who have built the sample template app</a:t>
            </a:r>
          </a:p>
          <a:p>
            <a:pPr marL="234841" indent="-234841">
              <a:buAutoNum type="arabicPeriod"/>
            </a:pPr>
            <a:r>
              <a:rPr lang="en-US" dirty="0"/>
              <a:t>History</a:t>
            </a:r>
          </a:p>
          <a:p>
            <a:pPr marL="704522" lvl="1" indent="-234841">
              <a:buAutoNum type="arabicPeriod"/>
            </a:pPr>
            <a:r>
              <a:rPr lang="en-US" dirty="0"/>
              <a:t>Started as a demo at NDC</a:t>
            </a:r>
          </a:p>
          <a:p>
            <a:pPr marL="704522" lvl="1" indent="-234841">
              <a:buAutoNum type="arabicPeriod"/>
            </a:pPr>
            <a:r>
              <a:rPr lang="en-US" dirty="0"/>
              <a:t>Community demanded they make it a product</a:t>
            </a:r>
          </a:p>
          <a:p>
            <a:pPr marL="234841" indent="-234841">
              <a:buAutoNum type="arabicPeriod"/>
            </a:pPr>
            <a:r>
              <a:rPr lang="en-US" dirty="0"/>
              <a:t>This session is just dealing with the basics</a:t>
            </a:r>
          </a:p>
          <a:p>
            <a:endParaRPr lang="en-US" dirty="0"/>
          </a:p>
          <a:p>
            <a:pPr marL="234841" indent="-234841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24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841" indent="-234841">
              <a:buAutoNum type="arabicPeriod"/>
            </a:pPr>
            <a:r>
              <a:rPr lang="en-GB" dirty="0"/>
              <a:t>Web Assemblies – byte code – 2 years</a:t>
            </a:r>
          </a:p>
          <a:p>
            <a:pPr marL="704522" lvl="1" indent="-234841">
              <a:buAutoNum type="arabicPeriod"/>
            </a:pPr>
            <a:r>
              <a:rPr lang="en-US" dirty="0">
                <a:hlinkClick r:id="rId3"/>
              </a:rPr>
              <a:t>https://webassembly.studio/</a:t>
            </a:r>
            <a:r>
              <a:rPr lang="en-US" dirty="0"/>
              <a:t>  - Cool to play with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696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841" indent="-234841">
              <a:buAutoNum type="arabicPeriod"/>
            </a:pPr>
            <a:r>
              <a:rPr lang="en-GB" dirty="0"/>
              <a:t>.Net runtime to WASM</a:t>
            </a:r>
          </a:p>
          <a:p>
            <a:pPr marL="704522" lvl="1" indent="-234841" defTabSz="939363">
              <a:buFontTx/>
              <a:buAutoNum type="arabicPeriod"/>
              <a:defRPr/>
            </a:pPr>
            <a:r>
              <a:rPr lang="en-GB" dirty="0"/>
              <a:t>Not compiling .Net to WASM</a:t>
            </a:r>
          </a:p>
          <a:p>
            <a:pPr marL="704522" lvl="1" indent="-234841">
              <a:buAutoNum type="arabicPeriod"/>
            </a:pPr>
            <a:r>
              <a:rPr lang="en-GB" dirty="0"/>
              <a:t>Mono Portable runtime – make change</a:t>
            </a:r>
          </a:p>
          <a:p>
            <a:r>
              <a:rPr lang="en-GB" dirty="0"/>
              <a:t>2. With .Net 5, Mono maybe replaces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192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UI programming model - Component Model  (KEY TAKE AWAY)</a:t>
            </a:r>
          </a:p>
          <a:p>
            <a:pPr marL="234841" indent="-234841">
              <a:buAutoNum type="arabicPeriod"/>
            </a:pPr>
            <a:endParaRPr lang="en-GB" dirty="0"/>
          </a:p>
          <a:p>
            <a:pPr marL="234841" indent="-234841">
              <a:buAutoNum type="arabicPeriod"/>
            </a:pPr>
            <a:endParaRPr lang="en-GB" dirty="0"/>
          </a:p>
          <a:p>
            <a:pPr marL="234841" indent="-234841">
              <a:buAutoNum type="arabicPeriod"/>
            </a:pPr>
            <a:r>
              <a:rPr lang="en-GB" dirty="0"/>
              <a:t>Show in Browser Network tab</a:t>
            </a:r>
          </a:p>
          <a:p>
            <a:pPr marL="234841" indent="-234841">
              <a:buAutoNum type="arabicPeriod"/>
            </a:pPr>
            <a:r>
              <a:rPr lang="en-GB" dirty="0"/>
              <a:t>Show download</a:t>
            </a:r>
          </a:p>
          <a:p>
            <a:pPr marL="234841" indent="-234841">
              <a:buAutoNum type="arabicPeriod"/>
            </a:pPr>
            <a:r>
              <a:rPr lang="en-GB" dirty="0"/>
              <a:t>Show how to debug</a:t>
            </a:r>
          </a:p>
          <a:p>
            <a:pPr marL="704522" lvl="1" indent="-234841">
              <a:buAutoNum type="arabicPeriod"/>
            </a:pPr>
            <a:r>
              <a:rPr lang="en-GB" dirty="0"/>
              <a:t>Created a debug to run in the browser</a:t>
            </a:r>
          </a:p>
          <a:p>
            <a:pPr marL="704522" lvl="1" indent="-234841">
              <a:buAutoNum type="arabicPeriod"/>
            </a:pPr>
            <a:r>
              <a:rPr lang="en-GB" dirty="0"/>
              <a:t>Still a progress in work</a:t>
            </a:r>
          </a:p>
          <a:p>
            <a:pPr marL="234841" indent="-234841">
              <a:buAutoNum type="arabicPeriod"/>
            </a:pPr>
            <a:r>
              <a:rPr lang="en-GB" dirty="0"/>
              <a:t>Since this all in static files we can host in Azure Blog or even as a CDN</a:t>
            </a:r>
          </a:p>
          <a:p>
            <a:pPr marL="469682" lvl="1"/>
            <a:endParaRPr lang="en-GB" dirty="0"/>
          </a:p>
          <a:p>
            <a:pPr marL="469682" lvl="1"/>
            <a:endParaRPr lang="en-GB" dirty="0"/>
          </a:p>
          <a:p>
            <a:pPr marL="469682"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37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Mixture of the other 2 models</a:t>
            </a:r>
          </a:p>
          <a:p>
            <a:endParaRPr lang="en-US" dirty="0"/>
          </a:p>
          <a:p>
            <a:pPr marL="234841" indent="-234841">
              <a:buFont typeface="+mj-lt"/>
              <a:buAutoNum type="arabicPeriod"/>
            </a:pPr>
            <a:r>
              <a:rPr lang="en-US" dirty="0"/>
              <a:t>Runs on Web Assembly</a:t>
            </a:r>
          </a:p>
          <a:p>
            <a:pPr marL="234841" indent="-234841">
              <a:buFont typeface="+mj-lt"/>
              <a:buAutoNum type="arabicPeriod"/>
            </a:pPr>
            <a:r>
              <a:rPr lang="en-US" dirty="0"/>
              <a:t>More traditional arch </a:t>
            </a:r>
          </a:p>
          <a:p>
            <a:pPr marL="234841" indent="-234841">
              <a:buFont typeface="+mj-lt"/>
              <a:buAutoNum type="arabicPeriod"/>
            </a:pPr>
            <a:r>
              <a:rPr lang="en-US" dirty="0"/>
              <a:t>Does allow sharing data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project format</a:t>
            </a:r>
          </a:p>
          <a:p>
            <a:pPr marL="234841" indent="-234841">
              <a:buFont typeface="+mj-lt"/>
              <a:buAutoNum type="arabicPeriod"/>
            </a:pPr>
            <a:r>
              <a:rPr lang="en-US" dirty="0"/>
              <a:t>Client – WASM client</a:t>
            </a:r>
          </a:p>
          <a:p>
            <a:pPr marL="234841" indent="-234841">
              <a:buFont typeface="+mj-lt"/>
              <a:buAutoNum type="arabicPeriod"/>
            </a:pPr>
            <a:r>
              <a:rPr lang="en-US" dirty="0"/>
              <a:t>Server – ASP.Net Core, Web API </a:t>
            </a:r>
          </a:p>
          <a:p>
            <a:pPr marL="234841" indent="-234841">
              <a:buFont typeface="+mj-lt"/>
              <a:buAutoNum type="arabicPeriod"/>
            </a:pPr>
            <a:r>
              <a:rPr lang="en-US" dirty="0"/>
              <a:t>Shared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761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all these different hosting models, which one is the right one.  As with most decisions in our profession, it depends.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87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47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042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need </a:t>
            </a:r>
            <a:r>
              <a:rPr lang="en-US" dirty="0" err="1"/>
              <a:t>wiil</a:t>
            </a:r>
            <a:r>
              <a:rPr lang="en-US" dirty="0"/>
              <a:t> drive which hoisting option is the best solution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56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just some of the features that Blazor has to offer.  But it does show that Blazor is a very flexible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73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94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Todays web app architecture is:</a:t>
            </a:r>
          </a:p>
          <a:p>
            <a:pPr marL="234841" indent="-234841">
              <a:buAutoNum type="arabicPeriod"/>
            </a:pPr>
            <a:r>
              <a:rPr lang="en-GB" dirty="0"/>
              <a:t>Server</a:t>
            </a:r>
          </a:p>
          <a:p>
            <a:pPr marL="234841" indent="-234841">
              <a:buAutoNum type="arabicPeriod"/>
            </a:pPr>
            <a:r>
              <a:rPr lang="en-GB" dirty="0"/>
              <a:t>Client – Insert framework of the week</a:t>
            </a:r>
          </a:p>
          <a:p>
            <a:pPr marL="234841" indent="-234841">
              <a:buAutoNum type="arabicPeriod"/>
            </a:pPr>
            <a:endParaRPr lang="en-GB" dirty="0"/>
          </a:p>
          <a:p>
            <a:r>
              <a:rPr lang="en-GB" dirty="0"/>
              <a:t>Client side written in JS or something that is trans piled into JS </a:t>
            </a:r>
          </a:p>
          <a:p>
            <a:r>
              <a:rPr lang="en-GB" dirty="0"/>
              <a:t>There is nothing wrong with using JS foe your web applications, we have been building then like this for a long time.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598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496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454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353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3">
              <a:defRPr/>
            </a:pPr>
            <a:r>
              <a:rPr lang="en-GB" dirty="0"/>
              <a:t>We now have a couple of different configuration models that we can choose to allow us to run C# with in the Blazor with in the browser with out plug ins.</a:t>
            </a:r>
          </a:p>
          <a:p>
            <a:pPr defTabSz="939363">
              <a:defRPr/>
            </a:pPr>
            <a:endParaRPr lang="en-GB" dirty="0"/>
          </a:p>
          <a:p>
            <a:pPr defTabSz="939363">
              <a:defRPr/>
            </a:pPr>
            <a:r>
              <a:rPr lang="en-GB" dirty="0"/>
              <a:t>Blazor just gives us another tool to put in our toolbox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7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basic template</a:t>
            </a:r>
          </a:p>
          <a:p>
            <a:endParaRPr lang="en-US" dirty="0"/>
          </a:p>
          <a:p>
            <a:r>
              <a:rPr lang="en-US" dirty="0"/>
              <a:t>Counter</a:t>
            </a:r>
          </a:p>
          <a:p>
            <a:r>
              <a:rPr lang="en-US" dirty="0"/>
              <a:t>Weather</a:t>
            </a:r>
          </a:p>
          <a:p>
            <a:endParaRPr lang="en-US" dirty="0"/>
          </a:p>
          <a:p>
            <a:r>
              <a:rPr lang="en-US" dirty="0"/>
              <a:t>Explain:</a:t>
            </a:r>
          </a:p>
          <a:p>
            <a:pPr marL="234841" indent="-234841">
              <a:buAutoNum type="arabicPeriod"/>
            </a:pPr>
            <a:r>
              <a:rPr lang="en-US" dirty="0"/>
              <a:t>Razor Files</a:t>
            </a:r>
          </a:p>
          <a:p>
            <a:pPr marL="234841" indent="-234841">
              <a:buAutoNum type="arabicPeriod"/>
            </a:pPr>
            <a:r>
              <a:rPr lang="en-US" dirty="0"/>
              <a:t>Counter</a:t>
            </a:r>
          </a:p>
          <a:p>
            <a:pPr marL="704522" lvl="1" indent="-234841">
              <a:buAutoNum type="arabicPeriod"/>
            </a:pPr>
            <a:r>
              <a:rPr lang="en-US" dirty="0"/>
              <a:t>Page director</a:t>
            </a:r>
          </a:p>
          <a:p>
            <a:pPr marL="704522" lvl="1" indent="-234841">
              <a:buAutoNum type="arabicPeriod"/>
            </a:pPr>
            <a:r>
              <a:rPr lang="en-US" dirty="0"/>
              <a:t>HTML</a:t>
            </a:r>
          </a:p>
          <a:p>
            <a:pPr marL="704522" lvl="1" indent="-234841">
              <a:buAutoNum type="arabicPeriod"/>
            </a:pPr>
            <a:r>
              <a:rPr lang="en-US" dirty="0"/>
              <a:t>CSS</a:t>
            </a:r>
          </a:p>
          <a:p>
            <a:pPr marL="704522" lvl="1" indent="-234841">
              <a:buAutoNum type="arabicPeriod"/>
            </a:pPr>
            <a:r>
              <a:rPr lang="en-US" dirty="0"/>
              <a:t>C#</a:t>
            </a:r>
          </a:p>
          <a:p>
            <a:pPr marL="704522" lvl="1" indent="-234841">
              <a:buAutoNum type="arabicPeriod"/>
            </a:pPr>
            <a:r>
              <a:rPr lang="en-US" dirty="0"/>
              <a:t>Show counter as a </a:t>
            </a:r>
            <a:r>
              <a:rPr lang="en-US" dirty="0" err="1"/>
              <a:t>compoonent</a:t>
            </a:r>
            <a:endParaRPr lang="en-US" dirty="0"/>
          </a:p>
          <a:p>
            <a:pPr marL="234841" indent="-234841">
              <a:buAutoNum type="arabicPeriod"/>
            </a:pPr>
            <a:r>
              <a:rPr lang="en-US" dirty="0"/>
              <a:t>Forecast Page</a:t>
            </a:r>
          </a:p>
          <a:p>
            <a:pPr marL="704522" lvl="1" indent="-234841">
              <a:buAutoNum type="arabicPeriod"/>
            </a:pPr>
            <a:r>
              <a:rPr lang="en-US" dirty="0"/>
              <a:t>Inject</a:t>
            </a:r>
          </a:p>
          <a:p>
            <a:pPr marL="704522" lvl="1" indent="-234841">
              <a:buAutoNum type="arabicPeriod"/>
            </a:pPr>
            <a:r>
              <a:rPr lang="en-US" dirty="0"/>
              <a:t>HTTP Request</a:t>
            </a:r>
          </a:p>
          <a:p>
            <a:pPr marL="234841" indent="-234841">
              <a:buAutoNum type="arabicPeriod"/>
            </a:pPr>
            <a:r>
              <a:rPr lang="en-US" dirty="0"/>
              <a:t>Edit Forecast</a:t>
            </a:r>
          </a:p>
          <a:p>
            <a:pPr marL="704522" lvl="1" indent="-234841">
              <a:buAutoNum type="arabicPeriod"/>
            </a:pPr>
            <a:r>
              <a:rPr lang="en-US" dirty="0"/>
              <a:t>Average Temperature</a:t>
            </a:r>
          </a:p>
          <a:p>
            <a:pPr marL="704522" lvl="1" indent="-234841">
              <a:buAutoNum type="arabicPeriod"/>
            </a:pPr>
            <a:r>
              <a:rPr lang="en-US" dirty="0"/>
              <a:t>Input bind type = number</a:t>
            </a:r>
          </a:p>
          <a:p>
            <a:pPr marL="704522" lvl="1" indent="-234841">
              <a:buAutoNum type="arabicPeriod"/>
            </a:pPr>
            <a:r>
              <a:rPr lang="en-US" dirty="0"/>
              <a:t>Calculate the TempF</a:t>
            </a:r>
          </a:p>
          <a:p>
            <a:pPr marL="704522" lvl="1" indent="-234841">
              <a:buAutoNum type="arabicPeriod"/>
            </a:pPr>
            <a:r>
              <a:rPr lang="en-US" dirty="0"/>
              <a:t>Describe the average temp by using a ling @forecasts?.Average(f =&gt;f.TemperatureF) degrees</a:t>
            </a:r>
          </a:p>
          <a:p>
            <a:pPr marL="234841" indent="-234841">
              <a:buAutoNum type="arabicPeriod"/>
            </a:pPr>
            <a:r>
              <a:rPr lang="en-US" dirty="0"/>
              <a:t>Just showed the basics of coding a blazor app</a:t>
            </a:r>
          </a:p>
          <a:p>
            <a:pPr marL="704522" lvl="1" indent="-234841">
              <a:buAutoNum type="arabicPeriod"/>
            </a:pPr>
            <a:r>
              <a:rPr lang="en-US" dirty="0"/>
              <a:t>Page Directive</a:t>
            </a:r>
          </a:p>
          <a:p>
            <a:pPr marL="704522" lvl="1" indent="-234841">
              <a:buAutoNum type="arabicPeriod"/>
            </a:pPr>
            <a:r>
              <a:rPr lang="en-US" dirty="0"/>
              <a:t>Inject Service</a:t>
            </a:r>
          </a:p>
          <a:p>
            <a:pPr marL="704522" lvl="1" indent="-234841">
              <a:buAutoNum type="arabicPeriod"/>
            </a:pPr>
            <a:r>
              <a:rPr lang="en-US" dirty="0"/>
              <a:t>Add HTML</a:t>
            </a:r>
          </a:p>
          <a:p>
            <a:pPr marL="704522" lvl="1" indent="-234841">
              <a:buAutoNum type="arabicPeriod"/>
            </a:pPr>
            <a:r>
              <a:rPr lang="en-US" dirty="0"/>
              <a:t>Included a C# expression</a:t>
            </a:r>
          </a:p>
          <a:p>
            <a:pPr marL="704522" lvl="1" indent="-234841">
              <a:buAutoNum type="arabicPeriod"/>
            </a:pPr>
            <a:r>
              <a:rPr lang="en-US" dirty="0"/>
              <a:t>Control flow</a:t>
            </a:r>
          </a:p>
          <a:p>
            <a:pPr marL="704522" lvl="1" indent="-234841">
              <a:buAutoNum type="arabicPeriod"/>
            </a:pPr>
            <a:r>
              <a:rPr lang="en-US" dirty="0"/>
              <a:t>Using binding</a:t>
            </a:r>
          </a:p>
          <a:p>
            <a:pPr marL="704522" lvl="1" indent="-234841">
              <a:buAutoNum type="arabicPeriod"/>
            </a:pPr>
            <a:r>
              <a:rPr lang="en-US" dirty="0"/>
              <a:t>C# code</a:t>
            </a:r>
          </a:p>
          <a:p>
            <a:pPr marL="704522" lvl="1" indent="-234841">
              <a:buAutoNum type="arabicPeriod"/>
            </a:pPr>
            <a:r>
              <a:rPr lang="en-US" dirty="0"/>
              <a:t>Server Request</a:t>
            </a:r>
          </a:p>
          <a:p>
            <a:pPr marL="704522" lvl="1" indent="-234841">
              <a:buAutoNum type="arabicPeriod"/>
            </a:pPr>
            <a:r>
              <a:rPr lang="en-US" dirty="0"/>
              <a:t>Custom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74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our simple demo, we have already show all these thing Blazor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38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31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4841" indent="-234841">
              <a:buAutoNum type="arabicPeriod"/>
            </a:pPr>
            <a:r>
              <a:rPr lang="en-US" dirty="0"/>
              <a:t>Uses SignalR to handle UI render changes</a:t>
            </a:r>
          </a:p>
          <a:p>
            <a:pPr marL="234841" indent="-234841">
              <a:buAutoNum type="arabicPeriod"/>
            </a:pPr>
            <a:r>
              <a:rPr lang="en-US" dirty="0"/>
              <a:t>Uses Virtual Dom</a:t>
            </a:r>
          </a:p>
          <a:p>
            <a:pPr marL="234841" indent="-234841">
              <a:buAutoNum type="arabicPeriod"/>
            </a:pPr>
            <a:r>
              <a:rPr lang="en-US" dirty="0"/>
              <a:t>Publish to an Azure App service</a:t>
            </a:r>
          </a:p>
          <a:p>
            <a:pPr marL="234841" indent="-234841">
              <a:buAutoNum type="arabicPeriod"/>
            </a:pPr>
            <a:r>
              <a:rPr lang="en-US" dirty="0"/>
              <a:t>Gives you full .Net framework feature set</a:t>
            </a:r>
          </a:p>
          <a:p>
            <a:pPr marL="234841" indent="-234841">
              <a:buAutoNum type="arabicPeriod"/>
            </a:pPr>
            <a:r>
              <a:rPr lang="en-US" dirty="0"/>
              <a:t>GA with .Net Core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81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Side</a:t>
            </a:r>
          </a:p>
          <a:p>
            <a:pPr marL="234841" indent="-234841">
              <a:buAutoNum type="arabicPeriod"/>
            </a:pPr>
            <a:r>
              <a:rPr lang="en-US" dirty="0"/>
              <a:t>Uses Web Assembly to run a WASM Mono run time</a:t>
            </a:r>
          </a:p>
          <a:p>
            <a:pPr marL="234841" indent="-234841">
              <a:buAutoNum type="arabicPeriod"/>
            </a:pPr>
            <a:r>
              <a:rPr lang="en-US" dirty="0"/>
              <a:t>Downloads your dlls</a:t>
            </a:r>
          </a:p>
          <a:p>
            <a:pPr marL="234841" indent="-234841">
              <a:buAutoNum type="arabicPeriod"/>
            </a:pPr>
            <a:r>
              <a:rPr lang="en-US" dirty="0"/>
              <a:t>Runs in the Browser sandbox</a:t>
            </a:r>
          </a:p>
          <a:p>
            <a:pPr marL="234841" indent="-234841">
              <a:buAutoNum type="arabicPeriod"/>
            </a:pPr>
            <a:r>
              <a:rPr lang="en-US" dirty="0"/>
              <a:t>Is limited to the browser's capability</a:t>
            </a:r>
          </a:p>
          <a:p>
            <a:pPr marL="234841" indent="-234841">
              <a:buAutoNum type="arabicPeriod"/>
            </a:pPr>
            <a:r>
              <a:rPr lang="en-US" dirty="0"/>
              <a:t>GA with May 2020ish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2D014-5889-49F5-9D7C-F3975D0274D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01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and What is Web Assembly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Stack of 3 technologies</a:t>
            </a:r>
          </a:p>
          <a:p>
            <a:pPr marL="234841" indent="-234841">
              <a:buAutoNum type="arabicPeriod"/>
            </a:pPr>
            <a:endParaRPr lang="en-GB" dirty="0"/>
          </a:p>
          <a:p>
            <a:pPr marL="234841" indent="-234841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4DDF1-948D-4526-BE7B-34874455662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1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B0B8-230A-444B-8A9A-487993C9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FF7D-04BB-40D9-B1AB-0C1E8FB7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7D25-5BA2-4DDC-AF88-3D43389E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12BD-1F8F-4679-B338-934ACB88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B249-7FD8-4324-A18C-D3D4B1E8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1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A06-0FF5-471F-81B7-ACA2096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E29F-6CA9-45D7-A37F-AA6E02AC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0306-A081-4708-A5A4-3A1D8DC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3E444-B77F-476F-9440-DD5CB67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C462-6DF6-4F7E-9AA6-5171BE1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07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B5CA5-8977-4F5C-89ED-22ECF060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311D0-C4FC-408A-8E1E-134651D6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CF84-B65D-492A-9E20-2EAC71C2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752-7BA1-4F26-922B-3ED18553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49B5-763B-41EB-9B5F-906ACEDC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16F-D285-425D-B5C3-BF0C68C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8AD4-1186-499C-9CBF-A66B1F94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B96-6FF2-4B8F-A501-734357E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CB3-0644-49AE-AF8D-C31DF039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64D0-AFB9-45B8-A31B-58161AA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2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5BFF-EC91-4D57-B8AF-BAF720C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1F6F-E84C-4BF6-B07C-936F95D6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6BA2-8F19-42F5-AC94-68AEF05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754A-C159-43DD-9EAF-C0701E4A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BA2A-529F-4332-ABAA-A6DC60CE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7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01F-91E4-488F-AE36-47997B91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407F-7FA6-49C7-93A5-B47A8B5E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DC2CB-45BE-435D-BB75-D9B3E261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6AFE0-A168-4C26-881E-0D1A9D1C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71A8-2A1F-426E-8C09-C61E32B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F2B2-A16E-48BA-AB73-97A028EA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85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A433-C02F-48DE-B04A-0A7294B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7D8A-785A-4444-A372-A724888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8AED-7DF5-4629-9768-4AB28B1A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D5E5-F896-431C-B67E-23A7B168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DD51-4EE4-40F3-937E-7CB16BFED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03E80-3035-415A-88F4-CCFC07F2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C4D06-24D5-458B-A7EE-ED092CF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7EB91-5FFD-4537-8D42-07157B9C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4479-E630-4C44-B4F2-D260D88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AC05B-5954-4626-A3FC-50B9225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FCADA-1B12-4EA3-B5DC-4673A2E5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6549-6D9A-49AC-B145-36A24F6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771F6-F0BC-4384-8E3C-FD6F2070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DA77-59EA-4FE3-80D5-1567D7A3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DD0B5-516F-4E62-950C-FAF9C667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A5E7-AF90-4D8C-A22E-7F734D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20EF-EE35-48EF-861E-CA3D7FC6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3EB9-F138-4340-AC46-3694F9FE4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C08E-E587-42DA-BD42-748F9C4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565B5-3B0F-496F-9AFB-7ABF80DD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BC3F7-38BA-4D47-AD85-B531E72A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394B-89D6-4B45-A5F2-0155A010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09142-9755-458F-AC67-9A30C36D1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984C-1C69-4684-81E4-3C2C93CA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E6AE-837D-46DB-9F54-F9D447A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85B747-BE7F-405E-BE85-338BBEB3E80C}" type="datetimeFigureOut">
              <a:rPr lang="en-GB" smtClean="0"/>
              <a:t>28/09/2019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E130B-D68D-47C2-854C-D3A048C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B867-1BCD-4783-84FE-D3F520D5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54774-E818-4408-B60F-5CF8FED098E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38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F631E88-5C92-4905-AE20-6A2366529726}"/>
              </a:ext>
            </a:extLst>
          </p:cNvPr>
          <p:cNvGrpSpPr/>
          <p:nvPr userDrawn="1"/>
        </p:nvGrpSpPr>
        <p:grpSpPr>
          <a:xfrm>
            <a:off x="-590458" y="-754197"/>
            <a:ext cx="13111203" cy="8340110"/>
            <a:chOff x="-590458" y="-754197"/>
            <a:chExt cx="13111203" cy="83401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D61E47-C645-455B-9A5D-C4B5F3DAAE73}"/>
                </a:ext>
              </a:extLst>
            </p:cNvPr>
            <p:cNvSpPr/>
            <p:nvPr/>
          </p:nvSpPr>
          <p:spPr>
            <a:xfrm rot="21556428">
              <a:off x="-42549" y="258581"/>
              <a:ext cx="12278975" cy="632742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6220D4-37DE-4F27-B77D-8B37306F1BE1}"/>
                </a:ext>
              </a:extLst>
            </p:cNvPr>
            <p:cNvSpPr/>
            <p:nvPr/>
          </p:nvSpPr>
          <p:spPr>
            <a:xfrm rot="478867">
              <a:off x="234300" y="-754197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1A1395-F264-423C-A9CC-2AD4DB493F19}"/>
                </a:ext>
              </a:extLst>
            </p:cNvPr>
            <p:cNvSpPr/>
            <p:nvPr/>
          </p:nvSpPr>
          <p:spPr>
            <a:xfrm rot="10225766" flipH="1">
              <a:off x="-590458" y="56347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0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blutte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wesomeblazor" TargetMode="External"/><Relationship Id="rId3" Type="http://schemas.openxmlformats.org/officeDocument/2006/relationships/hyperlink" Target="https://blazor.net/" TargetMode="External"/><Relationship Id="rId7" Type="http://schemas.openxmlformats.org/officeDocument/2006/relationships/hyperlink" Target="https://aka.ms/blazorworksho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com/preview" TargetMode="External"/><Relationship Id="rId5" Type="http://schemas.openxmlformats.org/officeDocument/2006/relationships/hyperlink" Target="https://dot.net/get-core3" TargetMode="External"/><Relationship Id="rId4" Type="http://schemas.openxmlformats.org/officeDocument/2006/relationships/hyperlink" Target="https://blazor.net/doc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F22717-9CC7-4E4F-8D5D-B2F972BDB086}"/>
              </a:ext>
            </a:extLst>
          </p:cNvPr>
          <p:cNvGrpSpPr/>
          <p:nvPr/>
        </p:nvGrpSpPr>
        <p:grpSpPr>
          <a:xfrm>
            <a:off x="-995208" y="418563"/>
            <a:ext cx="14362718" cy="5320102"/>
            <a:chOff x="-995208" y="418563"/>
            <a:chExt cx="14362718" cy="5320102"/>
          </a:xfrm>
          <a:solidFill>
            <a:srgbClr val="2D2D2D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BEEE7D-7648-48F8-97F8-4B40213E2931}"/>
                </a:ext>
              </a:extLst>
            </p:cNvPr>
            <p:cNvSpPr/>
            <p:nvPr/>
          </p:nvSpPr>
          <p:spPr>
            <a:xfrm rot="21077561">
              <a:off x="-995208" y="1426093"/>
              <a:ext cx="14362718" cy="32339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C8BB360-E53E-42E9-9D9A-5BF1D4C8AC7B}"/>
                </a:ext>
              </a:extLst>
            </p:cNvPr>
            <p:cNvSpPr/>
            <p:nvPr/>
          </p:nvSpPr>
          <p:spPr>
            <a:xfrm>
              <a:off x="0" y="418563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A7F527-4797-40BD-9F80-D9B4119D7E8E}"/>
                </a:ext>
              </a:extLst>
            </p:cNvPr>
            <p:cNvSpPr/>
            <p:nvPr/>
          </p:nvSpPr>
          <p:spPr>
            <a:xfrm rot="9746899" flipH="1">
              <a:off x="-360481" y="3787515"/>
              <a:ext cx="12286445" cy="1951150"/>
            </a:xfrm>
            <a:custGeom>
              <a:avLst/>
              <a:gdLst>
                <a:gd name="connsiteX0" fmla="*/ 0 w 12286445"/>
                <a:gd name="connsiteY0" fmla="*/ 1951150 h 1951150"/>
                <a:gd name="connsiteX1" fmla="*/ 753414 w 12286445"/>
                <a:gd name="connsiteY1" fmla="*/ 1751527 h 1951150"/>
                <a:gd name="connsiteX2" fmla="*/ 772732 w 12286445"/>
                <a:gd name="connsiteY2" fmla="*/ 1777285 h 1951150"/>
                <a:gd name="connsiteX3" fmla="*/ 998113 w 12286445"/>
                <a:gd name="connsiteY3" fmla="*/ 1822361 h 1951150"/>
                <a:gd name="connsiteX4" fmla="*/ 1171977 w 12286445"/>
                <a:gd name="connsiteY4" fmla="*/ 1712891 h 1951150"/>
                <a:gd name="connsiteX5" fmla="*/ 1596980 w 12286445"/>
                <a:gd name="connsiteY5" fmla="*/ 1719330 h 1951150"/>
                <a:gd name="connsiteX6" fmla="*/ 1957589 w 12286445"/>
                <a:gd name="connsiteY6" fmla="*/ 1629178 h 1951150"/>
                <a:gd name="connsiteX7" fmla="*/ 2150772 w 12286445"/>
                <a:gd name="connsiteY7" fmla="*/ 1577662 h 1951150"/>
                <a:gd name="connsiteX8" fmla="*/ 2099256 w 12286445"/>
                <a:gd name="connsiteY8" fmla="*/ 1680693 h 1951150"/>
                <a:gd name="connsiteX9" fmla="*/ 2395470 w 12286445"/>
                <a:gd name="connsiteY9" fmla="*/ 1519707 h 1951150"/>
                <a:gd name="connsiteX10" fmla="*/ 2768958 w 12286445"/>
                <a:gd name="connsiteY10" fmla="*/ 1429555 h 1951150"/>
                <a:gd name="connsiteX11" fmla="*/ 2685245 w 12286445"/>
                <a:gd name="connsiteY11" fmla="*/ 1564783 h 1951150"/>
                <a:gd name="connsiteX12" fmla="*/ 2904186 w 12286445"/>
                <a:gd name="connsiteY12" fmla="*/ 1506829 h 1951150"/>
                <a:gd name="connsiteX13" fmla="*/ 3400023 w 12286445"/>
                <a:gd name="connsiteY13" fmla="*/ 1403798 h 1951150"/>
                <a:gd name="connsiteX14" fmla="*/ 3522372 w 12286445"/>
                <a:gd name="connsiteY14" fmla="*/ 1326524 h 1951150"/>
                <a:gd name="connsiteX15" fmla="*/ 3522372 w 12286445"/>
                <a:gd name="connsiteY15" fmla="*/ 1442434 h 1951150"/>
                <a:gd name="connsiteX16" fmla="*/ 3689797 w 12286445"/>
                <a:gd name="connsiteY16" fmla="*/ 1345843 h 1951150"/>
                <a:gd name="connsiteX17" fmla="*/ 4140558 w 12286445"/>
                <a:gd name="connsiteY17" fmla="*/ 1242812 h 1951150"/>
                <a:gd name="connsiteX18" fmla="*/ 4275786 w 12286445"/>
                <a:gd name="connsiteY18" fmla="*/ 1275009 h 1951150"/>
                <a:gd name="connsiteX19" fmla="*/ 4411014 w 12286445"/>
                <a:gd name="connsiteY19" fmla="*/ 1197736 h 1951150"/>
                <a:gd name="connsiteX20" fmla="*/ 4385256 w 12286445"/>
                <a:gd name="connsiteY20" fmla="*/ 1294327 h 1951150"/>
                <a:gd name="connsiteX21" fmla="*/ 4649273 w 12286445"/>
                <a:gd name="connsiteY21" fmla="*/ 1249251 h 1951150"/>
                <a:gd name="connsiteX22" fmla="*/ 4919730 w 12286445"/>
                <a:gd name="connsiteY22" fmla="*/ 1152660 h 1951150"/>
                <a:gd name="connsiteX23" fmla="*/ 5241701 w 12286445"/>
                <a:gd name="connsiteY23" fmla="*/ 1049629 h 1951150"/>
                <a:gd name="connsiteX24" fmla="*/ 5235262 w 12286445"/>
                <a:gd name="connsiteY24" fmla="*/ 1146220 h 1951150"/>
                <a:gd name="connsiteX25" fmla="*/ 5557234 w 12286445"/>
                <a:gd name="connsiteY25" fmla="*/ 1146220 h 1951150"/>
                <a:gd name="connsiteX26" fmla="*/ 5866327 w 12286445"/>
                <a:gd name="connsiteY26" fmla="*/ 1094705 h 1951150"/>
                <a:gd name="connsiteX27" fmla="*/ 6014434 w 12286445"/>
                <a:gd name="connsiteY27" fmla="*/ 933719 h 1951150"/>
                <a:gd name="connsiteX28" fmla="*/ 6162541 w 12286445"/>
                <a:gd name="connsiteY28" fmla="*/ 1004552 h 1951150"/>
                <a:gd name="connsiteX29" fmla="*/ 6336406 w 12286445"/>
                <a:gd name="connsiteY29" fmla="*/ 901522 h 1951150"/>
                <a:gd name="connsiteX30" fmla="*/ 6581104 w 12286445"/>
                <a:gd name="connsiteY30" fmla="*/ 843567 h 1951150"/>
                <a:gd name="connsiteX31" fmla="*/ 6484513 w 12286445"/>
                <a:gd name="connsiteY31" fmla="*/ 953037 h 1951150"/>
                <a:gd name="connsiteX32" fmla="*/ 6735651 w 12286445"/>
                <a:gd name="connsiteY32" fmla="*/ 933719 h 1951150"/>
                <a:gd name="connsiteX33" fmla="*/ 6999668 w 12286445"/>
                <a:gd name="connsiteY33" fmla="*/ 779172 h 1951150"/>
                <a:gd name="connsiteX34" fmla="*/ 7418231 w 12286445"/>
                <a:gd name="connsiteY34" fmla="*/ 740536 h 1951150"/>
                <a:gd name="connsiteX35" fmla="*/ 7521262 w 12286445"/>
                <a:gd name="connsiteY35" fmla="*/ 676141 h 1951150"/>
                <a:gd name="connsiteX36" fmla="*/ 7553459 w 12286445"/>
                <a:gd name="connsiteY36" fmla="*/ 779172 h 1951150"/>
                <a:gd name="connsiteX37" fmla="*/ 7708006 w 12286445"/>
                <a:gd name="connsiteY37" fmla="*/ 772733 h 1951150"/>
                <a:gd name="connsiteX38" fmla="*/ 7920507 w 12286445"/>
                <a:gd name="connsiteY38" fmla="*/ 682581 h 1951150"/>
                <a:gd name="connsiteX39" fmla="*/ 8236039 w 12286445"/>
                <a:gd name="connsiteY39" fmla="*/ 618186 h 1951150"/>
                <a:gd name="connsiteX40" fmla="*/ 8223161 w 12286445"/>
                <a:gd name="connsiteY40" fmla="*/ 714778 h 1951150"/>
                <a:gd name="connsiteX41" fmla="*/ 8654603 w 12286445"/>
                <a:gd name="connsiteY41" fmla="*/ 650383 h 1951150"/>
                <a:gd name="connsiteX42" fmla="*/ 8912180 w 12286445"/>
                <a:gd name="connsiteY42" fmla="*/ 502276 h 1951150"/>
                <a:gd name="connsiteX43" fmla="*/ 9073166 w 12286445"/>
                <a:gd name="connsiteY43" fmla="*/ 470079 h 1951150"/>
                <a:gd name="connsiteX44" fmla="*/ 9098924 w 12286445"/>
                <a:gd name="connsiteY44" fmla="*/ 573110 h 1951150"/>
                <a:gd name="connsiteX45" fmla="*/ 9304986 w 12286445"/>
                <a:gd name="connsiteY45" fmla="*/ 502276 h 1951150"/>
                <a:gd name="connsiteX46" fmla="*/ 9478851 w 12286445"/>
                <a:gd name="connsiteY46" fmla="*/ 425003 h 1951150"/>
                <a:gd name="connsiteX47" fmla="*/ 9665594 w 12286445"/>
                <a:gd name="connsiteY47" fmla="*/ 470079 h 1951150"/>
                <a:gd name="connsiteX48" fmla="*/ 9665594 w 12286445"/>
                <a:gd name="connsiteY48" fmla="*/ 470079 h 1951150"/>
                <a:gd name="connsiteX49" fmla="*/ 9884535 w 12286445"/>
                <a:gd name="connsiteY49" fmla="*/ 405685 h 1951150"/>
                <a:gd name="connsiteX50" fmla="*/ 10142113 w 12286445"/>
                <a:gd name="connsiteY50" fmla="*/ 315533 h 1951150"/>
                <a:gd name="connsiteX51" fmla="*/ 10103476 w 12286445"/>
                <a:gd name="connsiteY51" fmla="*/ 399245 h 1951150"/>
                <a:gd name="connsiteX52" fmla="*/ 10328856 w 12286445"/>
                <a:gd name="connsiteY52" fmla="*/ 360609 h 1951150"/>
                <a:gd name="connsiteX53" fmla="*/ 10406130 w 12286445"/>
                <a:gd name="connsiteY53" fmla="*/ 283336 h 1951150"/>
                <a:gd name="connsiteX54" fmla="*/ 10541358 w 12286445"/>
                <a:gd name="connsiteY54" fmla="*/ 289775 h 1951150"/>
                <a:gd name="connsiteX55" fmla="*/ 10644389 w 12286445"/>
                <a:gd name="connsiteY55" fmla="*/ 199623 h 1951150"/>
                <a:gd name="connsiteX56" fmla="*/ 10625070 w 12286445"/>
                <a:gd name="connsiteY56" fmla="*/ 296214 h 1951150"/>
                <a:gd name="connsiteX57" fmla="*/ 10844011 w 12286445"/>
                <a:gd name="connsiteY57" fmla="*/ 186744 h 1951150"/>
                <a:gd name="connsiteX58" fmla="*/ 10953482 w 12286445"/>
                <a:gd name="connsiteY58" fmla="*/ 283336 h 1951150"/>
                <a:gd name="connsiteX59" fmla="*/ 11133786 w 12286445"/>
                <a:gd name="connsiteY59" fmla="*/ 212502 h 1951150"/>
                <a:gd name="connsiteX60" fmla="*/ 11326969 w 12286445"/>
                <a:gd name="connsiteY60" fmla="*/ 141668 h 1951150"/>
                <a:gd name="connsiteX61" fmla="*/ 11571668 w 12286445"/>
                <a:gd name="connsiteY61" fmla="*/ 206062 h 1951150"/>
                <a:gd name="connsiteX62" fmla="*/ 11977352 w 12286445"/>
                <a:gd name="connsiteY62" fmla="*/ 45076 h 1951150"/>
                <a:gd name="connsiteX63" fmla="*/ 12170535 w 12286445"/>
                <a:gd name="connsiteY63" fmla="*/ 12879 h 1951150"/>
                <a:gd name="connsiteX64" fmla="*/ 12286445 w 12286445"/>
                <a:gd name="connsiteY64" fmla="*/ 0 h 1951150"/>
                <a:gd name="connsiteX65" fmla="*/ 12247808 w 12286445"/>
                <a:gd name="connsiteY65" fmla="*/ 289775 h 195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286445" h="1951150">
                  <a:moveTo>
                    <a:pt x="0" y="1951150"/>
                  </a:moveTo>
                  <a:lnTo>
                    <a:pt x="753414" y="1751527"/>
                  </a:lnTo>
                  <a:lnTo>
                    <a:pt x="772732" y="1777285"/>
                  </a:lnTo>
                  <a:lnTo>
                    <a:pt x="998113" y="1822361"/>
                  </a:lnTo>
                  <a:lnTo>
                    <a:pt x="1171977" y="1712891"/>
                  </a:lnTo>
                  <a:lnTo>
                    <a:pt x="1596980" y="1719330"/>
                  </a:lnTo>
                  <a:lnTo>
                    <a:pt x="1957589" y="1629178"/>
                  </a:lnTo>
                  <a:lnTo>
                    <a:pt x="2150772" y="1577662"/>
                  </a:lnTo>
                  <a:lnTo>
                    <a:pt x="2099256" y="1680693"/>
                  </a:lnTo>
                  <a:lnTo>
                    <a:pt x="2395470" y="1519707"/>
                  </a:lnTo>
                  <a:lnTo>
                    <a:pt x="2768958" y="1429555"/>
                  </a:lnTo>
                  <a:lnTo>
                    <a:pt x="2685245" y="1564783"/>
                  </a:lnTo>
                  <a:lnTo>
                    <a:pt x="2904186" y="1506829"/>
                  </a:lnTo>
                  <a:lnTo>
                    <a:pt x="3400023" y="1403798"/>
                  </a:lnTo>
                  <a:lnTo>
                    <a:pt x="3522372" y="1326524"/>
                  </a:lnTo>
                  <a:lnTo>
                    <a:pt x="3522372" y="1442434"/>
                  </a:lnTo>
                  <a:lnTo>
                    <a:pt x="3689797" y="1345843"/>
                  </a:lnTo>
                  <a:lnTo>
                    <a:pt x="4140558" y="1242812"/>
                  </a:lnTo>
                  <a:lnTo>
                    <a:pt x="4275786" y="1275009"/>
                  </a:lnTo>
                  <a:lnTo>
                    <a:pt x="4411014" y="1197736"/>
                  </a:lnTo>
                  <a:lnTo>
                    <a:pt x="4385256" y="1294327"/>
                  </a:lnTo>
                  <a:lnTo>
                    <a:pt x="4649273" y="1249251"/>
                  </a:lnTo>
                  <a:lnTo>
                    <a:pt x="4919730" y="1152660"/>
                  </a:lnTo>
                  <a:lnTo>
                    <a:pt x="5241701" y="1049629"/>
                  </a:lnTo>
                  <a:lnTo>
                    <a:pt x="5235262" y="1146220"/>
                  </a:lnTo>
                  <a:lnTo>
                    <a:pt x="5557234" y="1146220"/>
                  </a:lnTo>
                  <a:lnTo>
                    <a:pt x="5866327" y="1094705"/>
                  </a:lnTo>
                  <a:lnTo>
                    <a:pt x="6014434" y="933719"/>
                  </a:lnTo>
                  <a:lnTo>
                    <a:pt x="6162541" y="1004552"/>
                  </a:lnTo>
                  <a:lnTo>
                    <a:pt x="6336406" y="901522"/>
                  </a:lnTo>
                  <a:lnTo>
                    <a:pt x="6581104" y="843567"/>
                  </a:lnTo>
                  <a:lnTo>
                    <a:pt x="6484513" y="953037"/>
                  </a:lnTo>
                  <a:lnTo>
                    <a:pt x="6735651" y="933719"/>
                  </a:lnTo>
                  <a:lnTo>
                    <a:pt x="6999668" y="779172"/>
                  </a:lnTo>
                  <a:lnTo>
                    <a:pt x="7418231" y="740536"/>
                  </a:lnTo>
                  <a:lnTo>
                    <a:pt x="7521262" y="676141"/>
                  </a:lnTo>
                  <a:lnTo>
                    <a:pt x="7553459" y="779172"/>
                  </a:lnTo>
                  <a:lnTo>
                    <a:pt x="7708006" y="772733"/>
                  </a:lnTo>
                  <a:lnTo>
                    <a:pt x="7920507" y="682581"/>
                  </a:lnTo>
                  <a:lnTo>
                    <a:pt x="8236039" y="618186"/>
                  </a:lnTo>
                  <a:lnTo>
                    <a:pt x="8223161" y="714778"/>
                  </a:lnTo>
                  <a:lnTo>
                    <a:pt x="8654603" y="650383"/>
                  </a:lnTo>
                  <a:lnTo>
                    <a:pt x="8912180" y="502276"/>
                  </a:lnTo>
                  <a:lnTo>
                    <a:pt x="9073166" y="470079"/>
                  </a:lnTo>
                  <a:lnTo>
                    <a:pt x="9098924" y="573110"/>
                  </a:lnTo>
                  <a:lnTo>
                    <a:pt x="9304986" y="502276"/>
                  </a:lnTo>
                  <a:lnTo>
                    <a:pt x="9478851" y="425003"/>
                  </a:lnTo>
                  <a:lnTo>
                    <a:pt x="9665594" y="470079"/>
                  </a:lnTo>
                  <a:lnTo>
                    <a:pt x="9665594" y="470079"/>
                  </a:lnTo>
                  <a:lnTo>
                    <a:pt x="9884535" y="405685"/>
                  </a:lnTo>
                  <a:lnTo>
                    <a:pt x="10142113" y="315533"/>
                  </a:lnTo>
                  <a:lnTo>
                    <a:pt x="10103476" y="399245"/>
                  </a:lnTo>
                  <a:lnTo>
                    <a:pt x="10328856" y="360609"/>
                  </a:lnTo>
                  <a:lnTo>
                    <a:pt x="10406130" y="283336"/>
                  </a:lnTo>
                  <a:lnTo>
                    <a:pt x="10541358" y="289775"/>
                  </a:lnTo>
                  <a:lnTo>
                    <a:pt x="10644389" y="199623"/>
                  </a:lnTo>
                  <a:lnTo>
                    <a:pt x="10625070" y="296214"/>
                  </a:lnTo>
                  <a:lnTo>
                    <a:pt x="10844011" y="186744"/>
                  </a:lnTo>
                  <a:lnTo>
                    <a:pt x="10953482" y="283336"/>
                  </a:lnTo>
                  <a:lnTo>
                    <a:pt x="11133786" y="212502"/>
                  </a:lnTo>
                  <a:lnTo>
                    <a:pt x="11326969" y="141668"/>
                  </a:lnTo>
                  <a:lnTo>
                    <a:pt x="11571668" y="206062"/>
                  </a:lnTo>
                  <a:lnTo>
                    <a:pt x="11977352" y="45076"/>
                  </a:lnTo>
                  <a:lnTo>
                    <a:pt x="12170535" y="12879"/>
                  </a:lnTo>
                  <a:lnTo>
                    <a:pt x="12286445" y="0"/>
                  </a:lnTo>
                  <a:lnTo>
                    <a:pt x="12247808" y="289775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 rot="21077561">
            <a:off x="2844090" y="3719278"/>
            <a:ext cx="696857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  NEW  .NET  SPA  FRAMEWORK </a:t>
            </a:r>
            <a:endParaRPr lang="en-GB" sz="32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 rot="21077561">
            <a:off x="3042239" y="1973758"/>
            <a:ext cx="6182954" cy="1453829"/>
            <a:chOff x="977953" y="2433131"/>
            <a:chExt cx="6182954" cy="1453829"/>
          </a:xfrm>
          <a:solidFill>
            <a:schemeClr val="bg1"/>
          </a:solidFill>
          <a:effectLst>
            <a:outerShdw blurRad="165100" dist="38100" dir="5400000" algn="t" rotWithShape="0">
              <a:prstClr val="black"/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420554-E674-45CA-86FA-2B37D3702051}"/>
              </a:ext>
            </a:extLst>
          </p:cNvPr>
          <p:cNvGrpSpPr/>
          <p:nvPr/>
        </p:nvGrpSpPr>
        <p:grpSpPr>
          <a:xfrm rot="194793">
            <a:off x="7830346" y="5169373"/>
            <a:ext cx="3875139" cy="1398467"/>
            <a:chOff x="7553457" y="4799098"/>
            <a:chExt cx="4205839" cy="17013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ED691-FDBA-4F06-8DC1-7D20D1ADFD12}"/>
                </a:ext>
              </a:extLst>
            </p:cNvPr>
            <p:cNvSpPr/>
            <p:nvPr/>
          </p:nvSpPr>
          <p:spPr>
            <a:xfrm>
              <a:off x="7553460" y="4799098"/>
              <a:ext cx="3904319" cy="1701337"/>
            </a:xfrm>
            <a:prstGeom prst="roundRect">
              <a:avLst>
                <a:gd name="adj" fmla="val 1326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953AF-FB5D-49EA-9F02-0A0DE9A793CF}"/>
                </a:ext>
              </a:extLst>
            </p:cNvPr>
            <p:cNvSpPr txBox="1"/>
            <p:nvPr/>
          </p:nvSpPr>
          <p:spPr>
            <a:xfrm>
              <a:off x="7795131" y="5718156"/>
              <a:ext cx="3964165" cy="63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400" b="1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@CodingWithDavid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B2B99-E840-4DCD-817C-84925A5B29E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457" y="5728529"/>
              <a:ext cx="416279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9DF490-3A99-4018-832A-E653260D14EF}"/>
                </a:ext>
              </a:extLst>
            </p:cNvPr>
            <p:cNvSpPr/>
            <p:nvPr/>
          </p:nvSpPr>
          <p:spPr>
            <a:xfrm>
              <a:off x="7808952" y="4868266"/>
              <a:ext cx="341709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GB" sz="2200" spc="300" dirty="0">
                  <a:solidFill>
                    <a:srgbClr val="C00000"/>
                  </a:solidFill>
                  <a:latin typeface="Abadi" panose="020B0604020104020204" pitchFamily="34" charset="0"/>
                  <a:cs typeface="Calibri" panose="020F0502020204030204" pitchFamily="34" charset="0"/>
                </a:rPr>
                <a:t>David Gallivan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96FB9-F942-41BE-818E-060F49F9C889}"/>
                </a:ext>
              </a:extLst>
            </p:cNvPr>
            <p:cNvSpPr/>
            <p:nvPr/>
          </p:nvSpPr>
          <p:spPr>
            <a:xfrm>
              <a:off x="7820045" y="5158323"/>
              <a:ext cx="3874300" cy="483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endParaRPr lang="en-GB" sz="2200" spc="300" dirty="0">
                <a:solidFill>
                  <a:srgbClr val="C00000"/>
                </a:solidFill>
                <a:latin typeface="Abadi Extra Light" panose="020B020402010402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8089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961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5457612" y="3343378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1114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1651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1263-127E-4E89-A095-FC1CFD368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21" t="11142" r="36523" b="38511"/>
          <a:stretch/>
        </p:blipFill>
        <p:spPr>
          <a:xfrm>
            <a:off x="5475783" y="4817830"/>
            <a:ext cx="899023" cy="89303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BF0533-D6D9-4A30-B689-6398E52D21E6}"/>
              </a:ext>
            </a:extLst>
          </p:cNvPr>
          <p:cNvGrpSpPr/>
          <p:nvPr/>
        </p:nvGrpSpPr>
        <p:grpSpPr>
          <a:xfrm>
            <a:off x="5395858" y="3300774"/>
            <a:ext cx="935363" cy="791647"/>
            <a:chOff x="809408" y="5164739"/>
            <a:chExt cx="1531302" cy="12960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6E15BE-C80D-48F5-9FDF-3B960B3182A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EF0499-E74C-4677-9AD4-A42B2F171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548E8-8814-43F6-A46E-79BB4CD4ED66}"/>
              </a:ext>
            </a:extLst>
          </p:cNvPr>
          <p:cNvGrpSpPr/>
          <p:nvPr/>
        </p:nvGrpSpPr>
        <p:grpSpPr>
          <a:xfrm>
            <a:off x="5204172" y="2047241"/>
            <a:ext cx="1377698" cy="323945"/>
            <a:chOff x="977953" y="2433131"/>
            <a:chExt cx="6182954" cy="1453829"/>
          </a:xfrm>
          <a:solidFill>
            <a:schemeClr val="bg1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2B8D28-6842-43BA-9E68-180916F1544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39657B-A9F5-4FEE-84B0-636623B8CD14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01BAAE-04AB-423B-9AD0-6AAE5BFA4169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4C6E02-F199-473B-B242-C5E05D7077C8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88AC8C-9EC6-4433-A399-0E8D6FA95C07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EDF9FE-4302-483E-9D0B-3F9C0395EFD2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2270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F80273-C175-430B-A5F7-D64B2ED2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071562"/>
            <a:ext cx="75057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104006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Choosing the right hosting model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50853-6F89-445E-B424-6D25CBDB7511}"/>
              </a:ext>
            </a:extLst>
          </p:cNvPr>
          <p:cNvSpPr/>
          <p:nvPr/>
        </p:nvSpPr>
        <p:spPr>
          <a:xfrm>
            <a:off x="1050313" y="2722161"/>
            <a:ext cx="2150087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Server?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34615-FEB9-4528-9B6A-025714193177}"/>
              </a:ext>
            </a:extLst>
          </p:cNvPr>
          <p:cNvSpPr/>
          <p:nvPr/>
        </p:nvSpPr>
        <p:spPr>
          <a:xfrm>
            <a:off x="3581704" y="2722161"/>
            <a:ext cx="2297321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Client?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FBC530-2700-451A-9FC3-7796EF7827B4}"/>
              </a:ext>
            </a:extLst>
          </p:cNvPr>
          <p:cNvSpPr/>
          <p:nvPr/>
        </p:nvSpPr>
        <p:spPr>
          <a:xfrm>
            <a:off x="6252579" y="2722161"/>
            <a:ext cx="2891422" cy="1088214"/>
          </a:xfrm>
          <a:prstGeom prst="roundRect">
            <a:avLst>
              <a:gd name="adj" fmla="val 13260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Asp.Net Core?</a:t>
            </a:r>
          </a:p>
        </p:txBody>
      </p:sp>
    </p:spTree>
    <p:extLst>
      <p:ext uri="{BB962C8B-B14F-4D97-AF65-F5344CB8AC3E}">
        <p14:creationId xmlns:p14="http://schemas.microsoft.com/office/powerpoint/2010/main" val="263077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2737614" y="4634928"/>
            <a:ext cx="1883638" cy="1629335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6797833" y="4603466"/>
            <a:ext cx="2449665" cy="1781477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4666344" y="4485339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4743359" y="276194"/>
            <a:ext cx="2561920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7531388" y="520546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585245" y="711996"/>
            <a:ext cx="4759570" cy="3692607"/>
          </a:xfrm>
          <a:prstGeom prst="wedgeRoundRectCallout">
            <a:avLst>
              <a:gd name="adj1" fmla="val 20776"/>
              <a:gd name="adj2" fmla="val 4305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Thin client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Full .Net runtime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Code Never Leaves Server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Simpler arch.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All Browser Support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7151526" y="860969"/>
            <a:ext cx="4570491" cy="3425620"/>
          </a:xfrm>
          <a:prstGeom prst="wedgeRoundRectCallout">
            <a:avLst>
              <a:gd name="adj1" fmla="val -47758"/>
              <a:gd name="adj2" fmla="val 24091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r>
              <a:rPr lang="en-GB" sz="2800" dirty="0">
                <a:latin typeface="Abadi Extra Light" panose="020B0204020104020204" pitchFamily="34" charset="0"/>
              </a:rPr>
              <a:t>&gt; </a:t>
            </a:r>
            <a:r>
              <a:rPr lang="en-GB" sz="3200" dirty="0">
                <a:latin typeface="Abadi Extra Light" panose="020B0204020104020204" pitchFamily="34" charset="0"/>
              </a:rPr>
              <a:t>No offline</a:t>
            </a:r>
          </a:p>
          <a:p>
            <a:r>
              <a:rPr lang="en-GB" sz="3200" dirty="0">
                <a:latin typeface="Abadi Extra Light" panose="020B0204020104020204" pitchFamily="34" charset="0"/>
              </a:rPr>
              <a:t>&gt; Latency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Server resources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18933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5319640" y="276194"/>
            <a:ext cx="1409360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Client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40438" y="720955"/>
            <a:ext cx="4547224" cy="3998529"/>
          </a:xfrm>
          <a:prstGeom prst="wedgeRoundRectCallout">
            <a:avLst>
              <a:gd name="adj1" fmla="val 20776"/>
              <a:gd name="adj2" fmla="val 4305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True SPA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Supports offline, static files, PWA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All processing on the client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Allows Server–less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DOM updates local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7720699" y="867077"/>
            <a:ext cx="4386379" cy="4572127"/>
          </a:xfrm>
          <a:prstGeom prst="wedgeRoundRectCallout">
            <a:avLst>
              <a:gd name="adj1" fmla="val -47758"/>
              <a:gd name="adj2" fmla="val 24091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Only support modern browsers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Requires Web Assembly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Larger Downloads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Debug tools not mature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Limited to Browser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7DD1240-C1FD-443B-9779-51BA0403FE21}"/>
              </a:ext>
            </a:extLst>
          </p:cNvPr>
          <p:cNvGrpSpPr/>
          <p:nvPr/>
        </p:nvGrpSpPr>
        <p:grpSpPr>
          <a:xfrm>
            <a:off x="4615329" y="2741407"/>
            <a:ext cx="2843157" cy="3668646"/>
            <a:chOff x="6763966" y="1195735"/>
            <a:chExt cx="4748598" cy="458231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65684D3-35ED-4CAF-8D44-1C3E03F7E374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FF8B421-16A6-462F-82A1-E9BF40F08D9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7AFEF85-9CA0-41CD-A75B-4CE525AF9134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04E947E-5BC7-437D-85A0-D022E02BA23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26E6A7F-2FC4-40D1-995A-14A8E1D60A52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2B99E10-F097-4386-91A2-9E0BEE78C43D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A388B709-F314-4A1A-9447-084C573F3A20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0EC30D9-61A1-4564-830B-93E87D0D55B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CAE9E2E-44A6-4EDD-BD10-442EE388365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A4E3BC-EBBC-4000-B52B-27DE3C66FA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A94E788-40FC-4025-A799-1274D43E29D3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C54CE16-92DF-4E8F-8ADE-1F3A64CAB153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79D0F62-635C-4247-BE23-1FB058FC1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335F30-E00B-4E7D-8DEF-A1DEDC7612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88BA2D-2B5B-4644-B5D4-A9C6AA242F85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41C5EB6-9B18-4C28-9B4E-1456D5B8E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5E816AD-0CD1-450D-A182-5580E97B7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C751740-0012-49DE-8934-7F42647A6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AA07A48-4717-48A1-80F2-72F93506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C5FB6B4-BC0A-4B7F-8E98-FA1D0284EFA4}"/>
              </a:ext>
            </a:extLst>
          </p:cNvPr>
          <p:cNvGrpSpPr/>
          <p:nvPr/>
        </p:nvGrpSpPr>
        <p:grpSpPr>
          <a:xfrm>
            <a:off x="5075816" y="3750662"/>
            <a:ext cx="1859882" cy="1516178"/>
            <a:chOff x="981355" y="2208440"/>
            <a:chExt cx="1859882" cy="1516178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B38A8525-39AC-427B-BFC0-33DBA3DD5FBF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18E9840-2A4D-4EA8-9435-5E88EDAC398A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2E84BAA8-2F96-4A03-890D-F1E17385D2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C250178-143B-4388-9F79-CF63DFCB7CBC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70FD4FD2-5F25-4DB9-8B17-BFE316D31473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9057A865-0EAA-4BF2-B406-55F347BCFD8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C99BE92A-F8A5-4E19-8795-24BE1246FEBF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D10B7896-B91E-49F7-B8F2-668C68DCA29D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D860560-46D0-417E-9309-B781401A266D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87DD078-0E2E-4829-B155-C1D855A978D8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82A11FB-95F3-4B1A-8A64-518DF8782B93}"/>
              </a:ext>
            </a:extLst>
          </p:cNvPr>
          <p:cNvSpPr/>
          <p:nvPr/>
        </p:nvSpPr>
        <p:spPr>
          <a:xfrm>
            <a:off x="5467828" y="5600325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1" name="Graphic 140" descr="Line Arrow: Clockwise curve">
            <a:extLst>
              <a:ext uri="{FF2B5EF4-FFF2-40B4-BE49-F238E27FC236}">
                <a16:creationId xmlns:a16="http://schemas.microsoft.com/office/drawing/2014/main" id="{F243F91B-6ADC-4DCA-9AA2-EC8135DA6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633442" y="5083807"/>
            <a:ext cx="351788" cy="575702"/>
          </a:xfrm>
          <a:prstGeom prst="rect">
            <a:avLst/>
          </a:prstGeom>
        </p:spPr>
      </p:pic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C4B9EB84-D84E-4B6A-AA68-34241D328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979479" y="5117870"/>
            <a:ext cx="351788" cy="57570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326E41-D3F0-4692-9071-D70817F796DD}"/>
              </a:ext>
            </a:extLst>
          </p:cNvPr>
          <p:cNvGrpSpPr/>
          <p:nvPr/>
        </p:nvGrpSpPr>
        <p:grpSpPr>
          <a:xfrm>
            <a:off x="5994970" y="4430344"/>
            <a:ext cx="729639" cy="656051"/>
            <a:chOff x="809408" y="5164739"/>
            <a:chExt cx="1531302" cy="12960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AB66BF-9346-48FF-AF54-DFFB391A4655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6B57107-1D05-4C7B-B92D-36F9EB567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69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3836866" y="276194"/>
            <a:ext cx="4374916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ASP.Net Core Client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25A8D1D-A048-4404-9072-02B4E47F0370}"/>
              </a:ext>
            </a:extLst>
          </p:cNvPr>
          <p:cNvSpPr/>
          <p:nvPr/>
        </p:nvSpPr>
        <p:spPr>
          <a:xfrm>
            <a:off x="40438" y="720955"/>
            <a:ext cx="4547224" cy="3692607"/>
          </a:xfrm>
          <a:prstGeom prst="wedgeRoundRectCallout">
            <a:avLst>
              <a:gd name="adj1" fmla="val 20776"/>
              <a:gd name="adj2" fmla="val 43058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dirty="0">
                <a:latin typeface="Abadi" panose="020B0604020104020204" pitchFamily="34" charset="0"/>
              </a:rPr>
              <a:t>Pros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Processes on the client and the server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Allow offline mode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Full .Net Runtime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Shared data objects</a:t>
            </a:r>
          </a:p>
        </p:txBody>
      </p:sp>
      <p:sp>
        <p:nvSpPr>
          <p:cNvPr id="111" name="Speech Bubble: Rectangle with Corners Rounded 110">
            <a:extLst>
              <a:ext uri="{FF2B5EF4-FFF2-40B4-BE49-F238E27FC236}">
                <a16:creationId xmlns:a16="http://schemas.microsoft.com/office/drawing/2014/main" id="{A9F7B4E7-5DCC-4824-91F3-47239A85B7DF}"/>
              </a:ext>
            </a:extLst>
          </p:cNvPr>
          <p:cNvSpPr/>
          <p:nvPr/>
        </p:nvSpPr>
        <p:spPr>
          <a:xfrm>
            <a:off x="7720699" y="867078"/>
            <a:ext cx="4386379" cy="3425620"/>
          </a:xfrm>
          <a:prstGeom prst="wedgeRoundRectCallout">
            <a:avLst>
              <a:gd name="adj1" fmla="val -47758"/>
              <a:gd name="adj2" fmla="val 24091"/>
              <a:gd name="adj3" fmla="val 16667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n-GB" sz="3200" dirty="0">
                <a:latin typeface="Abadi" panose="020B0604020104020204" pitchFamily="34" charset="0"/>
              </a:rPr>
              <a:t>Cons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Only support modern browsers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Larger Downloads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Debug tools not mature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>
                <a:latin typeface="Abadi Extra Light" panose="020B0204020104020204" pitchFamily="34" charset="0"/>
              </a:rPr>
              <a:t>Limited to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F687D-AD8A-4C2B-8042-B4B01A08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5" y="4292698"/>
            <a:ext cx="3501632" cy="219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8046500" y="2276855"/>
            <a:ext cx="236795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PUBLISHING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266EFE-7FDE-4C7B-A04B-3E62B02A337E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C45CDE-36DE-46C0-9FB9-6A9EFA715ABE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09018-2A8F-4D06-99F1-58A68B00541B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7941AE-6213-4108-B3B5-84732481DCBC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16163F-4DBC-4AC1-8100-ADBEC8FF6B9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E56312-7B1E-47F0-A3AC-60DEFB0A196F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74F135-ED18-422E-8542-3DFDD24F7141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666554" y="1397991"/>
            <a:ext cx="39228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MODEL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7603605" y="1397991"/>
            <a:ext cx="416171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FORMS &amp; VALIDATION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812637" y="519127"/>
            <a:ext cx="46169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DEPENDENCY INJECTION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8022596" y="4034583"/>
            <a:ext cx="285526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AUTO REBUILD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1494036" y="4034583"/>
            <a:ext cx="26997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UNIT TESTING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7671476" y="4913447"/>
            <a:ext cx="3966150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JAVASCRIPT INTEROP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6847026" y="519127"/>
            <a:ext cx="481253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SERVER-SIDE RENDERING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853269" y="2276855"/>
            <a:ext cx="232467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DEBUGGING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582301" y="5792312"/>
            <a:ext cx="489909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INTELLISENSE &amp; TOOLING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8444891" y="3155719"/>
            <a:ext cx="18165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LAYOUTS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606441" y="4913447"/>
            <a:ext cx="405431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ASSEMBLY TRIMMING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6797690" y="579231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978908" y="3155719"/>
            <a:ext cx="180049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ROUTING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5610043" y="4024334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4770919" y="4024334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6088772" y="4022437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6563225" y="4022437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785567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0C112-BFBD-4BBD-8AE5-7CFEC64073F9}"/>
              </a:ext>
            </a:extLst>
          </p:cNvPr>
          <p:cNvSpPr/>
          <p:nvPr/>
        </p:nvSpPr>
        <p:spPr>
          <a:xfrm>
            <a:off x="893935" y="1214056"/>
            <a:ext cx="102370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Future of BLAZOR on the Client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D3F750-19BA-4E55-BFB3-6BCD5250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0964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48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17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C336232-8893-4D94-BAF3-969DCDA6AF22}"/>
              </a:ext>
            </a:extLst>
          </p:cNvPr>
          <p:cNvSpPr/>
          <p:nvPr/>
        </p:nvSpPr>
        <p:spPr>
          <a:xfrm>
            <a:off x="7202306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</a:p>
        </p:txBody>
      </p: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88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5F192-1F0C-4825-89D2-585833CD1769}"/>
              </a:ext>
            </a:extLst>
          </p:cNvPr>
          <p:cNvSpPr/>
          <p:nvPr/>
        </p:nvSpPr>
        <p:spPr>
          <a:xfrm>
            <a:off x="144717" y="317225"/>
            <a:ext cx="10889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So many platforms, so little time…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0C0210C4-C52E-4FF6-BAE8-F1F6790E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1327" y="919303"/>
            <a:ext cx="1371600" cy="1371600"/>
          </a:xfrm>
          <a:prstGeom prst="rect">
            <a:avLst/>
          </a:prstGeom>
        </p:spPr>
      </p:pic>
      <p:pic>
        <p:nvPicPr>
          <p:cNvPr id="6" name="Graphic 5" descr="Television">
            <a:extLst>
              <a:ext uri="{FF2B5EF4-FFF2-40B4-BE49-F238E27FC236}">
                <a16:creationId xmlns:a16="http://schemas.microsoft.com/office/drawing/2014/main" id="{0BD661CC-FCEA-43AC-A518-3A87A3302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5181" y="3548495"/>
            <a:ext cx="1371600" cy="1371600"/>
          </a:xfrm>
          <a:prstGeom prst="rect">
            <a:avLst/>
          </a:prstGeom>
        </p:spPr>
      </p:pic>
      <p:pic>
        <p:nvPicPr>
          <p:cNvPr id="7" name="Graphic 6" descr="Watch">
            <a:extLst>
              <a:ext uri="{FF2B5EF4-FFF2-40B4-BE49-F238E27FC236}">
                <a16:creationId xmlns:a16="http://schemas.microsoft.com/office/drawing/2014/main" id="{F02C5DDB-BFB4-48DF-8B35-009FFC6E2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8813" y="4920095"/>
            <a:ext cx="1371600" cy="1371600"/>
          </a:xfrm>
          <a:prstGeom prst="rect">
            <a:avLst/>
          </a:prstGeom>
        </p:spPr>
      </p:pic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D92E8F80-CE7C-43E4-A65B-E4FD7A4D09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7472" y="2176895"/>
            <a:ext cx="1371600" cy="1371600"/>
          </a:xfrm>
          <a:prstGeom prst="rect">
            <a:avLst/>
          </a:prstGeom>
        </p:spPr>
      </p:pic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150CF8E7-514A-494E-8402-4EA971E515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3773" y="2220192"/>
            <a:ext cx="2743200" cy="2743200"/>
          </a:xfrm>
          <a:prstGeom prst="rect">
            <a:avLst/>
          </a:prstGeom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9513898-8893-466D-8BC6-25C3392437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02" y="2949133"/>
            <a:ext cx="1371600" cy="1371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81EBBA-6F59-42F1-AA0A-312ED3287F9B}"/>
              </a:ext>
            </a:extLst>
          </p:cNvPr>
          <p:cNvGrpSpPr/>
          <p:nvPr/>
        </p:nvGrpSpPr>
        <p:grpSpPr>
          <a:xfrm>
            <a:off x="4526973" y="1605103"/>
            <a:ext cx="4028208" cy="4000792"/>
            <a:chOff x="4526973" y="1605103"/>
            <a:chExt cx="4028208" cy="40007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FF9CCE-088B-4F2E-9C69-8A59E273FB84}"/>
                </a:ext>
              </a:extLst>
            </p:cNvPr>
            <p:cNvCxnSpPr>
              <a:stCxn id="9" idx="3"/>
              <a:endCxn id="5" idx="1"/>
            </p:cNvCxnSpPr>
            <p:nvPr/>
          </p:nvCxnSpPr>
          <p:spPr>
            <a:xfrm flipV="1">
              <a:off x="4526973" y="1605103"/>
              <a:ext cx="4014354" cy="1986689"/>
            </a:xfrm>
            <a:prstGeom prst="straightConnector1">
              <a:avLst/>
            </a:prstGeom>
            <a:ln w="127000" cap="rnd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2527A2-831D-46C3-9B42-3AACFBF50397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 flipV="1">
              <a:off x="4526973" y="2862695"/>
              <a:ext cx="4000499" cy="729097"/>
            </a:xfrm>
            <a:prstGeom prst="straightConnector1">
              <a:avLst/>
            </a:prstGeom>
            <a:ln w="127000" cap="rnd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12EE1C-0D14-425B-A0DA-A63AC0055B9B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4526973" y="3591792"/>
              <a:ext cx="4028208" cy="642503"/>
            </a:xfrm>
            <a:prstGeom prst="straightConnector1">
              <a:avLst/>
            </a:prstGeom>
            <a:ln w="127000" cap="rnd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99EB1C-A5DC-44DB-B977-4BBCD3EBC750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4526973" y="3591792"/>
              <a:ext cx="3991840" cy="2014103"/>
            </a:xfrm>
            <a:prstGeom prst="straightConnector1">
              <a:avLst/>
            </a:prstGeom>
            <a:ln w="127000" cap="rnd">
              <a:solidFill>
                <a:srgbClr val="0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5FCE1C-15E3-466E-BC43-5528672C3991}"/>
                </a:ext>
              </a:extLst>
            </p:cNvPr>
            <p:cNvSpPr txBox="1"/>
            <p:nvPr/>
          </p:nvSpPr>
          <p:spPr>
            <a:xfrm>
              <a:off x="5937889" y="2176290"/>
              <a:ext cx="1486625" cy="305160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9900" b="1" dirty="0">
                  <a:ln w="38100">
                    <a:solidFill>
                      <a:srgbClr val="F8F8F8"/>
                    </a:solidFill>
                  </a:ln>
                  <a:solidFill>
                    <a:srgbClr val="5C2D9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666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FCFE2D-098B-449C-AAC4-435AB2567163}"/>
              </a:ext>
            </a:extLst>
          </p:cNvPr>
          <p:cNvSpPr/>
          <p:nvPr/>
        </p:nvSpPr>
        <p:spPr>
          <a:xfrm rot="4608599">
            <a:off x="1355717" y="1523617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6E131A-FFB9-4013-8C1E-DAF58C2A322C}"/>
              </a:ext>
            </a:extLst>
          </p:cNvPr>
          <p:cNvSpPr/>
          <p:nvPr/>
        </p:nvSpPr>
        <p:spPr>
          <a:xfrm rot="340531">
            <a:off x="1577246" y="643748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FA99B9-360C-4725-91AE-994CC980B800}"/>
              </a:ext>
            </a:extLst>
          </p:cNvPr>
          <p:cNvSpPr/>
          <p:nvPr/>
        </p:nvSpPr>
        <p:spPr>
          <a:xfrm rot="340531">
            <a:off x="1910874" y="2084481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48D1-A919-419F-9F00-EE0A39E6124B}"/>
              </a:ext>
            </a:extLst>
          </p:cNvPr>
          <p:cNvSpPr/>
          <p:nvPr/>
        </p:nvSpPr>
        <p:spPr>
          <a:xfrm>
            <a:off x="2200422" y="610761"/>
            <a:ext cx="1935145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1220B-A702-49DA-8EB8-F8603D0CC149}"/>
              </a:ext>
            </a:extLst>
          </p:cNvPr>
          <p:cNvSpPr/>
          <p:nvPr/>
        </p:nvSpPr>
        <p:spPr>
          <a:xfrm>
            <a:off x="6956954" y="656156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Every interaction handled on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Prerendered HTML 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3F7D2-8ED1-406A-A620-7FA2D0A946CF}"/>
              </a:ext>
            </a:extLst>
          </p:cNvPr>
          <p:cNvSpPr/>
          <p:nvPr/>
        </p:nvSpPr>
        <p:spPr>
          <a:xfrm>
            <a:off x="2540536" y="2044910"/>
            <a:ext cx="2929007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WebAssembly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6B7EF-67C0-46F4-96BD-A061B794E893}"/>
              </a:ext>
            </a:extLst>
          </p:cNvPr>
          <p:cNvSpPr/>
          <p:nvPr/>
        </p:nvSpPr>
        <p:spPr>
          <a:xfrm>
            <a:off x="6956954" y="2070850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 with client-side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Loaded from 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Can work offline via Service 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07731C-1B5F-4F81-85C5-436C55E3A7E5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01A27-D2E0-4EBB-8611-F4114C293577}"/>
              </a:ext>
            </a:extLst>
          </p:cNvPr>
          <p:cNvSpPr/>
          <p:nvPr/>
        </p:nvSpPr>
        <p:spPr>
          <a:xfrm>
            <a:off x="1627922" y="5876516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+ Mobile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35EB2-7FA9-4AE3-B056-2FB69A926E1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00323" y="715672"/>
            <a:ext cx="1263163" cy="5160844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3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F9F74-CF82-4605-B06F-617A6A5B19AE}"/>
              </a:ext>
            </a:extLst>
          </p:cNvPr>
          <p:cNvSpPr/>
          <p:nvPr/>
        </p:nvSpPr>
        <p:spPr>
          <a:xfrm rot="4608599">
            <a:off x="1776009" y="2930670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93642-CA1A-4214-A5A7-09F477A18B9F}"/>
              </a:ext>
            </a:extLst>
          </p:cNvPr>
          <p:cNvSpPr/>
          <p:nvPr/>
        </p:nvSpPr>
        <p:spPr>
          <a:xfrm rot="4608599">
            <a:off x="1414911" y="1432484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955C5-2ED7-4B01-8564-B399D8BE1FF6}"/>
              </a:ext>
            </a:extLst>
          </p:cNvPr>
          <p:cNvSpPr/>
          <p:nvPr/>
        </p:nvSpPr>
        <p:spPr>
          <a:xfrm rot="340531">
            <a:off x="1636440" y="55261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36F87-F84C-40FC-A62E-D6066051CC42}"/>
              </a:ext>
            </a:extLst>
          </p:cNvPr>
          <p:cNvSpPr/>
          <p:nvPr/>
        </p:nvSpPr>
        <p:spPr>
          <a:xfrm rot="340531">
            <a:off x="1970068" y="1993348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CBA8AF-C41F-42EE-B6EF-2CFE53D6ADF1}"/>
              </a:ext>
            </a:extLst>
          </p:cNvPr>
          <p:cNvSpPr/>
          <p:nvPr/>
        </p:nvSpPr>
        <p:spPr>
          <a:xfrm rot="340531">
            <a:off x="2354153" y="3515399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A1571-FB8E-415C-8DA0-BA4A2D5D34B7}"/>
              </a:ext>
            </a:extLst>
          </p:cNvPr>
          <p:cNvSpPr/>
          <p:nvPr/>
        </p:nvSpPr>
        <p:spPr>
          <a:xfrm>
            <a:off x="2259616" y="519628"/>
            <a:ext cx="1935145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2A758-B737-41DB-B1A1-264A4951282E}"/>
              </a:ext>
            </a:extLst>
          </p:cNvPr>
          <p:cNvSpPr/>
          <p:nvPr/>
        </p:nvSpPr>
        <p:spPr>
          <a:xfrm>
            <a:off x="7016148" y="565023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Every interaction handled on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Prerendered HTML (optional)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A48E1-B1E6-41E2-A2A3-2CDDB9F275DB}"/>
              </a:ext>
            </a:extLst>
          </p:cNvPr>
          <p:cNvSpPr/>
          <p:nvPr/>
        </p:nvSpPr>
        <p:spPr>
          <a:xfrm>
            <a:off x="2599730" y="1953777"/>
            <a:ext cx="2929007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WebAssembly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0A04-EF36-4D55-8040-C7526611E729}"/>
              </a:ext>
            </a:extLst>
          </p:cNvPr>
          <p:cNvSpPr/>
          <p:nvPr/>
        </p:nvSpPr>
        <p:spPr>
          <a:xfrm>
            <a:off x="7016148" y="1979717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 with client-side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Loaded from 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Can work offline via Service Worker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86530-998F-4DC9-9B5A-E08511AC96C1}"/>
              </a:ext>
            </a:extLst>
          </p:cNvPr>
          <p:cNvSpPr/>
          <p:nvPr/>
        </p:nvSpPr>
        <p:spPr>
          <a:xfrm>
            <a:off x="2983816" y="3505852"/>
            <a:ext cx="3631122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PWA – OS installed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D1C048-4C19-4906-A687-0F304A2108CB}"/>
              </a:ext>
            </a:extLst>
          </p:cNvPr>
          <p:cNvSpPr/>
          <p:nvPr/>
        </p:nvSpPr>
        <p:spPr>
          <a:xfrm>
            <a:off x="7016148" y="3531792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352D0-D618-4CF1-A2E9-FA65FEB668A2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6868C-0902-4525-AC14-F7DE1630CEF7}"/>
              </a:ext>
            </a:extLst>
          </p:cNvPr>
          <p:cNvSpPr/>
          <p:nvPr/>
        </p:nvSpPr>
        <p:spPr>
          <a:xfrm>
            <a:off x="1627922" y="5876516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+ Mobile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9A1B15-6550-4046-9EED-786B2C8201F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00323" y="715672"/>
            <a:ext cx="1263163" cy="5160844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7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5594969-EE6C-4164-A205-75F03A4EE37C}"/>
              </a:ext>
            </a:extLst>
          </p:cNvPr>
          <p:cNvSpPr txBox="1">
            <a:spLocks/>
          </p:cNvSpPr>
          <p:nvPr/>
        </p:nvSpPr>
        <p:spPr>
          <a:xfrm>
            <a:off x="269238" y="1389756"/>
            <a:ext cx="11653523" cy="194512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Progress Web App (PWA): </a:t>
            </a:r>
            <a:r>
              <a:rPr lang="en-US" sz="2400" dirty="0">
                <a:solidFill>
                  <a:schemeClr val="bg1"/>
                </a:solidFill>
              </a:rPr>
              <a:t>A web app that users modern web standards to provide a closer-to-native user experience.</a:t>
            </a:r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9568DC0-582A-4E15-8702-04D910BE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490089"/>
            <a:ext cx="11655840" cy="899665"/>
          </a:xfrm>
        </p:spPr>
        <p:txBody>
          <a:bodyPr/>
          <a:lstStyle/>
          <a:p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What</a:t>
            </a:r>
            <a:r>
              <a:rPr lang="en-US" dirty="0"/>
              <a:t> </a:t>
            </a:r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is a PWA?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A6271-4368-4E7A-9CF4-209B7A0B4C9F}"/>
              </a:ext>
            </a:extLst>
          </p:cNvPr>
          <p:cNvSpPr/>
          <p:nvPr/>
        </p:nvSpPr>
        <p:spPr bwMode="auto">
          <a:xfrm>
            <a:off x="1756015" y="2767987"/>
            <a:ext cx="4193755" cy="132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Works offline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F19F4-134A-4A19-A6B0-2CF57C7D88BA}"/>
              </a:ext>
            </a:extLst>
          </p:cNvPr>
          <p:cNvSpPr/>
          <p:nvPr/>
        </p:nvSpPr>
        <p:spPr bwMode="auto">
          <a:xfrm>
            <a:off x="6182957" y="2767987"/>
            <a:ext cx="4193755" cy="132202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Push notifications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ECA752-B67B-4FEE-A4B2-A41A741F2290}"/>
              </a:ext>
            </a:extLst>
          </p:cNvPr>
          <p:cNvSpPr/>
          <p:nvPr/>
        </p:nvSpPr>
        <p:spPr bwMode="auto">
          <a:xfrm>
            <a:off x="1756014" y="4303005"/>
            <a:ext cx="4193755" cy="13220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Fast &amp; responsive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24D86-E4D2-4A97-927D-0AE47C5134FA}"/>
              </a:ext>
            </a:extLst>
          </p:cNvPr>
          <p:cNvSpPr/>
          <p:nvPr/>
        </p:nvSpPr>
        <p:spPr bwMode="auto">
          <a:xfrm>
            <a:off x="6182958" y="4303005"/>
            <a:ext cx="4193755" cy="13220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OS installable</a:t>
            </a:r>
          </a:p>
        </p:txBody>
      </p:sp>
    </p:spTree>
    <p:extLst>
      <p:ext uri="{BB962C8B-B14F-4D97-AF65-F5344CB8AC3E}">
        <p14:creationId xmlns:p14="http://schemas.microsoft.com/office/powerpoint/2010/main" val="69357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9AAEE2-74AC-4C8C-93B4-BC15F760D25E}"/>
              </a:ext>
            </a:extLst>
          </p:cNvPr>
          <p:cNvSpPr/>
          <p:nvPr/>
        </p:nvSpPr>
        <p:spPr>
          <a:xfrm rot="4608599">
            <a:off x="1787606" y="2804819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DCE5A-A3D6-4956-8AA8-3F13FFE95F02}"/>
              </a:ext>
            </a:extLst>
          </p:cNvPr>
          <p:cNvSpPr/>
          <p:nvPr/>
        </p:nvSpPr>
        <p:spPr>
          <a:xfrm rot="4608599">
            <a:off x="2146951" y="4307815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EEABB-5F24-4F6A-9FF0-83F3135A6848}"/>
              </a:ext>
            </a:extLst>
          </p:cNvPr>
          <p:cNvSpPr/>
          <p:nvPr/>
        </p:nvSpPr>
        <p:spPr>
          <a:xfrm rot="4608599">
            <a:off x="1426508" y="1306633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544B6B-8854-42A9-A463-5CFC1797E9F7}"/>
              </a:ext>
            </a:extLst>
          </p:cNvPr>
          <p:cNvSpPr/>
          <p:nvPr/>
        </p:nvSpPr>
        <p:spPr>
          <a:xfrm rot="340531">
            <a:off x="1648037" y="42676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249E58-C718-4949-96F3-F04AD2485798}"/>
              </a:ext>
            </a:extLst>
          </p:cNvPr>
          <p:cNvSpPr/>
          <p:nvPr/>
        </p:nvSpPr>
        <p:spPr>
          <a:xfrm rot="340531">
            <a:off x="2711883" y="4879159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C64867-8497-4849-A53A-8A56752859CB}"/>
              </a:ext>
            </a:extLst>
          </p:cNvPr>
          <p:cNvSpPr/>
          <p:nvPr/>
        </p:nvSpPr>
        <p:spPr>
          <a:xfrm rot="340531">
            <a:off x="1981665" y="1867497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A4469D-5D09-4E50-B642-195A543EE153}"/>
              </a:ext>
            </a:extLst>
          </p:cNvPr>
          <p:cNvSpPr/>
          <p:nvPr/>
        </p:nvSpPr>
        <p:spPr>
          <a:xfrm rot="340531">
            <a:off x="2365750" y="3389548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0F4803-E6E2-45FD-AD4B-5283F1D7C2B5}"/>
              </a:ext>
            </a:extLst>
          </p:cNvPr>
          <p:cNvSpPr/>
          <p:nvPr/>
        </p:nvSpPr>
        <p:spPr>
          <a:xfrm>
            <a:off x="2271213" y="393777"/>
            <a:ext cx="1935145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F4CDE-C9A3-4FDB-A20A-D03219BD497A}"/>
              </a:ext>
            </a:extLst>
          </p:cNvPr>
          <p:cNvSpPr/>
          <p:nvPr/>
        </p:nvSpPr>
        <p:spPr>
          <a:xfrm>
            <a:off x="7027745" y="439172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Every interaction handled on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Prerendered HTML (optional)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CBE95D-1CBE-402B-8794-7391A392D756}"/>
              </a:ext>
            </a:extLst>
          </p:cNvPr>
          <p:cNvSpPr/>
          <p:nvPr/>
        </p:nvSpPr>
        <p:spPr>
          <a:xfrm>
            <a:off x="2611327" y="1827926"/>
            <a:ext cx="2929007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WebAssembly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E07EC-8EA7-46C7-8629-129C5611DA49}"/>
              </a:ext>
            </a:extLst>
          </p:cNvPr>
          <p:cNvSpPr/>
          <p:nvPr/>
        </p:nvSpPr>
        <p:spPr>
          <a:xfrm>
            <a:off x="7027745" y="1853866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 with client-side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Loaded from 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Can work offline via Service Worker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F5FC2-824D-4817-9864-A29354A7A454}"/>
              </a:ext>
            </a:extLst>
          </p:cNvPr>
          <p:cNvSpPr/>
          <p:nvPr/>
        </p:nvSpPr>
        <p:spPr>
          <a:xfrm>
            <a:off x="2995413" y="3380001"/>
            <a:ext cx="3631122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PWA – OS installed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642721-C47F-47B7-B4F2-0B78E76943BB}"/>
              </a:ext>
            </a:extLst>
          </p:cNvPr>
          <p:cNvSpPr/>
          <p:nvPr/>
        </p:nvSpPr>
        <p:spPr>
          <a:xfrm>
            <a:off x="7027745" y="3405941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4140B-6956-491B-A6AB-06EA4C563AD8}"/>
              </a:ext>
            </a:extLst>
          </p:cNvPr>
          <p:cNvSpPr/>
          <p:nvPr/>
        </p:nvSpPr>
        <p:spPr>
          <a:xfrm>
            <a:off x="3356377" y="4788210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Hybrid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9E682-7EC4-49AA-AEE8-C0A195BE1368}"/>
              </a:ext>
            </a:extLst>
          </p:cNvPr>
          <p:cNvSpPr/>
          <p:nvPr/>
        </p:nvSpPr>
        <p:spPr>
          <a:xfrm>
            <a:off x="6992350" y="4627336"/>
            <a:ext cx="48606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Native .NET renders to Electron / WebView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142E91-D0A1-4003-BDB8-1084B9A823C3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78B0A-4A14-470D-A552-7D1E7F357233}"/>
              </a:ext>
            </a:extLst>
          </p:cNvPr>
          <p:cNvSpPr/>
          <p:nvPr/>
        </p:nvSpPr>
        <p:spPr>
          <a:xfrm>
            <a:off x="1627922" y="5876516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+ Mobile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9C6B9F-857E-4657-B5B9-EF6986619E1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00323" y="715672"/>
            <a:ext cx="1263163" cy="5160844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3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17649-7FE9-47FF-A5C0-DF2C025D12F8}"/>
              </a:ext>
            </a:extLst>
          </p:cNvPr>
          <p:cNvSpPr/>
          <p:nvPr/>
        </p:nvSpPr>
        <p:spPr>
          <a:xfrm rot="4608599">
            <a:off x="1752211" y="2618005"/>
            <a:ext cx="1186978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F996C-9ACC-408A-9A76-B79855EDD097}"/>
              </a:ext>
            </a:extLst>
          </p:cNvPr>
          <p:cNvSpPr/>
          <p:nvPr/>
        </p:nvSpPr>
        <p:spPr>
          <a:xfrm rot="4608599">
            <a:off x="2111556" y="4121001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09D88-0DD0-4A1A-9254-A9B3D2EE1836}"/>
              </a:ext>
            </a:extLst>
          </p:cNvPr>
          <p:cNvSpPr/>
          <p:nvPr/>
        </p:nvSpPr>
        <p:spPr>
          <a:xfrm rot="4608599">
            <a:off x="2469155" y="554039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B990F-A40E-4F16-B88E-90C5F3269E68}"/>
              </a:ext>
            </a:extLst>
          </p:cNvPr>
          <p:cNvSpPr/>
          <p:nvPr/>
        </p:nvSpPr>
        <p:spPr>
          <a:xfrm rot="4608599">
            <a:off x="1391113" y="1119819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6D5006-5570-41DB-A1FC-4BAC0EBE154D}"/>
              </a:ext>
            </a:extLst>
          </p:cNvPr>
          <p:cNvSpPr/>
          <p:nvPr/>
        </p:nvSpPr>
        <p:spPr>
          <a:xfrm rot="340531">
            <a:off x="1612642" y="239950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1F2573-234A-43DC-B677-1F8111ADA997}"/>
              </a:ext>
            </a:extLst>
          </p:cNvPr>
          <p:cNvSpPr/>
          <p:nvPr/>
        </p:nvSpPr>
        <p:spPr>
          <a:xfrm rot="340531">
            <a:off x="2676488" y="4692345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4FDA17-3753-4BF6-B457-03B7630CDC19}"/>
              </a:ext>
            </a:extLst>
          </p:cNvPr>
          <p:cNvSpPr/>
          <p:nvPr/>
        </p:nvSpPr>
        <p:spPr>
          <a:xfrm rot="340531">
            <a:off x="1946270" y="1680683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A82505-F8C1-4C9A-8AE2-7A80416430FA}"/>
              </a:ext>
            </a:extLst>
          </p:cNvPr>
          <p:cNvSpPr/>
          <p:nvPr/>
        </p:nvSpPr>
        <p:spPr>
          <a:xfrm rot="340531">
            <a:off x="2330355" y="320273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553AE-429B-4721-BE79-5E6A12FE0057}"/>
              </a:ext>
            </a:extLst>
          </p:cNvPr>
          <p:cNvSpPr/>
          <p:nvPr/>
        </p:nvSpPr>
        <p:spPr>
          <a:xfrm>
            <a:off x="2235818" y="206963"/>
            <a:ext cx="1935145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6C4C5A-6491-43C6-8E1C-0C5CCA380A65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Every interaction handled on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Prerendered HTML (optional)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D8312A-2A7F-4FB5-9DA2-FDBBC411891E}"/>
              </a:ext>
            </a:extLst>
          </p:cNvPr>
          <p:cNvSpPr/>
          <p:nvPr/>
        </p:nvSpPr>
        <p:spPr>
          <a:xfrm>
            <a:off x="2575932" y="1641112"/>
            <a:ext cx="2929007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WebAssembly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F46E73-59DD-475B-ABA7-C3DDC421DC9F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 with client-side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Loaded from 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Can work offline via Service Worker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F63DC4-EF1E-488F-B821-2998299409F7}"/>
              </a:ext>
            </a:extLst>
          </p:cNvPr>
          <p:cNvSpPr/>
          <p:nvPr/>
        </p:nvSpPr>
        <p:spPr>
          <a:xfrm>
            <a:off x="2960018" y="3193187"/>
            <a:ext cx="3631122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PWA – OS installed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B952FD-6FBA-40A8-9854-8549B256B30F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FA9DC-3420-45C7-8CA4-797CCFF23574}"/>
              </a:ext>
            </a:extLst>
          </p:cNvPr>
          <p:cNvSpPr/>
          <p:nvPr/>
        </p:nvSpPr>
        <p:spPr>
          <a:xfrm>
            <a:off x="3320982" y="4601396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Hybrid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77EA8-D3AB-488A-8595-2BC34155CAF4}"/>
              </a:ext>
            </a:extLst>
          </p:cNvPr>
          <p:cNvSpPr/>
          <p:nvPr/>
        </p:nvSpPr>
        <p:spPr>
          <a:xfrm>
            <a:off x="6992350" y="4627336"/>
            <a:ext cx="48606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Native .NET renders to Electron / WebView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5767C9-3D5E-4DD9-9B4D-BB211658CCFF}"/>
              </a:ext>
            </a:extLst>
          </p:cNvPr>
          <p:cNvSpPr/>
          <p:nvPr/>
        </p:nvSpPr>
        <p:spPr>
          <a:xfrm>
            <a:off x="497364" y="286824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34911-6FA4-4154-9A17-4311FADE1243}"/>
              </a:ext>
            </a:extLst>
          </p:cNvPr>
          <p:cNvSpPr/>
          <p:nvPr/>
        </p:nvSpPr>
        <p:spPr>
          <a:xfrm>
            <a:off x="1627922" y="5876516"/>
            <a:ext cx="1071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+ Mobile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9DB1EB-70A8-483C-99E7-BC042307766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00323" y="715672"/>
            <a:ext cx="1263163" cy="5160844"/>
          </a:xfrm>
          <a:prstGeom prst="line">
            <a:avLst/>
          </a:prstGeom>
          <a:ln w="50800">
            <a:solidFill>
              <a:srgbClr val="FFFF0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2808228-B448-43F3-AE41-983322B82DB5}"/>
              </a:ext>
            </a:extLst>
          </p:cNvPr>
          <p:cNvSpPr/>
          <p:nvPr/>
        </p:nvSpPr>
        <p:spPr>
          <a:xfrm rot="340531">
            <a:off x="3004147" y="6010296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054E8C-0466-43FB-8922-0053F80ECAB5}"/>
              </a:ext>
            </a:extLst>
          </p:cNvPr>
          <p:cNvSpPr/>
          <p:nvPr/>
        </p:nvSpPr>
        <p:spPr>
          <a:xfrm>
            <a:off x="3568939" y="5891415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Native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63619-8E67-47E1-9872-D6112E2A5F48}"/>
              </a:ext>
            </a:extLst>
          </p:cNvPr>
          <p:cNvSpPr/>
          <p:nvPr/>
        </p:nvSpPr>
        <p:spPr>
          <a:xfrm>
            <a:off x="6992350" y="5891415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Same programming model, but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rendering non-HTML UI</a:t>
            </a:r>
          </a:p>
        </p:txBody>
      </p:sp>
    </p:spTree>
    <p:extLst>
      <p:ext uri="{BB962C8B-B14F-4D97-AF65-F5344CB8AC3E}">
        <p14:creationId xmlns:p14="http://schemas.microsoft.com/office/powerpoint/2010/main" val="380153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F70374-1179-4507-9F2B-72AF0085FAA6}"/>
              </a:ext>
            </a:extLst>
          </p:cNvPr>
          <p:cNvSpPr txBox="1">
            <a:spLocks/>
          </p:cNvSpPr>
          <p:nvPr/>
        </p:nvSpPr>
        <p:spPr>
          <a:xfrm>
            <a:off x="269239" y="1189177"/>
            <a:ext cx="6214687" cy="55546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By default, Blazor renders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But the rendering layer is </a:t>
            </a:r>
            <a:r>
              <a:rPr lang="en-US" sz="3600" i="1" dirty="0">
                <a:solidFill>
                  <a:schemeClr val="bg1"/>
                </a:solidFill>
              </a:rPr>
              <a:t>replaceable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Possible to render to </a:t>
            </a:r>
            <a:r>
              <a:rPr lang="en-US" sz="3600" i="1" dirty="0">
                <a:solidFill>
                  <a:schemeClr val="bg1"/>
                </a:solidFill>
              </a:rPr>
              <a:t>native controls </a:t>
            </a:r>
            <a:r>
              <a:rPr lang="en-US" sz="3600" dirty="0">
                <a:solidFill>
                  <a:schemeClr val="bg1"/>
                </a:solidFill>
              </a:rPr>
              <a:t>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Currently exploring different options</a:t>
            </a:r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72979C9-F51E-475F-9B71-194D13DE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Blazor</a:t>
            </a:r>
            <a:r>
              <a:rPr lang="en-US" dirty="0"/>
              <a:t> </a:t>
            </a:r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Native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FB15B-24F8-49D0-8350-769D18CBC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536"/>
          <a:stretch/>
        </p:blipFill>
        <p:spPr>
          <a:xfrm>
            <a:off x="6638061" y="1189176"/>
            <a:ext cx="5553939" cy="5080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A8046-5EE6-4A0A-9E5E-042B5DD901D8}"/>
              </a:ext>
            </a:extLst>
          </p:cNvPr>
          <p:cNvSpPr txBox="1"/>
          <p:nvPr/>
        </p:nvSpPr>
        <p:spPr>
          <a:xfrm>
            <a:off x="3533344" y="5940625"/>
            <a:ext cx="34093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https://aka.ms/blutter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34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AD3F-ACAA-4CCB-92FA-E5C78531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Blazor</a:t>
            </a:r>
            <a:r>
              <a:rPr lang="en-US" dirty="0"/>
              <a:t> </a:t>
            </a:r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AF76-1B61-495A-B1FB-0E0A682A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Blazor Server – Shipped with .NET Core 3.0!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Blazor </a:t>
            </a:r>
            <a:r>
              <a:rPr lang="en-US" sz="3600" dirty="0" err="1">
                <a:solidFill>
                  <a:schemeClr val="bg1"/>
                </a:solidFill>
              </a:rPr>
              <a:t>WebAssembly</a:t>
            </a:r>
            <a:r>
              <a:rPr lang="en-US" sz="3600" dirty="0">
                <a:solidFill>
                  <a:schemeClr val="bg1"/>
                </a:solidFill>
              </a:rPr>
              <a:t> – May 2020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Blazor PWA &amp; Electron – Previews with .NET 5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Blazor Native – Under investigation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B5E4C-AEDA-46BA-B61A-9ECC094E6D1D}"/>
              </a:ext>
            </a:extLst>
          </p:cNvPr>
          <p:cNvSpPr/>
          <p:nvPr/>
        </p:nvSpPr>
        <p:spPr>
          <a:xfrm>
            <a:off x="1450489" y="1543162"/>
            <a:ext cx="9291022" cy="1001463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Blazor.Net</a:t>
            </a:r>
            <a:endParaRPr lang="en-GB" sz="44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7A27-1D2E-4668-8DE0-FC99ACB78563}"/>
              </a:ext>
            </a:extLst>
          </p:cNvPr>
          <p:cNvSpPr/>
          <p:nvPr/>
        </p:nvSpPr>
        <p:spPr>
          <a:xfrm>
            <a:off x="1822741" y="973767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DOWNLOAD &amp; LEARN MORE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C754-3FF9-4C33-9169-B1C39FA288FE}"/>
              </a:ext>
            </a:extLst>
          </p:cNvPr>
          <p:cNvSpPr txBox="1"/>
          <p:nvPr/>
        </p:nvSpPr>
        <p:spPr>
          <a:xfrm>
            <a:off x="676386" y="5719529"/>
            <a:ext cx="408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David Gallivan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F2A5E-8050-4345-8D44-1EE798CCACBC}"/>
              </a:ext>
            </a:extLst>
          </p:cNvPr>
          <p:cNvSpPr/>
          <p:nvPr/>
        </p:nvSpPr>
        <p:spPr>
          <a:xfrm>
            <a:off x="7959319" y="5719529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@CodingWithDavid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D05C4-795D-4244-8D11-3CBF2150C117}"/>
              </a:ext>
            </a:extLst>
          </p:cNvPr>
          <p:cNvSpPr/>
          <p:nvPr/>
        </p:nvSpPr>
        <p:spPr>
          <a:xfrm>
            <a:off x="1450489" y="3670428"/>
            <a:ext cx="9291022" cy="1326575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/>
            <a:r>
              <a:rPr lang="en-GB" sz="4400" b="1" dirty="0">
                <a:solidFill>
                  <a:srgbClr val="FFFF00"/>
                </a:solidFill>
                <a:latin typeface="Consolas" panose="020B0609020204030204" pitchFamily="49" charset="0"/>
              </a:rPr>
              <a:t>Put Github Link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86C0C-1FC0-48C7-B640-475C53D6E9D6}"/>
              </a:ext>
            </a:extLst>
          </p:cNvPr>
          <p:cNvSpPr/>
          <p:nvPr/>
        </p:nvSpPr>
        <p:spPr>
          <a:xfrm>
            <a:off x="1822741" y="3101033"/>
            <a:ext cx="8546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CODE &amp; SLIDES FROM THIS TALK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5B7589-92C1-462F-A9E0-15C2B0CBC550}"/>
              </a:ext>
            </a:extLst>
          </p:cNvPr>
          <p:cNvSpPr/>
          <p:nvPr/>
        </p:nvSpPr>
        <p:spPr>
          <a:xfrm>
            <a:off x="1773749" y="4502615"/>
            <a:ext cx="7932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Details  go here if any</a:t>
            </a:r>
          </a:p>
        </p:txBody>
      </p:sp>
    </p:spTree>
    <p:extLst>
      <p:ext uri="{BB962C8B-B14F-4D97-AF65-F5344CB8AC3E}">
        <p14:creationId xmlns:p14="http://schemas.microsoft.com/office/powerpoint/2010/main" val="1668294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9" grpId="0" animBg="1"/>
      <p:bldP spid="1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40AA-D29F-4E2A-B2A3-A1DD2895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Try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Blazor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2481-1A5E-47D1-BF41-01DC04F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Blazor: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</a:rPr>
              <a:t>Docs: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https://blazor.net/docs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</a:rPr>
              <a:t>.NET Core 3.0: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https://dot.net/get-core3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</a:rPr>
              <a:t>Visual Studio: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Workshop: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https://aka.ms/blazorworkshop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Community: 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https://aka.ms/awesomeblazor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A37534-D1E0-429A-8126-924C63261B9F}"/>
              </a:ext>
            </a:extLst>
          </p:cNvPr>
          <p:cNvSpPr txBox="1"/>
          <p:nvPr/>
        </p:nvSpPr>
        <p:spPr>
          <a:xfrm>
            <a:off x="685004" y="5946130"/>
            <a:ext cx="408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David Gallivan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7E4D36-4C3E-46E7-8289-95C670F1CB75}"/>
              </a:ext>
            </a:extLst>
          </p:cNvPr>
          <p:cNvSpPr/>
          <p:nvPr/>
        </p:nvSpPr>
        <p:spPr>
          <a:xfrm>
            <a:off x="7967937" y="5946130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spc="300" dirty="0">
                <a:solidFill>
                  <a:schemeClr val="bg1"/>
                </a:solidFill>
                <a:latin typeface="Abadi" panose="020B0604020202020204" pitchFamily="34" charset="0"/>
                <a:cs typeface="Calibri" panose="020F0502020204030204" pitchFamily="34" charset="0"/>
              </a:rPr>
              <a:t>@CodingWithDavid</a:t>
            </a:r>
            <a:endParaRPr lang="en-GB" sz="2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06" y="997626"/>
            <a:ext cx="3738664" cy="37386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BDA5B1-5AA2-4EC5-9FE6-DEF3EF70130E}"/>
              </a:ext>
            </a:extLst>
          </p:cNvPr>
          <p:cNvGrpSpPr/>
          <p:nvPr/>
        </p:nvGrpSpPr>
        <p:grpSpPr>
          <a:xfrm>
            <a:off x="6853257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4AED7D-40EC-417C-B7AB-CF9A032A32F8}"/>
              </a:ext>
            </a:extLst>
          </p:cNvPr>
          <p:cNvGrpSpPr/>
          <p:nvPr/>
        </p:nvGrpSpPr>
        <p:grpSpPr>
          <a:xfrm>
            <a:off x="435991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562C8EDC-19E5-43AB-ADC6-B74F88E1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>
            <a:off x="4968615" y="2167670"/>
            <a:ext cx="1398578" cy="1398578"/>
          </a:xfrm>
          <a:prstGeom prst="rect">
            <a:avLst/>
          </a:prstGeom>
        </p:spPr>
      </p:pic>
      <p:pic>
        <p:nvPicPr>
          <p:cNvPr id="47" name="Graphic 46" descr="Line Arrow: Clockwise curve">
            <a:extLst>
              <a:ext uri="{FF2B5EF4-FFF2-40B4-BE49-F238E27FC236}">
                <a16:creationId xmlns:a16="http://schemas.microsoft.com/office/drawing/2014/main" id="{9BB20BAA-630C-4C2D-BA43-61EF2EECE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0000" flipH="1" flipV="1">
            <a:off x="4881689" y="3122916"/>
            <a:ext cx="1398578" cy="13985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0C3F9-5262-47EE-B139-78DC5721BDC5}"/>
              </a:ext>
            </a:extLst>
          </p:cNvPr>
          <p:cNvGrpSpPr/>
          <p:nvPr/>
        </p:nvGrpSpPr>
        <p:grpSpPr>
          <a:xfrm>
            <a:off x="892638" y="3799375"/>
            <a:ext cx="935363" cy="791647"/>
            <a:chOff x="809408" y="5164739"/>
            <a:chExt cx="1531302" cy="1296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5FA6BA9-9017-4CAF-8D5E-41145FFF9507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573EEF2-0DC2-446D-BB13-916154F75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82" y="3612286"/>
            <a:ext cx="756073" cy="9730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5C5BD9B-9BF1-4913-BCEA-56D545352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69" y="2966211"/>
            <a:ext cx="1087279" cy="66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ECEB465-4509-49D1-BB7B-C8D441636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64" y="3974515"/>
            <a:ext cx="1216631" cy="45867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5BC0AF-6A32-4EDF-9AC9-6D33F854320C}"/>
              </a:ext>
            </a:extLst>
          </p:cNvPr>
          <p:cNvGrpSpPr/>
          <p:nvPr/>
        </p:nvGrpSpPr>
        <p:grpSpPr>
          <a:xfrm>
            <a:off x="7334494" y="2899444"/>
            <a:ext cx="935363" cy="791647"/>
            <a:chOff x="809408" y="5164739"/>
            <a:chExt cx="1531302" cy="129602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339C6-36B6-4087-A1E0-F4818FBFEA12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4109CC7-D9A8-4307-8855-3CA40EE2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AF1B1-8F2C-4255-BD18-832EF2A186C6}"/>
              </a:ext>
            </a:extLst>
          </p:cNvPr>
          <p:cNvGrpSpPr/>
          <p:nvPr/>
        </p:nvGrpSpPr>
        <p:grpSpPr>
          <a:xfrm>
            <a:off x="8516679" y="2980091"/>
            <a:ext cx="2656688" cy="624681"/>
            <a:chOff x="977953" y="2433131"/>
            <a:chExt cx="6182954" cy="1453829"/>
          </a:xfrm>
          <a:solidFill>
            <a:schemeClr val="tx1"/>
          </a:solidFill>
          <a:effectLst>
            <a:outerShdw blurRad="1651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FF01EA-4E0F-43D1-AB5D-50C107517F8C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295A8EE-BF49-4FA6-B4B2-A9450925D64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CE0966-8CAD-4CDF-BDEE-D8BE6645B24A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585C7F-2737-4E75-AA6C-AE0793A309FF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CDC864-BB3E-434F-A221-1914FDE6007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2A13DBC-08E7-4FD7-A24B-653C8053DACD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850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8F3FF1-FDA1-4CFC-8151-C3CB0E6A3D24}"/>
              </a:ext>
            </a:extLst>
          </p:cNvPr>
          <p:cNvSpPr/>
          <p:nvPr/>
        </p:nvSpPr>
        <p:spPr>
          <a:xfrm>
            <a:off x="893935" y="1214056"/>
            <a:ext cx="52020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BASICS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874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D8B4D1-4586-44E7-A6AB-32E99D861337}"/>
              </a:ext>
            </a:extLst>
          </p:cNvPr>
          <p:cNvGrpSpPr/>
          <p:nvPr/>
        </p:nvGrpSpPr>
        <p:grpSpPr>
          <a:xfrm>
            <a:off x="4767385" y="3116596"/>
            <a:ext cx="2657230" cy="624808"/>
            <a:chOff x="977953" y="2433131"/>
            <a:chExt cx="6182954" cy="145382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2F3AC7-391C-47AF-BC38-8A5BE162CDB7}"/>
                </a:ext>
              </a:extLst>
            </p:cNvPr>
            <p:cNvSpPr/>
            <p:nvPr/>
          </p:nvSpPr>
          <p:spPr>
            <a:xfrm>
              <a:off x="2256408" y="2433131"/>
              <a:ext cx="290494" cy="1452467"/>
            </a:xfrm>
            <a:custGeom>
              <a:avLst/>
              <a:gdLst/>
              <a:ahLst/>
              <a:cxnLst/>
              <a:rect l="l" t="t" r="r" b="b"/>
              <a:pathLst>
                <a:path w="290494" h="1452467">
                  <a:moveTo>
                    <a:pt x="0" y="0"/>
                  </a:moveTo>
                  <a:lnTo>
                    <a:pt x="290494" y="0"/>
                  </a:lnTo>
                  <a:lnTo>
                    <a:pt x="290494" y="1452467"/>
                  </a:lnTo>
                  <a:lnTo>
                    <a:pt x="0" y="1452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7CA7BD-0E3B-416B-ADB8-0643D9545D1C}"/>
                </a:ext>
              </a:extLst>
            </p:cNvPr>
            <p:cNvSpPr/>
            <p:nvPr/>
          </p:nvSpPr>
          <p:spPr>
            <a:xfrm>
              <a:off x="977953" y="2435236"/>
              <a:ext cx="1159869" cy="1450362"/>
            </a:xfrm>
            <a:custGeom>
              <a:avLst/>
              <a:gdLst/>
              <a:ahLst/>
              <a:cxnLst/>
              <a:rect l="l" t="t" r="r" b="b"/>
              <a:pathLst>
                <a:path w="1159869" h="1450362">
                  <a:moveTo>
                    <a:pt x="0" y="0"/>
                  </a:moveTo>
                  <a:lnTo>
                    <a:pt x="290493" y="0"/>
                  </a:lnTo>
                  <a:lnTo>
                    <a:pt x="290493" y="366274"/>
                  </a:lnTo>
                  <a:cubicBezTo>
                    <a:pt x="355047" y="329787"/>
                    <a:pt x="421356" y="306281"/>
                    <a:pt x="489418" y="295756"/>
                  </a:cubicBezTo>
                  <a:cubicBezTo>
                    <a:pt x="557481" y="285231"/>
                    <a:pt x="623789" y="286283"/>
                    <a:pt x="688343" y="298914"/>
                  </a:cubicBezTo>
                  <a:cubicBezTo>
                    <a:pt x="752897" y="311544"/>
                    <a:pt x="813592" y="334348"/>
                    <a:pt x="870428" y="367327"/>
                  </a:cubicBezTo>
                  <a:cubicBezTo>
                    <a:pt x="927264" y="400306"/>
                    <a:pt x="977082" y="441704"/>
                    <a:pt x="1019885" y="491523"/>
                  </a:cubicBezTo>
                  <a:cubicBezTo>
                    <a:pt x="1062687" y="541342"/>
                    <a:pt x="1096718" y="598178"/>
                    <a:pt x="1121978" y="662030"/>
                  </a:cubicBezTo>
                  <a:cubicBezTo>
                    <a:pt x="1147239" y="725883"/>
                    <a:pt x="1159869" y="794998"/>
                    <a:pt x="1159869" y="869375"/>
                  </a:cubicBezTo>
                  <a:cubicBezTo>
                    <a:pt x="1159869" y="949366"/>
                    <a:pt x="1144783" y="1024796"/>
                    <a:pt x="1114611" y="1095666"/>
                  </a:cubicBezTo>
                  <a:cubicBezTo>
                    <a:pt x="1084439" y="1166535"/>
                    <a:pt x="1043040" y="1228282"/>
                    <a:pt x="990414" y="1280908"/>
                  </a:cubicBezTo>
                  <a:cubicBezTo>
                    <a:pt x="937789" y="1333533"/>
                    <a:pt x="876392" y="1374932"/>
                    <a:pt x="806225" y="1405104"/>
                  </a:cubicBezTo>
                  <a:cubicBezTo>
                    <a:pt x="736057" y="1435276"/>
                    <a:pt x="660978" y="1450362"/>
                    <a:pt x="580987" y="1450362"/>
                  </a:cubicBezTo>
                  <a:cubicBezTo>
                    <a:pt x="500996" y="1450362"/>
                    <a:pt x="425566" y="1435276"/>
                    <a:pt x="354697" y="1405104"/>
                  </a:cubicBezTo>
                  <a:cubicBezTo>
                    <a:pt x="283827" y="1374932"/>
                    <a:pt x="222080" y="1333533"/>
                    <a:pt x="169454" y="1280908"/>
                  </a:cubicBezTo>
                  <a:cubicBezTo>
                    <a:pt x="116829" y="1228282"/>
                    <a:pt x="75430" y="1166535"/>
                    <a:pt x="45258" y="1095666"/>
                  </a:cubicBezTo>
                  <a:cubicBezTo>
                    <a:pt x="15086" y="1024796"/>
                    <a:pt x="0" y="949366"/>
                    <a:pt x="0" y="869375"/>
                  </a:cubicBezTo>
                  <a:lnTo>
                    <a:pt x="0" y="0"/>
                  </a:lnTo>
                  <a:close/>
                  <a:moveTo>
                    <a:pt x="580987" y="578882"/>
                  </a:moveTo>
                  <a:cubicBezTo>
                    <a:pt x="540290" y="578882"/>
                    <a:pt x="502399" y="586600"/>
                    <a:pt x="467316" y="602037"/>
                  </a:cubicBezTo>
                  <a:cubicBezTo>
                    <a:pt x="432232" y="617474"/>
                    <a:pt x="401709" y="638173"/>
                    <a:pt x="375747" y="664135"/>
                  </a:cubicBezTo>
                  <a:cubicBezTo>
                    <a:pt x="349785" y="690097"/>
                    <a:pt x="329085" y="720971"/>
                    <a:pt x="313649" y="756756"/>
                  </a:cubicBezTo>
                  <a:cubicBezTo>
                    <a:pt x="298212" y="792542"/>
                    <a:pt x="290493" y="830081"/>
                    <a:pt x="290493" y="869375"/>
                  </a:cubicBezTo>
                  <a:cubicBezTo>
                    <a:pt x="290493" y="910073"/>
                    <a:pt x="298212" y="947963"/>
                    <a:pt x="313649" y="983047"/>
                  </a:cubicBezTo>
                  <a:cubicBezTo>
                    <a:pt x="329085" y="1018130"/>
                    <a:pt x="349785" y="1048653"/>
                    <a:pt x="375747" y="1074615"/>
                  </a:cubicBezTo>
                  <a:cubicBezTo>
                    <a:pt x="401709" y="1100577"/>
                    <a:pt x="432232" y="1121277"/>
                    <a:pt x="467316" y="1136713"/>
                  </a:cubicBezTo>
                  <a:cubicBezTo>
                    <a:pt x="502399" y="1152150"/>
                    <a:pt x="540290" y="1159869"/>
                    <a:pt x="580987" y="1159869"/>
                  </a:cubicBezTo>
                  <a:cubicBezTo>
                    <a:pt x="620281" y="1159869"/>
                    <a:pt x="657470" y="1152150"/>
                    <a:pt x="692553" y="1136713"/>
                  </a:cubicBezTo>
                  <a:cubicBezTo>
                    <a:pt x="727637" y="1121277"/>
                    <a:pt x="758511" y="1100577"/>
                    <a:pt x="785174" y="1074615"/>
                  </a:cubicBezTo>
                  <a:cubicBezTo>
                    <a:pt x="811838" y="1048653"/>
                    <a:pt x="832537" y="1018130"/>
                    <a:pt x="847273" y="983047"/>
                  </a:cubicBezTo>
                  <a:cubicBezTo>
                    <a:pt x="862008" y="947963"/>
                    <a:pt x="869375" y="910073"/>
                    <a:pt x="869375" y="869375"/>
                  </a:cubicBezTo>
                  <a:cubicBezTo>
                    <a:pt x="869375" y="830081"/>
                    <a:pt x="862008" y="792542"/>
                    <a:pt x="847273" y="756756"/>
                  </a:cubicBezTo>
                  <a:cubicBezTo>
                    <a:pt x="832537" y="720971"/>
                    <a:pt x="811838" y="690097"/>
                    <a:pt x="785174" y="664135"/>
                  </a:cubicBezTo>
                  <a:cubicBezTo>
                    <a:pt x="758511" y="638173"/>
                    <a:pt x="727637" y="617474"/>
                    <a:pt x="692553" y="602037"/>
                  </a:cubicBezTo>
                  <a:cubicBezTo>
                    <a:pt x="657470" y="586600"/>
                    <a:pt x="620281" y="578882"/>
                    <a:pt x="580987" y="57888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F0A611-33F2-499E-A0F2-4C4F48AD697D}"/>
                </a:ext>
              </a:extLst>
            </p:cNvPr>
            <p:cNvSpPr/>
            <p:nvPr/>
          </p:nvSpPr>
          <p:spPr>
            <a:xfrm>
              <a:off x="6419938" y="2746780"/>
              <a:ext cx="740969" cy="1138818"/>
            </a:xfrm>
            <a:custGeom>
              <a:avLst/>
              <a:gdLst>
                <a:gd name="connsiteX0" fmla="*/ 452311 w 740969"/>
                <a:gd name="connsiteY0" fmla="*/ 15642 h 1138818"/>
                <a:gd name="connsiteX1" fmla="*/ 359571 w 740969"/>
                <a:gd name="connsiteY1" fmla="*/ 44332 h 1138818"/>
                <a:gd name="connsiteX2" fmla="*/ 426268 w 740969"/>
                <a:gd name="connsiteY2" fmla="*/ 21049 h 1138818"/>
                <a:gd name="connsiteX3" fmla="*/ 467481 w 740969"/>
                <a:gd name="connsiteY3" fmla="*/ 12492 h 1138818"/>
                <a:gd name="connsiteX4" fmla="*/ 452311 w 740969"/>
                <a:gd name="connsiteY4" fmla="*/ 15642 h 1138818"/>
                <a:gd name="connsiteX5" fmla="*/ 460211 w 740969"/>
                <a:gd name="connsiteY5" fmla="*/ 13198 h 1138818"/>
                <a:gd name="connsiteX6" fmla="*/ 580987 w 740969"/>
                <a:gd name="connsiteY6" fmla="*/ 0 h 1138818"/>
                <a:gd name="connsiteX7" fmla="*/ 740969 w 740969"/>
                <a:gd name="connsiteY7" fmla="*/ 0 h 1138818"/>
                <a:gd name="connsiteX8" fmla="*/ 740969 w 740969"/>
                <a:gd name="connsiteY8" fmla="*/ 28121 h 1138818"/>
                <a:gd name="connsiteX9" fmla="*/ 740969 w 740969"/>
                <a:gd name="connsiteY9" fmla="*/ 290493 h 1138818"/>
                <a:gd name="connsiteX10" fmla="*/ 580987 w 740969"/>
                <a:gd name="connsiteY10" fmla="*/ 290493 h 1138818"/>
                <a:gd name="connsiteX11" fmla="*/ 467315 w 740969"/>
                <a:gd name="connsiteY11" fmla="*/ 313648 h 1138818"/>
                <a:gd name="connsiteX12" fmla="*/ 464958 w 740969"/>
                <a:gd name="connsiteY12" fmla="*/ 314947 h 1138818"/>
                <a:gd name="connsiteX13" fmla="*/ 464954 w 740969"/>
                <a:gd name="connsiteY13" fmla="*/ 314948 h 1138818"/>
                <a:gd name="connsiteX14" fmla="*/ 459713 w 740969"/>
                <a:gd name="connsiteY14" fmla="*/ 317835 h 1138818"/>
                <a:gd name="connsiteX15" fmla="*/ 382297 w 740969"/>
                <a:gd name="connsiteY15" fmla="*/ 370335 h 1138818"/>
                <a:gd name="connsiteX16" fmla="*/ 375747 w 740969"/>
                <a:gd name="connsiteY16" fmla="*/ 375746 h 1138818"/>
                <a:gd name="connsiteX17" fmla="*/ 313648 w 740969"/>
                <a:gd name="connsiteY17" fmla="*/ 468367 h 1138818"/>
                <a:gd name="connsiteX18" fmla="*/ 290493 w 740969"/>
                <a:gd name="connsiteY18" fmla="*/ 580986 h 1138818"/>
                <a:gd name="connsiteX19" fmla="*/ 290493 w 740969"/>
                <a:gd name="connsiteY19" fmla="*/ 624778 h 1138818"/>
                <a:gd name="connsiteX20" fmla="*/ 286283 w 740969"/>
                <a:gd name="connsiteY20" fmla="*/ 582871 h 1138818"/>
                <a:gd name="connsiteX21" fmla="*/ 286283 w 740969"/>
                <a:gd name="connsiteY21" fmla="*/ 582872 h 1138818"/>
                <a:gd name="connsiteX22" fmla="*/ 290493 w 740969"/>
                <a:gd name="connsiteY22" fmla="*/ 624779 h 1138818"/>
                <a:gd name="connsiteX23" fmla="*/ 290493 w 740969"/>
                <a:gd name="connsiteY23" fmla="*/ 1087903 h 1138818"/>
                <a:gd name="connsiteX24" fmla="*/ 290493 w 740969"/>
                <a:gd name="connsiteY24" fmla="*/ 1138818 h 1138818"/>
                <a:gd name="connsiteX25" fmla="*/ 286283 w 740969"/>
                <a:gd name="connsiteY25" fmla="*/ 1138818 h 1138818"/>
                <a:gd name="connsiteX26" fmla="*/ 0 w 740969"/>
                <a:gd name="connsiteY26" fmla="*/ 1138818 h 1138818"/>
                <a:gd name="connsiteX27" fmla="*/ 0 w 740969"/>
                <a:gd name="connsiteY27" fmla="*/ 580987 h 1138818"/>
                <a:gd name="connsiteX28" fmla="*/ 0 w 740969"/>
                <a:gd name="connsiteY28" fmla="*/ 539501 h 1138818"/>
                <a:gd name="connsiteX29" fmla="*/ 7105 w 740969"/>
                <a:gd name="connsiteY29" fmla="*/ 466306 h 1138818"/>
                <a:gd name="connsiteX30" fmla="*/ 41048 w 740969"/>
                <a:gd name="connsiteY30" fmla="*/ 356581 h 1138818"/>
                <a:gd name="connsiteX31" fmla="*/ 165244 w 740969"/>
                <a:gd name="connsiteY31" fmla="*/ 171339 h 1138818"/>
                <a:gd name="connsiteX32" fmla="*/ 251024 w 740969"/>
                <a:gd name="connsiteY32" fmla="*/ 100821 h 1138818"/>
                <a:gd name="connsiteX33" fmla="*/ 329572 w 740969"/>
                <a:gd name="connsiteY33" fmla="*/ 58430 h 1138818"/>
                <a:gd name="connsiteX34" fmla="*/ 350487 w 740969"/>
                <a:gd name="connsiteY34" fmla="*/ 47143 h 1138818"/>
                <a:gd name="connsiteX35" fmla="*/ 359571 w 740969"/>
                <a:gd name="connsiteY35" fmla="*/ 44333 h 1138818"/>
                <a:gd name="connsiteX36" fmla="*/ 452311 w 740969"/>
                <a:gd name="connsiteY36" fmla="*/ 15643 h 1138818"/>
                <a:gd name="connsiteX37" fmla="*/ 467481 w 740969"/>
                <a:gd name="connsiteY37" fmla="*/ 12493 h 1138818"/>
                <a:gd name="connsiteX38" fmla="*/ 502311 w 740969"/>
                <a:gd name="connsiteY38" fmla="*/ 5262 h 1138818"/>
                <a:gd name="connsiteX39" fmla="*/ 580987 w 740969"/>
                <a:gd name="connsiteY39" fmla="*/ 0 h 1138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40969" h="1138818">
                  <a:moveTo>
                    <a:pt x="452311" y="15642"/>
                  </a:moveTo>
                  <a:lnTo>
                    <a:pt x="359571" y="44332"/>
                  </a:lnTo>
                  <a:lnTo>
                    <a:pt x="426268" y="21049"/>
                  </a:lnTo>
                  <a:close/>
                  <a:moveTo>
                    <a:pt x="467481" y="12492"/>
                  </a:moveTo>
                  <a:lnTo>
                    <a:pt x="452311" y="15642"/>
                  </a:lnTo>
                  <a:lnTo>
                    <a:pt x="460211" y="13198"/>
                  </a:lnTo>
                  <a:close/>
                  <a:moveTo>
                    <a:pt x="580987" y="0"/>
                  </a:moveTo>
                  <a:lnTo>
                    <a:pt x="740969" y="0"/>
                  </a:lnTo>
                  <a:lnTo>
                    <a:pt x="740969" y="28121"/>
                  </a:lnTo>
                  <a:lnTo>
                    <a:pt x="740969" y="290493"/>
                  </a:lnTo>
                  <a:lnTo>
                    <a:pt x="580987" y="290493"/>
                  </a:lnTo>
                  <a:cubicBezTo>
                    <a:pt x="540289" y="290493"/>
                    <a:pt x="502399" y="298212"/>
                    <a:pt x="467315" y="313648"/>
                  </a:cubicBezTo>
                  <a:lnTo>
                    <a:pt x="464958" y="314947"/>
                  </a:lnTo>
                  <a:lnTo>
                    <a:pt x="464954" y="314948"/>
                  </a:lnTo>
                  <a:lnTo>
                    <a:pt x="459713" y="317835"/>
                  </a:lnTo>
                  <a:lnTo>
                    <a:pt x="382297" y="370335"/>
                  </a:lnTo>
                  <a:lnTo>
                    <a:pt x="375747" y="375746"/>
                  </a:lnTo>
                  <a:cubicBezTo>
                    <a:pt x="349784" y="401708"/>
                    <a:pt x="329085" y="432581"/>
                    <a:pt x="313648" y="468367"/>
                  </a:cubicBezTo>
                  <a:cubicBezTo>
                    <a:pt x="298211" y="504152"/>
                    <a:pt x="290493" y="541692"/>
                    <a:pt x="290493" y="580986"/>
                  </a:cubicBezTo>
                  <a:lnTo>
                    <a:pt x="290493" y="624778"/>
                  </a:lnTo>
                  <a:lnTo>
                    <a:pt x="286283" y="582871"/>
                  </a:lnTo>
                  <a:lnTo>
                    <a:pt x="286283" y="582872"/>
                  </a:lnTo>
                  <a:lnTo>
                    <a:pt x="290493" y="624779"/>
                  </a:lnTo>
                  <a:lnTo>
                    <a:pt x="290493" y="1087903"/>
                  </a:lnTo>
                  <a:lnTo>
                    <a:pt x="290493" y="1138818"/>
                  </a:lnTo>
                  <a:lnTo>
                    <a:pt x="286283" y="1138818"/>
                  </a:lnTo>
                  <a:lnTo>
                    <a:pt x="0" y="1138818"/>
                  </a:lnTo>
                  <a:lnTo>
                    <a:pt x="0" y="580987"/>
                  </a:lnTo>
                  <a:lnTo>
                    <a:pt x="0" y="539501"/>
                  </a:lnTo>
                  <a:lnTo>
                    <a:pt x="7105" y="466306"/>
                  </a:lnTo>
                  <a:cubicBezTo>
                    <a:pt x="14648" y="428591"/>
                    <a:pt x="25962" y="392016"/>
                    <a:pt x="41048" y="356581"/>
                  </a:cubicBezTo>
                  <a:cubicBezTo>
                    <a:pt x="71220" y="285712"/>
                    <a:pt x="112619" y="223965"/>
                    <a:pt x="165244" y="171339"/>
                  </a:cubicBezTo>
                  <a:cubicBezTo>
                    <a:pt x="191557" y="145027"/>
                    <a:pt x="220150" y="121521"/>
                    <a:pt x="251024" y="100821"/>
                  </a:cubicBezTo>
                  <a:lnTo>
                    <a:pt x="329572" y="58430"/>
                  </a:lnTo>
                  <a:lnTo>
                    <a:pt x="350487" y="47143"/>
                  </a:lnTo>
                  <a:lnTo>
                    <a:pt x="359571" y="44333"/>
                  </a:lnTo>
                  <a:lnTo>
                    <a:pt x="452311" y="15643"/>
                  </a:lnTo>
                  <a:lnTo>
                    <a:pt x="467481" y="12493"/>
                  </a:lnTo>
                  <a:lnTo>
                    <a:pt x="502311" y="5262"/>
                  </a:lnTo>
                  <a:cubicBezTo>
                    <a:pt x="528098" y="1754"/>
                    <a:pt x="554323" y="0"/>
                    <a:pt x="5809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A75656-CCCF-4FCA-A03C-F47305A7BC1A}"/>
                </a:ext>
              </a:extLst>
            </p:cNvPr>
            <p:cNvSpPr/>
            <p:nvPr/>
          </p:nvSpPr>
          <p:spPr>
            <a:xfrm>
              <a:off x="3937123" y="2723624"/>
              <a:ext cx="1138818" cy="1161974"/>
            </a:xfrm>
            <a:custGeom>
              <a:avLst/>
              <a:gdLst/>
              <a:ahLst/>
              <a:cxnLst/>
              <a:rect l="l" t="t" r="r" b="b"/>
              <a:pathLst>
                <a:path w="1138818" h="1161974">
                  <a:moveTo>
                    <a:pt x="0" y="0"/>
                  </a:moveTo>
                  <a:lnTo>
                    <a:pt x="1138818" y="0"/>
                  </a:lnTo>
                  <a:lnTo>
                    <a:pt x="549411" y="871481"/>
                  </a:lnTo>
                  <a:lnTo>
                    <a:pt x="1138818" y="871481"/>
                  </a:lnTo>
                  <a:lnTo>
                    <a:pt x="1138818" y="1161974"/>
                  </a:lnTo>
                  <a:lnTo>
                    <a:pt x="0" y="1161974"/>
                  </a:lnTo>
                  <a:lnTo>
                    <a:pt x="591512" y="290494"/>
                  </a:lnTo>
                  <a:lnTo>
                    <a:pt x="0" y="2904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2711C0F-D515-4D88-918D-2DB8B7635468}"/>
                </a:ext>
              </a:extLst>
            </p:cNvPr>
            <p:cNvSpPr/>
            <p:nvPr/>
          </p:nvSpPr>
          <p:spPr>
            <a:xfrm>
              <a:off x="5166953" y="2723624"/>
              <a:ext cx="1157763" cy="1161974"/>
            </a:xfrm>
            <a:custGeom>
              <a:avLst/>
              <a:gdLst/>
              <a:ahLst/>
              <a:cxnLst/>
              <a:rect l="l" t="t" r="r" b="b"/>
              <a:pathLst>
                <a:path w="1157763" h="1161974">
                  <a:moveTo>
                    <a:pt x="578881" y="0"/>
                  </a:moveTo>
                  <a:cubicBezTo>
                    <a:pt x="654662" y="0"/>
                    <a:pt x="727286" y="14736"/>
                    <a:pt x="796751" y="44206"/>
                  </a:cubicBezTo>
                  <a:cubicBezTo>
                    <a:pt x="866217" y="73676"/>
                    <a:pt x="927965" y="114023"/>
                    <a:pt x="981993" y="165245"/>
                  </a:cubicBezTo>
                  <a:cubicBezTo>
                    <a:pt x="1036023" y="216467"/>
                    <a:pt x="1078825" y="277513"/>
                    <a:pt x="1110400" y="348382"/>
                  </a:cubicBezTo>
                  <a:cubicBezTo>
                    <a:pt x="1141975" y="419251"/>
                    <a:pt x="1157763" y="496786"/>
                    <a:pt x="1157763" y="580987"/>
                  </a:cubicBezTo>
                  <a:cubicBezTo>
                    <a:pt x="1157763" y="660978"/>
                    <a:pt x="1142677" y="736408"/>
                    <a:pt x="1112505" y="807278"/>
                  </a:cubicBezTo>
                  <a:cubicBezTo>
                    <a:pt x="1082333" y="878147"/>
                    <a:pt x="1040935" y="939894"/>
                    <a:pt x="988309" y="992520"/>
                  </a:cubicBezTo>
                  <a:cubicBezTo>
                    <a:pt x="935683" y="1045145"/>
                    <a:pt x="874287" y="1086544"/>
                    <a:pt x="804119" y="1116716"/>
                  </a:cubicBezTo>
                  <a:cubicBezTo>
                    <a:pt x="733952" y="1146888"/>
                    <a:pt x="658872" y="1161974"/>
                    <a:pt x="578881" y="1161974"/>
                  </a:cubicBezTo>
                  <a:cubicBezTo>
                    <a:pt x="503101" y="1161974"/>
                    <a:pt x="430477" y="1147239"/>
                    <a:pt x="361012" y="1117769"/>
                  </a:cubicBezTo>
                  <a:cubicBezTo>
                    <a:pt x="291546" y="1088298"/>
                    <a:pt x="229799" y="1047952"/>
                    <a:pt x="175769" y="996730"/>
                  </a:cubicBezTo>
                  <a:cubicBezTo>
                    <a:pt x="121740" y="945507"/>
                    <a:pt x="78938" y="884462"/>
                    <a:pt x="47363" y="813593"/>
                  </a:cubicBezTo>
                  <a:cubicBezTo>
                    <a:pt x="15788" y="742723"/>
                    <a:pt x="0" y="665188"/>
                    <a:pt x="0" y="580987"/>
                  </a:cubicBezTo>
                  <a:cubicBezTo>
                    <a:pt x="0" y="500996"/>
                    <a:pt x="15086" y="425917"/>
                    <a:pt x="45258" y="355750"/>
                  </a:cubicBezTo>
                  <a:cubicBezTo>
                    <a:pt x="75430" y="285582"/>
                    <a:pt x="116829" y="224186"/>
                    <a:pt x="169454" y="171560"/>
                  </a:cubicBezTo>
                  <a:cubicBezTo>
                    <a:pt x="222080" y="118934"/>
                    <a:pt x="283477" y="77185"/>
                    <a:pt x="353644" y="46311"/>
                  </a:cubicBezTo>
                  <a:cubicBezTo>
                    <a:pt x="423811" y="15437"/>
                    <a:pt x="498891" y="0"/>
                    <a:pt x="578881" y="0"/>
                  </a:cubicBezTo>
                  <a:close/>
                  <a:moveTo>
                    <a:pt x="578881" y="290494"/>
                  </a:moveTo>
                  <a:cubicBezTo>
                    <a:pt x="538184" y="290494"/>
                    <a:pt x="500294" y="298212"/>
                    <a:pt x="465210" y="313649"/>
                  </a:cubicBezTo>
                  <a:cubicBezTo>
                    <a:pt x="430126" y="329086"/>
                    <a:pt x="399604" y="349785"/>
                    <a:pt x="373642" y="375747"/>
                  </a:cubicBezTo>
                  <a:cubicBezTo>
                    <a:pt x="347680" y="401709"/>
                    <a:pt x="326980" y="432583"/>
                    <a:pt x="311544" y="468368"/>
                  </a:cubicBezTo>
                  <a:cubicBezTo>
                    <a:pt x="296107" y="504154"/>
                    <a:pt x="288388" y="541693"/>
                    <a:pt x="288388" y="580987"/>
                  </a:cubicBezTo>
                  <a:cubicBezTo>
                    <a:pt x="288388" y="621685"/>
                    <a:pt x="296107" y="659575"/>
                    <a:pt x="311544" y="694659"/>
                  </a:cubicBezTo>
                  <a:cubicBezTo>
                    <a:pt x="326980" y="729742"/>
                    <a:pt x="347680" y="760265"/>
                    <a:pt x="373642" y="786227"/>
                  </a:cubicBezTo>
                  <a:cubicBezTo>
                    <a:pt x="399604" y="812189"/>
                    <a:pt x="430126" y="832889"/>
                    <a:pt x="465210" y="848325"/>
                  </a:cubicBezTo>
                  <a:cubicBezTo>
                    <a:pt x="500294" y="863762"/>
                    <a:pt x="538184" y="871481"/>
                    <a:pt x="578881" y="871481"/>
                  </a:cubicBezTo>
                  <a:cubicBezTo>
                    <a:pt x="618175" y="871481"/>
                    <a:pt x="655364" y="863762"/>
                    <a:pt x="690448" y="848325"/>
                  </a:cubicBezTo>
                  <a:cubicBezTo>
                    <a:pt x="725532" y="832889"/>
                    <a:pt x="756405" y="812189"/>
                    <a:pt x="783069" y="786227"/>
                  </a:cubicBezTo>
                  <a:cubicBezTo>
                    <a:pt x="809732" y="760265"/>
                    <a:pt x="830432" y="729742"/>
                    <a:pt x="845167" y="694659"/>
                  </a:cubicBezTo>
                  <a:cubicBezTo>
                    <a:pt x="859902" y="659575"/>
                    <a:pt x="867270" y="621685"/>
                    <a:pt x="867270" y="580987"/>
                  </a:cubicBezTo>
                  <a:cubicBezTo>
                    <a:pt x="867270" y="541693"/>
                    <a:pt x="859902" y="504154"/>
                    <a:pt x="845167" y="468368"/>
                  </a:cubicBezTo>
                  <a:cubicBezTo>
                    <a:pt x="830432" y="432583"/>
                    <a:pt x="809732" y="401709"/>
                    <a:pt x="783069" y="375747"/>
                  </a:cubicBezTo>
                  <a:cubicBezTo>
                    <a:pt x="756405" y="349785"/>
                    <a:pt x="725532" y="329086"/>
                    <a:pt x="690448" y="313649"/>
                  </a:cubicBezTo>
                  <a:cubicBezTo>
                    <a:pt x="655364" y="298212"/>
                    <a:pt x="618175" y="290494"/>
                    <a:pt x="578881" y="29049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3822D8-92D1-4A4D-9CD7-E91274478254}"/>
                </a:ext>
              </a:extLst>
            </p:cNvPr>
            <p:cNvSpPr/>
            <p:nvPr/>
          </p:nvSpPr>
          <p:spPr>
            <a:xfrm>
              <a:off x="2662878" y="2724367"/>
              <a:ext cx="1159868" cy="1162593"/>
            </a:xfrm>
            <a:custGeom>
              <a:avLst/>
              <a:gdLst/>
              <a:ahLst/>
              <a:cxnLst/>
              <a:rect l="l" t="t" r="r" b="b"/>
              <a:pathLst>
                <a:path w="1159868" h="1162593">
                  <a:moveTo>
                    <a:pt x="570462" y="310"/>
                  </a:moveTo>
                  <a:cubicBezTo>
                    <a:pt x="672906" y="-3199"/>
                    <a:pt x="772544" y="23114"/>
                    <a:pt x="869375" y="79248"/>
                  </a:cubicBezTo>
                  <a:lnTo>
                    <a:pt x="869375" y="1362"/>
                  </a:lnTo>
                  <a:lnTo>
                    <a:pt x="1159868" y="1362"/>
                  </a:lnTo>
                  <a:lnTo>
                    <a:pt x="1159868" y="1161231"/>
                  </a:lnTo>
                  <a:lnTo>
                    <a:pt x="869375" y="1161231"/>
                  </a:lnTo>
                  <a:lnTo>
                    <a:pt x="869375" y="1083345"/>
                  </a:lnTo>
                  <a:cubicBezTo>
                    <a:pt x="772544" y="1139479"/>
                    <a:pt x="672906" y="1165792"/>
                    <a:pt x="570462" y="1162284"/>
                  </a:cubicBezTo>
                  <a:cubicBezTo>
                    <a:pt x="468017" y="1158775"/>
                    <a:pt x="374343" y="1132813"/>
                    <a:pt x="289441" y="1084398"/>
                  </a:cubicBezTo>
                  <a:cubicBezTo>
                    <a:pt x="204538" y="1035982"/>
                    <a:pt x="135072" y="968271"/>
                    <a:pt x="81043" y="881263"/>
                  </a:cubicBezTo>
                  <a:cubicBezTo>
                    <a:pt x="27014" y="794255"/>
                    <a:pt x="0" y="694617"/>
                    <a:pt x="0" y="582349"/>
                  </a:cubicBezTo>
                  <a:cubicBezTo>
                    <a:pt x="0" y="470081"/>
                    <a:pt x="27014" y="370443"/>
                    <a:pt x="81043" y="283436"/>
                  </a:cubicBezTo>
                  <a:cubicBezTo>
                    <a:pt x="135072" y="196428"/>
                    <a:pt x="204538" y="128366"/>
                    <a:pt x="289441" y="79248"/>
                  </a:cubicBezTo>
                  <a:cubicBezTo>
                    <a:pt x="374343" y="30131"/>
                    <a:pt x="468017" y="3818"/>
                    <a:pt x="570462" y="310"/>
                  </a:cubicBezTo>
                  <a:close/>
                  <a:moveTo>
                    <a:pt x="578882" y="291856"/>
                  </a:moveTo>
                  <a:cubicBezTo>
                    <a:pt x="538185" y="291856"/>
                    <a:pt x="500294" y="299224"/>
                    <a:pt x="465210" y="313959"/>
                  </a:cubicBezTo>
                  <a:cubicBezTo>
                    <a:pt x="430127" y="328694"/>
                    <a:pt x="399604" y="349393"/>
                    <a:pt x="373642" y="376057"/>
                  </a:cubicBezTo>
                  <a:cubicBezTo>
                    <a:pt x="347680" y="402721"/>
                    <a:pt x="326980" y="433594"/>
                    <a:pt x="311544" y="468678"/>
                  </a:cubicBezTo>
                  <a:cubicBezTo>
                    <a:pt x="296107" y="503762"/>
                    <a:pt x="288388" y="541652"/>
                    <a:pt x="288388" y="582349"/>
                  </a:cubicBezTo>
                  <a:cubicBezTo>
                    <a:pt x="288388" y="623046"/>
                    <a:pt x="296107" y="660586"/>
                    <a:pt x="311544" y="694968"/>
                  </a:cubicBezTo>
                  <a:cubicBezTo>
                    <a:pt x="326980" y="729350"/>
                    <a:pt x="347680" y="759873"/>
                    <a:pt x="373642" y="786537"/>
                  </a:cubicBezTo>
                  <a:cubicBezTo>
                    <a:pt x="399604" y="813200"/>
                    <a:pt x="430127" y="833900"/>
                    <a:pt x="465210" y="848635"/>
                  </a:cubicBezTo>
                  <a:cubicBezTo>
                    <a:pt x="500294" y="863370"/>
                    <a:pt x="538185" y="870738"/>
                    <a:pt x="578882" y="870738"/>
                  </a:cubicBezTo>
                  <a:cubicBezTo>
                    <a:pt x="618176" y="870738"/>
                    <a:pt x="655013" y="863721"/>
                    <a:pt x="689395" y="849687"/>
                  </a:cubicBezTo>
                  <a:cubicBezTo>
                    <a:pt x="723778" y="835654"/>
                    <a:pt x="754300" y="816007"/>
                    <a:pt x="780964" y="790747"/>
                  </a:cubicBezTo>
                  <a:cubicBezTo>
                    <a:pt x="807628" y="765486"/>
                    <a:pt x="828678" y="736016"/>
                    <a:pt x="844115" y="702336"/>
                  </a:cubicBezTo>
                  <a:cubicBezTo>
                    <a:pt x="859552" y="668655"/>
                    <a:pt x="867972" y="632168"/>
                    <a:pt x="869375" y="592874"/>
                  </a:cubicBezTo>
                  <a:lnTo>
                    <a:pt x="869375" y="590769"/>
                  </a:lnTo>
                  <a:lnTo>
                    <a:pt x="869375" y="582349"/>
                  </a:lnTo>
                  <a:lnTo>
                    <a:pt x="869375" y="571824"/>
                  </a:lnTo>
                  <a:lnTo>
                    <a:pt x="869375" y="569719"/>
                  </a:lnTo>
                  <a:cubicBezTo>
                    <a:pt x="867972" y="530425"/>
                    <a:pt x="859552" y="493938"/>
                    <a:pt x="844115" y="460258"/>
                  </a:cubicBezTo>
                  <a:cubicBezTo>
                    <a:pt x="828678" y="426578"/>
                    <a:pt x="807628" y="397107"/>
                    <a:pt x="780964" y="371847"/>
                  </a:cubicBezTo>
                  <a:cubicBezTo>
                    <a:pt x="754300" y="346586"/>
                    <a:pt x="723778" y="326940"/>
                    <a:pt x="689395" y="312906"/>
                  </a:cubicBezTo>
                  <a:cubicBezTo>
                    <a:pt x="655013" y="298873"/>
                    <a:pt x="618176" y="291856"/>
                    <a:pt x="578882" y="291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D1D7E-4699-42EB-962B-25D5AAD359DF}"/>
              </a:ext>
            </a:extLst>
          </p:cNvPr>
          <p:cNvSpPr/>
          <p:nvPr/>
        </p:nvSpPr>
        <p:spPr>
          <a:xfrm>
            <a:off x="1564236" y="1397991"/>
            <a:ext cx="302518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INJECT SERVICE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A588C6-B2FE-4308-BD08-804FAE393935}"/>
              </a:ext>
            </a:extLst>
          </p:cNvPr>
          <p:cNvSpPr/>
          <p:nvPr/>
        </p:nvSpPr>
        <p:spPr>
          <a:xfrm>
            <a:off x="7603605" y="1397991"/>
            <a:ext cx="295946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CUSTOM TYPES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0D9AB-20DE-4B63-BA4E-E1D6661F3EC9}"/>
              </a:ext>
            </a:extLst>
          </p:cNvPr>
          <p:cNvSpPr/>
          <p:nvPr/>
        </p:nvSpPr>
        <p:spPr>
          <a:xfrm>
            <a:off x="2202441" y="519127"/>
            <a:ext cx="3227165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PAGE DIRECTION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97904-CBB4-464C-8D3D-C0F008576EB9}"/>
              </a:ext>
            </a:extLst>
          </p:cNvPr>
          <p:cNvSpPr/>
          <p:nvPr/>
        </p:nvSpPr>
        <p:spPr>
          <a:xfrm>
            <a:off x="1136567" y="4034583"/>
            <a:ext cx="3057247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CONTROL FLOW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68D93-0728-4046-B3AC-112BF15C4D07}"/>
              </a:ext>
            </a:extLst>
          </p:cNvPr>
          <p:cNvSpPr/>
          <p:nvPr/>
        </p:nvSpPr>
        <p:spPr>
          <a:xfrm>
            <a:off x="6847026" y="519127"/>
            <a:ext cx="338105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SERVER REQUEST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287C1-30D4-49BE-A6D3-2D83B9A9B386}"/>
              </a:ext>
            </a:extLst>
          </p:cNvPr>
          <p:cNvSpPr/>
          <p:nvPr/>
        </p:nvSpPr>
        <p:spPr>
          <a:xfrm>
            <a:off x="1575949" y="2276855"/>
            <a:ext cx="260199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ADDED HTML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A83BD4-34D7-4807-96F9-46F4128A0CF1}"/>
              </a:ext>
            </a:extLst>
          </p:cNvPr>
          <p:cNvSpPr/>
          <p:nvPr/>
        </p:nvSpPr>
        <p:spPr>
          <a:xfrm>
            <a:off x="8265824" y="3167097"/>
            <a:ext cx="185178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C# CODE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FD08A-F2DE-418E-BF6D-49FAF345302D}"/>
              </a:ext>
            </a:extLst>
          </p:cNvPr>
          <p:cNvSpPr/>
          <p:nvPr/>
        </p:nvSpPr>
        <p:spPr>
          <a:xfrm>
            <a:off x="7889588" y="2365853"/>
            <a:ext cx="3565399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Data WAY BINDING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81AFFB-AE83-43B5-AFCD-1C338F9E5E13}"/>
              </a:ext>
            </a:extLst>
          </p:cNvPr>
          <p:cNvSpPr/>
          <p:nvPr/>
        </p:nvSpPr>
        <p:spPr>
          <a:xfrm>
            <a:off x="7839499" y="4225952"/>
            <a:ext cx="4490332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COMPONENT PACKAGES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717582-2006-4AC7-8499-9D80CA007217}"/>
              </a:ext>
            </a:extLst>
          </p:cNvPr>
          <p:cNvSpPr/>
          <p:nvPr/>
        </p:nvSpPr>
        <p:spPr>
          <a:xfrm>
            <a:off x="432010" y="3155719"/>
            <a:ext cx="3347391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C# EXPRESSIONS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E26648-9713-4EE5-9C41-C04F05458343}"/>
              </a:ext>
            </a:extLst>
          </p:cNvPr>
          <p:cNvCxnSpPr>
            <a:cxnSpLocks/>
          </p:cNvCxnSpPr>
          <p:nvPr/>
        </p:nvCxnSpPr>
        <p:spPr>
          <a:xfrm flipH="1">
            <a:off x="4019315" y="3448106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576EE0-8F6D-43CD-A9AF-487567F77176}"/>
              </a:ext>
            </a:extLst>
          </p:cNvPr>
          <p:cNvSpPr/>
          <p:nvPr/>
        </p:nvSpPr>
        <p:spPr>
          <a:xfrm>
            <a:off x="5606509" y="1012671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775DC6-157A-43E1-A27D-2148B80A8834}"/>
              </a:ext>
            </a:extLst>
          </p:cNvPr>
          <p:cNvSpPr/>
          <p:nvPr/>
        </p:nvSpPr>
        <p:spPr>
          <a:xfrm>
            <a:off x="4767385" y="1863569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9B74C5F-68DD-4FE0-9E00-7DE6BC16B966}"/>
              </a:ext>
            </a:extLst>
          </p:cNvPr>
          <p:cNvSpPr/>
          <p:nvPr/>
        </p:nvSpPr>
        <p:spPr>
          <a:xfrm>
            <a:off x="4345433" y="2615595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9E6847-EFEE-4541-A182-BF62D1A84F88}"/>
              </a:ext>
            </a:extLst>
          </p:cNvPr>
          <p:cNvCxnSpPr>
            <a:cxnSpLocks/>
          </p:cNvCxnSpPr>
          <p:nvPr/>
        </p:nvCxnSpPr>
        <p:spPr>
          <a:xfrm>
            <a:off x="7690625" y="3450003"/>
            <a:ext cx="474992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7B16CB-8CF7-4234-94ED-C7EEF354E7DE}"/>
              </a:ext>
            </a:extLst>
          </p:cNvPr>
          <p:cNvSpPr/>
          <p:nvPr/>
        </p:nvSpPr>
        <p:spPr>
          <a:xfrm flipH="1">
            <a:off x="6087650" y="1014568"/>
            <a:ext cx="493185" cy="194420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1B0D360-F8CE-40DA-9A3D-E211FD9B89BA}"/>
              </a:ext>
            </a:extLst>
          </p:cNvPr>
          <p:cNvSpPr/>
          <p:nvPr/>
        </p:nvSpPr>
        <p:spPr>
          <a:xfrm flipH="1">
            <a:off x="6559691" y="1865466"/>
            <a:ext cx="857856" cy="1093304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369FF79-5F9A-4C4B-B333-25CD49CFADFE}"/>
              </a:ext>
            </a:extLst>
          </p:cNvPr>
          <p:cNvSpPr/>
          <p:nvPr/>
        </p:nvSpPr>
        <p:spPr>
          <a:xfrm flipH="1">
            <a:off x="7113552" y="2617492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626B7D4-09E4-4980-9323-9D6DC8BC6685}"/>
              </a:ext>
            </a:extLst>
          </p:cNvPr>
          <p:cNvSpPr/>
          <p:nvPr/>
        </p:nvSpPr>
        <p:spPr>
          <a:xfrm flipV="1">
            <a:off x="4348967" y="4024334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20A5D7-B57E-4A15-B64C-FDCEB3462100}"/>
              </a:ext>
            </a:extLst>
          </p:cNvPr>
          <p:cNvSpPr/>
          <p:nvPr/>
        </p:nvSpPr>
        <p:spPr>
          <a:xfrm flipH="1" flipV="1">
            <a:off x="7117086" y="4022437"/>
            <a:ext cx="725947" cy="3412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599A6C-A674-425A-866B-5119245D33E9}"/>
              </a:ext>
            </a:extLst>
          </p:cNvPr>
          <p:cNvSpPr/>
          <p:nvPr/>
        </p:nvSpPr>
        <p:spPr>
          <a:xfrm>
            <a:off x="4013154" y="5420010"/>
            <a:ext cx="3300904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/>
            <a:r>
              <a:rPr lang="en-GB" sz="2800" kern="0" spc="300" dirty="0">
                <a:solidFill>
                  <a:schemeClr val="bg1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What did we see?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  <p:bldP spid="19" grpId="0"/>
      <p:bldP spid="20" grpId="0"/>
      <p:bldP spid="22" grpId="0"/>
      <p:bldP spid="23" grpId="0"/>
      <p:bldP spid="24" grpId="0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5" grpId="0" animBg="1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FC36D7-F7F1-4FE8-B951-7DAC35B2A90E}"/>
              </a:ext>
            </a:extLst>
          </p:cNvPr>
          <p:cNvSpPr/>
          <p:nvPr/>
        </p:nvSpPr>
        <p:spPr>
          <a:xfrm>
            <a:off x="893935" y="1214056"/>
            <a:ext cx="7712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kern="0" spc="300" dirty="0">
                <a:solidFill>
                  <a:srgbClr val="FFFF00"/>
                </a:solidFill>
                <a:latin typeface="Abadi Extra Light" panose="020B0204020104020204" pitchFamily="34" charset="0"/>
                <a:cs typeface="Aharoni" panose="02010803020104030203" pitchFamily="2" charset="-79"/>
              </a:rPr>
              <a:t>BLAZOR Hosting Models</a:t>
            </a:r>
            <a:endParaRPr lang="en-GB" sz="5400" spc="300" dirty="0">
              <a:solidFill>
                <a:srgbClr val="FFFF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DA9721-8758-4546-A265-E3F5EB606709}"/>
              </a:ext>
            </a:extLst>
          </p:cNvPr>
          <p:cNvGrpSpPr/>
          <p:nvPr/>
        </p:nvGrpSpPr>
        <p:grpSpPr>
          <a:xfrm>
            <a:off x="2206170" y="1589621"/>
            <a:ext cx="2575963" cy="2522288"/>
            <a:chOff x="4799493" y="278079"/>
            <a:chExt cx="2764953" cy="2707341"/>
          </a:xfrm>
        </p:grpSpPr>
        <p:pic>
          <p:nvPicPr>
            <p:cNvPr id="43" name="Graphic 42" descr="Server">
              <a:extLst>
                <a:ext uri="{FF2B5EF4-FFF2-40B4-BE49-F238E27FC236}">
                  <a16:creationId xmlns:a16="http://schemas.microsoft.com/office/drawing/2014/main" id="{5AC62CF9-29F4-404B-B730-35C89396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39004" y="278079"/>
              <a:ext cx="2485931" cy="248593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A3818D7-D9C6-48CB-AC5A-C0C9EB8B1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9493" y="1144964"/>
              <a:ext cx="2764953" cy="184045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F0E1A5F-FD24-46C4-B788-027408E474A5}"/>
                </a:ext>
              </a:extLst>
            </p:cNvPr>
            <p:cNvSpPr/>
            <p:nvPr/>
          </p:nvSpPr>
          <p:spPr>
            <a:xfrm>
              <a:off x="4901994" y="1326999"/>
              <a:ext cx="2539831" cy="1535111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E6496E-B47A-45C5-9309-AD19E8715D0D}"/>
                </a:ext>
              </a:extLst>
            </p:cNvPr>
            <p:cNvGrpSpPr/>
            <p:nvPr/>
          </p:nvGrpSpPr>
          <p:grpSpPr>
            <a:xfrm>
              <a:off x="6156515" y="1502122"/>
              <a:ext cx="730079" cy="617904"/>
              <a:chOff x="809408" y="5164739"/>
              <a:chExt cx="1531302" cy="129602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CC937A-13BB-45C1-967B-C749F62AEF76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9A56123-20EE-4469-A570-E44ACD09D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266EFE-7FDE-4C7B-A04B-3E62B02A337E}"/>
                </a:ext>
              </a:extLst>
            </p:cNvPr>
            <p:cNvGrpSpPr/>
            <p:nvPr/>
          </p:nvGrpSpPr>
          <p:grpSpPr>
            <a:xfrm>
              <a:off x="5349524" y="2204620"/>
              <a:ext cx="1777455" cy="417943"/>
              <a:chOff x="977953" y="2433131"/>
              <a:chExt cx="6182954" cy="1453829"/>
            </a:xfrm>
            <a:solidFill>
              <a:schemeClr val="tx1"/>
            </a:solidFill>
            <a:effectLst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C45CDE-36DE-46C0-9FB9-6A9EFA715AB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D509018-2A8F-4D06-99F1-58A68B00541B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941AE-6213-4108-B3B5-84732481DCBC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16163F-4DBC-4AC1-8100-ADBEC8FF6B9A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9E56312-7B1E-47F0-A3AC-60DEFB0A196F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374F135-ED18-422E-8542-3DFDD24F7141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89AB9C-DEAF-4434-BBE1-2304416C3906}"/>
              </a:ext>
            </a:extLst>
          </p:cNvPr>
          <p:cNvGrpSpPr/>
          <p:nvPr/>
        </p:nvGrpSpPr>
        <p:grpSpPr>
          <a:xfrm>
            <a:off x="6227733" y="1299474"/>
            <a:ext cx="2843157" cy="3668646"/>
            <a:chOff x="6763966" y="1195735"/>
            <a:chExt cx="4748598" cy="458231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61AFA-9380-4384-88AE-761CD28AAF18}"/>
                </a:ext>
              </a:extLst>
            </p:cNvPr>
            <p:cNvSpPr/>
            <p:nvPr/>
          </p:nvSpPr>
          <p:spPr>
            <a:xfrm>
              <a:off x="6763966" y="1195735"/>
              <a:ext cx="4748598" cy="4582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1F9038-4629-457E-8735-8DF114A53712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5340D2-49B9-476C-8C08-041573545031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021403-2DBF-4900-9E89-EEA80B97C961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4FEB5C-DF69-4A28-8D62-BC2FE50E33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85EDD6-E6FF-428A-9C3B-5CC14D5A330C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C5FF7CB-8BA0-45EE-8B43-09A51A1E6625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66A997B-7187-4C79-8D4A-737D419A1F89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7B93E3-CB4F-440F-A924-7C9B31B7B96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A66654F-82BC-4EBC-979E-4CC1AE6CE2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F9BC3C5-22F2-480C-A5AA-5B90F06B9042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8D8B468-B717-4D8D-B508-3F522C39B321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5184269-2264-461C-B3CC-D10B227EB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71AFC-679D-45AD-A855-095F540C6C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0E679C7-FB23-4BE8-B5DB-335B7E7CB7F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2A24BC9-5556-4038-8DE9-9F897F43B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5EAF3-25B8-4E0F-8699-314ABDA3F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3339D2F-D101-4E98-B5AB-3AD20D02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BC7927-501A-480C-A064-E7E988D1A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90DE8-4128-4994-9A2D-41556C55D1F9}"/>
              </a:ext>
            </a:extLst>
          </p:cNvPr>
          <p:cNvGrpSpPr/>
          <p:nvPr/>
        </p:nvGrpSpPr>
        <p:grpSpPr>
          <a:xfrm rot="4844571">
            <a:off x="5056435" y="2337967"/>
            <a:ext cx="1720783" cy="2025022"/>
            <a:chOff x="5103079" y="1984492"/>
            <a:chExt cx="2234242" cy="2359767"/>
          </a:xfrm>
        </p:grpSpPr>
        <p:pic>
          <p:nvPicPr>
            <p:cNvPr id="76" name="Graphic 75" descr="Line Arrow: Clockwise curve">
              <a:extLst>
                <a:ext uri="{FF2B5EF4-FFF2-40B4-BE49-F238E27FC236}">
                  <a16:creationId xmlns:a16="http://schemas.microsoft.com/office/drawing/2014/main" id="{131CE00E-605B-416D-9C99-C75E1ABC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2232608">
              <a:off x="5955476" y="2082877"/>
              <a:ext cx="1381845" cy="2261382"/>
            </a:xfrm>
            <a:prstGeom prst="rect">
              <a:avLst/>
            </a:prstGeom>
            <a:effectLst/>
          </p:spPr>
        </p:pic>
        <p:pic>
          <p:nvPicPr>
            <p:cNvPr id="77" name="Graphic 76" descr="Line Arrow: Clockwise curve">
              <a:extLst>
                <a:ext uri="{FF2B5EF4-FFF2-40B4-BE49-F238E27FC236}">
                  <a16:creationId xmlns:a16="http://schemas.microsoft.com/office/drawing/2014/main" id="{D0004F9B-1198-4D83-9529-24A5C78FC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2232608" flipH="1" flipV="1">
              <a:off x="5103079" y="1984492"/>
              <a:ext cx="1381843" cy="2261382"/>
            </a:xfrm>
            <a:prstGeom prst="rect">
              <a:avLst/>
            </a:prstGeom>
            <a:effectLst/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D80B57-6065-42D3-928B-588E28F67901}"/>
              </a:ext>
            </a:extLst>
          </p:cNvPr>
          <p:cNvSpPr/>
          <p:nvPr/>
        </p:nvSpPr>
        <p:spPr>
          <a:xfrm>
            <a:off x="3663654" y="5343766"/>
            <a:ext cx="2561919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Server-side</a:t>
            </a:r>
            <a:endParaRPr lang="en-GB" sz="2800" spc="300" dirty="0">
              <a:latin typeface="Abadi Extra Light" panose="020B0204020104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505F72-7B71-4C8D-8DFA-70CD8C4B6EF9}"/>
              </a:ext>
            </a:extLst>
          </p:cNvPr>
          <p:cNvSpPr/>
          <p:nvPr/>
        </p:nvSpPr>
        <p:spPr>
          <a:xfrm>
            <a:off x="7168446" y="3062803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51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98C2141-D31B-430E-B055-DADAB077A63C}"/>
              </a:ext>
            </a:extLst>
          </p:cNvPr>
          <p:cNvGrpSpPr/>
          <p:nvPr/>
        </p:nvGrpSpPr>
        <p:grpSpPr>
          <a:xfrm>
            <a:off x="4165101" y="1207574"/>
            <a:ext cx="2843157" cy="3668646"/>
            <a:chOff x="6763966" y="1195735"/>
            <a:chExt cx="4748598" cy="45823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C22FF9-2DD5-48BA-B135-E116EAAE4DE1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EF3220-B65B-4348-B10D-62A6AC650FC8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4727FD-E6C7-45B6-A97E-BA7E5404D481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BD775A-EC94-4E42-92F4-909E55AADCE5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495044-8C5F-4B75-8C7E-6F4C3289B7E7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6BB5B7-B2B4-4534-BF64-407ED47A5CEA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CCD600-25DA-4D40-AD84-02F8DAC0A07D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B7D6D-A231-453B-A566-9250F92AC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9D044D-7376-4883-81C9-930E9D20191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613B99-DF3A-43F9-8D8B-279D7D060694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27C6DD-CC64-406A-BB6F-2E1D5B10D78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C7B82B-A19D-40D7-BF2A-CF0EB7D622AB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7D01D4-C0AB-40E4-A3E5-F7DDF1DB0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C74DF4-A8D3-4F1C-94F3-A21346D8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B6FBD2-44BE-4A79-B9C8-6C34DDAEF524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4D55E-25CE-4DFE-A27E-2848C15EF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9C46E1-13EF-4B47-A05F-FAA25BA52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2B5141E-20B9-4FB9-80F7-0F604730A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7949C4-F996-49C4-9048-E1686A9AB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020BDA8-B756-45F2-B185-DDC8F9CB50D3}"/>
              </a:ext>
            </a:extLst>
          </p:cNvPr>
          <p:cNvGrpSpPr/>
          <p:nvPr/>
        </p:nvGrpSpPr>
        <p:grpSpPr>
          <a:xfrm>
            <a:off x="4625588" y="2216829"/>
            <a:ext cx="1859882" cy="1516178"/>
            <a:chOff x="981355" y="2208440"/>
            <a:chExt cx="1859882" cy="1516178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9E47F8B3-F412-4C0F-A4B9-9D1098F3B16B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7770D2A-F969-4408-9013-630DBFDE3BFD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273DB84-4B60-400C-91CB-A82646E3F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68CF089-C2F3-474B-9075-F319085805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chemeClr val="tx1"/>
              </a:solidFill>
              <a:effectLst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B48A98-9708-4FC9-BBD6-D6F5BA0E2655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0F2357A-3365-4A38-B0FD-BCA363B01BF4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88D26D7-6C37-4743-A57B-C9572ED3ED04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0E0B9DD-2859-40AC-BE62-58FBA84387F1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3BBF6BA-60D7-48E6-9A77-BA7B9D5436F3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C2E12F-99DB-4646-956A-03EBECA113D6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A0609-8DCD-48EF-8377-0F5FBCE985A5}"/>
              </a:ext>
            </a:extLst>
          </p:cNvPr>
          <p:cNvSpPr/>
          <p:nvPr/>
        </p:nvSpPr>
        <p:spPr>
          <a:xfrm>
            <a:off x="4312652" y="5334432"/>
            <a:ext cx="2452916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GB" sz="3200" kern="0" spc="3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Client-side</a:t>
            </a:r>
            <a:endParaRPr lang="en-GB" sz="3200" spc="300" dirty="0">
              <a:latin typeface="Abadi" panose="020B0604020104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698312-14C6-40A4-937A-0EB7E18DF6D7}"/>
              </a:ext>
            </a:extLst>
          </p:cNvPr>
          <p:cNvSpPr/>
          <p:nvPr/>
        </p:nvSpPr>
        <p:spPr>
          <a:xfrm>
            <a:off x="5017600" y="4066492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2" name="Graphic 141" descr="Line Arrow: Clockwise curve">
            <a:extLst>
              <a:ext uri="{FF2B5EF4-FFF2-40B4-BE49-F238E27FC236}">
                <a16:creationId xmlns:a16="http://schemas.microsoft.com/office/drawing/2014/main" id="{D2E8C4AC-3D9A-4EE8-8741-585E3BA2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2608" flipH="1" flipV="1">
            <a:off x="5183214" y="3549974"/>
            <a:ext cx="351788" cy="575702"/>
          </a:xfrm>
          <a:prstGeom prst="rect">
            <a:avLst/>
          </a:prstGeom>
        </p:spPr>
      </p:pic>
      <p:pic>
        <p:nvPicPr>
          <p:cNvPr id="143" name="Graphic 142" descr="Line Arrow: Clockwise curve">
            <a:extLst>
              <a:ext uri="{FF2B5EF4-FFF2-40B4-BE49-F238E27FC236}">
                <a16:creationId xmlns:a16="http://schemas.microsoft.com/office/drawing/2014/main" id="{5EDF4FD5-0908-486C-B258-5FE020F6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8291" flipH="1" flipV="1">
            <a:off x="5529251" y="3584037"/>
            <a:ext cx="351788" cy="57570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CF8E705-0FBA-4782-867C-4FD6884EB562}"/>
              </a:ext>
            </a:extLst>
          </p:cNvPr>
          <p:cNvGrpSpPr/>
          <p:nvPr/>
        </p:nvGrpSpPr>
        <p:grpSpPr>
          <a:xfrm>
            <a:off x="5582914" y="2930047"/>
            <a:ext cx="669797" cy="590435"/>
            <a:chOff x="809408" y="5164739"/>
            <a:chExt cx="1531302" cy="129602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8AB4F2-C591-4F29-A9EE-C541C0DF8DB4}"/>
                </a:ext>
              </a:extLst>
            </p:cNvPr>
            <p:cNvSpPr/>
            <p:nvPr/>
          </p:nvSpPr>
          <p:spPr>
            <a:xfrm>
              <a:off x="942760" y="5164739"/>
              <a:ext cx="1319004" cy="1286740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B4FF935-3716-4A1E-9697-D667A54C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408" y="5451464"/>
              <a:ext cx="1531302" cy="100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0060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CF022E5-2B0D-489B-B08B-8060610F24AD}"/>
              </a:ext>
            </a:extLst>
          </p:cNvPr>
          <p:cNvSpPr/>
          <p:nvPr/>
        </p:nvSpPr>
        <p:spPr>
          <a:xfrm>
            <a:off x="2657747" y="3343378"/>
            <a:ext cx="6459967" cy="2578706"/>
          </a:xfrm>
          <a:prstGeom prst="can">
            <a:avLst>
              <a:gd name="adj" fmla="val 50000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4B75926-1337-450E-8463-B68E55D30F07}"/>
              </a:ext>
            </a:extLst>
          </p:cNvPr>
          <p:cNvSpPr/>
          <p:nvPr/>
        </p:nvSpPr>
        <p:spPr>
          <a:xfrm>
            <a:off x="3572146" y="2307513"/>
            <a:ext cx="4631170" cy="2034989"/>
          </a:xfrm>
          <a:prstGeom prst="can">
            <a:avLst>
              <a:gd name="adj" fmla="val 39479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2CF6082-C8DE-4741-B3D3-86442AC607FC}"/>
              </a:ext>
            </a:extLst>
          </p:cNvPr>
          <p:cNvSpPr/>
          <p:nvPr/>
        </p:nvSpPr>
        <p:spPr>
          <a:xfrm>
            <a:off x="4459651" y="1253266"/>
            <a:ext cx="2856158" cy="1572180"/>
          </a:xfrm>
          <a:prstGeom prst="can">
            <a:avLst>
              <a:gd name="adj" fmla="val 24895"/>
            </a:avLst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8645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12233</TotalTime>
  <Words>1214</Words>
  <Application>Microsoft Office PowerPoint</Application>
  <PresentationFormat>Widescreen</PresentationFormat>
  <Paragraphs>305</Paragraphs>
  <Slides>29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</vt:lpstr>
      <vt:lpstr>Abadi Extra Light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PWA?</vt:lpstr>
      <vt:lpstr>PowerPoint Presentation</vt:lpstr>
      <vt:lpstr>PowerPoint Presentation</vt:lpstr>
      <vt:lpstr>Blazor Native</vt:lpstr>
      <vt:lpstr>Blazor roadmap</vt:lpstr>
      <vt:lpstr>PowerPoint Presentation</vt:lpstr>
      <vt:lpstr>Try Blazor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Steve Sanderson</dc:creator>
  <cp:lastModifiedBy>David Gallivan</cp:lastModifiedBy>
  <cp:revision>87</cp:revision>
  <cp:lastPrinted>2019-09-24T13:42:51Z</cp:lastPrinted>
  <dcterms:created xsi:type="dcterms:W3CDTF">2019-06-14T10:31:36Z</dcterms:created>
  <dcterms:modified xsi:type="dcterms:W3CDTF">2019-10-01T12:47:00Z</dcterms:modified>
</cp:coreProperties>
</file>