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4" r:id="rId2"/>
    <p:sldId id="305" r:id="rId3"/>
    <p:sldId id="306" r:id="rId4"/>
    <p:sldId id="317" r:id="rId5"/>
    <p:sldId id="307" r:id="rId6"/>
    <p:sldId id="294" r:id="rId7"/>
    <p:sldId id="313" r:id="rId8"/>
    <p:sldId id="309" r:id="rId9"/>
    <p:sldId id="310" r:id="rId10"/>
    <p:sldId id="318" r:id="rId11"/>
    <p:sldId id="308" r:id="rId12"/>
    <p:sldId id="312" r:id="rId13"/>
    <p:sldId id="314" r:id="rId14"/>
    <p:sldId id="315" r:id="rId15"/>
    <p:sldId id="316" r:id="rId16"/>
    <p:sldId id="319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200"/>
    <a:srgbClr val="2D2D2D"/>
    <a:srgbClr val="87FF6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76968" autoAdjust="0"/>
  </p:normalViewPr>
  <p:slideViewPr>
    <p:cSldViewPr snapToGrid="0">
      <p:cViewPr varScale="1">
        <p:scale>
          <a:sx n="66" d="100"/>
          <a:sy n="66" d="100"/>
        </p:scale>
        <p:origin x="8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B2F4B-A9F8-43F5-A4A6-EF082C1A12F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45E972-7F53-4699-B1B9-A8D98D7C6FB0}">
      <dgm:prSet/>
      <dgm:spPr/>
      <dgm:t>
        <a:bodyPr/>
        <a:lstStyle/>
        <a:p>
          <a:r>
            <a:rPr lang="en-US"/>
            <a:t>Provide feedback </a:t>
          </a:r>
        </a:p>
      </dgm:t>
    </dgm:pt>
    <dgm:pt modelId="{BE1A6D71-D7AC-48E6-8A19-1790E12EE497}" type="parTrans" cxnId="{BEDF476A-26F4-4D76-BA7B-7062FBA024D9}">
      <dgm:prSet/>
      <dgm:spPr/>
      <dgm:t>
        <a:bodyPr/>
        <a:lstStyle/>
        <a:p>
          <a:endParaRPr lang="en-US"/>
        </a:p>
      </dgm:t>
    </dgm:pt>
    <dgm:pt modelId="{733ED493-1D98-4F67-87E6-223088FC9DFC}" type="sibTrans" cxnId="{BEDF476A-26F4-4D76-BA7B-7062FBA024D9}">
      <dgm:prSet/>
      <dgm:spPr/>
      <dgm:t>
        <a:bodyPr/>
        <a:lstStyle/>
        <a:p>
          <a:endParaRPr lang="en-US"/>
        </a:p>
      </dgm:t>
    </dgm:pt>
    <dgm:pt modelId="{99266718-C3DB-4358-83B0-D05763AAB0FF}">
      <dgm:prSet/>
      <dgm:spPr/>
      <dgm:t>
        <a:bodyPr/>
        <a:lstStyle/>
        <a:p>
          <a:r>
            <a:rPr lang="en-US"/>
            <a:t>Long running process</a:t>
          </a:r>
        </a:p>
      </dgm:t>
    </dgm:pt>
    <dgm:pt modelId="{F3EF7E36-7B6D-4431-8888-4C00EA88D098}" type="parTrans" cxnId="{1099581C-D171-4D9C-9DEA-E7DDD058556D}">
      <dgm:prSet/>
      <dgm:spPr/>
      <dgm:t>
        <a:bodyPr/>
        <a:lstStyle/>
        <a:p>
          <a:endParaRPr lang="en-US"/>
        </a:p>
      </dgm:t>
    </dgm:pt>
    <dgm:pt modelId="{2D558FC2-CD9E-403B-8349-56596012429C}" type="sibTrans" cxnId="{1099581C-D171-4D9C-9DEA-E7DDD058556D}">
      <dgm:prSet/>
      <dgm:spPr/>
      <dgm:t>
        <a:bodyPr/>
        <a:lstStyle/>
        <a:p>
          <a:endParaRPr lang="en-US"/>
        </a:p>
      </dgm:t>
    </dgm:pt>
    <dgm:pt modelId="{BDA80342-C038-4439-BC2E-1DCA863FED23}">
      <dgm:prSet/>
      <dgm:spPr/>
      <dgm:t>
        <a:bodyPr/>
        <a:lstStyle/>
        <a:p>
          <a:r>
            <a:rPr lang="en-US"/>
            <a:t>Calling API</a:t>
          </a:r>
        </a:p>
      </dgm:t>
    </dgm:pt>
    <dgm:pt modelId="{CAE04B8A-4A91-4777-AC5F-8507CF3434AF}" type="parTrans" cxnId="{58A31892-D9F8-4441-BF91-98F2CF156C25}">
      <dgm:prSet/>
      <dgm:spPr/>
      <dgm:t>
        <a:bodyPr/>
        <a:lstStyle/>
        <a:p>
          <a:endParaRPr lang="en-US"/>
        </a:p>
      </dgm:t>
    </dgm:pt>
    <dgm:pt modelId="{48052976-8FFA-469C-8AC1-A4D51F16157F}" type="sibTrans" cxnId="{58A31892-D9F8-4441-BF91-98F2CF156C25}">
      <dgm:prSet/>
      <dgm:spPr/>
      <dgm:t>
        <a:bodyPr/>
        <a:lstStyle/>
        <a:p>
          <a:endParaRPr lang="en-US"/>
        </a:p>
      </dgm:t>
    </dgm:pt>
    <dgm:pt modelId="{647E1BCE-E6B7-48DB-B8C7-CF2A35D695DA}">
      <dgm:prSet/>
      <dgm:spPr/>
      <dgm:t>
        <a:bodyPr/>
        <a:lstStyle/>
        <a:p>
          <a:r>
            <a:rPr lang="en-US"/>
            <a:t>Retrieving Data</a:t>
          </a:r>
        </a:p>
      </dgm:t>
    </dgm:pt>
    <dgm:pt modelId="{E781F4C8-F58F-4878-859E-E8BC7E7DEFD2}" type="parTrans" cxnId="{14DBD1E3-7830-4EA6-B52D-CCB89FB33ABD}">
      <dgm:prSet/>
      <dgm:spPr/>
      <dgm:t>
        <a:bodyPr/>
        <a:lstStyle/>
        <a:p>
          <a:endParaRPr lang="en-US"/>
        </a:p>
      </dgm:t>
    </dgm:pt>
    <dgm:pt modelId="{FCCC889A-565B-4DF6-BAE7-4715F5D1F5B2}" type="sibTrans" cxnId="{14DBD1E3-7830-4EA6-B52D-CCB89FB33ABD}">
      <dgm:prSet/>
      <dgm:spPr/>
      <dgm:t>
        <a:bodyPr/>
        <a:lstStyle/>
        <a:p>
          <a:endParaRPr lang="en-US"/>
        </a:p>
      </dgm:t>
    </dgm:pt>
    <dgm:pt modelId="{95391E0E-07F1-423B-856B-1EBDCD5C1D2E}">
      <dgm:prSet/>
      <dgm:spPr/>
      <dgm:t>
        <a:bodyPr/>
        <a:lstStyle/>
        <a:p>
          <a:r>
            <a:rPr lang="en-US"/>
            <a:t>Messages</a:t>
          </a:r>
        </a:p>
      </dgm:t>
    </dgm:pt>
    <dgm:pt modelId="{2ACC32EB-D82B-48F4-BA76-4D4F03372923}" type="parTrans" cxnId="{B461DAD9-9ADC-4CD3-A7EB-4389B8A4BDD6}">
      <dgm:prSet/>
      <dgm:spPr/>
      <dgm:t>
        <a:bodyPr/>
        <a:lstStyle/>
        <a:p>
          <a:endParaRPr lang="en-US"/>
        </a:p>
      </dgm:t>
    </dgm:pt>
    <dgm:pt modelId="{4964A21A-E9AA-46BD-8200-825D38AF02EB}" type="sibTrans" cxnId="{B461DAD9-9ADC-4CD3-A7EB-4389B8A4BDD6}">
      <dgm:prSet/>
      <dgm:spPr/>
      <dgm:t>
        <a:bodyPr/>
        <a:lstStyle/>
        <a:p>
          <a:endParaRPr lang="en-US"/>
        </a:p>
      </dgm:t>
    </dgm:pt>
    <dgm:pt modelId="{5DC58ACB-FB19-4D97-B410-81D08D8455F7}">
      <dgm:prSet/>
      <dgm:spPr/>
      <dgm:t>
        <a:bodyPr/>
        <a:lstStyle/>
        <a:p>
          <a:r>
            <a:rPr lang="en-US"/>
            <a:t>Info</a:t>
          </a:r>
        </a:p>
      </dgm:t>
    </dgm:pt>
    <dgm:pt modelId="{5C39A26C-281B-494C-AEE6-41F045CB988B}" type="parTrans" cxnId="{34E71B0F-E196-4ABF-85B3-5AE4B4163A77}">
      <dgm:prSet/>
      <dgm:spPr/>
      <dgm:t>
        <a:bodyPr/>
        <a:lstStyle/>
        <a:p>
          <a:endParaRPr lang="en-US"/>
        </a:p>
      </dgm:t>
    </dgm:pt>
    <dgm:pt modelId="{FB10221B-DA96-47A5-9104-492DCCE68F04}" type="sibTrans" cxnId="{34E71B0F-E196-4ABF-85B3-5AE4B4163A77}">
      <dgm:prSet/>
      <dgm:spPr/>
      <dgm:t>
        <a:bodyPr/>
        <a:lstStyle/>
        <a:p>
          <a:endParaRPr lang="en-US"/>
        </a:p>
      </dgm:t>
    </dgm:pt>
    <dgm:pt modelId="{66BA4112-EA2B-4235-BAD0-ABF1E314736B}">
      <dgm:prSet/>
      <dgm:spPr/>
      <dgm:t>
        <a:bodyPr/>
        <a:lstStyle/>
        <a:p>
          <a:r>
            <a:rPr lang="en-US"/>
            <a:t>Warn</a:t>
          </a:r>
        </a:p>
      </dgm:t>
    </dgm:pt>
    <dgm:pt modelId="{FE9BEF12-596A-44C2-ABE1-3FF8A56F4285}" type="parTrans" cxnId="{CB4E717C-8D7C-4E23-8E45-379B61A7BF7E}">
      <dgm:prSet/>
      <dgm:spPr/>
      <dgm:t>
        <a:bodyPr/>
        <a:lstStyle/>
        <a:p>
          <a:endParaRPr lang="en-US"/>
        </a:p>
      </dgm:t>
    </dgm:pt>
    <dgm:pt modelId="{56DB6263-01AC-4FCA-95BB-D39E42315590}" type="sibTrans" cxnId="{CB4E717C-8D7C-4E23-8E45-379B61A7BF7E}">
      <dgm:prSet/>
      <dgm:spPr/>
      <dgm:t>
        <a:bodyPr/>
        <a:lstStyle/>
        <a:p>
          <a:endParaRPr lang="en-US"/>
        </a:p>
      </dgm:t>
    </dgm:pt>
    <dgm:pt modelId="{027AE1CA-0476-46F2-B712-06C54F59A7AE}">
      <dgm:prSet/>
      <dgm:spPr/>
      <dgm:t>
        <a:bodyPr/>
        <a:lstStyle/>
        <a:p>
          <a:r>
            <a:rPr lang="en-US"/>
            <a:t>Error</a:t>
          </a:r>
        </a:p>
      </dgm:t>
    </dgm:pt>
    <dgm:pt modelId="{349F5E69-61C0-4ACF-8800-6879DE8832A8}" type="parTrans" cxnId="{22472631-C361-4CD1-8ADA-7C3E6E5C1186}">
      <dgm:prSet/>
      <dgm:spPr/>
      <dgm:t>
        <a:bodyPr/>
        <a:lstStyle/>
        <a:p>
          <a:endParaRPr lang="en-US"/>
        </a:p>
      </dgm:t>
    </dgm:pt>
    <dgm:pt modelId="{A9A0F44F-EFDB-47D0-8B8D-5CAEEF8E24C4}" type="sibTrans" cxnId="{22472631-C361-4CD1-8ADA-7C3E6E5C1186}">
      <dgm:prSet/>
      <dgm:spPr/>
      <dgm:t>
        <a:bodyPr/>
        <a:lstStyle/>
        <a:p>
          <a:endParaRPr lang="en-US"/>
        </a:p>
      </dgm:t>
    </dgm:pt>
    <dgm:pt modelId="{E88861B4-F9FD-497A-804B-F0E92F6B87FA}" type="pres">
      <dgm:prSet presAssocID="{8D9B2F4B-A9F8-43F5-A4A6-EF082C1A12F5}" presName="Name0" presStyleCnt="0">
        <dgm:presLayoutVars>
          <dgm:dir/>
          <dgm:animLvl val="lvl"/>
          <dgm:resizeHandles val="exact"/>
        </dgm:presLayoutVars>
      </dgm:prSet>
      <dgm:spPr/>
    </dgm:pt>
    <dgm:pt modelId="{86931ACB-9889-40DB-94F8-0AEA27EB66D5}" type="pres">
      <dgm:prSet presAssocID="{8045E972-7F53-4699-B1B9-A8D98D7C6FB0}" presName="composite" presStyleCnt="0"/>
      <dgm:spPr/>
    </dgm:pt>
    <dgm:pt modelId="{9B3288E6-E2E2-4FF7-856F-2C7861180DE0}" type="pres">
      <dgm:prSet presAssocID="{8045E972-7F53-4699-B1B9-A8D98D7C6FB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E13E011-3BEA-4AC9-8F57-22CB4788DFC0}" type="pres">
      <dgm:prSet presAssocID="{8045E972-7F53-4699-B1B9-A8D98D7C6FB0}" presName="desTx" presStyleLbl="alignAccFollowNode1" presStyleIdx="0" presStyleCnt="2">
        <dgm:presLayoutVars>
          <dgm:bulletEnabled val="1"/>
        </dgm:presLayoutVars>
      </dgm:prSet>
      <dgm:spPr/>
    </dgm:pt>
    <dgm:pt modelId="{BF38A231-579B-4C9F-85FC-D5F11B889867}" type="pres">
      <dgm:prSet presAssocID="{733ED493-1D98-4F67-87E6-223088FC9DFC}" presName="space" presStyleCnt="0"/>
      <dgm:spPr/>
    </dgm:pt>
    <dgm:pt modelId="{EE1EFAB3-D9D9-4C1C-A2E2-511AC5A95F8C}" type="pres">
      <dgm:prSet presAssocID="{95391E0E-07F1-423B-856B-1EBDCD5C1D2E}" presName="composite" presStyleCnt="0"/>
      <dgm:spPr/>
    </dgm:pt>
    <dgm:pt modelId="{C29FCEE3-8194-4E27-8D46-ED8E8FB5DFA3}" type="pres">
      <dgm:prSet presAssocID="{95391E0E-07F1-423B-856B-1EBDCD5C1D2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1142CE7-C7F7-4D82-8C7F-D90BE3403B63}" type="pres">
      <dgm:prSet presAssocID="{95391E0E-07F1-423B-856B-1EBDCD5C1D2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4E71B0F-E196-4ABF-85B3-5AE4B4163A77}" srcId="{95391E0E-07F1-423B-856B-1EBDCD5C1D2E}" destId="{5DC58ACB-FB19-4D97-B410-81D08D8455F7}" srcOrd="0" destOrd="0" parTransId="{5C39A26C-281B-494C-AEE6-41F045CB988B}" sibTransId="{FB10221B-DA96-47A5-9104-492DCCE68F04}"/>
    <dgm:cxn modelId="{02396811-BD77-4F21-A649-481DA0202EEB}" type="presOf" srcId="{027AE1CA-0476-46F2-B712-06C54F59A7AE}" destId="{A1142CE7-C7F7-4D82-8C7F-D90BE3403B63}" srcOrd="0" destOrd="2" presId="urn:microsoft.com/office/officeart/2005/8/layout/hList1"/>
    <dgm:cxn modelId="{1099581C-D171-4D9C-9DEA-E7DDD058556D}" srcId="{8045E972-7F53-4699-B1B9-A8D98D7C6FB0}" destId="{99266718-C3DB-4358-83B0-D05763AAB0FF}" srcOrd="0" destOrd="0" parTransId="{F3EF7E36-7B6D-4431-8888-4C00EA88D098}" sibTransId="{2D558FC2-CD9E-403B-8349-56596012429C}"/>
    <dgm:cxn modelId="{E239E025-E3A9-4690-BA73-57E943334630}" type="presOf" srcId="{8D9B2F4B-A9F8-43F5-A4A6-EF082C1A12F5}" destId="{E88861B4-F9FD-497A-804B-F0E92F6B87FA}" srcOrd="0" destOrd="0" presId="urn:microsoft.com/office/officeart/2005/8/layout/hList1"/>
    <dgm:cxn modelId="{22472631-C361-4CD1-8ADA-7C3E6E5C1186}" srcId="{95391E0E-07F1-423B-856B-1EBDCD5C1D2E}" destId="{027AE1CA-0476-46F2-B712-06C54F59A7AE}" srcOrd="2" destOrd="0" parTransId="{349F5E69-61C0-4ACF-8800-6879DE8832A8}" sibTransId="{A9A0F44F-EFDB-47D0-8B8D-5CAEEF8E24C4}"/>
    <dgm:cxn modelId="{AD623A47-BF46-4D72-8543-F18A5F138FC0}" type="presOf" srcId="{5DC58ACB-FB19-4D97-B410-81D08D8455F7}" destId="{A1142CE7-C7F7-4D82-8C7F-D90BE3403B63}" srcOrd="0" destOrd="0" presId="urn:microsoft.com/office/officeart/2005/8/layout/hList1"/>
    <dgm:cxn modelId="{BEDF476A-26F4-4D76-BA7B-7062FBA024D9}" srcId="{8D9B2F4B-A9F8-43F5-A4A6-EF082C1A12F5}" destId="{8045E972-7F53-4699-B1B9-A8D98D7C6FB0}" srcOrd="0" destOrd="0" parTransId="{BE1A6D71-D7AC-48E6-8A19-1790E12EE497}" sibTransId="{733ED493-1D98-4F67-87E6-223088FC9DFC}"/>
    <dgm:cxn modelId="{0768CF56-252D-4996-A170-9E78EF9C31E2}" type="presOf" srcId="{99266718-C3DB-4358-83B0-D05763AAB0FF}" destId="{6E13E011-3BEA-4AC9-8F57-22CB4788DFC0}" srcOrd="0" destOrd="0" presId="urn:microsoft.com/office/officeart/2005/8/layout/hList1"/>
    <dgm:cxn modelId="{3530D277-0CD9-44C6-B6E7-52F14F4F7082}" type="presOf" srcId="{8045E972-7F53-4699-B1B9-A8D98D7C6FB0}" destId="{9B3288E6-E2E2-4FF7-856F-2C7861180DE0}" srcOrd="0" destOrd="0" presId="urn:microsoft.com/office/officeart/2005/8/layout/hList1"/>
    <dgm:cxn modelId="{CB4E717C-8D7C-4E23-8E45-379B61A7BF7E}" srcId="{95391E0E-07F1-423B-856B-1EBDCD5C1D2E}" destId="{66BA4112-EA2B-4235-BAD0-ABF1E314736B}" srcOrd="1" destOrd="0" parTransId="{FE9BEF12-596A-44C2-ABE1-3FF8A56F4285}" sibTransId="{56DB6263-01AC-4FCA-95BB-D39E42315590}"/>
    <dgm:cxn modelId="{58A31892-D9F8-4441-BF91-98F2CF156C25}" srcId="{8045E972-7F53-4699-B1B9-A8D98D7C6FB0}" destId="{BDA80342-C038-4439-BC2E-1DCA863FED23}" srcOrd="1" destOrd="0" parTransId="{CAE04B8A-4A91-4777-AC5F-8507CF3434AF}" sibTransId="{48052976-8FFA-469C-8AC1-A4D51F16157F}"/>
    <dgm:cxn modelId="{09E2FC9F-52CE-4AAC-B575-A594D787727D}" type="presOf" srcId="{647E1BCE-E6B7-48DB-B8C7-CF2A35D695DA}" destId="{6E13E011-3BEA-4AC9-8F57-22CB4788DFC0}" srcOrd="0" destOrd="2" presId="urn:microsoft.com/office/officeart/2005/8/layout/hList1"/>
    <dgm:cxn modelId="{D5863FA2-145E-4FB5-874A-4C3E4ECAC04B}" type="presOf" srcId="{66BA4112-EA2B-4235-BAD0-ABF1E314736B}" destId="{A1142CE7-C7F7-4D82-8C7F-D90BE3403B63}" srcOrd="0" destOrd="1" presId="urn:microsoft.com/office/officeart/2005/8/layout/hList1"/>
    <dgm:cxn modelId="{A008F0AC-5A4C-41D4-8333-3BFF6B01C0BF}" type="presOf" srcId="{BDA80342-C038-4439-BC2E-1DCA863FED23}" destId="{6E13E011-3BEA-4AC9-8F57-22CB4788DFC0}" srcOrd="0" destOrd="1" presId="urn:microsoft.com/office/officeart/2005/8/layout/hList1"/>
    <dgm:cxn modelId="{B461DAD9-9ADC-4CD3-A7EB-4389B8A4BDD6}" srcId="{8D9B2F4B-A9F8-43F5-A4A6-EF082C1A12F5}" destId="{95391E0E-07F1-423B-856B-1EBDCD5C1D2E}" srcOrd="1" destOrd="0" parTransId="{2ACC32EB-D82B-48F4-BA76-4D4F03372923}" sibTransId="{4964A21A-E9AA-46BD-8200-825D38AF02EB}"/>
    <dgm:cxn modelId="{14DBD1E3-7830-4EA6-B52D-CCB89FB33ABD}" srcId="{8045E972-7F53-4699-B1B9-A8D98D7C6FB0}" destId="{647E1BCE-E6B7-48DB-B8C7-CF2A35D695DA}" srcOrd="2" destOrd="0" parTransId="{E781F4C8-F58F-4878-859E-E8BC7E7DEFD2}" sibTransId="{FCCC889A-565B-4DF6-BAE7-4715F5D1F5B2}"/>
    <dgm:cxn modelId="{1FD57CE4-E9FE-4346-B99F-EB0A2C7D4582}" type="presOf" srcId="{95391E0E-07F1-423B-856B-1EBDCD5C1D2E}" destId="{C29FCEE3-8194-4E27-8D46-ED8E8FB5DFA3}" srcOrd="0" destOrd="0" presId="urn:microsoft.com/office/officeart/2005/8/layout/hList1"/>
    <dgm:cxn modelId="{C42CC206-0354-45D8-AB8E-8A5527EFAB64}" type="presParOf" srcId="{E88861B4-F9FD-497A-804B-F0E92F6B87FA}" destId="{86931ACB-9889-40DB-94F8-0AEA27EB66D5}" srcOrd="0" destOrd="0" presId="urn:microsoft.com/office/officeart/2005/8/layout/hList1"/>
    <dgm:cxn modelId="{C8731AFD-D60B-43ED-A337-55932F4D6933}" type="presParOf" srcId="{86931ACB-9889-40DB-94F8-0AEA27EB66D5}" destId="{9B3288E6-E2E2-4FF7-856F-2C7861180DE0}" srcOrd="0" destOrd="0" presId="urn:microsoft.com/office/officeart/2005/8/layout/hList1"/>
    <dgm:cxn modelId="{9CAD76F8-EB86-482F-8A42-63DB701F584A}" type="presParOf" srcId="{86931ACB-9889-40DB-94F8-0AEA27EB66D5}" destId="{6E13E011-3BEA-4AC9-8F57-22CB4788DFC0}" srcOrd="1" destOrd="0" presId="urn:microsoft.com/office/officeart/2005/8/layout/hList1"/>
    <dgm:cxn modelId="{2EAAE574-AA61-423F-9FA2-86CB8874894C}" type="presParOf" srcId="{E88861B4-F9FD-497A-804B-F0E92F6B87FA}" destId="{BF38A231-579B-4C9F-85FC-D5F11B889867}" srcOrd="1" destOrd="0" presId="urn:microsoft.com/office/officeart/2005/8/layout/hList1"/>
    <dgm:cxn modelId="{8A0B2BE3-05A2-4E0A-AAE4-A5B77F3574EE}" type="presParOf" srcId="{E88861B4-F9FD-497A-804B-F0E92F6B87FA}" destId="{EE1EFAB3-D9D9-4C1C-A2E2-511AC5A95F8C}" srcOrd="2" destOrd="0" presId="urn:microsoft.com/office/officeart/2005/8/layout/hList1"/>
    <dgm:cxn modelId="{08E07F41-71F7-4FE4-AEA4-4A967B9E1D54}" type="presParOf" srcId="{EE1EFAB3-D9D9-4C1C-A2E2-511AC5A95F8C}" destId="{C29FCEE3-8194-4E27-8D46-ED8E8FB5DFA3}" srcOrd="0" destOrd="0" presId="urn:microsoft.com/office/officeart/2005/8/layout/hList1"/>
    <dgm:cxn modelId="{B4B0CFBA-7ADD-4CF3-8900-518702F6639B}" type="presParOf" srcId="{EE1EFAB3-D9D9-4C1C-A2E2-511AC5A95F8C}" destId="{A1142CE7-C7F7-4D82-8C7F-D90BE3403B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288E6-E2E2-4FF7-856F-2C7861180DE0}">
      <dsp:nvSpPr>
        <dsp:cNvPr id="0" name=""/>
        <dsp:cNvSpPr/>
      </dsp:nvSpPr>
      <dsp:spPr>
        <a:xfrm>
          <a:off x="49" y="4856"/>
          <a:ext cx="4728626" cy="100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Provide feedback </a:t>
          </a:r>
        </a:p>
      </dsp:txBody>
      <dsp:txXfrm>
        <a:off x="49" y="4856"/>
        <a:ext cx="4728626" cy="1008000"/>
      </dsp:txXfrm>
    </dsp:sp>
    <dsp:sp modelId="{6E13E011-3BEA-4AC9-8F57-22CB4788DFC0}">
      <dsp:nvSpPr>
        <dsp:cNvPr id="0" name=""/>
        <dsp:cNvSpPr/>
      </dsp:nvSpPr>
      <dsp:spPr>
        <a:xfrm>
          <a:off x="49" y="1012856"/>
          <a:ext cx="4728626" cy="21136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Long running process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Calling API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Retrieving Data</a:t>
          </a:r>
        </a:p>
      </dsp:txBody>
      <dsp:txXfrm>
        <a:off x="49" y="1012856"/>
        <a:ext cx="4728626" cy="2113650"/>
      </dsp:txXfrm>
    </dsp:sp>
    <dsp:sp modelId="{C29FCEE3-8194-4E27-8D46-ED8E8FB5DFA3}">
      <dsp:nvSpPr>
        <dsp:cNvPr id="0" name=""/>
        <dsp:cNvSpPr/>
      </dsp:nvSpPr>
      <dsp:spPr>
        <a:xfrm>
          <a:off x="5390683" y="4856"/>
          <a:ext cx="4728626" cy="10080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Messages</a:t>
          </a:r>
        </a:p>
      </dsp:txBody>
      <dsp:txXfrm>
        <a:off x="5390683" y="4856"/>
        <a:ext cx="4728626" cy="1008000"/>
      </dsp:txXfrm>
    </dsp:sp>
    <dsp:sp modelId="{A1142CE7-C7F7-4D82-8C7F-D90BE3403B63}">
      <dsp:nvSpPr>
        <dsp:cNvPr id="0" name=""/>
        <dsp:cNvSpPr/>
      </dsp:nvSpPr>
      <dsp:spPr>
        <a:xfrm>
          <a:off x="5390683" y="1012856"/>
          <a:ext cx="4728626" cy="211365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Info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Warn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Error</a:t>
          </a:r>
        </a:p>
      </dsp:txBody>
      <dsp:txXfrm>
        <a:off x="5390683" y="1012856"/>
        <a:ext cx="4728626" cy="2113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olutions.com/asp-.net-developmen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841" indent="-234841">
              <a:buAutoNum type="arabicPeriod"/>
            </a:pPr>
            <a:r>
              <a:rPr lang="en-US" dirty="0"/>
              <a:t>Welcome everyone</a:t>
            </a:r>
          </a:p>
          <a:p>
            <a:pPr marL="704522" lvl="1" indent="-234841">
              <a:buAutoNum type="arabicPeriod"/>
            </a:pPr>
            <a:r>
              <a:rPr lang="en-US" dirty="0"/>
              <a:t>Thanks for taking time out of your Saturday</a:t>
            </a:r>
          </a:p>
          <a:p>
            <a:pPr marL="234841" indent="-234841">
              <a:buAutoNum type="arabicPeriod"/>
            </a:pPr>
            <a:r>
              <a:rPr lang="en-US" dirty="0"/>
              <a:t>Introduction</a:t>
            </a:r>
          </a:p>
          <a:p>
            <a:pPr marL="704522" lvl="1" indent="-234841">
              <a:buAutoNum type="arabicPeriod"/>
            </a:pPr>
            <a:r>
              <a:rPr lang="en-US" dirty="0"/>
              <a:t>Who - Me</a:t>
            </a:r>
          </a:p>
          <a:p>
            <a:pPr marL="704522" lvl="1" indent="-234841">
              <a:buAutoNum type="arabicPeriod"/>
            </a:pPr>
            <a:r>
              <a:rPr lang="en-US" dirty="0"/>
              <a:t>Why</a:t>
            </a:r>
          </a:p>
          <a:p>
            <a:pPr marL="1161722" lvl="2" indent="-234841">
              <a:buAutoNum type="arabicPeriod"/>
            </a:pPr>
            <a:r>
              <a:rPr lang="en-US" dirty="0"/>
              <a:t>Could be mowing the yard, told wife to edge</a:t>
            </a:r>
          </a:p>
          <a:p>
            <a:pPr marL="704522" lvl="1" indent="-234841">
              <a:buAutoNum type="arabicPeriod"/>
            </a:pPr>
            <a:r>
              <a:rPr lang="en-US" dirty="0"/>
              <a:t>Note since it is a code camp, there is a lot of code</a:t>
            </a:r>
          </a:p>
          <a:p>
            <a:pPr marL="234841" indent="-234841">
              <a:buAutoNum type="arabicPeriod"/>
            </a:pPr>
            <a:r>
              <a:rPr lang="en-US" dirty="0"/>
              <a:t>Who has heard of Blazor</a:t>
            </a:r>
          </a:p>
          <a:p>
            <a:pPr marL="234841" indent="-234841">
              <a:buAutoNum type="arabicPeriod"/>
            </a:pPr>
            <a:r>
              <a:rPr lang="en-US" dirty="0"/>
              <a:t>Who have built the sample template app</a:t>
            </a:r>
          </a:p>
          <a:p>
            <a:pPr marL="234841" indent="-234841">
              <a:buAutoNum type="arabicPeriod"/>
            </a:pPr>
            <a:r>
              <a:rPr lang="en-US" dirty="0"/>
              <a:t>This session is dealing with more advance topics of working with Blazor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76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</a:t>
            </a:r>
          </a:p>
          <a:p>
            <a:pPr marL="228600" indent="-228600">
              <a:buAutoNum type="arabicPeriod"/>
            </a:pPr>
            <a:r>
              <a:rPr lang="en-US" dirty="0"/>
              <a:t>Another use of the modal component</a:t>
            </a:r>
          </a:p>
          <a:p>
            <a:pPr marL="228600" indent="-228600">
              <a:buAutoNum type="arabicPeriod"/>
            </a:pPr>
            <a:r>
              <a:rPr lang="en-US" dirty="0" err="1"/>
              <a:t>EditForm</a:t>
            </a:r>
            <a:r>
              <a:rPr lang="en-US" dirty="0"/>
              <a:t> component</a:t>
            </a:r>
          </a:p>
          <a:p>
            <a:pPr marL="228600" indent="-228600">
              <a:buAutoNum type="arabicPeriod"/>
            </a:pPr>
            <a:r>
              <a:rPr lang="en-US" dirty="0"/>
              <a:t>Page navigation from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24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first thought this was going to be a complicated task, but as I have learned working with Blazor, it turns out to be pretty easy.  Because “There is a component for that”.  I am using the </a:t>
            </a:r>
            <a:r>
              <a:rPr lang="en-US" dirty="0" err="1"/>
              <a:t>InputFile</a:t>
            </a:r>
            <a:r>
              <a:rPr lang="en-US" dirty="0"/>
              <a:t> </a:t>
            </a:r>
            <a:r>
              <a:rPr lang="en-US" dirty="0" err="1"/>
              <a:t>componenet</a:t>
            </a:r>
            <a:r>
              <a:rPr lang="en-US" dirty="0"/>
              <a:t> from Steve Sanderson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8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see</a:t>
            </a:r>
          </a:p>
          <a:p>
            <a:pPr marL="228600" indent="-228600">
              <a:buAutoNum type="arabicPeriod"/>
            </a:pPr>
            <a:r>
              <a:rPr lang="en-US" dirty="0"/>
              <a:t>We can use a component to upload files into Blazor</a:t>
            </a:r>
          </a:p>
          <a:p>
            <a:pPr marL="228600" indent="-228600">
              <a:buAutoNum type="arabicPeriod"/>
            </a:pPr>
            <a:r>
              <a:rPr lang="en-US" dirty="0"/>
              <a:t>Once the file is read into a stream we can use the C# stream functions to process the file</a:t>
            </a:r>
          </a:p>
          <a:p>
            <a:pPr marL="228600" indent="-228600">
              <a:buAutoNum type="arabicPeriod"/>
            </a:pPr>
            <a:r>
              <a:rPr lang="en-US" dirty="0"/>
              <a:t>We can only save directly to the server when we are using Blazor server configuration.</a:t>
            </a:r>
          </a:p>
          <a:p>
            <a:pPr marL="228600" indent="-228600">
              <a:buAutoNum type="arabicPeriod"/>
            </a:pPr>
            <a:r>
              <a:rPr lang="en-US" dirty="0"/>
              <a:t>We can us JavaScript interop to access our favorite JS libraries or the browsers APIs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9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Authorization for Blazor point of view is to allow you to control the UI from an user access point of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385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We Saw</a:t>
            </a:r>
          </a:p>
          <a:p>
            <a:pPr marL="228600" indent="-228600">
              <a:buAutoNum type="arabicPeriod"/>
            </a:pPr>
            <a:r>
              <a:rPr lang="en-US" dirty="0"/>
              <a:t>Blazor provides a object to allow you to control what the user sees dependent on if they are logged in or their role or policy</a:t>
            </a:r>
          </a:p>
          <a:p>
            <a:pPr marL="228600" indent="-228600">
              <a:buAutoNum type="arabicPeriod"/>
            </a:pPr>
            <a:r>
              <a:rPr lang="en-US" dirty="0"/>
              <a:t>You can use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AuthenticationStateProvider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get the users information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use @attribute [Authorize] at the page level to control if the page can be accessed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use &lt;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AuthorizeView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to control access to any part of the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377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0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</a:t>
            </a:r>
          </a:p>
          <a:p>
            <a:pPr marL="228600" indent="-228600">
              <a:buAutoNum type="arabicPeriod"/>
            </a:pPr>
            <a:r>
              <a:rPr lang="en-US" dirty="0"/>
              <a:t>The UI frameworks are just Blazor components, that is how they were able to be produce already</a:t>
            </a:r>
          </a:p>
          <a:p>
            <a:pPr marL="228600" indent="-228600">
              <a:buAutoNum type="arabicPeriod"/>
            </a:pPr>
            <a:r>
              <a:rPr lang="en-US" dirty="0"/>
              <a:t>You can mix and match from different UI components</a:t>
            </a:r>
          </a:p>
          <a:p>
            <a:pPr marL="228600" indent="-228600">
              <a:buAutoNum type="arabicPeriod"/>
            </a:pPr>
            <a:r>
              <a:rPr lang="en-US" dirty="0"/>
              <a:t>You can create your own library of your own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954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been working with Blazor for almost a year now and it is amazing how much and how quickly it was matured.  The community has a lot to do with that, but I think the value Blazor brings is the main reason.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5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all have seen the great “Demo” of a new technology.  We see how cool it is, how “easy” it is to use it.</a:t>
            </a:r>
          </a:p>
          <a:p>
            <a:endParaRPr lang="en-US" dirty="0"/>
          </a:p>
          <a:p>
            <a:r>
              <a:rPr lang="en-US" dirty="0"/>
              <a:t>Like a really cool Virtual reality 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3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 there is reality!</a:t>
            </a:r>
          </a:p>
          <a:p>
            <a:endParaRPr lang="en-US" dirty="0"/>
          </a:p>
          <a:p>
            <a:r>
              <a:rPr lang="en-US" dirty="0"/>
              <a:t>Maybe the tech is not fully backed, tools are not ready, you have to jump through hoops to get even the demo app to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60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here today to see that this does not apply to Blazor!</a:t>
            </a:r>
          </a:p>
          <a:p>
            <a:endParaRPr lang="en-US" dirty="0"/>
          </a:p>
          <a:p>
            <a:r>
              <a:rPr lang="en-US" dirty="0"/>
              <a:t>And why is that – The Blazor Community!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2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Strong Community</a:t>
            </a:r>
          </a:p>
          <a:p>
            <a:endParaRPr lang="en-US" sz="2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Blazor is an open-source framework and is a part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.NET development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platform that has a strong community of over 60,000 contributors from more than 3,700 companies. And counting…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community has self-organized itself into a great group of people helping each other and promoting it through their experiments. Adrien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Torris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done a magnificent job of collating resources in an aptly named Awesome Blazor collection.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82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today we are going to take an honest look at Blazor by doing some “normal” functionality that most applications do.  And we will see how Blazor can handle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3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applications need to keep their users posted as it does work in the back ground, on the server or if the user themselves messed up.  I know we all know users don’t mess things up.</a:t>
            </a:r>
          </a:p>
          <a:p>
            <a:endParaRPr lang="en-US" dirty="0"/>
          </a:p>
          <a:p>
            <a:r>
              <a:rPr lang="en-US" dirty="0"/>
              <a:t>Let’s look at some examples of user feedback we can provide.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2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see?</a:t>
            </a:r>
          </a:p>
          <a:p>
            <a:pPr marL="228600" indent="-228600">
              <a:buAutoNum type="arabicPeriod"/>
            </a:pPr>
            <a:r>
              <a:rPr lang="en-US" dirty="0"/>
              <a:t>How to use a spinner</a:t>
            </a:r>
          </a:p>
          <a:p>
            <a:pPr marL="228600" indent="-228600">
              <a:buAutoNum type="arabicPeriod"/>
            </a:pPr>
            <a:r>
              <a:rPr lang="en-US" dirty="0"/>
              <a:t>We found a Toast component and how to use it</a:t>
            </a:r>
          </a:p>
          <a:p>
            <a:pPr marL="228600" indent="-228600">
              <a:buAutoNum type="arabicPeriod"/>
            </a:pPr>
            <a:r>
              <a:rPr lang="en-US" dirty="0"/>
              <a:t>We found a Modal dialog component and how to use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52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Modal dialogs found their life in desktop applications.  They can provide a nice user experience for several different input types.  We will be looking at a more complex use of the Modal component for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3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31E88-5C92-4905-AE20-6A2366529726}"/>
              </a:ext>
            </a:extLst>
          </p:cNvPr>
          <p:cNvGrpSpPr/>
          <p:nvPr userDrawn="1"/>
        </p:nvGrpSpPr>
        <p:grpSpPr>
          <a:xfrm>
            <a:off x="-590458" y="-754197"/>
            <a:ext cx="13111203" cy="8340110"/>
            <a:chOff x="-590458" y="-754197"/>
            <a:chExt cx="13111203" cy="83401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D61E47-C645-455B-9A5D-C4B5F3DAAE73}"/>
                </a:ext>
              </a:extLst>
            </p:cNvPr>
            <p:cNvSpPr/>
            <p:nvPr/>
          </p:nvSpPr>
          <p:spPr>
            <a:xfrm rot="21556428">
              <a:off x="-42549" y="258581"/>
              <a:ext cx="12278975" cy="632742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6220D4-37DE-4F27-B77D-8B37306F1BE1}"/>
                </a:ext>
              </a:extLst>
            </p:cNvPr>
            <p:cNvSpPr/>
            <p:nvPr/>
          </p:nvSpPr>
          <p:spPr>
            <a:xfrm rot="478867">
              <a:off x="234300" y="-754197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1A1395-F264-423C-A9CC-2AD4DB493F19}"/>
                </a:ext>
              </a:extLst>
            </p:cNvPr>
            <p:cNvSpPr/>
            <p:nvPr/>
          </p:nvSpPr>
          <p:spPr>
            <a:xfrm rot="10225766" flipH="1">
              <a:off x="-590458" y="56347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90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FF22717-9CC7-4E4F-8D5D-B2F972BDB086}"/>
              </a:ext>
            </a:extLst>
          </p:cNvPr>
          <p:cNvGrpSpPr/>
          <p:nvPr/>
        </p:nvGrpSpPr>
        <p:grpSpPr>
          <a:xfrm>
            <a:off x="-995208" y="418563"/>
            <a:ext cx="14362718" cy="5320102"/>
            <a:chOff x="-995208" y="418563"/>
            <a:chExt cx="14362718" cy="5320102"/>
          </a:xfrm>
          <a:solidFill>
            <a:srgbClr val="2D2D2D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BEEE7D-7648-48F8-97F8-4B40213E2931}"/>
                </a:ext>
              </a:extLst>
            </p:cNvPr>
            <p:cNvSpPr/>
            <p:nvPr/>
          </p:nvSpPr>
          <p:spPr>
            <a:xfrm rot="21077561">
              <a:off x="-995208" y="1426093"/>
              <a:ext cx="14362718" cy="3233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8BB360-E53E-42E9-9D9A-5BF1D4C8AC7B}"/>
                </a:ext>
              </a:extLst>
            </p:cNvPr>
            <p:cNvSpPr/>
            <p:nvPr/>
          </p:nvSpPr>
          <p:spPr>
            <a:xfrm>
              <a:off x="0" y="4185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A7F527-4797-40BD-9F80-D9B4119D7E8E}"/>
                </a:ext>
              </a:extLst>
            </p:cNvPr>
            <p:cNvSpPr/>
            <p:nvPr/>
          </p:nvSpPr>
          <p:spPr>
            <a:xfrm rot="9746899" flipH="1">
              <a:off x="-360481" y="3787515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 rot="21077561">
            <a:off x="3060499" y="3719278"/>
            <a:ext cx="6535764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Life after the introduction 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 rot="21077561">
            <a:off x="3042239" y="1973758"/>
            <a:ext cx="6182954" cy="1453829"/>
            <a:chOff x="977953" y="2433131"/>
            <a:chExt cx="6182954" cy="1453829"/>
          </a:xfrm>
          <a:solidFill>
            <a:schemeClr val="bg1"/>
          </a:solidFill>
          <a:effectLst>
            <a:outerShdw blurRad="165100" dist="38100" dir="5400000" algn="t" rotWithShape="0">
              <a:prstClr val="black"/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20554-E674-45CA-86FA-2B37D3702051}"/>
              </a:ext>
            </a:extLst>
          </p:cNvPr>
          <p:cNvGrpSpPr/>
          <p:nvPr/>
        </p:nvGrpSpPr>
        <p:grpSpPr>
          <a:xfrm rot="194793">
            <a:off x="7830346" y="5169373"/>
            <a:ext cx="3875139" cy="1398467"/>
            <a:chOff x="7553457" y="4799098"/>
            <a:chExt cx="4205839" cy="17013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ED691-FDBA-4F06-8DC1-7D20D1ADFD12}"/>
                </a:ext>
              </a:extLst>
            </p:cNvPr>
            <p:cNvSpPr/>
            <p:nvPr/>
          </p:nvSpPr>
          <p:spPr>
            <a:xfrm>
              <a:off x="7553460" y="4799098"/>
              <a:ext cx="3904319" cy="1701337"/>
            </a:xfrm>
            <a:prstGeom prst="roundRect">
              <a:avLst>
                <a:gd name="adj" fmla="val 1326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9953AF-FB5D-49EA-9F02-0A0DE9A793CF}"/>
                </a:ext>
              </a:extLst>
            </p:cNvPr>
            <p:cNvSpPr txBox="1"/>
            <p:nvPr/>
          </p:nvSpPr>
          <p:spPr>
            <a:xfrm>
              <a:off x="7795131" y="5718156"/>
              <a:ext cx="3964165" cy="631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400" b="1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@</a:t>
              </a:r>
              <a:r>
                <a:rPr lang="en-GB" sz="2400" b="1" spc="300" dirty="0" err="1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CodingWithDavid</a:t>
              </a:r>
              <a:endParaRPr lang="en-GB" sz="2400" b="1" spc="300" dirty="0">
                <a:solidFill>
                  <a:srgbClr val="C00000"/>
                </a:solidFill>
                <a:latin typeface="Abadi" panose="020B060402010402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CB2B99-E840-4DCD-817C-84925A5B29E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457" y="5728529"/>
              <a:ext cx="416279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9DF490-3A99-4018-832A-E653260D14EF}"/>
                </a:ext>
              </a:extLst>
            </p:cNvPr>
            <p:cNvSpPr/>
            <p:nvPr/>
          </p:nvSpPr>
          <p:spPr>
            <a:xfrm>
              <a:off x="7808952" y="4868266"/>
              <a:ext cx="341709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David Gallivan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C96FB9-F942-41BE-818E-060F49F9C889}"/>
                </a:ext>
              </a:extLst>
            </p:cNvPr>
            <p:cNvSpPr/>
            <p:nvPr/>
          </p:nvSpPr>
          <p:spPr>
            <a:xfrm>
              <a:off x="7820045" y="5158323"/>
              <a:ext cx="387430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endParaRPr lang="en-GB" sz="2200" spc="300" dirty="0">
                <a:solidFill>
                  <a:srgbClr val="C00000"/>
                </a:solidFill>
                <a:latin typeface="Abadi Extra Light" panose="020B020402010402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8089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B4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modal icon">
            <a:extLst>
              <a:ext uri="{FF2B5EF4-FFF2-40B4-BE49-F238E27FC236}">
                <a16:creationId xmlns:a16="http://schemas.microsoft.com/office/drawing/2014/main" id="{2F0224AF-A284-4CE7-A2D5-81511C8F7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3381" y="1176793"/>
            <a:ext cx="4548146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8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9897-96AB-4A30-A6B1-2DCBD8CC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54" y="1553481"/>
            <a:ext cx="10515600" cy="4555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Upload files</a:t>
            </a:r>
          </a:p>
          <a:p>
            <a:r>
              <a:rPr lang="en-US" dirty="0">
                <a:solidFill>
                  <a:schemeClr val="bg1"/>
                </a:solidFill>
              </a:rPr>
              <a:t>Display files</a:t>
            </a:r>
          </a:p>
          <a:p>
            <a:r>
              <a:rPr lang="en-US" dirty="0">
                <a:solidFill>
                  <a:schemeClr val="bg1"/>
                </a:solidFill>
              </a:rPr>
              <a:t>Store file on the server</a:t>
            </a:r>
          </a:p>
          <a:p>
            <a:r>
              <a:rPr lang="en-US" dirty="0">
                <a:solidFill>
                  <a:schemeClr val="bg1"/>
                </a:solidFill>
              </a:rPr>
              <a:t>Read or import data from them</a:t>
            </a:r>
          </a:p>
          <a:p>
            <a:r>
              <a:rPr lang="en-US" dirty="0">
                <a:solidFill>
                  <a:schemeClr val="bg1"/>
                </a:solidFill>
              </a:rPr>
              <a:t>Present in an Editor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No Separate API Endpoint</a:t>
            </a:r>
          </a:p>
          <a:p>
            <a:r>
              <a:rPr lang="en-US" dirty="0">
                <a:solidFill>
                  <a:schemeClr val="bg1"/>
                </a:solidFill>
              </a:rPr>
              <a:t>Provides access to the file data via regular .Net Stream</a:t>
            </a:r>
          </a:p>
          <a:p>
            <a:r>
              <a:rPr lang="en-US" dirty="0">
                <a:solidFill>
                  <a:schemeClr val="bg1"/>
                </a:solidFill>
              </a:rPr>
              <a:t>Works independently of SignalR Message size limits</a:t>
            </a:r>
          </a:p>
          <a:p>
            <a:r>
              <a:rPr lang="en-US" dirty="0">
                <a:solidFill>
                  <a:schemeClr val="bg1"/>
                </a:solidFill>
              </a:rPr>
              <a:t>Near native HTTP transfer speeds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6B04B-4F22-4525-8222-AF72F113E06F}"/>
              </a:ext>
            </a:extLst>
          </p:cNvPr>
          <p:cNvSpPr/>
          <p:nvPr/>
        </p:nvSpPr>
        <p:spPr>
          <a:xfrm>
            <a:off x="722854" y="476636"/>
            <a:ext cx="36311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File Upload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3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47C5CAE-C86C-4513-8B50-F4F3CFB51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135F80-4C83-4CC5-91AA-A0870731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spc="300">
                <a:solidFill>
                  <a:srgbClr val="FFFFFF"/>
                </a:solidFill>
              </a:rPr>
              <a:t>File Upload Demo</a:t>
            </a:r>
          </a:p>
        </p:txBody>
      </p:sp>
    </p:spTree>
    <p:extLst>
      <p:ext uri="{BB962C8B-B14F-4D97-AF65-F5344CB8AC3E}">
        <p14:creationId xmlns:p14="http://schemas.microsoft.com/office/powerpoint/2010/main" val="2599957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F63848-AA03-457B-99B5-3A4E8E87752F}"/>
              </a:ext>
            </a:extLst>
          </p:cNvPr>
          <p:cNvSpPr/>
          <p:nvPr/>
        </p:nvSpPr>
        <p:spPr>
          <a:xfrm>
            <a:off x="722854" y="476636"/>
            <a:ext cx="45693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spc="300" dirty="0">
                <a:solidFill>
                  <a:srgbClr val="FFFF00"/>
                </a:solidFill>
                <a:latin typeface="Abadi Extra Light" panose="020B0204020104020204" pitchFamily="34" charset="0"/>
              </a:rPr>
              <a:t>Authentication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7E2A6-0367-4D43-9590-2C4595B0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Blazor handles the UI part of user access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ASP.Net</a:t>
            </a:r>
            <a:r>
              <a:rPr lang="en-US" sz="4000" dirty="0">
                <a:solidFill>
                  <a:schemeClr val="bg1"/>
                </a:solidFill>
              </a:rPr>
              <a:t> Core handles the “security” part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Tokens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Cookies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Active Directory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3</a:t>
            </a:r>
            <a:r>
              <a:rPr lang="en-US" sz="3600" baseline="30000" dirty="0">
                <a:solidFill>
                  <a:schemeClr val="bg1"/>
                </a:solidFill>
              </a:rPr>
              <a:t>rd</a:t>
            </a:r>
            <a:r>
              <a:rPr lang="en-US" sz="3600" dirty="0">
                <a:solidFill>
                  <a:schemeClr val="bg1"/>
                </a:solidFill>
              </a:rPr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91724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uthentication">
            <a:extLst>
              <a:ext uri="{FF2B5EF4-FFF2-40B4-BE49-F238E27FC236}">
                <a16:creationId xmlns:a16="http://schemas.microsoft.com/office/drawing/2014/main" id="{A4C17131-AF86-4275-AA82-C0862D7FB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r="1812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433BB-C655-4054-9475-D70A057D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Authentication Demo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8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F63848-AA03-457B-99B5-3A4E8E87752F}"/>
              </a:ext>
            </a:extLst>
          </p:cNvPr>
          <p:cNvSpPr/>
          <p:nvPr/>
        </p:nvSpPr>
        <p:spPr>
          <a:xfrm>
            <a:off x="722854" y="476636"/>
            <a:ext cx="47725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spc="300" dirty="0">
                <a:solidFill>
                  <a:srgbClr val="FFFF00"/>
                </a:solidFill>
                <a:latin typeface="Abadi Extra Light" panose="020B0204020104020204" pitchFamily="34" charset="0"/>
              </a:rPr>
              <a:t>UI Frameworks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7E2A6-0367-4D43-9590-2C4595B0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46" y="1554480"/>
            <a:ext cx="3556538" cy="4645151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Free ones</a:t>
            </a:r>
          </a:p>
          <a:p>
            <a:pPr lvl="1"/>
            <a:r>
              <a:rPr lang="en-US" sz="4000" dirty="0" err="1">
                <a:solidFill>
                  <a:schemeClr val="bg1"/>
                </a:solidFill>
              </a:rPr>
              <a:t>Brazorise</a:t>
            </a:r>
            <a:endParaRPr lang="en-US" sz="4000" dirty="0">
              <a:solidFill>
                <a:schemeClr val="bg1"/>
              </a:solidFill>
            </a:endParaRPr>
          </a:p>
          <a:p>
            <a:pPr lvl="2"/>
            <a:r>
              <a:rPr lang="en-US" sz="4000" dirty="0">
                <a:solidFill>
                  <a:schemeClr val="bg1"/>
                </a:solidFill>
              </a:rPr>
              <a:t>Bootstrap</a:t>
            </a:r>
          </a:p>
          <a:p>
            <a:pPr lvl="2"/>
            <a:r>
              <a:rPr lang="en-US" sz="4000" dirty="0" err="1">
                <a:solidFill>
                  <a:schemeClr val="bg1"/>
                </a:solidFill>
              </a:rPr>
              <a:t>Bulma</a:t>
            </a:r>
            <a:endParaRPr lang="en-US" sz="4000" dirty="0">
              <a:solidFill>
                <a:schemeClr val="bg1"/>
              </a:solidFill>
            </a:endParaRPr>
          </a:p>
          <a:p>
            <a:pPr lvl="2"/>
            <a:r>
              <a:rPr lang="en-US" sz="4000" dirty="0">
                <a:solidFill>
                  <a:schemeClr val="bg1"/>
                </a:solidFill>
              </a:rPr>
              <a:t>Material</a:t>
            </a:r>
          </a:p>
          <a:p>
            <a:pPr lvl="1"/>
            <a:r>
              <a:rPr lang="en-US" sz="4000" dirty="0" err="1">
                <a:solidFill>
                  <a:schemeClr val="bg1"/>
                </a:solidFill>
              </a:rPr>
              <a:t>Radzen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04838-0DA4-441B-91F5-41469D9C8B02}"/>
              </a:ext>
            </a:extLst>
          </p:cNvPr>
          <p:cNvSpPr txBox="1"/>
          <p:nvPr/>
        </p:nvSpPr>
        <p:spPr>
          <a:xfrm>
            <a:off x="6096000" y="1719072"/>
            <a:ext cx="39548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Package ones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Telerik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DevExpress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bg1"/>
                </a:solidFill>
              </a:rPr>
              <a:t>Syncfusion</a:t>
            </a:r>
            <a:endParaRPr lang="en-US" sz="4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0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ss frameworks">
            <a:extLst>
              <a:ext uri="{FF2B5EF4-FFF2-40B4-BE49-F238E27FC236}">
                <a16:creationId xmlns:a16="http://schemas.microsoft.com/office/drawing/2014/main" id="{170D68CA-6BA0-4D9A-A554-9F679B74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005568"/>
            <a:ext cx="7429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13EEB-E843-4095-B947-5B4DEE3BEBB9}"/>
              </a:ext>
            </a:extLst>
          </p:cNvPr>
          <p:cNvSpPr/>
          <p:nvPr/>
        </p:nvSpPr>
        <p:spPr>
          <a:xfrm>
            <a:off x="222111" y="5647350"/>
            <a:ext cx="67907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spc="300" dirty="0">
                <a:solidFill>
                  <a:srgbClr val="FFFF00"/>
                </a:solidFill>
                <a:latin typeface="Abadi Extra Light" panose="020B0204020104020204" pitchFamily="34" charset="0"/>
              </a:rPr>
              <a:t>UI Frameworks Demo</a:t>
            </a:r>
          </a:p>
        </p:txBody>
      </p:sp>
    </p:spTree>
    <p:extLst>
      <p:ext uri="{BB962C8B-B14F-4D97-AF65-F5344CB8AC3E}">
        <p14:creationId xmlns:p14="http://schemas.microsoft.com/office/powerpoint/2010/main" val="115553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EB5E4C-AEDA-46BA-B61A-9ECC094E6D1D}"/>
              </a:ext>
            </a:extLst>
          </p:cNvPr>
          <p:cNvSpPr/>
          <p:nvPr/>
        </p:nvSpPr>
        <p:spPr>
          <a:xfrm>
            <a:off x="1450489" y="1543162"/>
            <a:ext cx="9291022" cy="100146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Put URLs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17A27-1D2E-4668-8DE0-FC99ACB78563}"/>
              </a:ext>
            </a:extLst>
          </p:cNvPr>
          <p:cNvSpPr/>
          <p:nvPr/>
        </p:nvSpPr>
        <p:spPr>
          <a:xfrm>
            <a:off x="1822741" y="973767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DOWNLOAD &amp; LEARN MORE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EC754-3FF9-4C33-9169-B1C39FA288FE}"/>
              </a:ext>
            </a:extLst>
          </p:cNvPr>
          <p:cNvSpPr txBox="1"/>
          <p:nvPr/>
        </p:nvSpPr>
        <p:spPr>
          <a:xfrm>
            <a:off x="676386" y="5719529"/>
            <a:ext cx="408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David Gallivan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F2A5E-8050-4345-8D44-1EE798CCACBC}"/>
              </a:ext>
            </a:extLst>
          </p:cNvPr>
          <p:cNvSpPr/>
          <p:nvPr/>
        </p:nvSpPr>
        <p:spPr>
          <a:xfrm>
            <a:off x="7959319" y="5719529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@</a:t>
            </a:r>
            <a:r>
              <a:rPr lang="en-GB" sz="2400" spc="300" dirty="0" err="1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CodingWithDavid</a:t>
            </a:r>
            <a:endParaRPr lang="en-GB" sz="2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05C4-795D-4244-8D11-3CBF2150C117}"/>
              </a:ext>
            </a:extLst>
          </p:cNvPr>
          <p:cNvSpPr/>
          <p:nvPr/>
        </p:nvSpPr>
        <p:spPr>
          <a:xfrm>
            <a:off x="1450489" y="3670428"/>
            <a:ext cx="9291022" cy="1326575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Put </a:t>
            </a:r>
            <a:r>
              <a:rPr lang="en-GB" sz="4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Github</a:t>
            </a:r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 Link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86C0C-1FC0-48C7-B640-475C53D6E9D6}"/>
              </a:ext>
            </a:extLst>
          </p:cNvPr>
          <p:cNvSpPr/>
          <p:nvPr/>
        </p:nvSpPr>
        <p:spPr>
          <a:xfrm>
            <a:off x="1822741" y="3101033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CODE &amp; SLIDES FROM THIS TALK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B7589-92C1-462F-A9E0-15C2B0CBC550}"/>
              </a:ext>
            </a:extLst>
          </p:cNvPr>
          <p:cNvSpPr/>
          <p:nvPr/>
        </p:nvSpPr>
        <p:spPr>
          <a:xfrm>
            <a:off x="1773749" y="4502615"/>
            <a:ext cx="793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Details  go here if any</a:t>
            </a:r>
          </a:p>
        </p:txBody>
      </p:sp>
    </p:spTree>
    <p:extLst>
      <p:ext uri="{BB962C8B-B14F-4D97-AF65-F5344CB8AC3E}">
        <p14:creationId xmlns:p14="http://schemas.microsoft.com/office/powerpoint/2010/main" val="16682945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19F718-3335-4814-8540-891784CD1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2" r="10207"/>
          <a:stretch/>
        </p:blipFill>
        <p:spPr>
          <a:xfrm>
            <a:off x="3" y="10"/>
            <a:ext cx="10655455" cy="6501079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089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7279EAE6-1AA4-42F2-BB1E-4F5A0835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65" y="600505"/>
            <a:ext cx="8044775" cy="536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8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blazor icon">
            <a:extLst>
              <a:ext uri="{FF2B5EF4-FFF2-40B4-BE49-F238E27FC236}">
                <a16:creationId xmlns:a16="http://schemas.microsoft.com/office/drawing/2014/main" id="{048AA081-5C9C-4E02-A33B-483787F2E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8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FA48F6-6F79-4CA5-848B-ACBC09E56318}"/>
              </a:ext>
            </a:extLst>
          </p:cNvPr>
          <p:cNvSpPr/>
          <p:nvPr/>
        </p:nvSpPr>
        <p:spPr>
          <a:xfrm>
            <a:off x="1601588" y="4167337"/>
            <a:ext cx="374814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Web UI framework</a:t>
            </a:r>
          </a:p>
        </p:txBody>
      </p:sp>
    </p:spTree>
    <p:extLst>
      <p:ext uri="{BB962C8B-B14F-4D97-AF65-F5344CB8AC3E}">
        <p14:creationId xmlns:p14="http://schemas.microsoft.com/office/powerpoint/2010/main" val="150987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07DF845-F8B5-42C3-B257-ADC10CD7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24" y="643467"/>
            <a:ext cx="723515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6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D9B7C9A-CCF3-4DD2-89D7-46D9097D5588}"/>
              </a:ext>
            </a:extLst>
          </p:cNvPr>
          <p:cNvSpPr/>
          <p:nvPr/>
        </p:nvSpPr>
        <p:spPr>
          <a:xfrm>
            <a:off x="585244" y="711996"/>
            <a:ext cx="8187097" cy="5417434"/>
          </a:xfrm>
          <a:prstGeom prst="wedgeRoundRectCallout">
            <a:avLst>
              <a:gd name="adj1" fmla="val 20776"/>
              <a:gd name="adj2" fmla="val 43058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latin typeface="Abadi" panose="020B0604020104020204" pitchFamily="34" charset="0"/>
              </a:rPr>
              <a:t>Features to Review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Providing User Feedback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Spinner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Toast Message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Notifications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Modal Dialogs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File Upload and displaying an Image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Authentication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CSS Frameworks</a:t>
            </a:r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C6B04B-4F22-4525-8222-AF72F113E06F}"/>
              </a:ext>
            </a:extLst>
          </p:cNvPr>
          <p:cNvSpPr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spc="3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Feedback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FA0A94D-D93C-4244-A613-A122D5927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29249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797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ser feedback">
            <a:extLst>
              <a:ext uri="{FF2B5EF4-FFF2-40B4-BE49-F238E27FC236}">
                <a16:creationId xmlns:a16="http://schemas.microsoft.com/office/drawing/2014/main" id="{9B01B91D-F8D8-4FAB-AE6E-015572655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626A7E-5D80-4605-9977-185B9B492732}"/>
              </a:ext>
            </a:extLst>
          </p:cNvPr>
          <p:cNvSpPr/>
          <p:nvPr/>
        </p:nvSpPr>
        <p:spPr>
          <a:xfrm>
            <a:off x="965200" y="965200"/>
            <a:ext cx="10261600" cy="35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spc="30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User Feedback Demo</a:t>
            </a:r>
          </a:p>
        </p:txBody>
      </p:sp>
    </p:spTree>
    <p:extLst>
      <p:ext uri="{BB962C8B-B14F-4D97-AF65-F5344CB8AC3E}">
        <p14:creationId xmlns:p14="http://schemas.microsoft.com/office/powerpoint/2010/main" val="867392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F63848-AA03-457B-99B5-3A4E8E87752F}"/>
              </a:ext>
            </a:extLst>
          </p:cNvPr>
          <p:cNvSpPr/>
          <p:nvPr/>
        </p:nvSpPr>
        <p:spPr>
          <a:xfrm>
            <a:off x="722854" y="476636"/>
            <a:ext cx="45368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spc="300" dirty="0">
                <a:solidFill>
                  <a:srgbClr val="FFFF00"/>
                </a:solidFill>
                <a:latin typeface="Abadi Extra Light" panose="020B0204020104020204" pitchFamily="34" charset="0"/>
              </a:rPr>
              <a:t>Modal Dialogs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7E2A6-0367-4D43-9590-2C4595B0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Data Entry</a:t>
            </a:r>
          </a:p>
          <a:p>
            <a:r>
              <a:rPr lang="en-US" sz="4000" dirty="0">
                <a:solidFill>
                  <a:schemeClr val="bg1"/>
                </a:solidFill>
              </a:rPr>
              <a:t>User Confirmation</a:t>
            </a:r>
          </a:p>
          <a:p>
            <a:r>
              <a:rPr lang="en-US" sz="4000" dirty="0">
                <a:solidFill>
                  <a:schemeClr val="bg1"/>
                </a:solidFill>
              </a:rPr>
              <a:t>Wizards</a:t>
            </a:r>
          </a:p>
        </p:txBody>
      </p:sp>
    </p:spTree>
    <p:extLst>
      <p:ext uri="{BB962C8B-B14F-4D97-AF65-F5344CB8AC3E}">
        <p14:creationId xmlns:p14="http://schemas.microsoft.com/office/powerpoint/2010/main" val="251928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834</Words>
  <Application>Microsoft Office PowerPoint</Application>
  <PresentationFormat>Widescreen</PresentationFormat>
  <Paragraphs>136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</vt:lpstr>
      <vt:lpstr>Abadi Extra Light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Upload Demo</vt:lpstr>
      <vt:lpstr>PowerPoint Presentation</vt:lpstr>
      <vt:lpstr>Authentication 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Gallivan</dc:creator>
  <cp:lastModifiedBy>David Gallivan</cp:lastModifiedBy>
  <cp:revision>11</cp:revision>
  <dcterms:created xsi:type="dcterms:W3CDTF">2019-10-09T19:50:33Z</dcterms:created>
  <dcterms:modified xsi:type="dcterms:W3CDTF">2019-10-11T22:16:29Z</dcterms:modified>
</cp:coreProperties>
</file>