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1600200"/>
            <a:ext cx="9144000" cy="36576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0" name="Shape 10"/>
          <p:cNvGrpSpPr/>
          <p:nvPr/>
        </p:nvGrpSpPr>
        <p:grpSpPr>
          <a:xfrm>
            <a:off x="0" y="-1438"/>
            <a:ext cx="1827407" cy="6859503"/>
            <a:chOff x="0" y="-1438"/>
            <a:chExt cx="798029" cy="6859503"/>
          </a:xfrm>
        </p:grpSpPr>
        <p:sp>
          <p:nvSpPr>
            <p:cNvPr id="11" name="Shape 11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Shape 13"/>
          <p:cNvGrpSpPr/>
          <p:nvPr/>
        </p:nvGrpSpPr>
        <p:grpSpPr>
          <a:xfrm flipH="1">
            <a:off x="7316591" y="0"/>
            <a:ext cx="1827407" cy="6859503"/>
            <a:chOff x="0" y="-1438"/>
            <a:chExt cx="798029" cy="6859503"/>
          </a:xfrm>
        </p:grpSpPr>
        <p:sp>
          <p:nvSpPr>
            <p:cNvPr id="14" name="Shape 14"/>
            <p:cNvSpPr/>
            <p:nvPr/>
          </p:nvSpPr>
          <p:spPr>
            <a:xfrm>
              <a:off x="0" y="-1438"/>
              <a:ext cx="798029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>
              <a:off x="0" y="0"/>
              <a:ext cx="399014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1" name="Shape 21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2" name="Shape 2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" name="Shape 24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5" name="Shape 25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Shape 27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34" name="Shape 34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Shape 36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37" name="Shape 3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" name="Shape 46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47" name="Shape 47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Shape 49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50" name="Shape 50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" name="Shape 57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58" name="Shape 58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Shape 60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61" name="Shape 61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1800">
                <a:solidFill>
                  <a:schemeClr val="lt2"/>
                </a:solidFill>
              </a:defRPr>
            </a:lvl1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chemeClr val="dk2">
              <a:alpha val="20000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8" name="Shape 68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69" name="Shape 69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Shape 71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72" name="Shape 72"/>
            <p:cNvSpPr/>
            <p:nvPr/>
          </p:nvSpPr>
          <p:spPr>
            <a:xfrm>
              <a:off x="0" y="-1438"/>
              <a:ext cx="649180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0" y="0"/>
              <a:ext cx="500331" cy="6858065"/>
            </a:xfrm>
            <a:custGeom>
              <a:pathLst>
                <a:path extrusionOk="0" h="6875253" w="500332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>
                <a:alpha val="9803"/>
              </a:schemeClr>
            </a:soli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chemeClr val="dk1">
              <a:alpha val="14901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Font typeface="Trebuchet MS"/>
              <a:buNone/>
              <a:defRPr b="1" sz="3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buFont typeface="Trebuchet MS"/>
              <a:def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buFont typeface="Trebuchet MS"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buFont typeface="Trebuchet MS"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02.png"/><Relationship Id="rId3" Type="http://schemas.openxmlformats.org/officeDocument/2006/relationships/image" Target="../media/image05.png"/><Relationship Id="rId6" Type="http://schemas.openxmlformats.org/officeDocument/2006/relationships/image" Target="../media/image01.png"/><Relationship Id="rId5" Type="http://schemas.openxmlformats.org/officeDocument/2006/relationships/image" Target="../media/image06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6" Type="http://schemas.openxmlformats.org/officeDocument/2006/relationships/image" Target="../media/image07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3.jpg"/><Relationship Id="rId3" Type="http://schemas.openxmlformats.org/officeDocument/2006/relationships/image" Target="../media/image07.png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Relationship Id="rId3" Type="http://schemas.openxmlformats.org/officeDocument/2006/relationships/image" Target="../media/image07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8.jpg"/><Relationship Id="rId3" Type="http://schemas.openxmlformats.org/officeDocument/2006/relationships/image" Target="../media/image07.png"/><Relationship Id="rId5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4.jpg"/><Relationship Id="rId3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7.png"/><Relationship Id="rId3" Type="http://schemas.openxmlformats.org/officeDocument/2006/relationships/image" Target="../media/image09.jp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ctrTitle"/>
          </p:nvPr>
        </p:nvSpPr>
        <p:spPr>
          <a:xfrm>
            <a:off x="685800" y="2090913"/>
            <a:ext cx="7772400" cy="1650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BitTorrent v.1.0 and BEP Enhancements</a:t>
            </a:r>
          </a:p>
        </p:txBody>
      </p:sp>
      <p:sp>
        <p:nvSpPr>
          <p:cNvPr id="78" name="Shape 78"/>
          <p:cNvSpPr txBox="1"/>
          <p:nvPr>
            <p:ph idx="1" type="subTitle"/>
          </p:nvPr>
        </p:nvSpPr>
        <p:spPr>
          <a:xfrm>
            <a:off x="685800" y="3886200"/>
            <a:ext cx="7772400" cy="878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Scott Felch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Spring 2015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CSCI 467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50" y="312225"/>
            <a:ext cx="1333174" cy="133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4225" y="278162"/>
            <a:ext cx="1401299" cy="140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50" y="4823225"/>
            <a:ext cx="2034774" cy="203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0825" y="4908975"/>
            <a:ext cx="1883325" cy="18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0" lang="en" sz="3000">
                <a:solidFill>
                  <a:schemeClr val="lt1"/>
                </a:solidFill>
              </a:rPr>
              <a:t>Tracker HTTP Protocol (THP)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00"/>
              <a:t>Client sends a HTTP GET request to the tracker URL.</a:t>
            </a:r>
          </a:p>
          <a:p>
            <a:pPr indent="-32385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/>
              <a:t>Contains a bencoded dictionary containing user ID, connection type, IP address, etc</a:t>
            </a:r>
          </a:p>
          <a:p>
            <a:pPr indent="-3238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00"/>
              <a:t>Server responds with another GET request.</a:t>
            </a:r>
          </a:p>
          <a:p>
            <a:pPr indent="-32385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500"/>
              <a:t>Contains a bencoded dictionary containing refresh interval, complete (# of seeds), incomplete (# of leeches), and a bencoded dictionary ‘peers’ that has info of a neighborhood of peers for the client to join.</a:t>
            </a:r>
          </a:p>
          <a:p>
            <a:pPr indent="-32385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500"/>
              <a:t>Data received from the THP connection is used to form connections with peers over PWP. </a:t>
            </a:r>
          </a:p>
        </p:txBody>
      </p:sp>
      <p:pic>
        <p:nvPicPr>
          <p:cNvPr id="150" name="Shape 1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Peer Wire Protocol (PWP)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00"/>
              <a:t>Used by the client for all communication and data payload delivery with peers.</a:t>
            </a:r>
          </a:p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00"/>
              <a:t>Client now has an open TCP port listening for incoming connections from remote peers that have been notified of a newcomer to the swarm.</a:t>
            </a:r>
          </a:p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00"/>
              <a:t>Before any payloads can be exchanged, a two-way handshake must occur. The handshake entails exchanging strings containing concatenated fields for:</a:t>
            </a:r>
          </a:p>
          <a:p>
            <a:pPr indent="-3302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600"/>
              <a:t>‘name_length’		unsigned int indicating length of string of protocol_name</a:t>
            </a:r>
          </a:p>
          <a:p>
            <a:pPr indent="-3302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600"/>
              <a:t>‘protocol_name’	string of current protocol name, ex: ‘BitTorrent protocol'</a:t>
            </a:r>
          </a:p>
          <a:p>
            <a:pPr indent="-3302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600"/>
              <a:t>‘reserved’		8 bytes saved for future utilization</a:t>
            </a:r>
          </a:p>
          <a:p>
            <a:pPr indent="-3302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600"/>
              <a:t>‘info_hash’		20 byte hash of ‘info’ dict for verifying data integrity</a:t>
            </a:r>
          </a:p>
          <a:p>
            <a:pPr indent="-3302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600"/>
              <a:t>‘peer_id’			20 byte self-assigned string for identification purposes</a:t>
            </a:r>
          </a:p>
          <a:p>
            <a:pPr indent="-3302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00"/>
              <a:t>Payload transfer begins!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Bandwidth control?</a:t>
            </a:r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450" y="2527977"/>
            <a:ext cx="5987275" cy="210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we go from here?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BitTorrent was designed with modularity in mind from the beginning. 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There are reserved bits in dictionaries that were initially unused, but today are used for client-specific functionality. (Features unique to Vuze, etc.)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Modifications or additions to the BitTorrent protocol or any surrounding tools, policies or environments are handled through a formal system known as BitTorrent Enhancement Proposals (BEPs).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The BEPS system is essentially the same as the Internet Engineering Task Force’s system of doing Request For Comments (RFCs). </a:t>
            </a:r>
          </a:p>
          <a:p>
            <a:pPr indent="-3556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Visually modeled after Python’s PEP documentation style and change management process.</a:t>
            </a:r>
          </a:p>
        </p:txBody>
      </p:sp>
      <p:pic>
        <p:nvPicPr>
          <p:cNvPr id="171" name="Shape 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Kinds of BEPs</a:t>
            </a:r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Standards Track: describes an extension or behavioral change of a client, tracker, or web server.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Informational Track: describes a BT design issue, discovery of new information, or suggestions of best practices. Informational-only, no action is required.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Process Track: similar to Standards Track, but regarding a policy pertaining to BT, rather than technical implementation.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From Draft to Active</a:t>
            </a:r>
          </a:p>
        </p:txBody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457200" y="1600200"/>
            <a:ext cx="3377400" cy="4835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0"/>
              <a:t>Gets vetted by: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forum members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BEP engineers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and the BDFL.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BDFL = Benevolent Dictator For Life, Bram Cohen. (self-appointed)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9375" y="4012000"/>
            <a:ext cx="1933750" cy="148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555125"/>
            <a:ext cx="493395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Acception and rejection standards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2562050"/>
            <a:ext cx="3088199" cy="280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0"/>
              <a:t>To be approved must: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demonstrate a clear, complete description of proposed enhancement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represent a net improvement to BT</a:t>
            </a:r>
          </a:p>
          <a:p>
            <a:pPr indent="-317500" lvl="1" marL="91440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Standards BEPs must be functional in live test swarms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4532800" y="2687125"/>
            <a:ext cx="32958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>
                <a:solidFill>
                  <a:srgbClr val="FFFFFF"/>
                </a:solidFill>
              </a:rPr>
              <a:t>Can get rejected for: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FFFFFF"/>
                </a:solidFill>
              </a:rPr>
              <a:t>too broad/vague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FFFFFF"/>
                </a:solidFill>
              </a:rPr>
              <a:t>duplication of functionality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FFFFFF"/>
                </a:solidFill>
              </a:rPr>
              <a:t>serious technical flaws or infeasibility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FFFFFF"/>
                </a:solidFill>
              </a:rPr>
              <a:t>not backwards compatible with existing standards</a:t>
            </a:r>
          </a:p>
          <a:p>
            <a:pPr indent="-317500" lvl="1" marL="914400" rtl="0">
              <a:spcBef>
                <a:spcPts val="0"/>
              </a:spcBef>
              <a:buClr>
                <a:srgbClr val="FFFFFF"/>
              </a:buClr>
              <a:buSzPct val="100000"/>
              <a:buFont typeface="Arial"/>
              <a:buChar char="○"/>
            </a:pPr>
            <a:r>
              <a:rPr lang="en">
                <a:solidFill>
                  <a:srgbClr val="FFFFFF"/>
                </a:solidFill>
              </a:rPr>
              <a:t>the BDFL doesn’t like it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Watch BitTorrent grow!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BEPS mean change.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Change means improvement.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Improvement means decentralization of resources.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It was through BEP0005 and BEP0009 we got magnet links, and DHT tracker-less tracking. </a:t>
            </a:r>
          </a:p>
        </p:txBody>
      </p:sp>
      <p:pic>
        <p:nvPicPr>
          <p:cNvPr id="202" name="Shape 2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334900" y="617668"/>
            <a:ext cx="8229600" cy="495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Magnet URLs offer an alternative to .torrent files</a:t>
            </a:r>
          </a:p>
        </p:txBody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457200" y="1600200"/>
            <a:ext cx="41061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0"/>
              <a:t>.torrent files can be up to 70KB in size with large payloads or small piece sizes. 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They contain a lot of unnecessary, optional fields.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0"/>
              <a:t>Magnet URLs must fit within 2083 characters maximum length of a URL.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Can’t fit all the data from a .torrent file, but can fit addresses of a neighborhood of peers.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0"/>
              <a:t>Once connected to peers, the file metadata not acquired from a .torrent will be acquired from peers.</a:t>
            </a:r>
          </a:p>
          <a:p>
            <a:pPr indent="-3175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400"/>
              <a:t>No need to swap a file, can just send a URL to someone to connect.</a:t>
            </a:r>
          </a:p>
          <a:p>
            <a:pPr indent="-3175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0"/>
              <a:t>Unfortunately, although it can provide an initial connection, it doesn’t negate the need for a tracker running the THP service.</a:t>
            </a:r>
          </a:p>
          <a:p>
            <a:pPr indent="-3175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400"/>
              <a:t>...until we introduce DHT!</a:t>
            </a: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500" y="2472887"/>
            <a:ext cx="3048000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150" y="4084700"/>
            <a:ext cx="2469050" cy="16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Shape 2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2511447">
            <a:off x="6948599" y="4109525"/>
            <a:ext cx="2140799" cy="214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457200" y="81212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800"/>
              <a:t>Distributed Hash Tables change EVERYTHING! </a:t>
            </a:r>
            <a:r>
              <a:rPr lang="en" sz="900"/>
              <a:t>(almost)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457200" y="1600200"/>
            <a:ext cx="41264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BEP0005 introduced Mainline DHT, a BitTorrent-specific utilization of the Kademilia-based DHT technology.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Generally just called “DHT” for short.</a:t>
            </a:r>
          </a:p>
        </p:txBody>
      </p:sp>
      <p:pic>
        <p:nvPicPr>
          <p:cNvPr id="219" name="Shape 2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5696" y="1388821"/>
            <a:ext cx="3301100" cy="3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900" y="4710512"/>
            <a:ext cx="34861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BitTorrent? 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457200" y="1600200"/>
            <a:ext cx="41072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937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600"/>
              <a:t>It is a P2P file distribution protocol designed to replace FTP for large file transfers.</a:t>
            </a:r>
          </a:p>
          <a:p>
            <a:pPr indent="-3937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600"/>
              <a:t>Written by Bram Cohen in 2001 in his pajamas on the couch after work while watching Friends.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600"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9775" y="1600200"/>
            <a:ext cx="3087624" cy="463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How does it work?</a:t>
            </a:r>
          </a:p>
        </p:txBody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457200" y="1336425"/>
            <a:ext cx="41148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Sets up a second, concurrent UDP-based network connection when a user connects to a torrent. On this network a user is a ‘node’, to distinguish from ‘peer’ on PWP.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When a node wants to download a piece from the swarm, it sends a get(key) RPC request to the DHT and waits for a response containing the value of an address of a peer with that file.</a:t>
            </a:r>
          </a:p>
          <a:p>
            <a:pPr indent="-3429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/>
              <a:t>Still requires centralized connection to bittorrent.org for the first client to launch the torrent, all subsequent communications are decentralized.</a:t>
            </a: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425" y="4572000"/>
            <a:ext cx="47595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  <p:pic>
        <p:nvPicPr>
          <p:cNvPr id="234" name="Shape 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650" y="2094025"/>
            <a:ext cx="54292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Some fun facts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5537700" y="1553650"/>
            <a:ext cx="31491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BitTorrent currently accounts for 25% of all internet traffic. 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Share decreased down from 33% a few years ago as video streaming has become more prevalent.</a:t>
            </a:r>
          </a:p>
          <a:p>
            <a:pPr indent="-3556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In 2014 BitTorrent was overtaken by Netflix in total aggregate bandwidth usage.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200" y="1955400"/>
            <a:ext cx="5294748" cy="36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200" y="1955400"/>
            <a:ext cx="1271999" cy="3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this presentation about?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original version of BitTorrent Protocol, known as BTP/1.0. 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The BitTorrent Enhancement Proposal process used for building on existing codebase to add new functionality. </a:t>
            </a:r>
          </a:p>
          <a:p>
            <a:pPr indent="-4191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Efforts to decentralize the swarm through trackerless torrents by utilizing magnet links and Dynamic Hash Tables (DHTs).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Useful terms</a:t>
            </a:r>
          </a:p>
        </p:txBody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torrent: a file or group of files downloaded using the BitTorrent protocol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tracker: server that facilitates communication of information and data between peers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swarm: the group of peers connected to a torrent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peer: a user connected to a torrent 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leech: a user downloading the file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seed: a user done downloading and purely uploading</a:t>
            </a:r>
          </a:p>
          <a:p>
            <a:pPr indent="-355600" lvl="0" marL="45720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metainfo: information about the files in the data payload, or communication over the network</a:t>
            </a:r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Where do torrents come from?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600200"/>
            <a:ext cx="4126499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00"/>
              <a:t>An uploader will use a torrent client to create a .torrent metainfo file about a file(s) they wish to torrent.</a:t>
            </a:r>
          </a:p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00"/>
              <a:t>The metainfo file must be hosted on:</a:t>
            </a:r>
          </a:p>
          <a:p>
            <a:pPr indent="-3302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600"/>
              <a:t>a webserver so that clients can access them through the browser for initial connection</a:t>
            </a:r>
          </a:p>
          <a:p>
            <a:pPr indent="-3302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1600"/>
              <a:t>a tracker so that clients can communicate with each other continuously thereafter</a:t>
            </a:r>
          </a:p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00"/>
              <a:t>When a user downloads the metainfo file and opens it with their client, the server will connect them to other users in the swarm.</a:t>
            </a:r>
          </a:p>
          <a:p>
            <a:pPr indent="-3302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600"/>
              <a:t>The original uploader serves as the first seed in the swarm.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500" y="2045624"/>
            <a:ext cx="3479673" cy="3479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What’s in the metainfo file?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Metafile utilizes a form of data structure flattening called </a:t>
            </a:r>
            <a:r>
              <a:rPr i="1" lang="en" sz="2000"/>
              <a:t>bencoding </a:t>
            </a:r>
            <a:r>
              <a:rPr lang="en" sz="2000"/>
              <a:t>(pronounced “bee encoding”)</a:t>
            </a:r>
            <a:r>
              <a:rPr i="1" lang="en" sz="2000"/>
              <a:t>, </a:t>
            </a:r>
            <a:r>
              <a:rPr lang="en" sz="2000"/>
              <a:t>invented by Bram and named after himself. </a:t>
            </a:r>
          </a:p>
          <a:p>
            <a:pPr indent="-3556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00"/>
              <a:t>Flattened data example:</a:t>
            </a:r>
          </a:p>
          <a:p>
            <a:pPr indent="-3556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/>
              <a:t>String: 		[str_len]:[str]</a:t>
            </a:r>
          </a:p>
          <a:p>
            <a:pPr indent="-355600" lvl="2" marL="1371600" rtl="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/>
              <a:t>Ex: 				8:announce</a:t>
            </a:r>
          </a:p>
          <a:p>
            <a:pPr indent="-355600" lvl="2" marL="1371600" rtl="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/>
              <a:t>evaluates to 	announce</a:t>
            </a:r>
          </a:p>
          <a:p>
            <a:pPr indent="-3556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/>
              <a:t>Integer: 	i[int]e</a:t>
            </a:r>
          </a:p>
          <a:p>
            <a:pPr indent="-355600" lvl="2" marL="1371600" rtl="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/>
              <a:t>Ex: 				i420e</a:t>
            </a:r>
          </a:p>
          <a:p>
            <a:pPr indent="-355600" lvl="2" marL="1371600" rtl="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/>
              <a:t>evaluates to 	420</a:t>
            </a:r>
          </a:p>
          <a:p>
            <a:pPr indent="-355600" lvl="1" marL="914400" rtl="0">
              <a:spcBef>
                <a:spcPts val="0"/>
              </a:spcBef>
              <a:buClr>
                <a:schemeClr val="lt1"/>
              </a:buClr>
              <a:buSzPct val="100000"/>
              <a:buFont typeface="Courier New"/>
              <a:buChar char="o"/>
            </a:pPr>
            <a:r>
              <a:rPr lang="en" sz="2000"/>
              <a:t>Dictionary: 	d[key]:[value][key]:[value]e</a:t>
            </a:r>
          </a:p>
          <a:p>
            <a:pPr indent="-355600" lvl="2" marL="1371600" rtl="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/>
              <a:t>Ex:		 		d5:monthi4e4:name5:aprile</a:t>
            </a:r>
          </a:p>
          <a:p>
            <a:pPr indent="-355600" lvl="2" marL="1371600" rtl="0">
              <a:spcBef>
                <a:spcPts val="0"/>
              </a:spcBef>
              <a:buClr>
                <a:schemeClr val="lt1"/>
              </a:buClr>
              <a:buSzPct val="100000"/>
              <a:buFont typeface="Wingdings"/>
              <a:buChar char="§"/>
            </a:pPr>
            <a:r>
              <a:rPr lang="en" sz="2000"/>
              <a:t>evaluates to 	{‘month’=&gt;’4’,’name’=&gt;’april’}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Dictionaries within dictionaries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{‘announce’	=&gt;		[url of tracker]  }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{‘info’ =&gt;	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           {‘name’ =&gt; [suggested filename for data payload],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                   ‘piece_length’ =&gt; [size of pieces in torrent in bytes],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                   ‘pieces’ =&gt; [string holding SHA1 hashes of files],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                           SINGLE FILE TORRENTS: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                    ‘length’ =&gt; [filesize in bytes],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                           MULTI FILE TORRENTS: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                     ‘files’ =&gt;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                     { [dir_name] =&gt; [subdirectory structure...] 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         }</a:t>
            </a:r>
            <a:br>
              <a:rPr lang="en" sz="2000"/>
            </a:br>
            <a:r>
              <a:rPr lang="en" sz="2000"/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600" y="6022540"/>
            <a:ext cx="1254399" cy="83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Shape 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Protocols within protocols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Tracker HTTP Protocol (THP)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Utilizes HTTP GET requests to communicate with client to add them to the swarm, monitor statistics, and connect peers.</a:t>
            </a:r>
          </a:p>
          <a:p>
            <a:pPr indent="-419100" lvl="0" marL="457200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/>
              <a:t>Peer Wire Protocol (PWP)</a:t>
            </a:r>
          </a:p>
          <a:p>
            <a:pPr indent="-381000" lvl="1" marL="914400" rtl="0">
              <a:spcBef>
                <a:spcPts val="0"/>
              </a:spcBef>
              <a:buClr>
                <a:schemeClr val="lt1"/>
              </a:buClr>
              <a:buSzPct val="80000"/>
              <a:buFont typeface="Courier New"/>
              <a:buChar char="o"/>
            </a:pPr>
            <a:r>
              <a:rPr lang="en"/>
              <a:t>Utilizes TCP-based asynchronous messaging between peers for sending updates about files had and files interested in, as well as the data payload.</a:t>
            </a:r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850" y="84475"/>
            <a:ext cx="1367874" cy="136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potlight">
  <a:themeElements>
    <a:clrScheme name="Custom 439">
      <a:dk1>
        <a:srgbClr val="000000"/>
      </a:dk1>
      <a:lt1>
        <a:srgbClr val="FFFFFF"/>
      </a:lt1>
      <a:dk2>
        <a:srgbClr val="5C6E95"/>
      </a:dk2>
      <a:lt2>
        <a:srgbClr val="ACB4C2"/>
      </a:lt2>
      <a:accent1>
        <a:srgbClr val="667E50"/>
      </a:accent1>
      <a:accent2>
        <a:srgbClr val="CFBF73"/>
      </a:accent2>
      <a:accent3>
        <a:srgbClr val="8C7C82"/>
      </a:accent3>
      <a:accent4>
        <a:srgbClr val="9ABF87"/>
      </a:accent4>
      <a:accent5>
        <a:srgbClr val="CF9462"/>
      </a:accent5>
      <a:accent6>
        <a:srgbClr val="A25642"/>
      </a:accent6>
      <a:hlink>
        <a:srgbClr val="5173A5"/>
      </a:hlink>
      <a:folHlink>
        <a:srgbClr val="687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