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2"/>
  </p:notesMasterIdLst>
  <p:handoutMasterIdLst>
    <p:handoutMasterId r:id="rId13"/>
  </p:handoutMasterIdLst>
  <p:sldIdLst>
    <p:sldId id="305" r:id="rId2"/>
    <p:sldId id="296" r:id="rId3"/>
    <p:sldId id="288" r:id="rId4"/>
    <p:sldId id="289" r:id="rId5"/>
    <p:sldId id="309" r:id="rId6"/>
    <p:sldId id="310" r:id="rId7"/>
    <p:sldId id="311" r:id="rId8"/>
    <p:sldId id="306" r:id="rId9"/>
    <p:sldId id="307" r:id="rId10"/>
    <p:sldId id="308" r:id="rId11"/>
  </p:sldIdLst>
  <p:sldSz cx="9906000" cy="6858000" type="A4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20000"/>
      </a:spcAft>
      <a:buClr>
        <a:srgbClr val="228A88"/>
      </a:buClr>
      <a:buFont typeface="Wingdings 2" pitchFamily="18" charset="2"/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1pPr>
    <a:lvl2pPr marL="457200" algn="l" rtl="0" fontAlgn="base">
      <a:spcBef>
        <a:spcPct val="0"/>
      </a:spcBef>
      <a:spcAft>
        <a:spcPct val="20000"/>
      </a:spcAft>
      <a:buClr>
        <a:srgbClr val="228A88"/>
      </a:buClr>
      <a:buFont typeface="Wingdings 2" pitchFamily="18" charset="2"/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2pPr>
    <a:lvl3pPr marL="914400" algn="l" rtl="0" fontAlgn="base">
      <a:spcBef>
        <a:spcPct val="0"/>
      </a:spcBef>
      <a:spcAft>
        <a:spcPct val="20000"/>
      </a:spcAft>
      <a:buClr>
        <a:srgbClr val="228A88"/>
      </a:buClr>
      <a:buFont typeface="Wingdings 2" pitchFamily="18" charset="2"/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3pPr>
    <a:lvl4pPr marL="1371600" algn="l" rtl="0" fontAlgn="base">
      <a:spcBef>
        <a:spcPct val="0"/>
      </a:spcBef>
      <a:spcAft>
        <a:spcPct val="20000"/>
      </a:spcAft>
      <a:buClr>
        <a:srgbClr val="228A88"/>
      </a:buClr>
      <a:buFont typeface="Wingdings 2" pitchFamily="18" charset="2"/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4pPr>
    <a:lvl5pPr marL="1828800" algn="l" rtl="0" fontAlgn="base">
      <a:spcBef>
        <a:spcPct val="0"/>
      </a:spcBef>
      <a:spcAft>
        <a:spcPct val="20000"/>
      </a:spcAft>
      <a:buClr>
        <a:srgbClr val="228A88"/>
      </a:buClr>
      <a:buFont typeface="Wingdings 2" pitchFamily="18" charset="2"/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FF66"/>
    <a:srgbClr val="FF6600"/>
    <a:srgbClr val="FF9900"/>
    <a:srgbClr val="663300"/>
    <a:srgbClr val="CC0000"/>
    <a:srgbClr val="808080"/>
    <a:srgbClr val="77777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4433" autoAdjust="0"/>
    <p:restoredTop sz="86614" autoAdjust="0"/>
  </p:normalViewPr>
  <p:slideViewPr>
    <p:cSldViewPr>
      <p:cViewPr varScale="1">
        <p:scale>
          <a:sx n="65" d="100"/>
          <a:sy n="65" d="100"/>
        </p:scale>
        <p:origin x="-246" y="-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271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fld id="{548281D6-8A42-44AD-A3C5-B8C5FE2977D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Aft>
                <a:spcPct val="0"/>
              </a:spcAft>
              <a:buClrTx/>
              <a:buFontTx/>
              <a:buNone/>
              <a:defRPr sz="1200"/>
            </a:lvl1pPr>
          </a:lstStyle>
          <a:p>
            <a:fld id="{B3C383EA-3788-4837-80A6-F5C65B227B2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ltGray">
          <a:xfrm>
            <a:off x="0" y="0"/>
            <a:ext cx="9906000" cy="169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ltGray">
          <a:xfrm>
            <a:off x="0" y="5164138"/>
            <a:ext cx="9906000" cy="1690687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2" name="Line 4"/>
          <p:cNvSpPr>
            <a:spLocks noChangeShapeType="1"/>
          </p:cNvSpPr>
          <p:nvPr/>
        </p:nvSpPr>
        <p:spPr bwMode="black">
          <a:xfrm flipV="1">
            <a:off x="2019300" y="4078288"/>
            <a:ext cx="0" cy="1081087"/>
          </a:xfrm>
          <a:prstGeom prst="line">
            <a:avLst/>
          </a:prstGeom>
          <a:noFill/>
          <a:ln w="12700">
            <a:solidFill>
              <a:srgbClr val="051AB3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385763" y="2493963"/>
            <a:ext cx="8918575" cy="1470025"/>
          </a:xfrm>
          <a:ln>
            <a:noFill/>
          </a:ln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altLang="en-US" dirty="0" smtClean="0"/>
              <a:t>001_JavaSE_Path_ClassPath</a:t>
            </a:r>
            <a:endParaRPr lang="en-US" altLang="en-US" dirty="0"/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subTitle" idx="1" hasCustomPrompt="1"/>
          </p:nvPr>
        </p:nvSpPr>
        <p:spPr bwMode="auto">
          <a:xfrm>
            <a:off x="2159000" y="4119563"/>
            <a:ext cx="7070725" cy="1384300"/>
          </a:xfrm>
          <a:ln>
            <a:noFill/>
          </a:ln>
        </p:spPr>
        <p:txBody>
          <a:bodyPr/>
          <a:lstStyle>
            <a:lvl1pPr marL="0" indent="0">
              <a:buFont typeface="Wingdings 2" pitchFamily="18" charset="2"/>
              <a:buNone/>
              <a:defRPr sz="2400">
                <a:solidFill>
                  <a:schemeClr val="hlink"/>
                </a:solidFill>
              </a:defRPr>
            </a:lvl1pPr>
          </a:lstStyle>
          <a:p>
            <a:r>
              <a:rPr lang="zh-CN" altLang="en-US" dirty="0" smtClean="0"/>
              <a:t>培养</a:t>
            </a:r>
            <a:r>
              <a:rPr lang="en-US" altLang="zh-CN" dirty="0" smtClean="0"/>
              <a:t>happy</a:t>
            </a:r>
            <a:r>
              <a:rPr lang="zh-CN" altLang="en-US" dirty="0" smtClean="0"/>
              <a:t>学习方式</a:t>
            </a:r>
            <a:endParaRPr lang="en-US" altLang="zh-CN" dirty="0" smtClean="0"/>
          </a:p>
          <a:p>
            <a:r>
              <a:rPr lang="zh-CN" altLang="en-US" dirty="0" smtClean="0"/>
              <a:t>以程序员的方式</a:t>
            </a:r>
            <a:endParaRPr lang="en-US" altLang="en-US" dirty="0"/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165100" y="762000"/>
            <a:ext cx="70118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ea typeface="华文彩云" pitchFamily="2" charset="-122"/>
              </a:rPr>
              <a:t>尚学堂 </a:t>
            </a:r>
            <a:r>
              <a:rPr lang="en-US" altLang="zh-CN" sz="2800" dirty="0" smtClean="0">
                <a:solidFill>
                  <a:schemeClr val="bg1"/>
                </a:solidFill>
                <a:ea typeface="华文彩云" pitchFamily="2" charset="-122"/>
              </a:rPr>
              <a:t>happy java</a:t>
            </a:r>
            <a:r>
              <a:rPr lang="en-US" altLang="zh-CN" sz="2800" baseline="0" dirty="0" smtClean="0">
                <a:solidFill>
                  <a:schemeClr val="bg1"/>
                </a:solidFill>
                <a:ea typeface="华文彩云" pitchFamily="2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ea typeface="方正姚体" pitchFamily="2" charset="-122"/>
              </a:rPr>
              <a:t>手把手</a:t>
            </a:r>
            <a:r>
              <a:rPr lang="zh-CN" altLang="en-US" sz="2800" dirty="0">
                <a:solidFill>
                  <a:schemeClr val="bg1"/>
                </a:solidFill>
                <a:ea typeface="方正姚体" pitchFamily="2" charset="-122"/>
              </a:rPr>
              <a:t>教程 </a:t>
            </a:r>
            <a:r>
              <a:rPr lang="zh-CN" altLang="en-US" sz="2800" dirty="0" smtClean="0">
                <a:solidFill>
                  <a:schemeClr val="bg1"/>
                </a:solidFill>
                <a:ea typeface="方正姚体" pitchFamily="2" charset="-122"/>
              </a:rPr>
              <a:t>网络版</a:t>
            </a:r>
            <a:r>
              <a:rPr lang="en-US" altLang="zh-CN" sz="2800" dirty="0" smtClean="0">
                <a:solidFill>
                  <a:schemeClr val="bg1"/>
                </a:solidFill>
                <a:ea typeface="方正姚体" pitchFamily="2" charset="-122"/>
              </a:rPr>
              <a:t> V1.0</a:t>
            </a:r>
            <a:endParaRPr lang="en-US" altLang="zh-CN" sz="2800" dirty="0">
              <a:solidFill>
                <a:schemeClr val="bg1"/>
              </a:solidFill>
              <a:ea typeface="方正姚体" pitchFamily="2" charset="-122"/>
            </a:endParaRPr>
          </a:p>
        </p:txBody>
      </p:sp>
      <p:sp>
        <p:nvSpPr>
          <p:cNvPr id="99336" name="Rectangle 8"/>
          <p:cNvSpPr>
            <a:spLocks noChangeArrowheads="1"/>
          </p:cNvSpPr>
          <p:nvPr/>
        </p:nvSpPr>
        <p:spPr bwMode="black">
          <a:xfrm>
            <a:off x="165100" y="6324600"/>
            <a:ext cx="2165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r" rtl="1" eaLnBrk="0" hangingPunct="0">
              <a:spcAft>
                <a:spcPct val="0"/>
              </a:spcAft>
              <a:buClrTx/>
              <a:buFontTx/>
              <a:buNone/>
            </a:pPr>
            <a:r>
              <a:rPr lang="zh-CN" altLang="en-US" sz="1600" b="1" dirty="0">
                <a:solidFill>
                  <a:schemeClr val="bg1"/>
                </a:solidFill>
                <a:ea typeface="方正姚体" pitchFamily="2" charset="-122"/>
              </a:rPr>
              <a:t>授课</a:t>
            </a:r>
            <a:r>
              <a:rPr lang="zh-CN" altLang="en-US" sz="1600" b="1" dirty="0" smtClean="0">
                <a:solidFill>
                  <a:schemeClr val="bg1"/>
                </a:solidFill>
                <a:ea typeface="方正姚体" pitchFamily="2" charset="-122"/>
              </a:rPr>
              <a:t>：马士兵</a:t>
            </a:r>
            <a:endParaRPr lang="en-US" altLang="en-US" sz="1600" b="1" dirty="0">
              <a:solidFill>
                <a:schemeClr val="bg1"/>
              </a:solidFill>
              <a:ea typeface="方正姚体" pitchFamily="2" charset="-122"/>
            </a:endParaRPr>
          </a:p>
        </p:txBody>
      </p:sp>
      <p:sp>
        <p:nvSpPr>
          <p:cNvPr id="99337" name="Rectangle 9"/>
          <p:cNvSpPr>
            <a:spLocks noChangeArrowheads="1"/>
          </p:cNvSpPr>
          <p:nvPr/>
        </p:nvSpPr>
        <p:spPr bwMode="black">
          <a:xfrm>
            <a:off x="7399338" y="6324600"/>
            <a:ext cx="2301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r>
              <a:rPr lang="zh-CN" altLang="en-US" sz="1400">
                <a:solidFill>
                  <a:schemeClr val="bg1"/>
                </a:solidFill>
              </a:rPr>
              <a:t>版权所有：尚学堂科技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black">
          <a:xfrm>
            <a:off x="6769100" y="914400"/>
            <a:ext cx="3136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r>
              <a:rPr lang="en-US" altLang="zh-CN" sz="1400">
                <a:solidFill>
                  <a:schemeClr val="bg1"/>
                </a:solidFill>
              </a:rPr>
              <a:t>http://www.bjsxt.com</a:t>
            </a:r>
            <a:endParaRPr lang="en-US" alt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88913" y="1673225"/>
            <a:ext cx="4662487" cy="4460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3800" y="1673225"/>
            <a:ext cx="4662488" cy="4460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97738" y="879475"/>
            <a:ext cx="2368550" cy="5254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8913" y="879475"/>
            <a:ext cx="6956425" cy="5254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913" y="879475"/>
            <a:ext cx="9477375" cy="787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88913" y="1673225"/>
            <a:ext cx="9477375" cy="4460875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913" y="879475"/>
            <a:ext cx="9477375" cy="787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88913" y="1673225"/>
            <a:ext cx="4662487" cy="4460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3800" y="1673225"/>
            <a:ext cx="4662488" cy="44608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ltGray">
          <a:xfrm>
            <a:off x="0" y="6303963"/>
            <a:ext cx="9906000" cy="557212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ltGray">
          <a:xfrm>
            <a:off x="0" y="0"/>
            <a:ext cx="9906000" cy="741363"/>
          </a:xfrm>
          <a:prstGeom prst="rect">
            <a:avLst/>
          </a:prstGeom>
          <a:solidFill>
            <a:schemeClr val="tx2"/>
          </a:solidFill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title"/>
          </p:nvPr>
        </p:nvSpPr>
        <p:spPr bwMode="black">
          <a:xfrm>
            <a:off x="188913" y="879475"/>
            <a:ext cx="9477375" cy="787400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188913" y="1673225"/>
            <a:ext cx="9477375" cy="4460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  <a:br>
              <a:rPr lang="en-US" altLang="en-US" smtClean="0"/>
            </a:br>
            <a:r>
              <a:rPr lang="en-US" altLang="en-US" smtClean="0"/>
              <a:t>good1</a:t>
            </a:r>
          </a:p>
          <a:p>
            <a:pPr lvl="1"/>
            <a:r>
              <a:rPr lang="en-US" altLang="en-US" smtClean="0"/>
              <a:t>Second level</a:t>
            </a:r>
            <a:br>
              <a:rPr lang="en-US" altLang="en-US" smtClean="0"/>
            </a:br>
            <a:r>
              <a:rPr lang="en-US" altLang="en-US" smtClean="0"/>
              <a:t>good2</a:t>
            </a:r>
          </a:p>
          <a:p>
            <a:pPr lvl="2"/>
            <a:r>
              <a:rPr lang="en-US" altLang="en-US" smtClean="0"/>
              <a:t>Third level</a:t>
            </a:r>
            <a:br>
              <a:rPr lang="en-US" altLang="en-US" smtClean="0"/>
            </a:br>
            <a:r>
              <a:rPr lang="en-US" altLang="en-US" smtClean="0"/>
              <a:t>good3</a:t>
            </a:r>
          </a:p>
          <a:p>
            <a:pPr lvl="3"/>
            <a:r>
              <a:rPr lang="en-US" altLang="en-US" smtClean="0"/>
              <a:t>Fourth level</a:t>
            </a:r>
            <a:br>
              <a:rPr lang="en-US" altLang="en-US" smtClean="0"/>
            </a:br>
            <a:r>
              <a:rPr lang="en-US" altLang="en-US" smtClean="0"/>
              <a:t>good4</a:t>
            </a:r>
          </a:p>
          <a:p>
            <a:pPr lvl="4"/>
            <a:r>
              <a:rPr lang="en-US" altLang="en-US" smtClean="0"/>
              <a:t>Fifth level</a:t>
            </a:r>
            <a:br>
              <a:rPr lang="en-US" altLang="en-US" smtClean="0"/>
            </a:br>
            <a:r>
              <a:rPr lang="en-US" altLang="en-US" smtClean="0"/>
              <a:t>good5</a:t>
            </a:r>
          </a:p>
        </p:txBody>
      </p:sp>
      <p:sp>
        <p:nvSpPr>
          <p:cNvPr id="98310" name="Line 6"/>
          <p:cNvSpPr>
            <a:spLocks noChangeShapeType="1"/>
          </p:cNvSpPr>
          <p:nvPr/>
        </p:nvSpPr>
        <p:spPr bwMode="black">
          <a:xfrm>
            <a:off x="1403350" y="304800"/>
            <a:ext cx="0" cy="2349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1" name="Line 7"/>
          <p:cNvSpPr>
            <a:spLocks noChangeShapeType="1"/>
          </p:cNvSpPr>
          <p:nvPr/>
        </p:nvSpPr>
        <p:spPr bwMode="black">
          <a:xfrm>
            <a:off x="923925" y="6486525"/>
            <a:ext cx="0" cy="1920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1403350" y="168275"/>
            <a:ext cx="42867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ea typeface="方正姚体" pitchFamily="2" charset="-122"/>
              </a:rPr>
              <a:t>happy java </a:t>
            </a:r>
            <a:r>
              <a:rPr lang="zh-CN" altLang="en-US" dirty="0" smtClean="0">
                <a:solidFill>
                  <a:schemeClr val="bg1"/>
                </a:solidFill>
                <a:ea typeface="方正姚体" pitchFamily="2" charset="-122"/>
              </a:rPr>
              <a:t>手把手</a:t>
            </a:r>
            <a:r>
              <a:rPr lang="zh-CN" altLang="en-US" dirty="0">
                <a:solidFill>
                  <a:schemeClr val="bg1"/>
                </a:solidFill>
                <a:ea typeface="方正姚体" pitchFamily="2" charset="-122"/>
              </a:rPr>
              <a:t>教程 </a:t>
            </a:r>
            <a:r>
              <a:rPr lang="en-US" altLang="zh-CN" baseline="0" dirty="0" smtClean="0">
                <a:solidFill>
                  <a:schemeClr val="bg1"/>
                </a:solidFill>
                <a:ea typeface="方正姚体" pitchFamily="2" charset="-122"/>
              </a:rPr>
              <a:t> </a:t>
            </a:r>
            <a:r>
              <a:rPr lang="zh-CN" altLang="en-US" baseline="0" dirty="0" smtClean="0">
                <a:solidFill>
                  <a:schemeClr val="bg1"/>
                </a:solidFill>
                <a:ea typeface="方正姚体" pitchFamily="2" charset="-122"/>
              </a:rPr>
              <a:t>网络版 </a:t>
            </a:r>
            <a:r>
              <a:rPr lang="en-US" altLang="zh-CN" b="1" dirty="0" smtClean="0">
                <a:solidFill>
                  <a:schemeClr val="bg1"/>
                </a:solidFill>
                <a:ea typeface="方正姚体" pitchFamily="2" charset="-122"/>
              </a:rPr>
              <a:t>V1.0</a:t>
            </a:r>
            <a:endParaRPr lang="en-US" altLang="zh-CN" b="1" dirty="0">
              <a:solidFill>
                <a:schemeClr val="bg1"/>
              </a:solidFill>
              <a:ea typeface="方正姚体" pitchFamily="2" charset="-122"/>
            </a:endParaRPr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black">
          <a:xfrm>
            <a:off x="7399338" y="6432550"/>
            <a:ext cx="2301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r>
              <a:rPr lang="zh-CN" altLang="en-US" sz="1400">
                <a:solidFill>
                  <a:schemeClr val="bg1"/>
                </a:solidFill>
              </a:rPr>
              <a:t>版权所有：尚学堂科技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black">
          <a:xfrm>
            <a:off x="6769100" y="152400"/>
            <a:ext cx="3136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>
              <a:spcAft>
                <a:spcPct val="0"/>
              </a:spcAft>
              <a:buClrTx/>
              <a:buFontTx/>
              <a:buNone/>
            </a:pPr>
            <a:r>
              <a:rPr lang="en-US" altLang="zh-CN" sz="1400">
                <a:solidFill>
                  <a:schemeClr val="bg1"/>
                </a:solidFill>
              </a:rPr>
              <a:t>http://www.bjsxt.com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0" y="90488"/>
            <a:ext cx="1250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ea typeface="华文彩云" pitchFamily="2" charset="-122"/>
              </a:rPr>
              <a:t>尚学堂</a:t>
            </a:r>
            <a:endParaRPr lang="zh-CN" altLang="en-US" sz="2800">
              <a:solidFill>
                <a:schemeClr val="bg1"/>
              </a:solidFill>
              <a:ea typeface="方正姚体" pitchFamily="2" charset="-122"/>
            </a:endParaRP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0" y="695325"/>
            <a:ext cx="10223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1" r:id="rId3"/>
    <p:sldLayoutId id="2147483663" r:id="rId4"/>
    <p:sldLayoutId id="2147483664" r:id="rId5"/>
    <p:sldLayoutId id="2147483667" r:id="rId6"/>
    <p:sldLayoutId id="2147483668" r:id="rId7"/>
    <p:sldLayoutId id="2147483669" r:id="rId8"/>
    <p:sldLayoutId id="2147483670" r:id="rId9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051AB3"/>
          </a:solidFill>
          <a:latin typeface="Arial" pitchFamily="34" charset="0"/>
          <a:ea typeface="宋体" pitchFamily="2" charset="-122"/>
        </a:defRPr>
      </a:lvl9pPr>
    </p:titleStyle>
    <p:bodyStyle>
      <a:lvl1pPr marL="400050" indent="-4000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³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000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²"/>
        <a:defRPr sz="2000">
          <a:solidFill>
            <a:schemeClr val="hlink"/>
          </a:solidFill>
          <a:latin typeface="+mn-lt"/>
          <a:ea typeface="+mn-ea"/>
        </a:defRPr>
      </a:lvl2pPr>
      <a:lvl3pPr marL="137795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±"/>
        <a:defRPr>
          <a:solidFill>
            <a:schemeClr val="hlink"/>
          </a:solidFill>
          <a:latin typeface="+mn-lt"/>
          <a:ea typeface="+mn-ea"/>
        </a:defRPr>
      </a:lvl3pPr>
      <a:lvl4pPr marL="1885950" indent="-34290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°"/>
        <a:defRPr>
          <a:solidFill>
            <a:schemeClr val="hlink"/>
          </a:solidFill>
          <a:latin typeface="+mn-lt"/>
          <a:ea typeface="+mn-ea"/>
        </a:defRPr>
      </a:lvl4pPr>
      <a:lvl5pPr marL="23495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¯"/>
        <a:defRPr>
          <a:solidFill>
            <a:schemeClr val="hlink"/>
          </a:solidFill>
          <a:latin typeface="+mn-lt"/>
          <a:ea typeface="+mn-ea"/>
        </a:defRPr>
      </a:lvl5pPr>
      <a:lvl6pPr marL="28067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¯"/>
        <a:defRPr>
          <a:solidFill>
            <a:schemeClr val="hlink"/>
          </a:solidFill>
          <a:latin typeface="+mn-lt"/>
          <a:ea typeface="+mn-ea"/>
        </a:defRPr>
      </a:lvl6pPr>
      <a:lvl7pPr marL="32639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¯"/>
        <a:defRPr>
          <a:solidFill>
            <a:schemeClr val="hlink"/>
          </a:solidFill>
          <a:latin typeface="+mn-lt"/>
          <a:ea typeface="+mn-ea"/>
        </a:defRPr>
      </a:lvl7pPr>
      <a:lvl8pPr marL="37211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¯"/>
        <a:defRPr>
          <a:solidFill>
            <a:schemeClr val="hlink"/>
          </a:solidFill>
          <a:latin typeface="+mn-lt"/>
          <a:ea typeface="+mn-ea"/>
        </a:defRPr>
      </a:lvl8pPr>
      <a:lvl9pPr marL="4178300" indent="-349250" algn="l" rtl="0" fontAlgn="base">
        <a:spcBef>
          <a:spcPct val="0"/>
        </a:spcBef>
        <a:spcAft>
          <a:spcPct val="20000"/>
        </a:spcAft>
        <a:buClr>
          <a:schemeClr val="hlink"/>
        </a:buClr>
        <a:buFont typeface="Wingdings 2" pitchFamily="18" charset="2"/>
        <a:buChar char="¯"/>
        <a:defRPr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38092" y="2928934"/>
            <a:ext cx="9477375" cy="787400"/>
          </a:xfrm>
        </p:spPr>
        <p:txBody>
          <a:bodyPr/>
          <a:lstStyle/>
          <a:p>
            <a:r>
              <a:rPr lang="zh-CN" altLang="en-US" sz="4400" dirty="0" smtClean="0"/>
              <a:t>上</a:t>
            </a:r>
            <a:r>
              <a:rPr lang="zh-CN" altLang="en-US" sz="4400" dirty="0" smtClean="0"/>
              <a:t>午：</a:t>
            </a:r>
            <a:r>
              <a:rPr lang="en-US" altLang="zh-CN" sz="4400" dirty="0" smtClean="0"/>
              <a:t>9</a:t>
            </a:r>
            <a:r>
              <a:rPr lang="en-US" altLang="zh-CN" sz="4400" dirty="0" smtClean="0"/>
              <a:t>:30</a:t>
            </a:r>
            <a:r>
              <a:rPr lang="zh-CN" altLang="en-US" sz="4400" dirty="0" smtClean="0"/>
              <a:t>进行测试 </a:t>
            </a:r>
            <a:r>
              <a:rPr lang="en-US" altLang="zh-CN" sz="4400" dirty="0" smtClean="0"/>
              <a:t>10</a:t>
            </a:r>
            <a:r>
              <a:rPr lang="en-US" altLang="zh-CN" sz="4400" dirty="0" smtClean="0"/>
              <a:t>:00</a:t>
            </a:r>
            <a:r>
              <a:rPr lang="zh-CN" altLang="en-US" sz="4400" dirty="0" smtClean="0"/>
              <a:t>正式开始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大致模拟</a:t>
            </a:r>
            <a:r>
              <a:rPr lang="en-US" altLang="zh-CN" dirty="0" smtClean="0"/>
              <a:t>Transaction</a:t>
            </a:r>
            <a:r>
              <a:rPr lang="zh-CN" altLang="en-US" dirty="0" smtClean="0"/>
              <a:t>的动态代理的产生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网络环境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建议先把音量调到最大</a:t>
            </a:r>
            <a:endParaRPr lang="en-US" altLang="zh-CN" dirty="0" smtClean="0"/>
          </a:p>
          <a:p>
            <a:r>
              <a:rPr lang="zh-CN" altLang="en-US" dirty="0" smtClean="0"/>
              <a:t>调整屏幕布局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客户端菜单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布局</a:t>
            </a:r>
            <a:endParaRPr lang="en-US" altLang="zh-CN" dirty="0" smtClean="0"/>
          </a:p>
          <a:p>
            <a:r>
              <a:rPr lang="zh-CN" altLang="en-US" dirty="0" smtClean="0"/>
              <a:t>调成</a:t>
            </a:r>
            <a:r>
              <a:rPr lang="zh-CN" altLang="en-US" dirty="0" smtClean="0"/>
              <a:t>比</a:t>
            </a:r>
            <a:r>
              <a:rPr lang="en-US" altLang="zh-CN" dirty="0" smtClean="0"/>
              <a:t>1024*768</a:t>
            </a:r>
            <a:r>
              <a:rPr lang="zh-CN" altLang="en-US" dirty="0" smtClean="0"/>
              <a:t>更</a:t>
            </a:r>
            <a:r>
              <a:rPr lang="zh-CN" altLang="en-US" dirty="0" smtClean="0"/>
              <a:t>大的分辨率</a:t>
            </a:r>
            <a:endParaRPr lang="en-US" altLang="zh-CN" dirty="0" smtClean="0"/>
          </a:p>
          <a:p>
            <a:r>
              <a:rPr lang="zh-CN" altLang="en-US" dirty="0" smtClean="0"/>
              <a:t>定期讲课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http://www.bjsxt.com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2400" dirty="0" smtClean="0"/>
              <a:t>动态代理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你不必知道我存在</a:t>
            </a:r>
            <a:endParaRPr lang="zh-CN" altLang="en-US" sz="2400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理解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Spring</a:t>
            </a:r>
            <a:r>
              <a:rPr lang="zh-CN" alt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</a:t>
            </a:r>
            <a:r>
              <a:rPr lang="en-US" altLang="zh-CN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AOP</a:t>
            </a:r>
            <a:endParaRPr lang="zh-CN" alt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假设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初步具备面向对象的设计思维</a:t>
            </a:r>
            <a:endParaRPr lang="en-US" altLang="zh-CN" dirty="0" smtClean="0"/>
          </a:p>
          <a:p>
            <a:pPr marL="971550" lvl="1" indent="-457200">
              <a:buFont typeface="+mj-lt"/>
              <a:buAutoNum type="arabicPeriod"/>
            </a:pPr>
            <a:r>
              <a:rPr lang="zh-CN" altLang="en-US" dirty="0" smtClean="0"/>
              <a:t>网络课程第二课</a:t>
            </a:r>
            <a:endParaRPr lang="en-US" altLang="zh-CN" dirty="0" smtClean="0"/>
          </a:p>
          <a:p>
            <a:pPr marL="971550" lvl="1" indent="-457200">
              <a:buFont typeface="+mj-lt"/>
              <a:buAutoNum type="arabicPeriod"/>
            </a:pPr>
            <a:r>
              <a:rPr lang="zh-CN" altLang="en-US" dirty="0" smtClean="0"/>
              <a:t>视频第三章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了解多态的概念</a:t>
            </a:r>
            <a:endParaRPr lang="en-US" altLang="zh-CN" dirty="0" smtClean="0"/>
          </a:p>
          <a:p>
            <a:pPr marL="971550" lvl="1" indent="-457200">
              <a:buFont typeface="+mj-lt"/>
              <a:buAutoNum type="arabicPeriod"/>
            </a:pPr>
            <a:r>
              <a:rPr lang="zh-CN" altLang="en-US" dirty="0" smtClean="0"/>
              <a:t>网络课程第二课</a:t>
            </a:r>
            <a:endParaRPr lang="en-US" altLang="zh-CN" dirty="0" smtClean="0"/>
          </a:p>
          <a:p>
            <a:pPr marL="971550" lvl="1" indent="-457200">
              <a:buFont typeface="+mj-lt"/>
              <a:buAutoNum type="arabicPeriod"/>
            </a:pPr>
            <a:r>
              <a:rPr lang="zh-CN" altLang="en-US" dirty="0" smtClean="0"/>
              <a:t>视频第三章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大致了解反射（非必须）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椭圆 5"/>
          <p:cNvSpPr/>
          <p:nvPr/>
        </p:nvSpPr>
        <p:spPr bwMode="auto">
          <a:xfrm>
            <a:off x="1595414" y="3357562"/>
            <a:ext cx="2428892" cy="235745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1666852" y="3786190"/>
            <a:ext cx="2071702" cy="150019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024042" y="4143380"/>
            <a:ext cx="1500198" cy="85725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move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 bwMode="auto">
          <a:xfrm>
            <a:off x="5524504" y="2000240"/>
            <a:ext cx="2000264" cy="64294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Moveable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524372" y="3286124"/>
            <a:ext cx="1500198" cy="10001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Tank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rot="5400000" flipH="1" flipV="1">
            <a:off x="5703099" y="2678901"/>
            <a:ext cx="642942" cy="5715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矩形 7"/>
          <p:cNvSpPr/>
          <p:nvPr/>
        </p:nvSpPr>
        <p:spPr bwMode="auto">
          <a:xfrm>
            <a:off x="6953264" y="3500438"/>
            <a:ext cx="1285884" cy="7858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proxy1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rot="16200000" flipV="1">
            <a:off x="6488917" y="2750339"/>
            <a:ext cx="1143008" cy="7858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连接符 11"/>
          <p:cNvCxnSpPr>
            <a:stCxn id="5" idx="3"/>
            <a:endCxn id="8" idx="1"/>
          </p:cNvCxnSpPr>
          <p:nvPr/>
        </p:nvCxnSpPr>
        <p:spPr bwMode="auto">
          <a:xfrm>
            <a:off x="6024570" y="3786190"/>
            <a:ext cx="928694" cy="1071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矩形 12"/>
          <p:cNvSpPr/>
          <p:nvPr/>
        </p:nvSpPr>
        <p:spPr bwMode="auto">
          <a:xfrm>
            <a:off x="6024570" y="4929198"/>
            <a:ext cx="1357322" cy="71438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00050" marR="0" indent="-400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>
                <a:srgbClr val="228A88"/>
              </a:buClr>
              <a:buSzTx/>
              <a:buFont typeface="Wingdings 2" pitchFamily="18" charset="2"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Arial" pitchFamily="34" charset="0"/>
              </a:rPr>
              <a:t>proxy2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cxnSp>
        <p:nvCxnSpPr>
          <p:cNvPr id="15" name="直接箭头连接符 14"/>
          <p:cNvCxnSpPr>
            <a:endCxn id="4" idx="4"/>
          </p:cNvCxnSpPr>
          <p:nvPr/>
        </p:nvCxnSpPr>
        <p:spPr bwMode="auto">
          <a:xfrm rot="16200000" flipV="1">
            <a:off x="5488785" y="3679033"/>
            <a:ext cx="2214578" cy="142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 rot="10800000" flipV="1">
            <a:off x="6310322" y="4214818"/>
            <a:ext cx="928694" cy="785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aspect oriented 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 bwMode="auto">
          <a:xfrm flipV="1">
            <a:off x="666720" y="3643314"/>
            <a:ext cx="8358246" cy="714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直接连接符 6"/>
          <p:cNvCxnSpPr/>
          <p:nvPr/>
        </p:nvCxnSpPr>
        <p:spPr bwMode="auto">
          <a:xfrm rot="5400000">
            <a:off x="-904916" y="3643314"/>
            <a:ext cx="285752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 rot="5400000">
            <a:off x="7846239" y="3536157"/>
            <a:ext cx="2357454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真实案例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想知道一个方法的运行时间</a:t>
            </a:r>
            <a:endParaRPr lang="en-US" altLang="zh-CN" dirty="0" smtClean="0"/>
          </a:p>
          <a:p>
            <a:pPr marL="971550" lvl="1" indent="-457200">
              <a:buFont typeface="+mj-lt"/>
              <a:buAutoNum type="arabicPeriod"/>
            </a:pPr>
            <a:r>
              <a:rPr lang="zh-CN" altLang="en-US" dirty="0" smtClean="0"/>
              <a:t>继承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聚合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想</a:t>
            </a:r>
            <a:r>
              <a:rPr lang="zh-CN" altLang="en-US" dirty="0" smtClean="0"/>
              <a:t>知道多个类多个方法的运行时间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可不可以重用代理的写法而不必产生过多的代理类？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JDK</a:t>
            </a:r>
            <a:r>
              <a:rPr lang="zh-CN" altLang="en-US" dirty="0" smtClean="0"/>
              <a:t>的实现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它</a:t>
            </a:r>
            <a:r>
              <a:rPr lang="zh-CN" altLang="en-US" dirty="0" smtClean="0"/>
              <a:t>是如何实现的？</a:t>
            </a:r>
            <a:endParaRPr lang="en-US" altLang="zh-CN" dirty="0" smtClean="0"/>
          </a:p>
          <a:p>
            <a:pPr marL="971550" lvl="1" indent="-457200">
              <a:buFont typeface="+mj-lt"/>
              <a:buAutoNum type="arabicPeriod"/>
            </a:pPr>
            <a:r>
              <a:rPr lang="en-US" altLang="zh-CN" dirty="0" smtClean="0"/>
              <a:t>JDK6 Compiler API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altLang="zh-CN" dirty="0" smtClean="0"/>
              <a:t>CGLIB ASM -&gt; </a:t>
            </a:r>
            <a:r>
              <a:rPr lang="zh-CN" altLang="en-US" dirty="0" smtClean="0"/>
              <a:t>直接生成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二进制码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扒开</a:t>
            </a:r>
            <a:r>
              <a:rPr lang="en-US" altLang="zh-CN" dirty="0" smtClean="0"/>
              <a:t>JDK</a:t>
            </a:r>
            <a:r>
              <a:rPr lang="zh-CN" altLang="en-US" dirty="0" smtClean="0"/>
              <a:t>动态代理来看看</a:t>
            </a:r>
            <a:endParaRPr lang="en-US" altLang="zh-CN" dirty="0" smtClean="0"/>
          </a:p>
          <a:p>
            <a:pPr marL="457200" indent="-457200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想象一下它的应用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安全</a:t>
            </a:r>
            <a:endParaRPr lang="en-US" altLang="zh-CN" dirty="0" smtClean="0"/>
          </a:p>
          <a:p>
            <a:r>
              <a:rPr lang="en-US" altLang="zh-CN" dirty="0" smtClean="0"/>
              <a:t>Transaction</a:t>
            </a:r>
          </a:p>
          <a:p>
            <a:r>
              <a:rPr lang="zh-CN" altLang="en-US" dirty="0" smtClean="0"/>
              <a:t>日志</a:t>
            </a:r>
            <a:endParaRPr lang="en-US" altLang="zh-CN" dirty="0" smtClean="0"/>
          </a:p>
          <a:p>
            <a:r>
              <a:rPr lang="en-US" altLang="zh-CN" dirty="0" smtClean="0"/>
              <a:t>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尚学堂">
  <a:themeElements>
    <a:clrScheme name="尚学堂 3">
      <a:dk1>
        <a:srgbClr val="000000"/>
      </a:dk1>
      <a:lt1>
        <a:srgbClr val="FFFFFF"/>
      </a:lt1>
      <a:dk2>
        <a:srgbClr val="228A88"/>
      </a:dk2>
      <a:lt2>
        <a:srgbClr val="808080"/>
      </a:lt2>
      <a:accent1>
        <a:srgbClr val="CCCCFF"/>
      </a:accent1>
      <a:accent2>
        <a:srgbClr val="D18213"/>
      </a:accent2>
      <a:accent3>
        <a:srgbClr val="FFFFFF"/>
      </a:accent3>
      <a:accent4>
        <a:srgbClr val="000000"/>
      </a:accent4>
      <a:accent5>
        <a:srgbClr val="E2E2FF"/>
      </a:accent5>
      <a:accent6>
        <a:srgbClr val="BD7510"/>
      </a:accent6>
      <a:hlink>
        <a:srgbClr val="051AB3"/>
      </a:hlink>
      <a:folHlink>
        <a:srgbClr val="C0C0C0"/>
      </a:folHlink>
    </a:clrScheme>
    <a:fontScheme name="尚学堂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400050" marR="0" indent="-40005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0000"/>
          </a:spcAft>
          <a:buClr>
            <a:srgbClr val="228A88"/>
          </a:buClr>
          <a:buSzTx/>
          <a:buFont typeface="Wingdings 2" pitchFamily="18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400050" marR="0" indent="-40005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0000"/>
          </a:spcAft>
          <a:buClr>
            <a:srgbClr val="228A88"/>
          </a:buClr>
          <a:buSzTx/>
          <a:buFont typeface="Wingdings 2" pitchFamily="18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  <a:cs typeface="Arial" pitchFamily="34" charset="0"/>
          </a:defRPr>
        </a:defPPr>
      </a:lstStyle>
    </a:lnDef>
  </a:objectDefaults>
  <a:extraClrSchemeLst>
    <a:extraClrScheme>
      <a:clrScheme name="尚学堂 1">
        <a:dk1>
          <a:srgbClr val="CCCCFF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尚学堂 2">
        <a:dk1>
          <a:srgbClr val="000000"/>
        </a:dk1>
        <a:lt1>
          <a:srgbClr val="FFFFFF"/>
        </a:lt1>
        <a:dk2>
          <a:srgbClr val="228A88"/>
        </a:dk2>
        <a:lt2>
          <a:srgbClr val="808080"/>
        </a:lt2>
        <a:accent1>
          <a:srgbClr val="CCCCFF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28A5A2"/>
        </a:accent6>
        <a:hlink>
          <a:srgbClr val="051AB3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尚学堂 3">
        <a:dk1>
          <a:srgbClr val="000000"/>
        </a:dk1>
        <a:lt1>
          <a:srgbClr val="FFFFFF"/>
        </a:lt1>
        <a:dk2>
          <a:srgbClr val="228A88"/>
        </a:dk2>
        <a:lt2>
          <a:srgbClr val="808080"/>
        </a:lt2>
        <a:accent1>
          <a:srgbClr val="CCCCFF"/>
        </a:accent1>
        <a:accent2>
          <a:srgbClr val="D18213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BD7510"/>
        </a:accent6>
        <a:hlink>
          <a:srgbClr val="051AB3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24262</TotalTime>
  <Words>169</Words>
  <Application>Microsoft PowerPoint</Application>
  <PresentationFormat>A4 纸张(210x297 毫米)</PresentationFormat>
  <Paragraphs>41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尚学堂</vt:lpstr>
      <vt:lpstr>上午：9:30进行测试 10:00正式开始</vt:lpstr>
      <vt:lpstr>网络环境</vt:lpstr>
      <vt:lpstr>动态代理-你不必知道我存在</vt:lpstr>
      <vt:lpstr>假设</vt:lpstr>
      <vt:lpstr>幻灯片 5</vt:lpstr>
      <vt:lpstr>幻灯片 6</vt:lpstr>
      <vt:lpstr>aspect oriented programming</vt:lpstr>
      <vt:lpstr>真实案例</vt:lpstr>
      <vt:lpstr>想象一下它的应用</vt:lpstr>
      <vt:lpstr>作业：</vt:lpstr>
    </vt:vector>
  </TitlesOfParts>
  <Company>BJSXT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J2SE 之 JAVA概述</dc:title>
  <dc:creator>马士兵</dc:creator>
  <cp:lastModifiedBy>竹笛先生</cp:lastModifiedBy>
  <cp:revision>1023</cp:revision>
  <dcterms:created xsi:type="dcterms:W3CDTF">2004-04-26T14:11:23Z</dcterms:created>
  <dcterms:modified xsi:type="dcterms:W3CDTF">2009-08-23T05:15:32Z</dcterms:modified>
</cp:coreProperties>
</file>