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76"/>
  </p:notesMasterIdLst>
  <p:sldIdLst>
    <p:sldId id="256" r:id="rId2"/>
    <p:sldId id="257" r:id="rId3"/>
    <p:sldId id="336" r:id="rId4"/>
    <p:sldId id="350" r:id="rId5"/>
    <p:sldId id="335" r:id="rId6"/>
    <p:sldId id="351" r:id="rId7"/>
    <p:sldId id="352" r:id="rId8"/>
    <p:sldId id="353" r:id="rId9"/>
    <p:sldId id="338" r:id="rId10"/>
    <p:sldId id="354" r:id="rId11"/>
    <p:sldId id="339" r:id="rId12"/>
    <p:sldId id="355" r:id="rId13"/>
    <p:sldId id="356" r:id="rId14"/>
    <p:sldId id="357" r:id="rId15"/>
    <p:sldId id="358" r:id="rId16"/>
    <p:sldId id="359" r:id="rId17"/>
    <p:sldId id="403" r:id="rId18"/>
    <p:sldId id="417" r:id="rId19"/>
    <p:sldId id="404" r:id="rId20"/>
    <p:sldId id="360" r:id="rId21"/>
    <p:sldId id="361" r:id="rId22"/>
    <p:sldId id="362" r:id="rId23"/>
    <p:sldId id="366" r:id="rId24"/>
    <p:sldId id="367" r:id="rId25"/>
    <p:sldId id="364" r:id="rId26"/>
    <p:sldId id="368" r:id="rId27"/>
    <p:sldId id="391" r:id="rId28"/>
    <p:sldId id="372" r:id="rId29"/>
    <p:sldId id="363" r:id="rId30"/>
    <p:sldId id="369" r:id="rId31"/>
    <p:sldId id="370" r:id="rId32"/>
    <p:sldId id="371" r:id="rId33"/>
    <p:sldId id="373" r:id="rId34"/>
    <p:sldId id="375" r:id="rId35"/>
    <p:sldId id="374" r:id="rId36"/>
    <p:sldId id="376" r:id="rId37"/>
    <p:sldId id="377" r:id="rId38"/>
    <p:sldId id="378" r:id="rId39"/>
    <p:sldId id="379" r:id="rId40"/>
    <p:sldId id="401" r:id="rId41"/>
    <p:sldId id="383" r:id="rId42"/>
    <p:sldId id="402" r:id="rId43"/>
    <p:sldId id="381" r:id="rId44"/>
    <p:sldId id="382" r:id="rId45"/>
    <p:sldId id="380" r:id="rId46"/>
    <p:sldId id="386" r:id="rId47"/>
    <p:sldId id="389" r:id="rId48"/>
    <p:sldId id="387" r:id="rId49"/>
    <p:sldId id="396" r:id="rId50"/>
    <p:sldId id="397" r:id="rId51"/>
    <p:sldId id="395" r:id="rId52"/>
    <p:sldId id="398" r:id="rId53"/>
    <p:sldId id="399" r:id="rId54"/>
    <p:sldId id="400" r:id="rId55"/>
    <p:sldId id="390" r:id="rId56"/>
    <p:sldId id="392" r:id="rId57"/>
    <p:sldId id="393" r:id="rId58"/>
    <p:sldId id="394" r:id="rId59"/>
    <p:sldId id="405" r:id="rId60"/>
    <p:sldId id="406" r:id="rId61"/>
    <p:sldId id="407" r:id="rId62"/>
    <p:sldId id="408" r:id="rId63"/>
    <p:sldId id="409" r:id="rId64"/>
    <p:sldId id="411" r:id="rId65"/>
    <p:sldId id="410" r:id="rId66"/>
    <p:sldId id="412" r:id="rId67"/>
    <p:sldId id="413" r:id="rId68"/>
    <p:sldId id="414" r:id="rId69"/>
    <p:sldId id="415" r:id="rId70"/>
    <p:sldId id="416" r:id="rId71"/>
    <p:sldId id="418" r:id="rId72"/>
    <p:sldId id="419" r:id="rId73"/>
    <p:sldId id="302" r:id="rId74"/>
    <p:sldId id="268"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00"/>
    <a:srgbClr val="CC0000"/>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430" autoAdjust="0"/>
    <p:restoredTop sz="94095" autoAdjust="0"/>
  </p:normalViewPr>
  <p:slideViewPr>
    <p:cSldViewPr>
      <p:cViewPr>
        <p:scale>
          <a:sx n="70" d="100"/>
          <a:sy n="70" d="100"/>
        </p:scale>
        <p:origin x="-19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890" y="12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FAC07-188F-4661-9F6D-BA3BDBC5AE41}" type="datetimeFigureOut">
              <a:rPr lang="zh-CN" altLang="en-US" smtClean="0"/>
              <a:pPr/>
              <a:t>2016/6/12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5FF35B-3DF4-4B2B-B73E-D58415184214}" type="slidenum">
              <a:rPr lang="zh-CN" altLang="en-US" smtClean="0"/>
              <a:pPr/>
              <a:t>‹#›</a:t>
            </a:fld>
            <a:endParaRPr lang="zh-CN" altLang="en-US"/>
          </a:p>
        </p:txBody>
      </p:sp>
    </p:spTree>
    <p:extLst>
      <p:ext uri="{BB962C8B-B14F-4D97-AF65-F5344CB8AC3E}">
        <p14:creationId xmlns:p14="http://schemas.microsoft.com/office/powerpoint/2010/main" xmlns="" val="193101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5FF35B-3DF4-4B2B-B73E-D58415184214}" type="slidenum">
              <a:rPr lang="zh-CN" altLang="en-US" smtClean="0"/>
              <a:pPr/>
              <a:t>17</a:t>
            </a:fld>
            <a:endParaRPr lang="zh-CN" altLang="en-US"/>
          </a:p>
        </p:txBody>
      </p:sp>
    </p:spTree>
    <p:extLst>
      <p:ext uri="{BB962C8B-B14F-4D97-AF65-F5344CB8AC3E}">
        <p14:creationId xmlns:p14="http://schemas.microsoft.com/office/powerpoint/2010/main" xmlns="" val="33648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5FF35B-3DF4-4B2B-B73E-D58415184214}" type="slidenum">
              <a:rPr lang="zh-CN" altLang="en-US" smtClean="0"/>
              <a:pPr/>
              <a:t>18</a:t>
            </a:fld>
            <a:endParaRPr lang="zh-CN" altLang="en-US"/>
          </a:p>
        </p:txBody>
      </p:sp>
    </p:spTree>
    <p:extLst>
      <p:ext uri="{BB962C8B-B14F-4D97-AF65-F5344CB8AC3E}">
        <p14:creationId xmlns:p14="http://schemas.microsoft.com/office/powerpoint/2010/main" xmlns="" val="336480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CE360ADF-1362-4245-B14F-9EE72C7A8D2C}" type="datetime6">
              <a:rPr lang="zh-CN" altLang="en-US" smtClean="0"/>
              <a:pPr>
                <a:defRPr/>
              </a:pPr>
              <a:t>2016年6月</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7FC84148-51AE-4800-91E4-BC1FD1CC1840}" type="datetime6">
              <a:rPr lang="zh-CN" altLang="en-US" smtClean="0"/>
              <a:pPr>
                <a:defRPr/>
              </a:pPr>
              <a:t>2016年6月</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BC8E56B4-75A8-4E36-AD3F-E6FE00556C6A}" type="datetime6">
              <a:rPr lang="zh-CN" altLang="en-US" smtClean="0"/>
              <a:pPr>
                <a:defRPr/>
              </a:pPr>
              <a:t>2016年6月</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4F66D2DC-E339-4FC5-96AA-2609E67F4872}"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6" name="矩形 15"/>
          <p:cNvSpPr/>
          <p:nvPr userDrawn="1"/>
        </p:nvSpPr>
        <p:spPr>
          <a:xfrm>
            <a:off x="0" y="0"/>
            <a:ext cx="9144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2" name="椭圆 21"/>
          <p:cNvSpPr/>
          <p:nvPr userDrawn="1"/>
        </p:nvSpPr>
        <p:spPr>
          <a:xfrm>
            <a:off x="-432556" y="-1907599"/>
            <a:ext cx="10009112" cy="3456384"/>
          </a:xfrm>
          <a:prstGeom prst="ellipse">
            <a:avLst/>
          </a:prstGeom>
          <a:solidFill>
            <a:schemeClr val="bg1"/>
          </a:solidFill>
          <a:ln>
            <a:noFill/>
          </a:ln>
          <a:effectLst>
            <a:outerShdw blurRad="127000" dist="114300" dir="5400000" algn="t" rotWithShape="0">
              <a:prstClr val="black">
                <a:alpha val="49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2192" t="14700" r="6439" b="14910"/>
          <a:stretch/>
        </p:blipFill>
        <p:spPr>
          <a:xfrm>
            <a:off x="3761591" y="57345"/>
            <a:ext cx="1620818" cy="1367054"/>
          </a:xfrm>
          <a:prstGeom prst="rect">
            <a:avLst/>
          </a:prstGeom>
        </p:spPr>
      </p:pic>
      <p:pic>
        <p:nvPicPr>
          <p:cNvPr id="24" name="图片 23"/>
          <p:cNvPicPr>
            <a:picLocks noChangeAspect="1"/>
          </p:cNvPicPr>
          <p:nvPr userDrawn="1"/>
        </p:nvPicPr>
        <p:blipFill>
          <a:blip r:embed="rId3" cstate="print">
            <a:extLst>
              <a:ext uri="{BEBA8EAE-BF5A-486C-A8C5-ECC9F3942E4B}">
                <a14:imgProps xmlns:a14="http://schemas.microsoft.com/office/drawing/2010/main" xmlns="">
                  <a14:imgLayer r:embed="rId4">
                    <a14:imgEffect>
                      <a14:backgroundRemoval t="15337" b="98160" l="4752" r="98056"/>
                    </a14:imgEffect>
                  </a14:imgLayer>
                </a14:imgProps>
              </a:ext>
              <a:ext uri="{28A0092B-C50C-407E-A947-70E740481C1C}">
                <a14:useLocalDpi xmlns:a14="http://schemas.microsoft.com/office/drawing/2010/main" xmlns="" val="0"/>
              </a:ext>
            </a:extLst>
          </a:blip>
          <a:stretch>
            <a:fillRect/>
          </a:stretch>
        </p:blipFill>
        <p:spPr>
          <a:xfrm>
            <a:off x="7200089" y="4581128"/>
            <a:ext cx="1864142" cy="1968824"/>
          </a:xfrm>
          <a:prstGeom prst="rect">
            <a:avLst/>
          </a:prstGeom>
          <a:effectLst>
            <a:outerShdw blurRad="76200" dir="13500000" sy="23000" kx="1200000" algn="br" rotWithShape="0">
              <a:prstClr val="black">
                <a:alpha val="20000"/>
              </a:prstClr>
            </a:outerShdw>
          </a:effectLst>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Picture 4" descr="应用部分3-05"/>
          <p:cNvPicPr>
            <a:picLocks noChangeAspect="1" noChangeArrowheads="1"/>
          </p:cNvPicPr>
          <p:nvPr userDrawn="1"/>
        </p:nvPicPr>
        <p:blipFill>
          <a:blip r:embed="rId2" cstate="print"/>
          <a:srcRect/>
          <a:stretch>
            <a:fillRect/>
          </a:stretch>
        </p:blipFill>
        <p:spPr bwMode="auto">
          <a:xfrm>
            <a:off x="0" y="0"/>
            <a:ext cx="9180513" cy="6877050"/>
          </a:xfrm>
          <a:prstGeom prst="rect">
            <a:avLst/>
          </a:prstGeom>
          <a:noFill/>
          <a:ln w="9525">
            <a:noFill/>
            <a:miter lim="800000"/>
            <a:headEnd/>
            <a:tailEnd/>
          </a:ln>
        </p:spPr>
      </p:pic>
      <p:sp>
        <p:nvSpPr>
          <p:cNvPr id="4" name="Rectangle 4"/>
          <p:cNvSpPr>
            <a:spLocks noGrp="1" noChangeArrowheads="1"/>
          </p:cNvSpPr>
          <p:nvPr>
            <p:ph type="dt" sz="half" idx="10"/>
          </p:nvPr>
        </p:nvSpPr>
        <p:spPr>
          <a:ln/>
        </p:spPr>
        <p:txBody>
          <a:bodyPr/>
          <a:lstStyle>
            <a:lvl1pPr>
              <a:defRPr baseline="0">
                <a:latin typeface="Arial Unicode MS" pitchFamily="34" charset="-122"/>
                <a:ea typeface="微软雅黑" pitchFamily="34" charset="-122"/>
              </a:defRPr>
            </a:lvl1pPr>
          </a:lstStyle>
          <a:p>
            <a:pPr>
              <a:defRPr/>
            </a:pPr>
            <a:fld id="{549FEA43-52D3-48E7-83B4-3388325A27D0}" type="datetime6">
              <a:rPr lang="zh-CN" altLang="en-US" smtClean="0"/>
              <a:pPr>
                <a:defRPr/>
              </a:pPr>
              <a:t>2016年6月</a:t>
            </a:fld>
            <a:endParaRPr lang="en-US" altLang="zh-CN"/>
          </a:p>
        </p:txBody>
      </p:sp>
      <p:sp>
        <p:nvSpPr>
          <p:cNvPr id="5" name="Rectangle 5"/>
          <p:cNvSpPr>
            <a:spLocks noGrp="1" noChangeArrowheads="1"/>
          </p:cNvSpPr>
          <p:nvPr>
            <p:ph type="ftr" sz="quarter" idx="11"/>
          </p:nvPr>
        </p:nvSpPr>
        <p:spPr>
          <a:ln/>
        </p:spPr>
        <p:txBody>
          <a:bodyPr/>
          <a:lstStyle>
            <a:lvl1pPr>
              <a:defRPr baseline="0">
                <a:latin typeface="Arial Unicode MS" pitchFamily="34" charset="-122"/>
                <a:ea typeface="微软雅黑" pitchFamily="34" charset="-122"/>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baseline="0">
                <a:latin typeface="Arial Unicode MS" pitchFamily="34" charset="-122"/>
                <a:ea typeface="微软雅黑" pitchFamily="34" charset="-122"/>
              </a:defRPr>
            </a:lvl1pPr>
          </a:lstStyle>
          <a:p>
            <a:pPr>
              <a:defRPr/>
            </a:pPr>
            <a:fld id="{ABC4D8AB-F2F6-4116-B8A3-F5500C3141DD}" type="slidenum">
              <a:rPr lang="en-US" altLang="zh-CN" smtClean="0"/>
              <a:pPr>
                <a:defRPr/>
              </a:pPr>
              <a:t>‹#›</a:t>
            </a:fld>
            <a:endParaRPr lang="en-US" altLang="zh-CN" dirty="0"/>
          </a:p>
        </p:txBody>
      </p:sp>
      <p:sp>
        <p:nvSpPr>
          <p:cNvPr id="8" name="Title Placeholder 1"/>
          <p:cNvSpPr>
            <a:spLocks noGrp="1"/>
          </p:cNvSpPr>
          <p:nvPr>
            <p:ph type="title"/>
          </p:nvPr>
        </p:nvSpPr>
        <p:spPr>
          <a:xfrm>
            <a:off x="539552" y="188640"/>
            <a:ext cx="5904656" cy="548640"/>
          </a:xfrm>
          <a:prstGeom prst="rect">
            <a:avLst/>
          </a:prstGeom>
        </p:spPr>
        <p:txBody>
          <a:bodyPr vert="horz" lIns="91440" tIns="45720" rIns="91440" bIns="45720" rtlCol="0" anchor="ctr">
            <a:noAutofit/>
          </a:bodyPr>
          <a:lstStyle>
            <a:lvl1pPr>
              <a:defRPr sz="3200" baseline="0">
                <a:latin typeface="微软雅黑" pitchFamily="34" charset="-122"/>
                <a:ea typeface="微软雅黑" pitchFamily="34" charset="-122"/>
              </a:defRPr>
            </a:lvl1pPr>
          </a:lstStyle>
          <a:p>
            <a:r>
              <a:rPr lang="zh-CN" altLang="en-US" dirty="0" smtClean="0"/>
              <a:t>单击此处编辑母版标题样式</a:t>
            </a:r>
            <a:endParaRPr lang="en-US" dirty="0"/>
          </a:p>
        </p:txBody>
      </p:sp>
      <p:sp>
        <p:nvSpPr>
          <p:cNvPr id="9" name="Text Placeholder 2"/>
          <p:cNvSpPr>
            <a:spLocks noGrp="1"/>
          </p:cNvSpPr>
          <p:nvPr>
            <p:ph idx="1"/>
          </p:nvPr>
        </p:nvSpPr>
        <p:spPr>
          <a:xfrm>
            <a:off x="467544" y="1196752"/>
            <a:ext cx="8208912" cy="4320480"/>
          </a:xfrm>
          <a:prstGeom prst="rect">
            <a:avLst/>
          </a:prstGeom>
        </p:spPr>
        <p:txBody>
          <a:bodyPr vert="horz" lIns="91440" tIns="45720" rIns="91440" bIns="45720" rtlCol="0">
            <a:normAutofit/>
          </a:bodyPr>
          <a:lstStyle>
            <a:lvl1pPr>
              <a:defRPr baseline="0">
                <a:latin typeface="微软雅黑" pitchFamily="34" charset="-122"/>
                <a:ea typeface="微软雅黑" pitchFamily="34" charset="-122"/>
              </a:defRPr>
            </a:lvl1pPr>
            <a:lvl2pPr>
              <a:defRPr baseline="0">
                <a:latin typeface="微软雅黑" pitchFamily="34" charset="-122"/>
                <a:ea typeface="微软雅黑" pitchFamily="34" charset="-122"/>
              </a:defRPr>
            </a:lvl2pPr>
            <a:lvl3pPr>
              <a:defRPr baseline="0">
                <a:latin typeface="微软雅黑" pitchFamily="34" charset="-122"/>
                <a:ea typeface="微软雅黑" pitchFamily="34" charset="-122"/>
              </a:defRPr>
            </a:lvl3pPr>
            <a:lvl4pPr>
              <a:defRPr baseline="0">
                <a:latin typeface="微软雅黑" pitchFamily="34" charset="-122"/>
                <a:ea typeface="微软雅黑" pitchFamily="34" charset="-122"/>
              </a:defRPr>
            </a:lvl4pPr>
            <a:lvl5pPr>
              <a:defRPr baseline="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7" name="Picture 4" descr="应用部分3-05"/>
          <p:cNvPicPr>
            <a:picLocks noChangeAspect="1" noChangeArrowheads="1"/>
          </p:cNvPicPr>
          <p:nvPr userDrawn="1"/>
        </p:nvPicPr>
        <p:blipFill>
          <a:blip r:embed="rId2" cstate="print"/>
          <a:srcRect/>
          <a:stretch>
            <a:fillRect/>
          </a:stretch>
        </p:blipFill>
        <p:spPr bwMode="auto">
          <a:xfrm>
            <a:off x="0" y="0"/>
            <a:ext cx="9180513" cy="6877050"/>
          </a:xfrm>
          <a:prstGeom prst="rect">
            <a:avLst/>
          </a:prstGeom>
          <a:noFill/>
          <a:ln w="9525">
            <a:noFill/>
            <a:miter lim="800000"/>
            <a:headEnd/>
            <a:tailEnd/>
          </a:ln>
        </p:spPr>
      </p:pic>
      <p:sp>
        <p:nvSpPr>
          <p:cNvPr id="4" name="Rectangle 4"/>
          <p:cNvSpPr>
            <a:spLocks noGrp="1" noChangeArrowheads="1"/>
          </p:cNvSpPr>
          <p:nvPr>
            <p:ph type="dt" sz="half" idx="10"/>
          </p:nvPr>
        </p:nvSpPr>
        <p:spPr>
          <a:ln/>
        </p:spPr>
        <p:txBody>
          <a:bodyPr/>
          <a:lstStyle>
            <a:lvl1pPr>
              <a:defRPr baseline="0">
                <a:latin typeface="Arial Unicode MS" pitchFamily="34" charset="-122"/>
                <a:ea typeface="微软雅黑" pitchFamily="34" charset="-122"/>
              </a:defRPr>
            </a:lvl1pPr>
          </a:lstStyle>
          <a:p>
            <a:pPr>
              <a:defRPr/>
            </a:pPr>
            <a:fld id="{9C120B09-DC3C-4AB8-BD87-DCB3BF75352E}" type="datetime6">
              <a:rPr lang="zh-CN" altLang="en-US" smtClean="0"/>
              <a:pPr>
                <a:defRPr/>
              </a:pPr>
              <a:t>2016年6月</a:t>
            </a:fld>
            <a:endParaRPr lang="en-US" altLang="zh-CN"/>
          </a:p>
        </p:txBody>
      </p:sp>
      <p:sp>
        <p:nvSpPr>
          <p:cNvPr id="5" name="Rectangle 5"/>
          <p:cNvSpPr>
            <a:spLocks noGrp="1" noChangeArrowheads="1"/>
          </p:cNvSpPr>
          <p:nvPr>
            <p:ph type="ftr" sz="quarter" idx="11"/>
          </p:nvPr>
        </p:nvSpPr>
        <p:spPr>
          <a:ln/>
        </p:spPr>
        <p:txBody>
          <a:bodyPr/>
          <a:lstStyle>
            <a:lvl1pPr>
              <a:defRPr baseline="0">
                <a:latin typeface="Arial Unicode MS" pitchFamily="34" charset="-122"/>
                <a:ea typeface="微软雅黑" pitchFamily="34" charset="-122"/>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baseline="0">
                <a:latin typeface="Arial Unicode MS" pitchFamily="34" charset="-122"/>
                <a:ea typeface="微软雅黑" pitchFamily="34" charset="-122"/>
              </a:defRPr>
            </a:lvl1pPr>
          </a:lstStyle>
          <a:p>
            <a:pPr>
              <a:defRPr/>
            </a:pPr>
            <a:fld id="{ABC4D8AB-F2F6-4116-B8A3-F5500C3141DD}"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9DD7E36C-484C-4901-BBF2-5D2EEE244B1F}" type="datetime6">
              <a:rPr lang="zh-CN" altLang="en-US" smtClean="0"/>
              <a:pPr>
                <a:defRPr/>
              </a:pPr>
              <a:t>2016年6月</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4E03123F-5DED-493C-83EA-F54B22BB958B}" type="datetime6">
              <a:rPr lang="zh-CN" altLang="en-US" smtClean="0"/>
              <a:pPr>
                <a:defRPr/>
              </a:pPr>
              <a:t>2016年6月</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8398E32E-2BBF-484B-A4FD-8177EB0FFC90}" type="datetime6">
              <a:rPr lang="zh-CN" altLang="en-US" smtClean="0"/>
              <a:pPr>
                <a:defRPr/>
              </a:pPr>
              <a:t>2016年6月</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0E5EFCBF-BD42-4691-800C-FD0A421FEF77}" type="datetime6">
              <a:rPr lang="zh-CN" altLang="en-US" smtClean="0"/>
              <a:pPr>
                <a:defRPr/>
              </a:pPr>
              <a:t>2016年6月</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fld id="{577EE708-C4C0-403C-8F27-1CF16A051F8F}" type="datetime6">
              <a:rPr lang="zh-CN" altLang="en-US" smtClean="0"/>
              <a:pPr>
                <a:defRPr/>
              </a:pPr>
              <a:t>2016年6月</a:t>
            </a:fld>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3C3AC1A-C919-40AD-A1B5-9ACE144625A1}" type="datetime6">
              <a:rPr lang="zh-CN" altLang="en-US" smtClean="0"/>
              <a:pPr>
                <a:defRPr/>
              </a:pPr>
              <a:t>2016年6月</a:t>
            </a:fld>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282E35BB-8B1A-4DB9-A83B-D78C56EC9720}" type="datetime6">
              <a:rPr lang="zh-CN" altLang="en-US" smtClean="0"/>
              <a:pPr>
                <a:defRPr/>
              </a:pPr>
              <a:t>2016年6月</a:t>
            </a:fld>
            <a:endParaRPr lang="en-US" altLang="zh-CN"/>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102176F-53BC-4685-BF4C-CF100B8D67E2}" type="datetime6">
              <a:rPr lang="zh-CN" altLang="en-US" smtClean="0"/>
              <a:pPr>
                <a:defRPr/>
              </a:pPr>
              <a:t>2016年6月</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AA39E84A-9188-4538-A996-732E1C82BBAC}"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954317"/>
            <a:ext cx="3574257" cy="903684"/>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954317"/>
            <a:ext cx="9146380" cy="90368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7504" y="6093296"/>
            <a:ext cx="1022363" cy="179907"/>
          </a:xfrm>
          <a:prstGeom prst="rect">
            <a:avLst/>
          </a:prstGeom>
        </p:spPr>
        <p:txBody>
          <a:bodyPr vert="horz" lIns="91440" tIns="45720" rIns="91440" bIns="45720" rtlCol="0" anchor="ctr"/>
          <a:lstStyle>
            <a:lvl1pPr algn="l">
              <a:defRPr sz="1200">
                <a:solidFill>
                  <a:srgbClr val="FFFFFF"/>
                </a:solidFill>
              </a:defRPr>
            </a:lvl1pPr>
          </a:lstStyle>
          <a:p>
            <a:pPr>
              <a:defRPr/>
            </a:pPr>
            <a:fld id="{E77FD4FD-B797-4C75-BCCA-10E5AF84B4E6}" type="datetime6">
              <a:rPr lang="zh-CN" altLang="en-US" smtClean="0"/>
              <a:pPr>
                <a:defRPr/>
              </a:pPr>
              <a:t>2016年6月</a:t>
            </a:fld>
            <a:endParaRPr lang="en-US" altLang="zh-CN"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AA39E84A-9188-4538-A996-732E1C82BBAC}"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8" r:id="rId14"/>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731" y="2385433"/>
            <a:ext cx="7128792" cy="1754326"/>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CN" sz="5400" b="1" cap="all" dirty="0" err="1">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ea"/>
                <a:ea typeface="+mj-ea"/>
                <a:cs typeface="Verdana" pitchFamily="34" charset="0"/>
              </a:rPr>
              <a:t>mysql</a:t>
            </a:r>
            <a:r>
              <a:rPr lang="zh-CN" altLang="en-US" sz="5400" b="1" cap="all"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ea"/>
                <a:ea typeface="+mj-ea"/>
                <a:cs typeface="Verdana" pitchFamily="34" charset="0"/>
              </a:rPr>
              <a:t>索引和锁机制简介以及</a:t>
            </a:r>
            <a:r>
              <a:rPr lang="en-US" altLang="zh-CN" sz="5400" b="1" cap="all" dirty="0" err="1"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ea"/>
                <a:ea typeface="+mj-ea"/>
                <a:cs typeface="Verdana" pitchFamily="34" charset="0"/>
              </a:rPr>
              <a:t>sql</a:t>
            </a:r>
            <a:r>
              <a:rPr lang="zh-CN" altLang="en-US" sz="5400" b="1" cap="all"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ea"/>
                <a:ea typeface="+mj-ea"/>
                <a:cs typeface="Verdana" pitchFamily="34" charset="0"/>
              </a:rPr>
              <a:t>语句优化</a:t>
            </a:r>
            <a:endParaRPr lang="zh-CN" altLang="en-US" sz="5400" b="1" cap="all"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ea"/>
              <a:ea typeface="+mj-ea"/>
              <a:cs typeface="Verdana" pitchFamily="34" charset="0"/>
            </a:endParaRPr>
          </a:p>
        </p:txBody>
      </p:sp>
      <p:sp>
        <p:nvSpPr>
          <p:cNvPr id="3" name="TextBox 2"/>
          <p:cNvSpPr txBox="1"/>
          <p:nvPr/>
        </p:nvSpPr>
        <p:spPr>
          <a:xfrm>
            <a:off x="2949350" y="4453661"/>
            <a:ext cx="2846785" cy="923330"/>
          </a:xfrm>
          <a:prstGeom prst="rect">
            <a:avLst/>
          </a:prstGeom>
          <a:noFill/>
        </p:spPr>
        <p:txBody>
          <a:bodyPr wrap="square" rtlCol="0">
            <a:spAutoFit/>
          </a:bodyPr>
          <a:lstStyle/>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部门</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金融集团 </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作者： 卞       威</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Email: bianwei@jd.com</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xmlns="" val="3617962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10</a:t>
            </a:fld>
            <a:endParaRPr lang="en-US" altLang="zh-CN" dirty="0"/>
          </a:p>
        </p:txBody>
      </p:sp>
      <p:sp>
        <p:nvSpPr>
          <p:cNvPr id="4" name="标题 3"/>
          <p:cNvSpPr>
            <a:spLocks noGrp="1"/>
          </p:cNvSpPr>
          <p:nvPr>
            <p:ph type="title"/>
          </p:nvPr>
        </p:nvSpPr>
        <p:spPr/>
        <p:txBody>
          <a:bodyPr/>
          <a:lstStyle/>
          <a:p>
            <a:pPr lvl="1" algn="l" rtl="0">
              <a:spcBef>
                <a:spcPct val="0"/>
              </a:spcBef>
            </a:pPr>
            <a:r>
              <a:rPr lang="zh-CN" altLang="en-US" sz="3200" kern="1200" cap="all" dirty="0">
                <a:solidFill>
                  <a:schemeClr val="tx1"/>
                </a:solidFill>
                <a:latin typeface="微软雅黑" pitchFamily="34" charset="-122"/>
                <a:ea typeface="微软雅黑" pitchFamily="34" charset="-122"/>
                <a:cs typeface="+mj-cs"/>
              </a:rPr>
              <a:t>为什么使用</a:t>
            </a:r>
            <a:r>
              <a:rPr lang="en-US" altLang="zh-CN" sz="3200" kern="1200" cap="all" dirty="0">
                <a:solidFill>
                  <a:schemeClr val="tx1"/>
                </a:solidFill>
                <a:latin typeface="微软雅黑" pitchFamily="34" charset="-122"/>
                <a:ea typeface="微软雅黑" pitchFamily="34" charset="-122"/>
                <a:cs typeface="+mj-cs"/>
              </a:rPr>
              <a:t>B-Tree</a:t>
            </a:r>
            <a:r>
              <a:rPr lang="zh-CN" altLang="en-US" sz="3200" kern="1200" cap="all" dirty="0">
                <a:solidFill>
                  <a:schemeClr val="tx1"/>
                </a:solidFill>
                <a:latin typeface="微软雅黑" pitchFamily="34" charset="-122"/>
                <a:ea typeface="微软雅黑" pitchFamily="34" charset="-122"/>
                <a:cs typeface="+mj-cs"/>
              </a:rPr>
              <a:t>（</a:t>
            </a:r>
            <a:r>
              <a:rPr lang="en-US" altLang="zh-CN" sz="3200" kern="1200" cap="all" dirty="0" err="1">
                <a:solidFill>
                  <a:schemeClr val="tx1"/>
                </a:solidFill>
                <a:latin typeface="微软雅黑" pitchFamily="34" charset="-122"/>
                <a:ea typeface="微软雅黑" pitchFamily="34" charset="-122"/>
                <a:cs typeface="+mj-cs"/>
              </a:rPr>
              <a:t>B+Tree</a:t>
            </a:r>
            <a:r>
              <a:rPr lang="zh-CN" altLang="en-US" sz="3200" kern="1200" cap="all" dirty="0">
                <a:solidFill>
                  <a:schemeClr val="tx1"/>
                </a:solidFill>
                <a:latin typeface="微软雅黑" pitchFamily="34" charset="-122"/>
                <a:ea typeface="微软雅黑" pitchFamily="34" charset="-122"/>
                <a:cs typeface="+mj-cs"/>
              </a:rPr>
              <a:t>）</a:t>
            </a:r>
          </a:p>
        </p:txBody>
      </p:sp>
      <p:sp>
        <p:nvSpPr>
          <p:cNvPr id="5" name="内容占位符 4"/>
          <p:cNvSpPr>
            <a:spLocks noGrp="1"/>
          </p:cNvSpPr>
          <p:nvPr>
            <p:ph idx="1"/>
          </p:nvPr>
        </p:nvSpPr>
        <p:spPr>
          <a:xfrm>
            <a:off x="179512" y="980728"/>
            <a:ext cx="8784976" cy="4752528"/>
          </a:xfrm>
        </p:spPr>
        <p:txBody>
          <a:bodyPr>
            <a:normAutofit/>
          </a:bodyPr>
          <a:lstStyle/>
          <a:p>
            <a:pPr lvl="1">
              <a:buFont typeface="Wingdings" pitchFamily="2" charset="2"/>
              <a:buChar char="l"/>
            </a:pPr>
            <a:r>
              <a:rPr lang="zh-CN" altLang="en-US" sz="2400" dirty="0"/>
              <a:t>根据</a:t>
            </a:r>
            <a:r>
              <a:rPr lang="en-US" altLang="zh-CN" sz="2400" dirty="0"/>
              <a:t>B-Tree</a:t>
            </a:r>
            <a:r>
              <a:rPr lang="zh-CN" altLang="en-US" sz="2400" dirty="0"/>
              <a:t>的定义，可知检索一次最多需要访问</a:t>
            </a:r>
            <a:r>
              <a:rPr lang="en-US" altLang="zh-CN" sz="2400" dirty="0"/>
              <a:t>h</a:t>
            </a:r>
            <a:r>
              <a:rPr lang="zh-CN" altLang="en-US" sz="2400" dirty="0"/>
              <a:t>个节点。数据库系统的设计者巧妙利用了磁盘预读原理，将一个节点的大小设为等于一个页，这样每个节点只需要一次</a:t>
            </a:r>
            <a:r>
              <a:rPr lang="en-US" altLang="zh-CN" sz="2400" dirty="0"/>
              <a:t>I/O</a:t>
            </a:r>
            <a:r>
              <a:rPr lang="zh-CN" altLang="en-US" sz="2400" dirty="0"/>
              <a:t>就可以完全载入</a:t>
            </a:r>
            <a:r>
              <a:rPr lang="zh-CN" altLang="en-US" sz="2400" dirty="0" smtClean="0"/>
              <a:t>。（</a:t>
            </a:r>
            <a:r>
              <a:rPr lang="en-US" altLang="zh-CN" sz="2400" dirty="0" err="1" smtClean="0"/>
              <a:t>Innodb</a:t>
            </a:r>
            <a:r>
              <a:rPr lang="zh-CN" altLang="en-US" sz="2400" dirty="0"/>
              <a:t>的数据页是</a:t>
            </a:r>
            <a:r>
              <a:rPr lang="en-US" altLang="zh-CN" sz="2400" dirty="0" smtClean="0"/>
              <a:t>16K</a:t>
            </a:r>
            <a:r>
              <a:rPr lang="zh-CN" altLang="en-US" sz="2400" dirty="0" smtClean="0"/>
              <a:t>，</a:t>
            </a:r>
            <a:r>
              <a:rPr lang="en-US" altLang="zh-CN" sz="2400" dirty="0" smtClean="0"/>
              <a:t>1.2.x</a:t>
            </a:r>
            <a:r>
              <a:rPr lang="zh-CN" altLang="en-US" sz="2400" dirty="0" smtClean="0"/>
              <a:t>支持</a:t>
            </a:r>
            <a:r>
              <a:rPr lang="en-US" altLang="zh-CN" sz="2400" dirty="0" smtClean="0"/>
              <a:t>8K,4K</a:t>
            </a:r>
            <a:r>
              <a:rPr lang="zh-CN" altLang="en-US" sz="2400" dirty="0" smtClean="0"/>
              <a:t>压缩页）。</a:t>
            </a:r>
            <a:endParaRPr lang="en-US" altLang="zh-CN" sz="2400" dirty="0" smtClean="0"/>
          </a:p>
          <a:p>
            <a:pPr lvl="1">
              <a:buFont typeface="Wingdings" pitchFamily="2" charset="2"/>
              <a:buChar char="l"/>
            </a:pPr>
            <a:endParaRPr lang="en-US" altLang="zh-CN" sz="2400" dirty="0"/>
          </a:p>
          <a:p>
            <a:pPr lvl="1">
              <a:buFont typeface="Wingdings" pitchFamily="2" charset="2"/>
              <a:buChar char="l"/>
            </a:pPr>
            <a:r>
              <a:rPr lang="zh-CN" altLang="en-US" sz="2400" dirty="0" smtClean="0"/>
              <a:t>每次</a:t>
            </a:r>
            <a:r>
              <a:rPr lang="zh-CN" altLang="en-US" sz="2400" dirty="0"/>
              <a:t>新建节点时，直接申请一个页的空间，这样就保证一个节点物理上也存储在一个页里，加之计算机存储分配都是按页对齐的，就实现了一个</a:t>
            </a:r>
            <a:r>
              <a:rPr lang="en-US" altLang="zh-CN" sz="2400" dirty="0"/>
              <a:t>node</a:t>
            </a:r>
            <a:r>
              <a:rPr lang="zh-CN" altLang="en-US" sz="2400" dirty="0"/>
              <a:t>只需一次</a:t>
            </a:r>
            <a:r>
              <a:rPr lang="en-US" altLang="zh-CN" sz="2400" dirty="0"/>
              <a:t>I/O</a:t>
            </a:r>
            <a:r>
              <a:rPr lang="zh-CN" altLang="en-US" sz="2400" dirty="0" smtClean="0"/>
              <a:t>。</a:t>
            </a:r>
            <a:endParaRPr lang="en-US" altLang="zh-CN" sz="2400" dirty="0" smtClean="0"/>
          </a:p>
          <a:p>
            <a:pPr lvl="1">
              <a:buFont typeface="Wingdings" pitchFamily="2" charset="2"/>
              <a:buChar char="l"/>
            </a:pPr>
            <a:endParaRPr lang="zh-CN" altLang="en-US" sz="2400" dirty="0"/>
          </a:p>
          <a:p>
            <a:pPr lvl="1">
              <a:buFont typeface="Wingdings" pitchFamily="2" charset="2"/>
              <a:buChar char="l"/>
            </a:pPr>
            <a:r>
              <a:rPr lang="en-US" altLang="zh-CN" sz="2400" dirty="0"/>
              <a:t>B-Tree</a:t>
            </a:r>
            <a:r>
              <a:rPr lang="zh-CN" altLang="en-US" sz="2400" dirty="0"/>
              <a:t>中一次检索最多需要</a:t>
            </a:r>
            <a:r>
              <a:rPr lang="en-US" altLang="zh-CN" sz="2400" dirty="0"/>
              <a:t>h-1</a:t>
            </a:r>
            <a:r>
              <a:rPr lang="zh-CN" altLang="en-US" sz="2400" dirty="0"/>
              <a:t>次</a:t>
            </a:r>
            <a:r>
              <a:rPr lang="en-US" altLang="zh-CN" sz="2400" dirty="0"/>
              <a:t>I/O</a:t>
            </a:r>
            <a:r>
              <a:rPr lang="zh-CN" altLang="en-US" sz="2400" dirty="0"/>
              <a:t>（根节点常驻内存），渐进复杂度为</a:t>
            </a:r>
            <a:r>
              <a:rPr lang="en-US" altLang="zh-CN" sz="2400" dirty="0"/>
              <a:t>O(h)=O(</a:t>
            </a:r>
            <a:r>
              <a:rPr lang="en-US" altLang="zh-CN" sz="2400" dirty="0" err="1"/>
              <a:t>log</a:t>
            </a:r>
            <a:r>
              <a:rPr lang="en-US" altLang="zh-CN" dirty="0" err="1"/>
              <a:t>d</a:t>
            </a:r>
            <a:r>
              <a:rPr lang="en-US" altLang="zh-CN" sz="2400" dirty="0" err="1"/>
              <a:t>N</a:t>
            </a:r>
            <a:r>
              <a:rPr lang="en-US" altLang="zh-CN" sz="2400" dirty="0"/>
              <a:t>)</a:t>
            </a:r>
            <a:r>
              <a:rPr lang="zh-CN" altLang="en-US" sz="2400" dirty="0"/>
              <a:t>。</a:t>
            </a:r>
          </a:p>
          <a:p>
            <a:pPr lvl="1">
              <a:buFont typeface="Wingdings" pitchFamily="2" charset="2"/>
              <a:buChar char="l"/>
            </a:pPr>
            <a:endParaRPr lang="zh-CN" altLang="en-US" sz="2400" dirty="0"/>
          </a:p>
        </p:txBody>
      </p:sp>
    </p:spTree>
    <p:extLst>
      <p:ext uri="{BB962C8B-B14F-4D97-AF65-F5344CB8AC3E}">
        <p14:creationId xmlns:p14="http://schemas.microsoft.com/office/powerpoint/2010/main" xmlns="" val="524484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11</a:t>
            </a:fld>
            <a:endParaRPr lang="en-US" altLang="zh-CN" dirty="0"/>
          </a:p>
        </p:txBody>
      </p:sp>
      <p:sp>
        <p:nvSpPr>
          <p:cNvPr id="4" name="标题 3"/>
          <p:cNvSpPr>
            <a:spLocks noGrp="1"/>
          </p:cNvSpPr>
          <p:nvPr>
            <p:ph type="title"/>
          </p:nvPr>
        </p:nvSpPr>
        <p:spPr/>
        <p:txBody>
          <a:bodyPr/>
          <a:lstStyle/>
          <a:p>
            <a:r>
              <a:rPr lang="en-US" altLang="zh-CN" cap="none" dirty="0" err="1" smtClean="0"/>
              <a:t>B+</a:t>
            </a:r>
            <a:r>
              <a:rPr lang="en-US" altLang="zh-CN" cap="none" dirty="0" err="1"/>
              <a:t>Tree</a:t>
            </a:r>
            <a:r>
              <a:rPr lang="zh-CN" altLang="en-US" cap="none" dirty="0" smtClean="0"/>
              <a:t>页结构</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lnSpc>
                <a:spcPct val="150000"/>
              </a:lnSpc>
              <a:buFont typeface="Wingdings" pitchFamily="2" charset="2"/>
              <a:buChar char="l"/>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zh-C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288" y="1714500"/>
            <a:ext cx="8353425"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1192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12</a:t>
            </a:fld>
            <a:endParaRPr lang="en-US" altLang="zh-CN" dirty="0"/>
          </a:p>
        </p:txBody>
      </p:sp>
      <p:sp>
        <p:nvSpPr>
          <p:cNvPr id="4" name="标题 3"/>
          <p:cNvSpPr>
            <a:spLocks noGrp="1"/>
          </p:cNvSpPr>
          <p:nvPr>
            <p:ph type="title"/>
          </p:nvPr>
        </p:nvSpPr>
        <p:spPr/>
        <p:txBody>
          <a:bodyPr/>
          <a:lstStyle/>
          <a:p>
            <a:r>
              <a:rPr lang="en-US" altLang="zh-CN" dirty="0" err="1" smtClean="0"/>
              <a:t>MyISAM</a:t>
            </a:r>
            <a:r>
              <a:rPr lang="zh-CN" altLang="en-US" dirty="0" smtClean="0"/>
              <a:t>主键索引</a:t>
            </a:r>
            <a:endParaRPr lang="zh-CN" altLang="en-US" cap="none" dirty="0"/>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08780" y="980728"/>
            <a:ext cx="7307636" cy="587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6656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13</a:t>
            </a:fld>
            <a:endParaRPr lang="en-US" altLang="zh-CN" dirty="0"/>
          </a:p>
        </p:txBody>
      </p:sp>
      <p:sp>
        <p:nvSpPr>
          <p:cNvPr id="4" name="标题 3"/>
          <p:cNvSpPr>
            <a:spLocks noGrp="1"/>
          </p:cNvSpPr>
          <p:nvPr>
            <p:ph type="title"/>
          </p:nvPr>
        </p:nvSpPr>
        <p:spPr/>
        <p:txBody>
          <a:bodyPr/>
          <a:lstStyle/>
          <a:p>
            <a:r>
              <a:rPr lang="en-US" altLang="zh-CN" dirty="0" err="1" smtClean="0"/>
              <a:t>MyISAM</a:t>
            </a:r>
            <a:r>
              <a:rPr lang="zh-CN" altLang="en-US" dirty="0" smtClean="0"/>
              <a:t>非主键索引</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lnSpc>
                <a:spcPct val="150000"/>
              </a:lnSpc>
              <a:buFont typeface="Wingdings" pitchFamily="2" charset="2"/>
              <a:buChar char="l"/>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ltLang="zh-C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957833"/>
            <a:ext cx="7281049" cy="5855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082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14</a:t>
            </a:fld>
            <a:endParaRPr lang="en-US" altLang="zh-CN" dirty="0"/>
          </a:p>
        </p:txBody>
      </p:sp>
      <p:sp>
        <p:nvSpPr>
          <p:cNvPr id="4" name="标题 3"/>
          <p:cNvSpPr>
            <a:spLocks noGrp="1"/>
          </p:cNvSpPr>
          <p:nvPr>
            <p:ph type="title"/>
          </p:nvPr>
        </p:nvSpPr>
        <p:spPr/>
        <p:txBody>
          <a:bodyPr/>
          <a:lstStyle/>
          <a:p>
            <a:r>
              <a:rPr lang="en-US" altLang="zh-CN" dirty="0" err="1" smtClean="0"/>
              <a:t>Innodb</a:t>
            </a:r>
            <a:r>
              <a:rPr lang="zh-CN" altLang="en-US" dirty="0" smtClean="0"/>
              <a:t>主键索引</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r>
              <a:rPr lang="zh-CN" altLang="en-US" sz="2400" dirty="0"/>
              <a:t>第一个重大区别是</a:t>
            </a:r>
            <a:r>
              <a:rPr lang="en-US" altLang="zh-CN" sz="2400" dirty="0" err="1"/>
              <a:t>InnoDB</a:t>
            </a:r>
            <a:r>
              <a:rPr lang="zh-CN" altLang="en-US" sz="2400" dirty="0"/>
              <a:t>的数据文件本身就是索引文件。从上文知道，</a:t>
            </a:r>
            <a:r>
              <a:rPr lang="en-US" altLang="zh-CN" sz="2400" dirty="0" err="1"/>
              <a:t>MyISAM</a:t>
            </a:r>
            <a:r>
              <a:rPr lang="zh-CN" altLang="en-US" sz="2400" dirty="0"/>
              <a:t>索引文件和数据文件是分离的，索引文件仅保存数据记录的地址。而在</a:t>
            </a:r>
            <a:r>
              <a:rPr lang="en-US" altLang="zh-CN" sz="2400" dirty="0" err="1"/>
              <a:t>InnoDB</a:t>
            </a:r>
            <a:r>
              <a:rPr lang="zh-CN" altLang="en-US" sz="2400" dirty="0"/>
              <a:t>中，表数据文件本身就是按</a:t>
            </a:r>
            <a:r>
              <a:rPr lang="en-US" altLang="zh-CN" sz="2400" dirty="0" err="1"/>
              <a:t>B+Tree</a:t>
            </a:r>
            <a:r>
              <a:rPr lang="zh-CN" altLang="en-US" sz="2400" dirty="0"/>
              <a:t>组织的一个索引结构，这棵树的叶节点</a:t>
            </a:r>
            <a:r>
              <a:rPr lang="en-US" altLang="zh-CN" sz="2400" dirty="0"/>
              <a:t>data</a:t>
            </a:r>
            <a:r>
              <a:rPr lang="zh-CN" altLang="en-US" sz="2400" dirty="0"/>
              <a:t>域保存了完整的数据记录。这个索引的</a:t>
            </a:r>
            <a:r>
              <a:rPr lang="en-US" altLang="zh-CN" sz="2400" dirty="0"/>
              <a:t>key</a:t>
            </a:r>
            <a:r>
              <a:rPr lang="zh-CN" altLang="en-US" sz="2400" dirty="0"/>
              <a:t>是数据表的主键，因此</a:t>
            </a:r>
            <a:r>
              <a:rPr lang="en-US" altLang="zh-CN" sz="2400" dirty="0" err="1" smtClean="0"/>
              <a:t>InnoDB</a:t>
            </a:r>
            <a:r>
              <a:rPr lang="zh-CN" altLang="en-US" sz="2400" dirty="0" smtClean="0"/>
              <a:t>表</a:t>
            </a:r>
            <a:r>
              <a:rPr lang="zh-CN" altLang="en-US" sz="2400" dirty="0"/>
              <a:t>数据文件本身就是主索引</a:t>
            </a:r>
            <a:r>
              <a:rPr lang="zh-CN" altLang="en-US" sz="2400" dirty="0" smtClean="0"/>
              <a:t>。</a:t>
            </a:r>
            <a:endParaRPr lang="en-US" altLang="zh-CN" sz="2400" dirty="0" smtClean="0"/>
          </a:p>
          <a:p>
            <a:pPr lvl="1">
              <a:buFont typeface="Wingdings" pitchFamily="2" charset="2"/>
              <a:buChar char="l"/>
            </a:pPr>
            <a:endParaRPr lang="en-US" altLang="zh-CN" sz="2400" dirty="0" smtClean="0"/>
          </a:p>
          <a:p>
            <a:pPr lvl="1">
              <a:buFont typeface="Wingdings" pitchFamily="2" charset="2"/>
              <a:buChar char="l"/>
            </a:pPr>
            <a:r>
              <a:rPr lang="zh-CN" altLang="en-US" sz="2400" dirty="0"/>
              <a:t>第二个与</a:t>
            </a:r>
            <a:r>
              <a:rPr lang="en-US" altLang="zh-CN" sz="2400" dirty="0" err="1"/>
              <a:t>MyISAM</a:t>
            </a:r>
            <a:r>
              <a:rPr lang="zh-CN" altLang="en-US" sz="2400" dirty="0"/>
              <a:t>索引的不同是</a:t>
            </a:r>
            <a:r>
              <a:rPr lang="en-US" altLang="zh-CN" sz="2400" dirty="0" err="1"/>
              <a:t>InnoDB</a:t>
            </a:r>
            <a:r>
              <a:rPr lang="zh-CN" altLang="en-US" sz="2400" dirty="0"/>
              <a:t>的辅助索引</a:t>
            </a:r>
            <a:r>
              <a:rPr lang="en-US" altLang="zh-CN" sz="2400" dirty="0"/>
              <a:t>data</a:t>
            </a:r>
            <a:r>
              <a:rPr lang="zh-CN" altLang="en-US" sz="2400" dirty="0"/>
              <a:t>域存储相应记录主键的值而不是地址</a:t>
            </a:r>
          </a:p>
        </p:txBody>
      </p:sp>
    </p:spTree>
    <p:extLst>
      <p:ext uri="{BB962C8B-B14F-4D97-AF65-F5344CB8AC3E}">
        <p14:creationId xmlns:p14="http://schemas.microsoft.com/office/powerpoint/2010/main" xmlns="" val="2071906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15</a:t>
            </a:fld>
            <a:endParaRPr lang="en-US" altLang="zh-CN" dirty="0"/>
          </a:p>
        </p:txBody>
      </p:sp>
      <p:sp>
        <p:nvSpPr>
          <p:cNvPr id="4" name="标题 3"/>
          <p:cNvSpPr>
            <a:spLocks noGrp="1"/>
          </p:cNvSpPr>
          <p:nvPr>
            <p:ph type="title"/>
          </p:nvPr>
        </p:nvSpPr>
        <p:spPr/>
        <p:txBody>
          <a:bodyPr/>
          <a:lstStyle/>
          <a:p>
            <a:r>
              <a:rPr lang="en-US" altLang="zh-CN" dirty="0" err="1" smtClean="0"/>
              <a:t>Innodb</a:t>
            </a:r>
            <a:r>
              <a:rPr lang="zh-CN" altLang="en-US" dirty="0" smtClean="0"/>
              <a:t>主键索引</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endParaRPr lang="zh-CN" alt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1" y="1268760"/>
            <a:ext cx="8868039" cy="3816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8120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16</a:t>
            </a:fld>
            <a:endParaRPr lang="en-US" altLang="zh-CN" dirty="0"/>
          </a:p>
        </p:txBody>
      </p:sp>
      <p:sp>
        <p:nvSpPr>
          <p:cNvPr id="4" name="标题 3"/>
          <p:cNvSpPr>
            <a:spLocks noGrp="1"/>
          </p:cNvSpPr>
          <p:nvPr>
            <p:ph type="title"/>
          </p:nvPr>
        </p:nvSpPr>
        <p:spPr/>
        <p:txBody>
          <a:bodyPr/>
          <a:lstStyle/>
          <a:p>
            <a:r>
              <a:rPr lang="en-US" altLang="zh-CN" dirty="0" err="1" smtClean="0"/>
              <a:t>Innodb</a:t>
            </a:r>
            <a:r>
              <a:rPr lang="zh-CN" altLang="en-US" dirty="0" smtClean="0"/>
              <a:t>非主键索引</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endParaRPr lang="zh-CN" altLang="en-US"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412776"/>
            <a:ext cx="8414791" cy="33371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8229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17</a:t>
            </a:fld>
            <a:endParaRPr lang="en-US" altLang="zh-CN" dirty="0"/>
          </a:p>
        </p:txBody>
      </p:sp>
      <p:sp>
        <p:nvSpPr>
          <p:cNvPr id="4" name="标题 3"/>
          <p:cNvSpPr>
            <a:spLocks noGrp="1"/>
          </p:cNvSpPr>
          <p:nvPr>
            <p:ph type="title"/>
          </p:nvPr>
        </p:nvSpPr>
        <p:spPr/>
        <p:txBody>
          <a:bodyPr/>
          <a:lstStyle/>
          <a:p>
            <a:r>
              <a:rPr lang="en-US" altLang="zh-CN" dirty="0" err="1" smtClean="0"/>
              <a:t>B+Tree</a:t>
            </a:r>
            <a:r>
              <a:rPr lang="zh-CN" altLang="en-US" dirty="0" smtClean="0"/>
              <a:t>的插入</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r>
              <a:rPr lang="zh-CN" altLang="en-US" sz="2400" dirty="0" smtClean="0"/>
              <a:t>插入</a:t>
            </a:r>
            <a:r>
              <a:rPr lang="en-US" altLang="zh-CN" sz="2400" dirty="0" smtClean="0"/>
              <a:t>28</a:t>
            </a:r>
            <a:endParaRPr lang="zh-CN" altLang="en-US" sz="2400"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9552" y="908720"/>
            <a:ext cx="8080536"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9551" y="3861048"/>
            <a:ext cx="8186173"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1466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18</a:t>
            </a:fld>
            <a:endParaRPr lang="en-US" altLang="zh-CN" dirty="0"/>
          </a:p>
        </p:txBody>
      </p:sp>
      <p:sp>
        <p:nvSpPr>
          <p:cNvPr id="4" name="标题 3"/>
          <p:cNvSpPr>
            <a:spLocks noGrp="1"/>
          </p:cNvSpPr>
          <p:nvPr>
            <p:ph type="title"/>
          </p:nvPr>
        </p:nvSpPr>
        <p:spPr/>
        <p:txBody>
          <a:bodyPr/>
          <a:lstStyle/>
          <a:p>
            <a:r>
              <a:rPr lang="en-US" altLang="zh-CN" dirty="0" err="1" smtClean="0"/>
              <a:t>B+Tree</a:t>
            </a:r>
            <a:r>
              <a:rPr lang="zh-CN" altLang="en-US" dirty="0" smtClean="0"/>
              <a:t>的插入</a:t>
            </a:r>
            <a:endParaRPr lang="zh-CN" altLang="en-US" cap="none" dirty="0"/>
          </a:p>
        </p:txBody>
      </p:sp>
      <p:sp>
        <p:nvSpPr>
          <p:cNvPr id="5" name="内容占位符 4"/>
          <p:cNvSpPr>
            <a:spLocks noGrp="1"/>
          </p:cNvSpPr>
          <p:nvPr>
            <p:ph idx="1"/>
          </p:nvPr>
        </p:nvSpPr>
        <p:spPr/>
        <p:txBody>
          <a:bodyPr>
            <a:normAutofit/>
          </a:bodyPr>
          <a:lstStyle/>
          <a:p>
            <a:pPr lvl="1"/>
            <a:r>
              <a:rPr lang="zh-CN" altLang="en-US" sz="2400" dirty="0" smtClean="0"/>
              <a:t>插入</a:t>
            </a:r>
            <a:r>
              <a:rPr lang="en-US" altLang="zh-CN" sz="2400" dirty="0"/>
              <a:t>7</a:t>
            </a:r>
            <a:r>
              <a:rPr lang="en-US" altLang="zh-CN" sz="2400" dirty="0" smtClean="0"/>
              <a:t>0</a:t>
            </a:r>
            <a:endParaRPr lang="zh-CN" altLang="en-US" sz="2400"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2069" y="908720"/>
            <a:ext cx="8186173"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7544" y="2924944"/>
            <a:ext cx="8010525" cy="295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5641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19</a:t>
            </a:fld>
            <a:endParaRPr lang="en-US" altLang="zh-CN" dirty="0"/>
          </a:p>
        </p:txBody>
      </p:sp>
      <p:sp>
        <p:nvSpPr>
          <p:cNvPr id="4" name="标题 3"/>
          <p:cNvSpPr>
            <a:spLocks noGrp="1"/>
          </p:cNvSpPr>
          <p:nvPr>
            <p:ph type="title"/>
          </p:nvPr>
        </p:nvSpPr>
        <p:spPr/>
        <p:txBody>
          <a:bodyPr/>
          <a:lstStyle/>
          <a:p>
            <a:r>
              <a:rPr lang="en-US" altLang="zh-CN" dirty="0" err="1"/>
              <a:t>B+Tree</a:t>
            </a:r>
            <a:r>
              <a:rPr lang="zh-CN" altLang="en-US" dirty="0"/>
              <a:t>的插入</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r>
              <a:rPr lang="zh-CN" altLang="en-US" sz="2400" dirty="0" smtClean="0"/>
              <a:t>插入</a:t>
            </a:r>
            <a:r>
              <a:rPr lang="en-US" altLang="zh-CN" sz="2400" dirty="0" smtClean="0"/>
              <a:t>95</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2149" y="3178150"/>
            <a:ext cx="7700291" cy="31474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4985" y="864793"/>
            <a:ext cx="6331431" cy="2333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6996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E29D979-CC70-40F3-BD69-A1D501AEDFBA}"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a:t>
            </a:fld>
            <a:endParaRPr lang="en-US" altLang="zh-CN" dirty="0"/>
          </a:p>
        </p:txBody>
      </p:sp>
      <p:grpSp>
        <p:nvGrpSpPr>
          <p:cNvPr id="18" name="组合 17"/>
          <p:cNvGrpSpPr/>
          <p:nvPr/>
        </p:nvGrpSpPr>
        <p:grpSpPr>
          <a:xfrm>
            <a:off x="1475655" y="1412776"/>
            <a:ext cx="5760641" cy="648072"/>
            <a:chOff x="971600" y="1052736"/>
            <a:chExt cx="5760641" cy="648072"/>
          </a:xfrm>
        </p:grpSpPr>
        <p:sp>
          <p:nvSpPr>
            <p:cNvPr id="7" name="五边形 6"/>
            <p:cNvSpPr/>
            <p:nvPr/>
          </p:nvSpPr>
          <p:spPr>
            <a:xfrm>
              <a:off x="971600" y="1052736"/>
              <a:ext cx="653008" cy="648072"/>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smtClean="0">
                  <a:latin typeface="+mj-ea"/>
                  <a:ea typeface="+mj-ea"/>
                </a:rPr>
                <a:t>1</a:t>
              </a:r>
              <a:endParaRPr lang="zh-CN" altLang="en-US" sz="3200" dirty="0">
                <a:latin typeface="+mj-ea"/>
                <a:ea typeface="+mj-ea"/>
              </a:endParaRPr>
            </a:p>
          </p:txBody>
        </p:sp>
        <p:sp>
          <p:nvSpPr>
            <p:cNvPr id="9" name="燕尾形 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索引简介</a:t>
              </a:r>
              <a:endParaRPr lang="zh-CN" altLang="en-US" sz="3200" dirty="0">
                <a:solidFill>
                  <a:schemeClr val="bg1"/>
                </a:solidFill>
                <a:latin typeface="+mj-ea"/>
                <a:ea typeface="+mj-ea"/>
              </a:endParaRPr>
            </a:p>
          </p:txBody>
        </p:sp>
      </p:grpSp>
      <p:grpSp>
        <p:nvGrpSpPr>
          <p:cNvPr id="23" name="组合 22"/>
          <p:cNvGrpSpPr/>
          <p:nvPr/>
        </p:nvGrpSpPr>
        <p:grpSpPr>
          <a:xfrm>
            <a:off x="1450875" y="4437112"/>
            <a:ext cx="5760641" cy="648072"/>
            <a:chOff x="971600" y="1052736"/>
            <a:chExt cx="5760641" cy="648072"/>
          </a:xfrm>
        </p:grpSpPr>
        <p:sp>
          <p:nvSpPr>
            <p:cNvPr id="24" name="五边形 23"/>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4</a:t>
              </a:r>
              <a:endParaRPr lang="zh-CN" altLang="en-US" sz="3200" dirty="0">
                <a:latin typeface="+mj-ea"/>
                <a:ea typeface="+mj-ea"/>
              </a:endParaRPr>
            </a:p>
          </p:txBody>
        </p:sp>
        <p:sp>
          <p:nvSpPr>
            <p:cNvPr id="25" name="燕尾形 2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solidFill>
                    <a:schemeClr val="bg1"/>
                  </a:solidFill>
                  <a:latin typeface="+mj-ea"/>
                  <a:ea typeface="+mj-ea"/>
                </a:rPr>
                <a:t>Question</a:t>
              </a:r>
              <a:endParaRPr lang="zh-CN" altLang="en-US" sz="3200" dirty="0">
                <a:solidFill>
                  <a:schemeClr val="bg1"/>
                </a:solidFill>
                <a:latin typeface="+mj-ea"/>
                <a:ea typeface="+mj-ea"/>
              </a:endParaRPr>
            </a:p>
          </p:txBody>
        </p:sp>
      </p:grpSp>
      <p:grpSp>
        <p:nvGrpSpPr>
          <p:cNvPr id="27" name="组合 26"/>
          <p:cNvGrpSpPr/>
          <p:nvPr/>
        </p:nvGrpSpPr>
        <p:grpSpPr>
          <a:xfrm>
            <a:off x="1475655" y="3429000"/>
            <a:ext cx="5760641" cy="648072"/>
            <a:chOff x="971600" y="1052736"/>
            <a:chExt cx="5760641" cy="648072"/>
          </a:xfrm>
        </p:grpSpPr>
        <p:sp>
          <p:nvSpPr>
            <p:cNvPr id="28" name="五边形 27"/>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3</a:t>
              </a:r>
              <a:endParaRPr lang="zh-CN" altLang="en-US" sz="3200" dirty="0">
                <a:latin typeface="+mj-ea"/>
                <a:ea typeface="+mj-ea"/>
              </a:endParaRPr>
            </a:p>
          </p:txBody>
        </p:sp>
        <p:sp>
          <p:nvSpPr>
            <p:cNvPr id="29" name="燕尾形 2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锁机制</a:t>
              </a:r>
              <a:endParaRPr lang="zh-CN" altLang="en-US" sz="3200" dirty="0">
                <a:solidFill>
                  <a:schemeClr val="bg1"/>
                </a:solidFill>
                <a:latin typeface="+mj-ea"/>
                <a:ea typeface="+mj-ea"/>
              </a:endParaRPr>
            </a:p>
          </p:txBody>
        </p:sp>
      </p:grpSp>
      <p:grpSp>
        <p:nvGrpSpPr>
          <p:cNvPr id="33" name="组合 32"/>
          <p:cNvGrpSpPr/>
          <p:nvPr/>
        </p:nvGrpSpPr>
        <p:grpSpPr>
          <a:xfrm>
            <a:off x="1475655" y="2420888"/>
            <a:ext cx="5760641" cy="648072"/>
            <a:chOff x="971600" y="1052736"/>
            <a:chExt cx="5760641" cy="648072"/>
          </a:xfrm>
        </p:grpSpPr>
        <p:sp>
          <p:nvSpPr>
            <p:cNvPr id="34" name="五边形 33"/>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2</a:t>
              </a:r>
              <a:endParaRPr lang="zh-CN" altLang="en-US" sz="3200" dirty="0">
                <a:latin typeface="+mj-ea"/>
                <a:ea typeface="+mj-ea"/>
              </a:endParaRPr>
            </a:p>
          </p:txBody>
        </p:sp>
        <p:sp>
          <p:nvSpPr>
            <p:cNvPr id="35" name="燕尾形 3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solidFill>
                    <a:schemeClr val="bg1"/>
                  </a:solidFill>
                  <a:latin typeface="+mj-ea"/>
                  <a:ea typeface="+mj-ea"/>
                </a:rPr>
                <a:t>SQL</a:t>
              </a:r>
              <a:r>
                <a:rPr lang="zh-CN" altLang="en-US" sz="3200" dirty="0">
                  <a:solidFill>
                    <a:schemeClr val="bg1"/>
                  </a:solidFill>
                  <a:latin typeface="+mj-ea"/>
                  <a:ea typeface="+mj-ea"/>
                </a:rPr>
                <a:t>语句优化</a:t>
              </a:r>
            </a:p>
          </p:txBody>
        </p:sp>
      </p:grpSp>
      <p:sp>
        <p:nvSpPr>
          <p:cNvPr id="36" name="标题 3"/>
          <p:cNvSpPr>
            <a:spLocks noGrp="1"/>
          </p:cNvSpPr>
          <p:nvPr>
            <p:ph type="title"/>
          </p:nvPr>
        </p:nvSpPr>
        <p:spPr>
          <a:xfrm>
            <a:off x="539552" y="188640"/>
            <a:ext cx="4464496" cy="548640"/>
          </a:xfrm>
        </p:spPr>
        <p:txBody>
          <a:bodyPr/>
          <a:lstStyle/>
          <a:p>
            <a:r>
              <a:rPr lang="zh-CN" altLang="en-US" sz="3200" dirty="0" smtClean="0"/>
              <a:t>目  录</a:t>
            </a:r>
            <a:endParaRPr lang="zh-CN" altLang="en-US" dirty="0"/>
          </a:p>
        </p:txBody>
      </p:sp>
    </p:spTree>
    <p:extLst>
      <p:ext uri="{BB962C8B-B14F-4D97-AF65-F5344CB8AC3E}">
        <p14:creationId xmlns:p14="http://schemas.microsoft.com/office/powerpoint/2010/main" xmlns="" val="2590209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20</a:t>
            </a:fld>
            <a:endParaRPr lang="en-US" altLang="zh-CN" dirty="0"/>
          </a:p>
        </p:txBody>
      </p:sp>
      <p:sp>
        <p:nvSpPr>
          <p:cNvPr id="4" name="标题 3"/>
          <p:cNvSpPr>
            <a:spLocks noGrp="1"/>
          </p:cNvSpPr>
          <p:nvPr>
            <p:ph type="title"/>
          </p:nvPr>
        </p:nvSpPr>
        <p:spPr/>
        <p:txBody>
          <a:bodyPr/>
          <a:lstStyle/>
          <a:p>
            <a:r>
              <a:rPr lang="zh-CN" altLang="en-US" cap="none" dirty="0" smtClean="0"/>
              <a:t>建索引策略</a:t>
            </a:r>
            <a:endParaRPr lang="zh-CN" altLang="en-US" cap="none" dirty="0"/>
          </a:p>
        </p:txBody>
      </p:sp>
      <p:sp>
        <p:nvSpPr>
          <p:cNvPr id="5" name="内容占位符 4"/>
          <p:cNvSpPr>
            <a:spLocks noGrp="1"/>
          </p:cNvSpPr>
          <p:nvPr>
            <p:ph idx="1"/>
          </p:nvPr>
        </p:nvSpPr>
        <p:spPr>
          <a:xfrm>
            <a:off x="467544" y="908720"/>
            <a:ext cx="8208912" cy="4896544"/>
          </a:xfrm>
        </p:spPr>
        <p:txBody>
          <a:bodyPr>
            <a:normAutofit fontScale="92500" lnSpcReduction="10000"/>
          </a:bodyPr>
          <a:lstStyle/>
          <a:p>
            <a:pPr lvl="1">
              <a:buFont typeface="Wingdings" pitchFamily="2" charset="2"/>
              <a:buChar char="l"/>
            </a:pPr>
            <a:r>
              <a:rPr lang="en-US" altLang="zh-CN" sz="2400" dirty="0"/>
              <a:t> </a:t>
            </a:r>
            <a:r>
              <a:rPr lang="zh-CN" altLang="en-US" sz="2400" dirty="0" smtClean="0"/>
              <a:t>表</a:t>
            </a:r>
            <a:r>
              <a:rPr lang="zh-CN" altLang="en-US" sz="2400" dirty="0"/>
              <a:t>的主键、外键必须有</a:t>
            </a:r>
            <a:r>
              <a:rPr lang="zh-CN" altLang="en-US" sz="2400" dirty="0" smtClean="0"/>
              <a:t>索引，</a:t>
            </a:r>
            <a:r>
              <a:rPr lang="en-US" altLang="zh-CN" sz="2400" dirty="0" err="1" smtClean="0"/>
              <a:t>innodb</a:t>
            </a:r>
            <a:r>
              <a:rPr lang="zh-CN" altLang="en-US" sz="2400" dirty="0" smtClean="0"/>
              <a:t>会自动给外键加索引，避免死锁。； </a:t>
            </a:r>
            <a:endParaRPr lang="en-US" altLang="zh-CN" sz="2400" dirty="0" smtClean="0"/>
          </a:p>
          <a:p>
            <a:pPr lvl="1">
              <a:buFont typeface="Wingdings" pitchFamily="2" charset="2"/>
              <a:buChar char="l"/>
            </a:pPr>
            <a:r>
              <a:rPr lang="en-US" altLang="zh-CN" sz="2400" dirty="0"/>
              <a:t> </a:t>
            </a:r>
            <a:r>
              <a:rPr lang="zh-CN" altLang="en-US" sz="2400" dirty="0" smtClean="0"/>
              <a:t>数据</a:t>
            </a:r>
            <a:r>
              <a:rPr lang="zh-CN" altLang="en-US" sz="2400" dirty="0"/>
              <a:t>行</a:t>
            </a:r>
            <a:r>
              <a:rPr lang="zh-CN" altLang="en-US" sz="2400" dirty="0" smtClean="0"/>
              <a:t>超过</a:t>
            </a:r>
            <a:r>
              <a:rPr lang="en-US" altLang="zh-CN" sz="2400" dirty="0" smtClean="0"/>
              <a:t>1000</a:t>
            </a:r>
            <a:r>
              <a:rPr lang="zh-CN" altLang="en-US" sz="2400" dirty="0"/>
              <a:t>的表应该有索引； </a:t>
            </a:r>
            <a:endParaRPr lang="en-US" altLang="zh-CN" sz="2400" dirty="0" smtClean="0"/>
          </a:p>
          <a:p>
            <a:pPr lvl="1">
              <a:buFont typeface="Wingdings" pitchFamily="2" charset="2"/>
              <a:buChar char="l"/>
            </a:pPr>
            <a:r>
              <a:rPr lang="zh-CN" altLang="en-US" sz="2400" dirty="0" smtClean="0"/>
              <a:t>经常</a:t>
            </a:r>
            <a:r>
              <a:rPr lang="zh-CN" altLang="en-US" sz="2400" dirty="0"/>
              <a:t>与其他表进行连接的表，在连接字段上应该建立索引； </a:t>
            </a:r>
            <a:endParaRPr lang="en-US" altLang="zh-CN" sz="2400" dirty="0" smtClean="0"/>
          </a:p>
          <a:p>
            <a:pPr lvl="1">
              <a:buFont typeface="Wingdings" pitchFamily="2" charset="2"/>
              <a:buChar char="l"/>
            </a:pPr>
            <a:r>
              <a:rPr lang="zh-CN" altLang="en-US" sz="2400" dirty="0" smtClean="0"/>
              <a:t>经常</a:t>
            </a:r>
            <a:r>
              <a:rPr lang="zh-CN" altLang="en-US" sz="2400" dirty="0"/>
              <a:t>出现在</a:t>
            </a:r>
            <a:r>
              <a:rPr lang="en-US" altLang="zh-CN" sz="2400" dirty="0"/>
              <a:t>Where</a:t>
            </a:r>
            <a:r>
              <a:rPr lang="zh-CN" altLang="en-US" sz="2400" dirty="0"/>
              <a:t>子句中的字段，特别是大表的字段，应该建立索引； </a:t>
            </a:r>
            <a:endParaRPr lang="en-US" altLang="zh-CN" sz="2400" dirty="0" smtClean="0"/>
          </a:p>
          <a:p>
            <a:pPr lvl="1">
              <a:buFont typeface="Wingdings" pitchFamily="2" charset="2"/>
              <a:buChar char="l"/>
            </a:pPr>
            <a:r>
              <a:rPr lang="zh-CN" altLang="en-US" sz="2400" dirty="0" smtClean="0"/>
              <a:t>索引</a:t>
            </a:r>
            <a:r>
              <a:rPr lang="zh-CN" altLang="en-US" sz="2400" dirty="0"/>
              <a:t>应该建在选择性高的字段</a:t>
            </a:r>
            <a:r>
              <a:rPr lang="zh-CN" altLang="en-US" sz="2400" dirty="0" smtClean="0"/>
              <a:t>上</a:t>
            </a:r>
            <a:r>
              <a:rPr lang="en-US" altLang="zh-CN" sz="2400" dirty="0" smtClean="0"/>
              <a:t>Cardinality/rows</a:t>
            </a:r>
            <a:r>
              <a:rPr lang="zh-CN" altLang="en-US" sz="2400" dirty="0" smtClean="0"/>
              <a:t>尽可能等于</a:t>
            </a:r>
            <a:r>
              <a:rPr lang="en-US" altLang="zh-CN" sz="2400" dirty="0" smtClean="0"/>
              <a:t>1</a:t>
            </a:r>
            <a:r>
              <a:rPr lang="zh-CN" altLang="en-US" sz="2400" dirty="0" smtClean="0"/>
              <a:t>。</a:t>
            </a:r>
            <a:r>
              <a:rPr lang="en-US" altLang="zh-CN" sz="2400" dirty="0" smtClean="0"/>
              <a:t>Show index</a:t>
            </a:r>
            <a:r>
              <a:rPr lang="zh-CN" altLang="en-US" sz="2400" dirty="0" smtClean="0"/>
              <a:t>命令查看</a:t>
            </a:r>
            <a:r>
              <a:rPr lang="en-US" altLang="zh-CN" sz="2400" dirty="0" smtClean="0"/>
              <a:t>Cardinality</a:t>
            </a:r>
            <a:r>
              <a:rPr lang="zh-CN" altLang="en-US" sz="2400" dirty="0" smtClean="0"/>
              <a:t>。</a:t>
            </a:r>
            <a:endParaRPr lang="en-US" altLang="zh-CN" sz="2400" dirty="0" smtClean="0"/>
          </a:p>
          <a:p>
            <a:pPr lvl="1">
              <a:buFont typeface="Wingdings" pitchFamily="2" charset="2"/>
              <a:buChar char="l"/>
            </a:pPr>
            <a:r>
              <a:rPr lang="zh-CN" altLang="en-US" sz="2400" dirty="0" smtClean="0"/>
              <a:t>索引</a:t>
            </a:r>
            <a:r>
              <a:rPr lang="zh-CN" altLang="en-US" sz="2400" dirty="0"/>
              <a:t>应该建在小字段</a:t>
            </a:r>
            <a:r>
              <a:rPr lang="zh-CN" altLang="en-US" sz="2400" dirty="0" smtClean="0"/>
              <a:t>上，整数字段尤其适合，</a:t>
            </a:r>
            <a:r>
              <a:rPr lang="zh-CN" altLang="en-US" sz="2400" dirty="0"/>
              <a:t>对于大的文本字段甚至超长字段，不要建</a:t>
            </a:r>
            <a:r>
              <a:rPr lang="zh-CN" altLang="en-US" sz="2400" dirty="0" smtClean="0"/>
              <a:t>索引，或者建立前缀索引，</a:t>
            </a:r>
            <a:r>
              <a:rPr lang="en-US" altLang="zh-CN" sz="2400" dirty="0"/>
              <a:t> </a:t>
            </a:r>
            <a:r>
              <a:rPr lang="zh-CN" altLang="en-US" sz="2400" dirty="0" smtClean="0"/>
              <a:t>如</a:t>
            </a:r>
            <a:r>
              <a:rPr lang="en-US" altLang="zh-CN" sz="2400" dirty="0"/>
              <a:t>create index </a:t>
            </a:r>
            <a:r>
              <a:rPr lang="zh-CN" altLang="en-US" sz="2400" dirty="0"/>
              <a:t>索引名 </a:t>
            </a:r>
            <a:r>
              <a:rPr lang="en-US" altLang="zh-CN" sz="2400" dirty="0"/>
              <a:t>on </a:t>
            </a:r>
            <a:r>
              <a:rPr lang="zh-CN" altLang="en-US" sz="2400" dirty="0"/>
              <a:t>表名</a:t>
            </a:r>
            <a:r>
              <a:rPr lang="en-US" altLang="zh-CN" sz="2400" dirty="0"/>
              <a:t>(</a:t>
            </a:r>
            <a:r>
              <a:rPr lang="zh-CN" altLang="en-US" sz="2400" dirty="0"/>
              <a:t>列名</a:t>
            </a:r>
            <a:r>
              <a:rPr lang="en-US" altLang="zh-CN" sz="2400" dirty="0"/>
              <a:t>1 (</a:t>
            </a:r>
            <a:r>
              <a:rPr lang="zh-CN" altLang="en-US" sz="2400" dirty="0"/>
              <a:t>指定长度</a:t>
            </a:r>
            <a:r>
              <a:rPr lang="en-US" altLang="zh-CN" sz="2400" dirty="0"/>
              <a:t>)</a:t>
            </a:r>
            <a:r>
              <a:rPr lang="zh-CN" altLang="en-US" sz="2400" dirty="0"/>
              <a:t>，。。。。</a:t>
            </a:r>
            <a:r>
              <a:rPr lang="en-US" altLang="zh-CN" sz="2400" dirty="0"/>
              <a:t>)</a:t>
            </a:r>
            <a:endParaRPr lang="en-US" altLang="zh-CN" sz="2400" dirty="0" smtClean="0"/>
          </a:p>
          <a:p>
            <a:pPr lvl="1">
              <a:buFont typeface="Wingdings" pitchFamily="2" charset="2"/>
              <a:buChar char="l"/>
            </a:pPr>
            <a:r>
              <a:rPr lang="zh-CN" altLang="en-US" sz="2400" dirty="0" smtClean="0"/>
              <a:t>频繁</a:t>
            </a:r>
            <a:r>
              <a:rPr lang="zh-CN" altLang="en-US" sz="2400" dirty="0"/>
              <a:t>进行数据操作的表，不要建立太多的</a:t>
            </a:r>
            <a:r>
              <a:rPr lang="zh-CN" altLang="en-US" sz="2400" dirty="0" smtClean="0"/>
              <a:t>索引，数据的插入，更新和删除会对索引产生影响，太多的索引会导致插入更新删除操作缓慢；</a:t>
            </a:r>
            <a:endParaRPr lang="en-US" altLang="zh-CN" sz="2400" dirty="0" smtClean="0"/>
          </a:p>
          <a:p>
            <a:pPr lvl="1">
              <a:buFont typeface="Wingdings" pitchFamily="2" charset="2"/>
              <a:buChar char="l"/>
            </a:pPr>
            <a:r>
              <a:rPr lang="zh-CN" altLang="en-US" sz="2400" dirty="0" smtClean="0"/>
              <a:t> 删除</a:t>
            </a:r>
            <a:r>
              <a:rPr lang="zh-CN" altLang="en-US" sz="2400" dirty="0"/>
              <a:t>无用的索引，避免对执行计划造成负面影响； </a:t>
            </a:r>
          </a:p>
        </p:txBody>
      </p:sp>
    </p:spTree>
    <p:extLst>
      <p:ext uri="{BB962C8B-B14F-4D97-AF65-F5344CB8AC3E}">
        <p14:creationId xmlns:p14="http://schemas.microsoft.com/office/powerpoint/2010/main" xmlns="" val="3611997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21</a:t>
            </a:fld>
            <a:endParaRPr lang="en-US" altLang="zh-CN" dirty="0"/>
          </a:p>
        </p:txBody>
      </p:sp>
      <p:sp>
        <p:nvSpPr>
          <p:cNvPr id="4" name="标题 3"/>
          <p:cNvSpPr>
            <a:spLocks noGrp="1"/>
          </p:cNvSpPr>
          <p:nvPr>
            <p:ph type="title"/>
          </p:nvPr>
        </p:nvSpPr>
        <p:spPr/>
        <p:txBody>
          <a:bodyPr/>
          <a:lstStyle/>
          <a:p>
            <a:r>
              <a:rPr lang="zh-CN" altLang="en-US" cap="none" dirty="0" smtClean="0"/>
              <a:t>建索引策略</a:t>
            </a:r>
            <a:endParaRPr lang="zh-CN" altLang="en-US" cap="none" dirty="0"/>
          </a:p>
        </p:txBody>
      </p:sp>
      <p:sp>
        <p:nvSpPr>
          <p:cNvPr id="5" name="内容占位符 4"/>
          <p:cNvSpPr>
            <a:spLocks noGrp="1"/>
          </p:cNvSpPr>
          <p:nvPr>
            <p:ph idx="1"/>
          </p:nvPr>
        </p:nvSpPr>
        <p:spPr>
          <a:xfrm>
            <a:off x="467544" y="980728"/>
            <a:ext cx="8208912" cy="4896544"/>
          </a:xfrm>
        </p:spPr>
        <p:txBody>
          <a:bodyPr>
            <a:normAutofit fontScale="92500" lnSpcReduction="10000"/>
          </a:bodyPr>
          <a:lstStyle/>
          <a:p>
            <a:pPr lvl="1">
              <a:lnSpc>
                <a:spcPct val="120000"/>
              </a:lnSpc>
              <a:buFont typeface="Wingdings" pitchFamily="2" charset="2"/>
              <a:buChar char="l"/>
            </a:pPr>
            <a:r>
              <a:rPr lang="zh-CN" altLang="en-US" sz="2400" dirty="0" smtClean="0"/>
              <a:t>复合</a:t>
            </a:r>
            <a:r>
              <a:rPr lang="zh-CN" altLang="en-US" sz="2400" dirty="0"/>
              <a:t>索引的建立需要进行仔细分析；尽量考虑用单字段索引代替： </a:t>
            </a:r>
            <a:endParaRPr lang="en-US" altLang="zh-CN" sz="2400" dirty="0" smtClean="0"/>
          </a:p>
          <a:p>
            <a:pPr lvl="1">
              <a:lnSpc>
                <a:spcPct val="120000"/>
              </a:lnSpc>
              <a:buFont typeface="Wingdings" pitchFamily="2" charset="2"/>
              <a:buChar char="l"/>
            </a:pPr>
            <a:r>
              <a:rPr lang="en-US" altLang="zh-CN" sz="2400" dirty="0" smtClean="0"/>
              <a:t>A</a:t>
            </a:r>
            <a:r>
              <a:rPr lang="zh-CN" altLang="en-US" sz="2400" dirty="0"/>
              <a:t>、正确选择复合索引中的主列字段，一般是选择性较好的字段； </a:t>
            </a:r>
            <a:endParaRPr lang="en-US" altLang="zh-CN" sz="2400" dirty="0" smtClean="0"/>
          </a:p>
          <a:p>
            <a:pPr lvl="1">
              <a:lnSpc>
                <a:spcPct val="120000"/>
              </a:lnSpc>
              <a:buFont typeface="Wingdings" pitchFamily="2" charset="2"/>
              <a:buChar char="l"/>
            </a:pPr>
            <a:r>
              <a:rPr lang="en-US" altLang="zh-CN" sz="2400" dirty="0" smtClean="0"/>
              <a:t>B</a:t>
            </a:r>
            <a:r>
              <a:rPr lang="zh-CN" altLang="en-US" sz="2400" dirty="0"/>
              <a:t>、复合索引的几个字段是否经常同时以</a:t>
            </a:r>
            <a:r>
              <a:rPr lang="en-US" altLang="zh-CN" sz="2400" dirty="0"/>
              <a:t>AND</a:t>
            </a:r>
            <a:r>
              <a:rPr lang="zh-CN" altLang="en-US" sz="2400" dirty="0"/>
              <a:t>方式出现在</a:t>
            </a:r>
            <a:r>
              <a:rPr lang="en-US" altLang="zh-CN" sz="2400" dirty="0"/>
              <a:t>Where</a:t>
            </a:r>
            <a:r>
              <a:rPr lang="zh-CN" altLang="en-US" sz="2400" dirty="0"/>
              <a:t>子句中？单字段查询</a:t>
            </a:r>
            <a:r>
              <a:rPr lang="zh-CN" altLang="en-US" sz="2400" dirty="0" smtClean="0"/>
              <a:t>是否极</a:t>
            </a:r>
            <a:r>
              <a:rPr lang="zh-CN" altLang="en-US" sz="2400" dirty="0"/>
              <a:t>少甚至没有？如果是，则可以建立复合索引；否则考虑单字段索引； </a:t>
            </a:r>
            <a:endParaRPr lang="en-US" altLang="zh-CN" sz="2400" dirty="0" smtClean="0"/>
          </a:p>
          <a:p>
            <a:pPr lvl="1">
              <a:lnSpc>
                <a:spcPct val="120000"/>
              </a:lnSpc>
              <a:buFont typeface="Wingdings" pitchFamily="2" charset="2"/>
              <a:buChar char="l"/>
            </a:pPr>
            <a:r>
              <a:rPr lang="en-US" altLang="zh-CN" sz="2400" dirty="0" smtClean="0"/>
              <a:t>C</a:t>
            </a:r>
            <a:r>
              <a:rPr lang="zh-CN" altLang="en-US" sz="2400" dirty="0"/>
              <a:t>、如果复合索引中包含的字段经常单独出现在</a:t>
            </a:r>
            <a:r>
              <a:rPr lang="en-US" altLang="zh-CN" sz="2400" dirty="0"/>
              <a:t>Where</a:t>
            </a:r>
            <a:r>
              <a:rPr lang="zh-CN" altLang="en-US" sz="2400" dirty="0"/>
              <a:t>子句中，则分解为多个单字段索引； </a:t>
            </a:r>
            <a:endParaRPr lang="en-US" altLang="zh-CN" sz="2400" dirty="0" smtClean="0"/>
          </a:p>
          <a:p>
            <a:pPr lvl="1">
              <a:lnSpc>
                <a:spcPct val="120000"/>
              </a:lnSpc>
              <a:buFont typeface="Wingdings" pitchFamily="2" charset="2"/>
              <a:buChar char="l"/>
            </a:pPr>
            <a:r>
              <a:rPr lang="en-US" altLang="zh-CN" sz="2400" dirty="0" smtClean="0"/>
              <a:t>D</a:t>
            </a:r>
            <a:r>
              <a:rPr lang="zh-CN" altLang="en-US" sz="2400" dirty="0"/>
              <a:t>、如果复合索引所包含的字段超过</a:t>
            </a:r>
            <a:r>
              <a:rPr lang="en-US" altLang="zh-CN" sz="2400" dirty="0"/>
              <a:t>3</a:t>
            </a:r>
            <a:r>
              <a:rPr lang="zh-CN" altLang="en-US" sz="2400" dirty="0"/>
              <a:t>个，那么仔细考虑其必要性，考虑减少复合的字段； </a:t>
            </a:r>
            <a:endParaRPr lang="en-US" altLang="zh-CN" sz="2400" dirty="0" smtClean="0"/>
          </a:p>
          <a:p>
            <a:pPr lvl="1">
              <a:lnSpc>
                <a:spcPct val="120000"/>
              </a:lnSpc>
              <a:buFont typeface="Wingdings" pitchFamily="2" charset="2"/>
              <a:buChar char="l"/>
            </a:pPr>
            <a:r>
              <a:rPr lang="en-US" altLang="zh-CN" sz="2400" dirty="0" smtClean="0"/>
              <a:t>E</a:t>
            </a:r>
            <a:r>
              <a:rPr lang="zh-CN" altLang="en-US" sz="2400" dirty="0"/>
              <a:t>、如果既有单字段索引，又有这几个字段上的复合索引，一般可以删除复合索引； </a:t>
            </a:r>
          </a:p>
        </p:txBody>
      </p:sp>
    </p:spTree>
    <p:extLst>
      <p:ext uri="{BB962C8B-B14F-4D97-AF65-F5344CB8AC3E}">
        <p14:creationId xmlns:p14="http://schemas.microsoft.com/office/powerpoint/2010/main" xmlns="" val="2402658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22</a:t>
            </a:fld>
            <a:endParaRPr lang="en-US" altLang="zh-CN" dirty="0"/>
          </a:p>
        </p:txBody>
      </p:sp>
      <p:sp>
        <p:nvSpPr>
          <p:cNvPr id="4" name="标题 3"/>
          <p:cNvSpPr>
            <a:spLocks noGrp="1"/>
          </p:cNvSpPr>
          <p:nvPr>
            <p:ph type="title"/>
          </p:nvPr>
        </p:nvSpPr>
        <p:spPr/>
        <p:txBody>
          <a:bodyPr/>
          <a:lstStyle/>
          <a:p>
            <a:r>
              <a:rPr lang="zh-CN" altLang="en-US" cap="none" dirty="0" smtClean="0"/>
              <a:t>全文索引</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r>
              <a:rPr lang="en-US" altLang="zh-CN" sz="2400" dirty="0" err="1" smtClean="0"/>
              <a:t>Mysql</a:t>
            </a:r>
            <a:r>
              <a:rPr lang="en-US" altLang="zh-CN" sz="2400" dirty="0" smtClean="0"/>
              <a:t> 5.6 </a:t>
            </a:r>
            <a:r>
              <a:rPr lang="en-US" altLang="zh-CN" sz="2400" dirty="0" err="1" smtClean="0"/>
              <a:t>innodb</a:t>
            </a:r>
            <a:r>
              <a:rPr lang="en-US" altLang="zh-CN" sz="2400" dirty="0" smtClean="0"/>
              <a:t> 1.2.x </a:t>
            </a:r>
            <a:r>
              <a:rPr lang="zh-CN" altLang="en-US" sz="2400" dirty="0" smtClean="0"/>
              <a:t>支持全文索引，不过不支持</a:t>
            </a:r>
            <a:r>
              <a:rPr lang="en-US" altLang="zh-CN" sz="2400" dirty="0" err="1" smtClean="0"/>
              <a:t>unicode</a:t>
            </a:r>
            <a:r>
              <a:rPr lang="zh-CN" altLang="en-US" sz="2400" dirty="0" smtClean="0"/>
              <a:t>和中文字符集。</a:t>
            </a:r>
            <a:endParaRPr lang="zh-CN" altLang="en-US" sz="2400" dirty="0"/>
          </a:p>
        </p:txBody>
      </p:sp>
    </p:spTree>
    <p:extLst>
      <p:ext uri="{BB962C8B-B14F-4D97-AF65-F5344CB8AC3E}">
        <p14:creationId xmlns:p14="http://schemas.microsoft.com/office/powerpoint/2010/main" xmlns="" val="2112783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23</a:t>
            </a:fld>
            <a:endParaRPr lang="en-US" altLang="zh-CN" dirty="0"/>
          </a:p>
        </p:txBody>
      </p:sp>
      <p:sp>
        <p:nvSpPr>
          <p:cNvPr id="4" name="标题 3"/>
          <p:cNvSpPr>
            <a:spLocks noGrp="1"/>
          </p:cNvSpPr>
          <p:nvPr>
            <p:ph type="title"/>
          </p:nvPr>
        </p:nvSpPr>
        <p:spPr/>
        <p:txBody>
          <a:bodyPr/>
          <a:lstStyle/>
          <a:p>
            <a:r>
              <a:rPr lang="zh-CN" altLang="en-US" cap="none" dirty="0" smtClean="0"/>
              <a:t>自适应</a:t>
            </a:r>
            <a:r>
              <a:rPr lang="en-US" altLang="zh-CN" cap="none" dirty="0" smtClean="0"/>
              <a:t>Hash</a:t>
            </a:r>
            <a:r>
              <a:rPr lang="zh-CN" altLang="en-US" cap="none" dirty="0" smtClean="0"/>
              <a:t>索引</a:t>
            </a:r>
            <a:endParaRPr lang="zh-CN" altLang="en-US" cap="none" dirty="0"/>
          </a:p>
        </p:txBody>
      </p:sp>
      <p:sp>
        <p:nvSpPr>
          <p:cNvPr id="5" name="内容占位符 4"/>
          <p:cNvSpPr>
            <a:spLocks noGrp="1"/>
          </p:cNvSpPr>
          <p:nvPr>
            <p:ph idx="1"/>
          </p:nvPr>
        </p:nvSpPr>
        <p:spPr/>
        <p:txBody>
          <a:bodyPr>
            <a:normAutofit/>
          </a:bodyPr>
          <a:lstStyle/>
          <a:p>
            <a:pPr lvl="1">
              <a:buFont typeface="Wingdings" pitchFamily="2" charset="2"/>
              <a:buChar char="l"/>
            </a:pPr>
            <a:endParaRPr lang="zh-CN" alt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873616"/>
            <a:ext cx="6120680" cy="500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5874392"/>
            <a:ext cx="6912768" cy="1010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3690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24</a:t>
            </a:fld>
            <a:endParaRPr lang="en-US" altLang="zh-CN" dirty="0"/>
          </a:p>
        </p:txBody>
      </p:sp>
      <p:sp>
        <p:nvSpPr>
          <p:cNvPr id="4" name="标题 3"/>
          <p:cNvSpPr>
            <a:spLocks noGrp="1"/>
          </p:cNvSpPr>
          <p:nvPr>
            <p:ph type="title"/>
          </p:nvPr>
        </p:nvSpPr>
        <p:spPr/>
        <p:txBody>
          <a:bodyPr/>
          <a:lstStyle/>
          <a:p>
            <a:r>
              <a:rPr lang="zh-CN" altLang="en-US" cap="none" dirty="0" smtClean="0"/>
              <a:t>自适应</a:t>
            </a:r>
            <a:r>
              <a:rPr lang="en-US" altLang="zh-CN" cap="none" dirty="0" smtClean="0"/>
              <a:t>Hash</a:t>
            </a:r>
            <a:r>
              <a:rPr lang="zh-CN" altLang="en-US" cap="none" dirty="0" smtClean="0"/>
              <a:t>索引</a:t>
            </a:r>
            <a:r>
              <a:rPr lang="zh-CN" altLang="en-US" dirty="0"/>
              <a:t>限制</a:t>
            </a:r>
            <a:endParaRPr lang="zh-CN" altLang="en-US" cap="none" dirty="0"/>
          </a:p>
        </p:txBody>
      </p:sp>
      <p:sp>
        <p:nvSpPr>
          <p:cNvPr id="5" name="内容占位符 4"/>
          <p:cNvSpPr>
            <a:spLocks noGrp="1"/>
          </p:cNvSpPr>
          <p:nvPr>
            <p:ph idx="1"/>
          </p:nvPr>
        </p:nvSpPr>
        <p:spPr/>
        <p:txBody>
          <a:bodyPr>
            <a:normAutofit/>
          </a:bodyPr>
          <a:lstStyle/>
          <a:p>
            <a:pPr marL="0" lvl="1" indent="0">
              <a:buNone/>
            </a:pPr>
            <a:endParaRPr lang="en-US" altLang="zh-CN" sz="2400" dirty="0" smtClean="0"/>
          </a:p>
          <a:p>
            <a:pPr lvl="1">
              <a:buFont typeface="Wingdings" pitchFamily="2" charset="2"/>
              <a:buChar char="l"/>
            </a:pPr>
            <a:r>
              <a:rPr lang="zh-CN" altLang="en-US" sz="2400" dirty="0" smtClean="0"/>
              <a:t>只能用于等值比较，例如</a:t>
            </a:r>
            <a:r>
              <a:rPr lang="en-US" altLang="zh-CN" sz="2400" dirty="0" smtClean="0"/>
              <a:t>=</a:t>
            </a:r>
            <a:r>
              <a:rPr lang="zh-CN" altLang="en-US" sz="2400" dirty="0" smtClean="0"/>
              <a:t>，</a:t>
            </a:r>
            <a:r>
              <a:rPr lang="en-US" altLang="zh-CN" sz="2400" dirty="0" smtClean="0"/>
              <a:t>in, </a:t>
            </a:r>
            <a:r>
              <a:rPr lang="en-US" altLang="zh-CN" sz="2400" dirty="0" smtClean="0">
                <a:sym typeface="Wingdings" pitchFamily="2" charset="2"/>
              </a:rPr>
              <a:t>&lt;=&gt;.</a:t>
            </a:r>
          </a:p>
          <a:p>
            <a:pPr lvl="1">
              <a:buFont typeface="Wingdings" pitchFamily="2" charset="2"/>
              <a:buChar char="l"/>
            </a:pPr>
            <a:r>
              <a:rPr lang="zh-CN" altLang="en-US" sz="2400" dirty="0" smtClean="0">
                <a:sym typeface="Wingdings" pitchFamily="2" charset="2"/>
              </a:rPr>
              <a:t>无法用于排序</a:t>
            </a:r>
            <a:endParaRPr lang="en-US" altLang="zh-CN" sz="2400" dirty="0" smtClean="0">
              <a:sym typeface="Wingdings" pitchFamily="2" charset="2"/>
            </a:endParaRPr>
          </a:p>
          <a:p>
            <a:pPr lvl="1">
              <a:buFont typeface="Wingdings" pitchFamily="2" charset="2"/>
              <a:buChar char="l"/>
            </a:pPr>
            <a:r>
              <a:rPr lang="zh-CN" altLang="en-US" sz="2400" dirty="0" smtClean="0">
                <a:sym typeface="Wingdings" pitchFamily="2" charset="2"/>
              </a:rPr>
              <a:t>有冲突可能</a:t>
            </a:r>
            <a:endParaRPr lang="en-US" altLang="zh-CN" sz="2400" dirty="0" smtClean="0">
              <a:sym typeface="Wingdings" pitchFamily="2" charset="2"/>
            </a:endParaRPr>
          </a:p>
          <a:p>
            <a:pPr lvl="1">
              <a:buFont typeface="Wingdings" pitchFamily="2" charset="2"/>
              <a:buChar char="l"/>
            </a:pPr>
            <a:r>
              <a:rPr lang="en-US" altLang="zh-CN" sz="2400" dirty="0" err="1" smtClean="0">
                <a:sym typeface="Wingdings" pitchFamily="2" charset="2"/>
              </a:rPr>
              <a:t>Mysql</a:t>
            </a:r>
            <a:r>
              <a:rPr lang="zh-CN" altLang="en-US" sz="2400" dirty="0" smtClean="0">
                <a:sym typeface="Wingdings" pitchFamily="2" charset="2"/>
              </a:rPr>
              <a:t>自动管理，人为无法干预。</a:t>
            </a:r>
            <a:endParaRPr lang="zh-CN" altLang="en-US" sz="2400" dirty="0"/>
          </a:p>
        </p:txBody>
      </p:sp>
    </p:spTree>
    <p:extLst>
      <p:ext uri="{BB962C8B-B14F-4D97-AF65-F5344CB8AC3E}">
        <p14:creationId xmlns:p14="http://schemas.microsoft.com/office/powerpoint/2010/main" xmlns="" val="2293873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E29D979-CC70-40F3-BD69-A1D501AEDFBA}"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25</a:t>
            </a:fld>
            <a:endParaRPr lang="en-US" altLang="zh-CN" dirty="0"/>
          </a:p>
        </p:txBody>
      </p:sp>
      <p:grpSp>
        <p:nvGrpSpPr>
          <p:cNvPr id="18" name="组合 17"/>
          <p:cNvGrpSpPr/>
          <p:nvPr/>
        </p:nvGrpSpPr>
        <p:grpSpPr>
          <a:xfrm>
            <a:off x="1475655" y="1412776"/>
            <a:ext cx="5760641" cy="648072"/>
            <a:chOff x="971600" y="1052736"/>
            <a:chExt cx="5760641" cy="648072"/>
          </a:xfrm>
        </p:grpSpPr>
        <p:sp>
          <p:nvSpPr>
            <p:cNvPr id="7" name="五边形 6"/>
            <p:cNvSpPr/>
            <p:nvPr/>
          </p:nvSpPr>
          <p:spPr>
            <a:xfrm>
              <a:off x="971600" y="1052736"/>
              <a:ext cx="653008" cy="648072"/>
            </a:xfrm>
            <a:prstGeom prst="homePlate">
              <a:avLst/>
            </a:prstGeom>
            <a:solidFill>
              <a:schemeClr val="bg1">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smtClean="0">
                  <a:latin typeface="+mj-ea"/>
                  <a:ea typeface="+mj-ea"/>
                </a:rPr>
                <a:t>1</a:t>
              </a:r>
              <a:endParaRPr lang="zh-CN" altLang="en-US" sz="3200" dirty="0">
                <a:latin typeface="+mj-ea"/>
                <a:ea typeface="+mj-ea"/>
              </a:endParaRPr>
            </a:p>
          </p:txBody>
        </p:sp>
        <p:sp>
          <p:nvSpPr>
            <p:cNvPr id="9" name="燕尾形 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索引简介</a:t>
              </a:r>
              <a:endParaRPr lang="zh-CN" altLang="en-US" sz="3200" dirty="0">
                <a:solidFill>
                  <a:schemeClr val="bg1"/>
                </a:solidFill>
                <a:latin typeface="+mj-ea"/>
                <a:ea typeface="+mj-ea"/>
              </a:endParaRPr>
            </a:p>
          </p:txBody>
        </p:sp>
      </p:grpSp>
      <p:grpSp>
        <p:nvGrpSpPr>
          <p:cNvPr id="23" name="组合 22"/>
          <p:cNvGrpSpPr/>
          <p:nvPr/>
        </p:nvGrpSpPr>
        <p:grpSpPr>
          <a:xfrm>
            <a:off x="1450875" y="4437112"/>
            <a:ext cx="5760641" cy="648072"/>
            <a:chOff x="971600" y="1052736"/>
            <a:chExt cx="5760641" cy="648072"/>
          </a:xfrm>
        </p:grpSpPr>
        <p:sp>
          <p:nvSpPr>
            <p:cNvPr id="24" name="五边形 23"/>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4</a:t>
              </a:r>
              <a:endParaRPr lang="zh-CN" altLang="en-US" sz="3200" dirty="0">
                <a:latin typeface="+mj-ea"/>
                <a:ea typeface="+mj-ea"/>
              </a:endParaRPr>
            </a:p>
          </p:txBody>
        </p:sp>
        <p:sp>
          <p:nvSpPr>
            <p:cNvPr id="25" name="燕尾形 2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solidFill>
                    <a:schemeClr val="bg1"/>
                  </a:solidFill>
                  <a:latin typeface="+mj-ea"/>
                  <a:ea typeface="+mj-ea"/>
                </a:rPr>
                <a:t>Question</a:t>
              </a:r>
              <a:endParaRPr lang="zh-CN" altLang="en-US" sz="3200" dirty="0">
                <a:solidFill>
                  <a:schemeClr val="bg1"/>
                </a:solidFill>
                <a:latin typeface="+mj-ea"/>
                <a:ea typeface="+mj-ea"/>
              </a:endParaRPr>
            </a:p>
          </p:txBody>
        </p:sp>
      </p:grpSp>
      <p:grpSp>
        <p:nvGrpSpPr>
          <p:cNvPr id="27" name="组合 26"/>
          <p:cNvGrpSpPr/>
          <p:nvPr/>
        </p:nvGrpSpPr>
        <p:grpSpPr>
          <a:xfrm>
            <a:off x="1475655" y="3429000"/>
            <a:ext cx="5760641" cy="648072"/>
            <a:chOff x="971600" y="1052736"/>
            <a:chExt cx="5760641" cy="648072"/>
          </a:xfrm>
        </p:grpSpPr>
        <p:sp>
          <p:nvSpPr>
            <p:cNvPr id="28" name="五边形 27"/>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3</a:t>
              </a:r>
              <a:endParaRPr lang="zh-CN" altLang="en-US" sz="3200" dirty="0">
                <a:latin typeface="+mj-ea"/>
                <a:ea typeface="+mj-ea"/>
              </a:endParaRPr>
            </a:p>
          </p:txBody>
        </p:sp>
        <p:sp>
          <p:nvSpPr>
            <p:cNvPr id="29" name="燕尾形 2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锁机制</a:t>
              </a:r>
              <a:endParaRPr lang="zh-CN" altLang="en-US" sz="3200" dirty="0">
                <a:solidFill>
                  <a:schemeClr val="bg1"/>
                </a:solidFill>
                <a:latin typeface="+mj-ea"/>
                <a:ea typeface="+mj-ea"/>
              </a:endParaRPr>
            </a:p>
          </p:txBody>
        </p:sp>
      </p:grpSp>
      <p:grpSp>
        <p:nvGrpSpPr>
          <p:cNvPr id="33" name="组合 32"/>
          <p:cNvGrpSpPr/>
          <p:nvPr/>
        </p:nvGrpSpPr>
        <p:grpSpPr>
          <a:xfrm>
            <a:off x="1475655" y="2420888"/>
            <a:ext cx="5760641" cy="648072"/>
            <a:chOff x="971600" y="1052736"/>
            <a:chExt cx="5760641" cy="648072"/>
          </a:xfrm>
        </p:grpSpPr>
        <p:sp>
          <p:nvSpPr>
            <p:cNvPr id="34" name="五边形 33"/>
            <p:cNvSpPr/>
            <p:nvPr/>
          </p:nvSpPr>
          <p:spPr>
            <a:xfrm>
              <a:off x="971600" y="1052736"/>
              <a:ext cx="653008" cy="648072"/>
            </a:xfrm>
            <a:prstGeom prst="homePlate">
              <a:avLst/>
            </a:prstGeom>
            <a:solidFill>
              <a:srgbClr val="FF33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2</a:t>
              </a:r>
              <a:endParaRPr lang="zh-CN" altLang="en-US" sz="3200" dirty="0">
                <a:latin typeface="+mj-ea"/>
                <a:ea typeface="+mj-ea"/>
              </a:endParaRPr>
            </a:p>
          </p:txBody>
        </p:sp>
        <p:sp>
          <p:nvSpPr>
            <p:cNvPr id="35" name="燕尾形 3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solidFill>
                    <a:schemeClr val="bg1"/>
                  </a:solidFill>
                  <a:latin typeface="+mj-ea"/>
                  <a:ea typeface="+mj-ea"/>
                </a:rPr>
                <a:t>SQL</a:t>
              </a:r>
              <a:r>
                <a:rPr lang="zh-CN" altLang="en-US" sz="3200" dirty="0" smtClean="0">
                  <a:solidFill>
                    <a:schemeClr val="bg1"/>
                  </a:solidFill>
                  <a:latin typeface="+mj-ea"/>
                  <a:ea typeface="+mj-ea"/>
                </a:rPr>
                <a:t>优化</a:t>
              </a:r>
              <a:endParaRPr lang="zh-CN" altLang="en-US" sz="3200" dirty="0">
                <a:solidFill>
                  <a:schemeClr val="bg1"/>
                </a:solidFill>
                <a:latin typeface="+mj-ea"/>
                <a:ea typeface="+mj-ea"/>
              </a:endParaRPr>
            </a:p>
          </p:txBody>
        </p:sp>
      </p:grpSp>
      <p:sp>
        <p:nvSpPr>
          <p:cNvPr id="36" name="标题 3"/>
          <p:cNvSpPr>
            <a:spLocks noGrp="1"/>
          </p:cNvSpPr>
          <p:nvPr>
            <p:ph type="title"/>
          </p:nvPr>
        </p:nvSpPr>
        <p:spPr>
          <a:xfrm>
            <a:off x="539552" y="188640"/>
            <a:ext cx="4464496" cy="548640"/>
          </a:xfrm>
        </p:spPr>
        <p:txBody>
          <a:bodyPr/>
          <a:lstStyle/>
          <a:p>
            <a:r>
              <a:rPr lang="zh-CN" altLang="en-US" sz="3200" dirty="0" smtClean="0"/>
              <a:t>目  录</a:t>
            </a:r>
            <a:endParaRPr lang="zh-CN" altLang="en-US" dirty="0"/>
          </a:p>
        </p:txBody>
      </p:sp>
    </p:spTree>
    <p:extLst>
      <p:ext uri="{BB962C8B-B14F-4D97-AF65-F5344CB8AC3E}">
        <p14:creationId xmlns:p14="http://schemas.microsoft.com/office/powerpoint/2010/main" xmlns="" val="1753401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26</a:t>
            </a:fld>
            <a:endParaRPr lang="en-US" altLang="zh-CN" dirty="0"/>
          </a:p>
        </p:txBody>
      </p:sp>
      <p:sp>
        <p:nvSpPr>
          <p:cNvPr id="4" name="标题 3"/>
          <p:cNvSpPr>
            <a:spLocks noGrp="1"/>
          </p:cNvSpPr>
          <p:nvPr>
            <p:ph type="title"/>
          </p:nvPr>
        </p:nvSpPr>
        <p:spPr/>
        <p:txBody>
          <a:bodyPr/>
          <a:lstStyle/>
          <a:p>
            <a:r>
              <a:rPr lang="zh-CN" altLang="en-US" dirty="0"/>
              <a:t>表结构设计原则</a:t>
            </a:r>
          </a:p>
        </p:txBody>
      </p:sp>
      <p:sp>
        <p:nvSpPr>
          <p:cNvPr id="5" name="内容占位符 4"/>
          <p:cNvSpPr>
            <a:spLocks noGrp="1"/>
          </p:cNvSpPr>
          <p:nvPr>
            <p:ph idx="1"/>
          </p:nvPr>
        </p:nvSpPr>
        <p:spPr>
          <a:xfrm>
            <a:off x="467544" y="908720"/>
            <a:ext cx="8208912" cy="5184576"/>
          </a:xfrm>
        </p:spPr>
        <p:txBody>
          <a:bodyPr>
            <a:normAutofit fontScale="85000" lnSpcReduction="10000"/>
          </a:bodyPr>
          <a:lstStyle/>
          <a:p>
            <a:pPr lvl="1">
              <a:lnSpc>
                <a:spcPct val="150000"/>
              </a:lnSpc>
              <a:buFont typeface="Wingdings" pitchFamily="2" charset="2"/>
              <a:buChar char="l"/>
            </a:pPr>
            <a:r>
              <a:rPr lang="zh-CN" altLang="en-US" sz="2400" dirty="0" smtClean="0"/>
              <a:t>选择合适的数据类型：如果能够定长尽量定长，</a:t>
            </a:r>
            <a:r>
              <a:rPr lang="zh-CN" altLang="en-US" sz="2400" dirty="0"/>
              <a:t>只要能满足你的需求，应尽可能使用更小的数据类型：例如使用</a:t>
            </a:r>
            <a:r>
              <a:rPr lang="en-US" altLang="zh-CN" sz="2400" dirty="0"/>
              <a:t>MEDIUMINT</a:t>
            </a:r>
            <a:r>
              <a:rPr lang="zh-CN" altLang="en-US" sz="2400" dirty="0"/>
              <a:t>代替</a:t>
            </a:r>
            <a:r>
              <a:rPr lang="en-US" altLang="zh-CN" sz="2400" dirty="0" smtClean="0"/>
              <a:t>INT</a:t>
            </a:r>
            <a:r>
              <a:rPr lang="zh-CN" altLang="en-US" sz="2400" dirty="0" smtClean="0"/>
              <a:t>，但要考虑业务扩展。</a:t>
            </a:r>
          </a:p>
          <a:p>
            <a:pPr lvl="1">
              <a:lnSpc>
                <a:spcPct val="150000"/>
              </a:lnSpc>
              <a:buFont typeface="Wingdings" pitchFamily="2" charset="2"/>
              <a:buChar char="l"/>
            </a:pPr>
            <a:r>
              <a:rPr lang="zh-CN" altLang="en-US" sz="2400" dirty="0" smtClean="0"/>
              <a:t> </a:t>
            </a:r>
            <a:r>
              <a:rPr lang="zh-CN" altLang="en-US" sz="2400" dirty="0"/>
              <a:t>不要使用无法加索引的类型作为关键字段，比如 </a:t>
            </a:r>
            <a:r>
              <a:rPr lang="en-US" altLang="zh-CN" sz="2400" dirty="0"/>
              <a:t>text</a:t>
            </a:r>
            <a:r>
              <a:rPr lang="zh-CN" altLang="en-US" sz="2400" dirty="0"/>
              <a:t>类型</a:t>
            </a:r>
          </a:p>
          <a:p>
            <a:pPr lvl="1">
              <a:lnSpc>
                <a:spcPct val="150000"/>
              </a:lnSpc>
              <a:buFont typeface="Wingdings" pitchFamily="2" charset="2"/>
              <a:buChar char="l"/>
            </a:pPr>
            <a:r>
              <a:rPr lang="zh-CN" altLang="en-US" sz="2400" dirty="0"/>
              <a:t> 为了避免联表查询，有时候可以适当的数据冗余，比如  邮箱、姓名</a:t>
            </a:r>
            <a:r>
              <a:rPr lang="zh-CN" altLang="en-US" sz="2400" dirty="0" smtClean="0"/>
              <a:t>这些基本不变的</a:t>
            </a:r>
            <a:r>
              <a:rPr lang="zh-CN" altLang="en-US" sz="2400" dirty="0"/>
              <a:t>数据</a:t>
            </a:r>
          </a:p>
          <a:p>
            <a:pPr lvl="1">
              <a:lnSpc>
                <a:spcPct val="150000"/>
              </a:lnSpc>
              <a:buFont typeface="Wingdings" pitchFamily="2" charset="2"/>
              <a:buChar char="l"/>
            </a:pPr>
            <a:r>
              <a:rPr lang="zh-CN" altLang="en-US" sz="2400" dirty="0"/>
              <a:t> 选择合适的表引擎，有时候 </a:t>
            </a:r>
            <a:r>
              <a:rPr lang="en-US" altLang="zh-CN" sz="2400" dirty="0" err="1"/>
              <a:t>MyISAM</a:t>
            </a:r>
            <a:r>
              <a:rPr lang="en-US" altLang="zh-CN" sz="2400" dirty="0"/>
              <a:t> </a:t>
            </a:r>
            <a:r>
              <a:rPr lang="zh-CN" altLang="en-US" sz="2400" dirty="0"/>
              <a:t>适合，有时候  </a:t>
            </a:r>
            <a:r>
              <a:rPr lang="en-US" altLang="zh-CN" sz="2400" dirty="0" err="1"/>
              <a:t>InnoDB</a:t>
            </a:r>
            <a:r>
              <a:rPr lang="zh-CN" altLang="en-US" sz="2400" dirty="0"/>
              <a:t>适合</a:t>
            </a:r>
          </a:p>
          <a:p>
            <a:pPr lvl="1">
              <a:lnSpc>
                <a:spcPct val="150000"/>
              </a:lnSpc>
              <a:buFont typeface="Wingdings" pitchFamily="2" charset="2"/>
              <a:buChar char="l"/>
            </a:pPr>
            <a:r>
              <a:rPr lang="zh-CN" altLang="en-US" sz="2400" dirty="0"/>
              <a:t> 为保证查询性能，最好每个表都建立有 </a:t>
            </a:r>
            <a:r>
              <a:rPr lang="en-US" altLang="zh-CN" sz="2400" dirty="0" err="1"/>
              <a:t>auto_increment</a:t>
            </a:r>
            <a:r>
              <a:rPr lang="en-US" altLang="zh-CN" sz="2400" dirty="0"/>
              <a:t>  </a:t>
            </a:r>
            <a:r>
              <a:rPr lang="zh-CN" altLang="en-US" sz="2400" dirty="0"/>
              <a:t>字段， 建立合适的数据库索引</a:t>
            </a:r>
          </a:p>
          <a:p>
            <a:pPr lvl="1">
              <a:lnSpc>
                <a:spcPct val="150000"/>
              </a:lnSpc>
              <a:buFont typeface="Wingdings" pitchFamily="2" charset="2"/>
              <a:buChar char="l"/>
            </a:pPr>
            <a:r>
              <a:rPr lang="zh-CN" altLang="en-US" sz="2400" dirty="0"/>
              <a:t> 最好给每个字段都设定 </a:t>
            </a:r>
            <a:r>
              <a:rPr lang="en-US" altLang="zh-CN" sz="2400" dirty="0"/>
              <a:t>default </a:t>
            </a:r>
            <a:r>
              <a:rPr lang="zh-CN" altLang="en-US" sz="2400" dirty="0" smtClean="0"/>
              <a:t>值</a:t>
            </a:r>
            <a:endParaRPr lang="en-US" altLang="zh-CN" sz="2400" dirty="0" smtClean="0"/>
          </a:p>
          <a:p>
            <a:pPr lvl="1">
              <a:lnSpc>
                <a:spcPct val="150000"/>
              </a:lnSpc>
              <a:buFont typeface="Wingdings" pitchFamily="2" charset="2"/>
              <a:buChar char="l"/>
            </a:pPr>
            <a:r>
              <a:rPr lang="zh-CN" altLang="en-US" sz="2400" dirty="0" smtClean="0"/>
              <a:t>根据业务适当分区（</a:t>
            </a:r>
            <a:r>
              <a:rPr lang="en-US" altLang="zh-CN" sz="2400" dirty="0" smtClean="0"/>
              <a:t>partition</a:t>
            </a:r>
            <a:r>
              <a:rPr lang="zh-CN" altLang="en-US" sz="2400" dirty="0" smtClean="0"/>
              <a:t>）数据</a:t>
            </a:r>
            <a:endParaRPr lang="zh-CN" altLang="en-US" sz="2400" dirty="0"/>
          </a:p>
        </p:txBody>
      </p:sp>
    </p:spTree>
    <p:extLst>
      <p:ext uri="{BB962C8B-B14F-4D97-AF65-F5344CB8AC3E}">
        <p14:creationId xmlns:p14="http://schemas.microsoft.com/office/powerpoint/2010/main" xmlns="" val="230026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27</a:t>
            </a:fld>
            <a:endParaRPr lang="en-US" altLang="zh-CN" dirty="0"/>
          </a:p>
        </p:txBody>
      </p:sp>
      <p:sp>
        <p:nvSpPr>
          <p:cNvPr id="4" name="标题 3"/>
          <p:cNvSpPr>
            <a:spLocks noGrp="1"/>
          </p:cNvSpPr>
          <p:nvPr>
            <p:ph type="title"/>
          </p:nvPr>
        </p:nvSpPr>
        <p:spPr/>
        <p:txBody>
          <a:bodyPr/>
          <a:lstStyle/>
          <a:p>
            <a:r>
              <a:rPr lang="zh-CN" altLang="en-US" dirty="0"/>
              <a:t>表结构设计原则</a:t>
            </a:r>
          </a:p>
        </p:txBody>
      </p:sp>
      <p:sp>
        <p:nvSpPr>
          <p:cNvPr id="5" name="内容占位符 4"/>
          <p:cNvSpPr>
            <a:spLocks noGrp="1"/>
          </p:cNvSpPr>
          <p:nvPr>
            <p:ph idx="1"/>
          </p:nvPr>
        </p:nvSpPr>
        <p:spPr>
          <a:xfrm>
            <a:off x="467544" y="908720"/>
            <a:ext cx="8208912" cy="5184576"/>
          </a:xfrm>
        </p:spPr>
        <p:txBody>
          <a:bodyPr>
            <a:normAutofit/>
          </a:bodyPr>
          <a:lstStyle/>
          <a:p>
            <a:pPr lvl="1">
              <a:lnSpc>
                <a:spcPct val="150000"/>
              </a:lnSpc>
              <a:buFont typeface="Wingdings" pitchFamily="2" charset="2"/>
              <a:buChar char="l"/>
            </a:pPr>
            <a:r>
              <a:rPr lang="zh-CN" altLang="en-US" sz="2400" dirty="0" smtClean="0"/>
              <a:t>尽量</a:t>
            </a:r>
            <a:r>
              <a:rPr lang="zh-CN" altLang="en-US" sz="2400" dirty="0"/>
              <a:t>把所有的列设置为</a:t>
            </a:r>
            <a:r>
              <a:rPr lang="en-US" altLang="zh-CN" sz="2400" dirty="0"/>
              <a:t>NOT NULL</a:t>
            </a:r>
            <a:r>
              <a:rPr lang="zh-CN" altLang="en-US" sz="2400" dirty="0"/>
              <a:t>，如果你要保存</a:t>
            </a:r>
            <a:r>
              <a:rPr lang="en-US" altLang="zh-CN" sz="2400" dirty="0"/>
              <a:t>NULL</a:t>
            </a:r>
            <a:r>
              <a:rPr lang="zh-CN" altLang="en-US" sz="2400" dirty="0"/>
              <a:t>，手动去设置它，而不是把它设为默认值</a:t>
            </a:r>
            <a:r>
              <a:rPr lang="zh-CN" altLang="en-US" sz="2400" dirty="0" smtClean="0"/>
              <a:t>。</a:t>
            </a:r>
            <a:endParaRPr lang="en-US" altLang="zh-CN" sz="2400" dirty="0" smtClean="0"/>
          </a:p>
          <a:p>
            <a:pPr lvl="1">
              <a:lnSpc>
                <a:spcPct val="150000"/>
              </a:lnSpc>
              <a:buFont typeface="Wingdings" pitchFamily="2" charset="2"/>
              <a:buChar char="l"/>
            </a:pPr>
            <a:r>
              <a:rPr lang="zh-CN" altLang="en-US" sz="2400" dirty="0" smtClean="0"/>
              <a:t>尽量</a:t>
            </a:r>
            <a:r>
              <a:rPr lang="zh-CN" altLang="en-US" sz="2400" dirty="0"/>
              <a:t>少用</a:t>
            </a:r>
            <a:r>
              <a:rPr lang="en-US" altLang="zh-CN" sz="2400" dirty="0"/>
              <a:t>VARCHAR</a:t>
            </a:r>
            <a:r>
              <a:rPr lang="zh-CN" altLang="en-US" sz="2400" dirty="0"/>
              <a:t>、</a:t>
            </a:r>
            <a:r>
              <a:rPr lang="en-US" altLang="zh-CN" sz="2400" dirty="0"/>
              <a:t>TEXT</a:t>
            </a:r>
            <a:r>
              <a:rPr lang="zh-CN" altLang="en-US" sz="2400" dirty="0"/>
              <a:t>、</a:t>
            </a:r>
            <a:r>
              <a:rPr lang="en-US" altLang="zh-CN" sz="2400" dirty="0"/>
              <a:t>BLOB</a:t>
            </a:r>
            <a:r>
              <a:rPr lang="zh-CN" altLang="en-US" sz="2400" dirty="0" smtClean="0"/>
              <a:t>类型</a:t>
            </a:r>
            <a:endParaRPr lang="en-US" altLang="zh-CN" sz="2400" dirty="0" smtClean="0"/>
          </a:p>
        </p:txBody>
      </p:sp>
    </p:spTree>
    <p:extLst>
      <p:ext uri="{BB962C8B-B14F-4D97-AF65-F5344CB8AC3E}">
        <p14:creationId xmlns:p14="http://schemas.microsoft.com/office/powerpoint/2010/main" xmlns="" val="837165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28</a:t>
            </a:fld>
            <a:endParaRPr lang="en-US" altLang="zh-CN" dirty="0"/>
          </a:p>
        </p:txBody>
      </p:sp>
      <p:sp>
        <p:nvSpPr>
          <p:cNvPr id="4" name="标题 3"/>
          <p:cNvSpPr>
            <a:spLocks noGrp="1"/>
          </p:cNvSpPr>
          <p:nvPr>
            <p:ph type="title"/>
          </p:nvPr>
        </p:nvSpPr>
        <p:spPr/>
        <p:txBody>
          <a:bodyPr/>
          <a:lstStyle/>
          <a:p>
            <a:r>
              <a:rPr lang="zh-CN" altLang="en-US" dirty="0" smtClean="0"/>
              <a:t>分析</a:t>
            </a:r>
            <a:r>
              <a:rPr lang="en-US" altLang="zh-CN" dirty="0" smtClean="0"/>
              <a:t>SQL</a:t>
            </a:r>
            <a:r>
              <a:rPr lang="zh-CN" altLang="en-US" dirty="0" smtClean="0"/>
              <a:t>效率方法</a:t>
            </a:r>
            <a:endParaRPr lang="zh-CN" altLang="en-US" dirty="0"/>
          </a:p>
        </p:txBody>
      </p:sp>
      <p:sp>
        <p:nvSpPr>
          <p:cNvPr id="5" name="内容占位符 4"/>
          <p:cNvSpPr>
            <a:spLocks noGrp="1"/>
          </p:cNvSpPr>
          <p:nvPr>
            <p:ph idx="1"/>
          </p:nvPr>
        </p:nvSpPr>
        <p:spPr>
          <a:xfrm>
            <a:off x="467544" y="908720"/>
            <a:ext cx="8208912" cy="5184576"/>
          </a:xfrm>
        </p:spPr>
        <p:txBody>
          <a:bodyPr>
            <a:normAutofit/>
          </a:bodyPr>
          <a:lstStyle/>
          <a:p>
            <a:pPr lvl="1">
              <a:lnSpc>
                <a:spcPct val="150000"/>
              </a:lnSpc>
              <a:buFont typeface="Wingdings" pitchFamily="2" charset="2"/>
              <a:buChar char="l"/>
            </a:pPr>
            <a:r>
              <a:rPr lang="en-US" altLang="zh-CN" sz="2400" dirty="0" smtClean="0"/>
              <a:t>Explain </a:t>
            </a:r>
            <a:r>
              <a:rPr lang="zh-CN" altLang="en-US" sz="2400" dirty="0"/>
              <a:t>分析</a:t>
            </a:r>
            <a:r>
              <a:rPr lang="en-US" altLang="zh-CN" sz="2400" dirty="0"/>
              <a:t>SQL</a:t>
            </a:r>
            <a:r>
              <a:rPr lang="zh-CN" altLang="en-US" sz="2400" dirty="0"/>
              <a:t>的效率，观察表的执行顺序，使用了哪列索引，</a:t>
            </a:r>
            <a:r>
              <a:rPr lang="en-US" altLang="zh-CN" sz="2400" dirty="0"/>
              <a:t>MySQL</a:t>
            </a:r>
            <a:r>
              <a:rPr lang="zh-CN" altLang="en-US" sz="2400" dirty="0"/>
              <a:t>认为在查询中应该检索的记录数 ，一定要避免</a:t>
            </a:r>
            <a:r>
              <a:rPr lang="en-US" altLang="zh-CN" sz="2400" dirty="0"/>
              <a:t>Using </a:t>
            </a:r>
            <a:r>
              <a:rPr lang="en-US" altLang="zh-CN" sz="2400" dirty="0" err="1"/>
              <a:t>filesort</a:t>
            </a:r>
            <a:r>
              <a:rPr lang="en-US" altLang="zh-CN" sz="2400" dirty="0"/>
              <a:t> </a:t>
            </a:r>
            <a:r>
              <a:rPr lang="zh-CN" altLang="zh-CN" sz="2400" dirty="0"/>
              <a:t>和 </a:t>
            </a:r>
            <a:r>
              <a:rPr lang="en-US" altLang="zh-CN" sz="2400" dirty="0"/>
              <a:t>Using temporary</a:t>
            </a:r>
            <a:endParaRPr lang="zh-CN" altLang="en-US" sz="2400" dirty="0"/>
          </a:p>
          <a:p>
            <a:pPr lvl="1">
              <a:lnSpc>
                <a:spcPct val="150000"/>
              </a:lnSpc>
              <a:buFont typeface="Wingdings" pitchFamily="2" charset="2"/>
              <a:buChar char="l"/>
            </a:pPr>
            <a:r>
              <a:rPr lang="zh-CN" altLang="en-US" sz="2400" dirty="0"/>
              <a:t>使用</a:t>
            </a:r>
            <a:r>
              <a:rPr lang="en-US" altLang="zh-CN" sz="2400" dirty="0"/>
              <a:t>profile</a:t>
            </a:r>
            <a:r>
              <a:rPr lang="zh-CN" altLang="en-US" sz="2400" dirty="0"/>
              <a:t>剖析</a:t>
            </a:r>
            <a:r>
              <a:rPr lang="en-US" altLang="zh-CN" sz="2400" dirty="0"/>
              <a:t>SQL</a:t>
            </a:r>
            <a:r>
              <a:rPr lang="zh-CN" altLang="en-US" sz="2400" dirty="0"/>
              <a:t>执行具体过程</a:t>
            </a:r>
          </a:p>
          <a:p>
            <a:pPr lvl="1">
              <a:lnSpc>
                <a:spcPct val="150000"/>
              </a:lnSpc>
              <a:buFont typeface="Wingdings" pitchFamily="2" charset="2"/>
              <a:buChar char="l"/>
            </a:pPr>
            <a:r>
              <a:rPr lang="zh-CN" altLang="zh-CN" sz="2400" dirty="0"/>
              <a:t>使用 </a:t>
            </a:r>
            <a:r>
              <a:rPr lang="en-US" altLang="zh-CN" sz="2400" dirty="0"/>
              <a:t>SHOW FULL PROCESSLIST </a:t>
            </a:r>
            <a:r>
              <a:rPr lang="zh-CN" altLang="zh-CN" sz="2400" dirty="0"/>
              <a:t>来查看当前</a:t>
            </a:r>
            <a:r>
              <a:rPr lang="en-US" altLang="zh-CN" sz="2400" dirty="0"/>
              <a:t>MySQL</a:t>
            </a:r>
            <a:r>
              <a:rPr lang="zh-CN" altLang="zh-CN" sz="2400" dirty="0"/>
              <a:t>服务器线程 执行情况，是否锁表，</a:t>
            </a:r>
            <a:r>
              <a:rPr lang="zh-CN" altLang="en-US" sz="2400" dirty="0"/>
              <a:t>和</a:t>
            </a:r>
            <a:r>
              <a:rPr lang="zh-CN" altLang="zh-CN" sz="2400" dirty="0"/>
              <a:t>查看相应的</a:t>
            </a:r>
            <a:r>
              <a:rPr lang="en-US" altLang="zh-CN" sz="2400" dirty="0"/>
              <a:t>SQL</a:t>
            </a:r>
            <a:r>
              <a:rPr lang="zh-CN" altLang="zh-CN" sz="2400" dirty="0" smtClean="0"/>
              <a:t>语句</a:t>
            </a:r>
            <a:endParaRPr lang="en-US" altLang="zh-CN" sz="2400" dirty="0" smtClean="0"/>
          </a:p>
          <a:p>
            <a:pPr lvl="1">
              <a:lnSpc>
                <a:spcPct val="150000"/>
              </a:lnSpc>
              <a:buFont typeface="Wingdings" pitchFamily="2" charset="2"/>
              <a:buChar char="l"/>
            </a:pPr>
            <a:r>
              <a:rPr lang="zh-CN" altLang="en-US" sz="2400" dirty="0" smtClean="0"/>
              <a:t>打开慢查询日志，找出执行效率慢的</a:t>
            </a:r>
            <a:r>
              <a:rPr lang="en-US" altLang="zh-CN" sz="2400" dirty="0" smtClean="0"/>
              <a:t>SQL</a:t>
            </a:r>
            <a:r>
              <a:rPr lang="zh-CN" altLang="en-US" sz="2400" dirty="0" smtClean="0"/>
              <a:t>语句。</a:t>
            </a:r>
            <a:endParaRPr lang="en-US" altLang="zh-CN" sz="2400" dirty="0" smtClean="0"/>
          </a:p>
          <a:p>
            <a:pPr lvl="1">
              <a:lnSpc>
                <a:spcPct val="150000"/>
              </a:lnSpc>
              <a:buFont typeface="Wingdings" pitchFamily="2" charset="2"/>
              <a:buChar char="l"/>
            </a:pPr>
            <a:r>
              <a:rPr lang="en-US" altLang="zh-CN" sz="2400" dirty="0" smtClean="0"/>
              <a:t>Select SQL_NO_CACHE * from</a:t>
            </a:r>
            <a:endParaRPr lang="en-US" altLang="zh-CN" sz="2400" dirty="0"/>
          </a:p>
          <a:p>
            <a:pPr lvl="1">
              <a:lnSpc>
                <a:spcPct val="150000"/>
              </a:lnSpc>
              <a:buFont typeface="Wingdings" pitchFamily="2" charset="2"/>
              <a:buChar char="l"/>
            </a:pPr>
            <a:endParaRPr lang="zh-CN" altLang="en-US" sz="2400" dirty="0"/>
          </a:p>
        </p:txBody>
      </p:sp>
    </p:spTree>
    <p:extLst>
      <p:ext uri="{BB962C8B-B14F-4D97-AF65-F5344CB8AC3E}">
        <p14:creationId xmlns:p14="http://schemas.microsoft.com/office/powerpoint/2010/main" xmlns="" val="3980935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29</a:t>
            </a:fld>
            <a:endParaRPr lang="en-US" altLang="zh-CN" dirty="0"/>
          </a:p>
        </p:txBody>
      </p:sp>
      <p:sp>
        <p:nvSpPr>
          <p:cNvPr id="4" name="标题 3"/>
          <p:cNvSpPr>
            <a:spLocks noGrp="1"/>
          </p:cNvSpPr>
          <p:nvPr>
            <p:ph type="title"/>
          </p:nvPr>
        </p:nvSpPr>
        <p:spPr/>
        <p:txBody>
          <a:bodyPr/>
          <a:lstStyle/>
          <a:p>
            <a:r>
              <a:rPr lang="zh-CN" altLang="en-US" dirty="0"/>
              <a:t>最左前缀原理与相关优化</a:t>
            </a:r>
          </a:p>
        </p:txBody>
      </p:sp>
      <p:sp>
        <p:nvSpPr>
          <p:cNvPr id="5" name="内容占位符 4"/>
          <p:cNvSpPr>
            <a:spLocks noGrp="1"/>
          </p:cNvSpPr>
          <p:nvPr>
            <p:ph idx="1"/>
          </p:nvPr>
        </p:nvSpPr>
        <p:spPr>
          <a:xfrm>
            <a:off x="467544" y="980728"/>
            <a:ext cx="8352928" cy="5040560"/>
          </a:xfrm>
        </p:spPr>
        <p:txBody>
          <a:bodyPr>
            <a:normAutofit lnSpcReduction="10000"/>
          </a:bodyPr>
          <a:lstStyle/>
          <a:p>
            <a:pPr marL="0" lvl="1" indent="0">
              <a:buNone/>
            </a:pPr>
            <a:r>
              <a:rPr lang="en-US" altLang="zh-CN" sz="2400" dirty="0"/>
              <a:t>SHOW INDEX FROM </a:t>
            </a:r>
            <a:r>
              <a:rPr lang="en-US" altLang="zh-CN" sz="2400" dirty="0" err="1"/>
              <a:t>employees.titles</a:t>
            </a:r>
            <a:r>
              <a:rPr lang="en-US" altLang="zh-CN" sz="2400" dirty="0"/>
              <a:t>;</a:t>
            </a:r>
          </a:p>
          <a:p>
            <a:pPr marL="0" lvl="1" indent="0">
              <a:buNone/>
            </a:pPr>
            <a:r>
              <a:rPr lang="en-US" altLang="zh-CN" sz="2400" dirty="0"/>
              <a:t>+--------+------------+----------+--------------+-------------+-----------+-------------+------+------------+</a:t>
            </a:r>
          </a:p>
          <a:p>
            <a:pPr marL="0" lvl="1" indent="0">
              <a:buNone/>
            </a:pPr>
            <a:r>
              <a:rPr lang="en-US" altLang="zh-CN" sz="2400" dirty="0"/>
              <a:t>| Table | </a:t>
            </a:r>
            <a:r>
              <a:rPr lang="en-US" altLang="zh-CN" sz="2400" dirty="0" err="1"/>
              <a:t>Non_unique</a:t>
            </a:r>
            <a:r>
              <a:rPr lang="en-US" altLang="zh-CN" sz="2400" dirty="0"/>
              <a:t> | </a:t>
            </a:r>
            <a:r>
              <a:rPr lang="en-US" altLang="zh-CN" sz="2400" dirty="0" err="1"/>
              <a:t>Key_name</a:t>
            </a:r>
            <a:r>
              <a:rPr lang="en-US" altLang="zh-CN" sz="2400" dirty="0"/>
              <a:t> | </a:t>
            </a:r>
            <a:r>
              <a:rPr lang="en-US" altLang="zh-CN" sz="2400" dirty="0" err="1"/>
              <a:t>Seq_in_index</a:t>
            </a:r>
            <a:r>
              <a:rPr lang="en-US" altLang="zh-CN" sz="2400" dirty="0"/>
              <a:t> | </a:t>
            </a:r>
            <a:r>
              <a:rPr lang="en-US" altLang="zh-CN" sz="2400" dirty="0" err="1"/>
              <a:t>Column_name</a:t>
            </a:r>
            <a:r>
              <a:rPr lang="en-US" altLang="zh-CN" sz="2400" dirty="0"/>
              <a:t> | Collation | Cardinality | Null | </a:t>
            </a:r>
            <a:r>
              <a:rPr lang="en-US" altLang="zh-CN" sz="2400" dirty="0" err="1"/>
              <a:t>Index_type</a:t>
            </a:r>
            <a:r>
              <a:rPr lang="en-US" altLang="zh-CN" sz="2400" dirty="0"/>
              <a:t> |</a:t>
            </a:r>
          </a:p>
          <a:p>
            <a:pPr marL="0" lvl="1" indent="0">
              <a:buNone/>
            </a:pPr>
            <a:r>
              <a:rPr lang="en-US" altLang="zh-CN" sz="2400" dirty="0"/>
              <a:t>+--------+------------+----------+--------------+-------------+-----------+-------------+------+------------+</a:t>
            </a:r>
          </a:p>
          <a:p>
            <a:pPr marL="0" lvl="1" indent="0">
              <a:buNone/>
            </a:pPr>
            <a:r>
              <a:rPr lang="en-US" altLang="zh-CN" sz="2400" dirty="0"/>
              <a:t>| titles | 0 | PRIMARY | 1 | </a:t>
            </a:r>
            <a:r>
              <a:rPr lang="en-US" altLang="zh-CN" sz="2400" dirty="0" err="1"/>
              <a:t>emp_no</a:t>
            </a:r>
            <a:r>
              <a:rPr lang="en-US" altLang="zh-CN" sz="2400" dirty="0"/>
              <a:t> | A | NULL | | BTREE |</a:t>
            </a:r>
          </a:p>
          <a:p>
            <a:pPr marL="0" lvl="1" indent="0">
              <a:buNone/>
            </a:pPr>
            <a:r>
              <a:rPr lang="en-US" altLang="zh-CN" sz="2400" dirty="0"/>
              <a:t>| titles | 0 | PRIMARY | 2 | title | A | NULL | | BTREE |</a:t>
            </a:r>
          </a:p>
          <a:p>
            <a:pPr marL="0" lvl="1" indent="0">
              <a:buNone/>
            </a:pPr>
            <a:r>
              <a:rPr lang="en-US" altLang="zh-CN" sz="2400" dirty="0"/>
              <a:t>| titles | 0 | PRIMARY | 3 | </a:t>
            </a:r>
            <a:r>
              <a:rPr lang="en-US" altLang="zh-CN" sz="2400" dirty="0" err="1"/>
              <a:t>from_date</a:t>
            </a:r>
            <a:r>
              <a:rPr lang="en-US" altLang="zh-CN" sz="2400" dirty="0"/>
              <a:t> | A | 443308 | | BTREE </a:t>
            </a:r>
            <a:r>
              <a:rPr lang="en-US" altLang="zh-CN" sz="2400" dirty="0" smtClean="0"/>
              <a:t>|</a:t>
            </a:r>
          </a:p>
          <a:p>
            <a:pPr marL="0" lvl="1" indent="0">
              <a:buNone/>
            </a:pPr>
            <a:r>
              <a:rPr lang="en-US" altLang="zh-CN" sz="2400" dirty="0" smtClean="0"/>
              <a:t>+--------+------------+----------+--------------+-------------+-----------+-------------+------+------------+</a:t>
            </a:r>
          </a:p>
          <a:p>
            <a:pPr marL="0" lvl="1" indent="0">
              <a:buNone/>
            </a:pPr>
            <a:endParaRPr lang="zh-CN" altLang="en-US" sz="2400" dirty="0"/>
          </a:p>
        </p:txBody>
      </p:sp>
    </p:spTree>
    <p:extLst>
      <p:ext uri="{BB962C8B-B14F-4D97-AF65-F5344CB8AC3E}">
        <p14:creationId xmlns:p14="http://schemas.microsoft.com/office/powerpoint/2010/main" xmlns="" val="21800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a:t>
            </a:fld>
            <a:endParaRPr lang="en-US" altLang="zh-CN" dirty="0"/>
          </a:p>
        </p:txBody>
      </p:sp>
      <p:sp>
        <p:nvSpPr>
          <p:cNvPr id="4" name="标题 3"/>
          <p:cNvSpPr>
            <a:spLocks noGrp="1"/>
          </p:cNvSpPr>
          <p:nvPr>
            <p:ph type="title"/>
          </p:nvPr>
        </p:nvSpPr>
        <p:spPr/>
        <p:txBody>
          <a:bodyPr/>
          <a:lstStyle/>
          <a:p>
            <a:r>
              <a:rPr lang="zh-CN" altLang="en-US" dirty="0" smtClean="0">
                <a:solidFill>
                  <a:srgbClr val="000000"/>
                </a:solidFill>
                <a:ea typeface="DejaVu Sans" pitchFamily="16" charset="0"/>
                <a:cs typeface="DejaVu Sans" pitchFamily="16" charset="0"/>
              </a:rPr>
              <a:t>什么是</a:t>
            </a:r>
            <a:r>
              <a:rPr lang="zh-CN" altLang="en-US" dirty="0">
                <a:solidFill>
                  <a:srgbClr val="000000"/>
                </a:solidFill>
                <a:ea typeface="DejaVu Sans" pitchFamily="16" charset="0"/>
                <a:cs typeface="DejaVu Sans" pitchFamily="16" charset="0"/>
              </a:rPr>
              <a:t>索引</a:t>
            </a:r>
            <a:endParaRPr lang="zh-CN" altLang="en-US" cap="none" dirty="0"/>
          </a:p>
        </p:txBody>
      </p:sp>
      <p:sp>
        <p:nvSpPr>
          <p:cNvPr id="8" name="内容占位符 4"/>
          <p:cNvSpPr>
            <a:spLocks noGrp="1"/>
          </p:cNvSpPr>
          <p:nvPr>
            <p:ph idx="1"/>
          </p:nvPr>
        </p:nvSpPr>
        <p:spPr>
          <a:xfrm>
            <a:off x="179512" y="908720"/>
            <a:ext cx="8856984" cy="5184576"/>
          </a:xfrm>
        </p:spPr>
        <p:txBody>
          <a:bodyPr>
            <a:normAutofit lnSpcReduction="10000"/>
          </a:bodyPr>
          <a:lstStyle/>
          <a:p>
            <a:pPr lvl="1">
              <a:buFont typeface="Wingdings" pitchFamily="2" charset="2"/>
              <a:buChar char="l"/>
            </a:pPr>
            <a:r>
              <a:rPr lang="en-US" altLang="zh-CN" sz="2400" dirty="0" smtClean="0"/>
              <a:t>select * from Score where score=“77”</a:t>
            </a:r>
            <a:r>
              <a:rPr lang="zh-CN" altLang="en-US" sz="2400" dirty="0" smtClean="0"/>
              <a:t>；</a:t>
            </a:r>
            <a:endParaRPr lang="en-US" altLang="zh-CN" sz="2400" dirty="0" smtClean="0"/>
          </a:p>
          <a:p>
            <a:pPr marL="0" lvl="1" indent="0">
              <a:buNone/>
            </a:pPr>
            <a:r>
              <a:rPr lang="en-US" altLang="zh-CN" sz="2400" dirty="0" err="1" smtClean="0"/>
              <a:t>id,name,class</a:t>
            </a:r>
            <a:r>
              <a:rPr lang="en-US" altLang="zh-CN" sz="2400" dirty="0" smtClean="0"/>
              <a:t>,…,…,…,</a:t>
            </a:r>
            <a:r>
              <a:rPr lang="en-US" altLang="zh-CN" sz="2400" dirty="0" err="1" smtClean="0">
                <a:solidFill>
                  <a:srgbClr val="FF0000"/>
                </a:solidFill>
              </a:rPr>
              <a:t>score,</a:t>
            </a:r>
            <a:r>
              <a:rPr lang="en-US" altLang="zh-CN" sz="2400" dirty="0" err="1" smtClean="0"/>
              <a:t>desc,date</a:t>
            </a:r>
            <a:r>
              <a:rPr lang="en-US" altLang="zh-CN" sz="2400" dirty="0" smtClean="0"/>
              <a:t>,</a:t>
            </a:r>
          </a:p>
          <a:p>
            <a:pPr marL="0" lvl="1" indent="0">
              <a:buNone/>
            </a:pPr>
            <a:r>
              <a:rPr lang="en-US" altLang="zh-CN" sz="2400" dirty="0" err="1" smtClean="0"/>
              <a:t>id,name,class</a:t>
            </a:r>
            <a:r>
              <a:rPr lang="en-US" altLang="zh-CN" sz="2400" dirty="0" smtClean="0"/>
              <a:t>,…,…,…,</a:t>
            </a:r>
            <a:r>
              <a:rPr lang="en-US" altLang="zh-CN" sz="2400" dirty="0" err="1" smtClean="0">
                <a:solidFill>
                  <a:srgbClr val="FF0000"/>
                </a:solidFill>
              </a:rPr>
              <a:t>score</a:t>
            </a:r>
            <a:r>
              <a:rPr lang="en-US" altLang="zh-CN" sz="2400" dirty="0" err="1" smtClean="0"/>
              <a:t>,desc,date</a:t>
            </a:r>
            <a:r>
              <a:rPr lang="en-US" altLang="zh-CN" sz="2400" dirty="0"/>
              <a:t>,</a:t>
            </a:r>
          </a:p>
          <a:p>
            <a:pPr marL="0" lvl="1" indent="0">
              <a:buNone/>
            </a:pPr>
            <a:r>
              <a:rPr lang="en-US" altLang="zh-CN" sz="2400" dirty="0" err="1" smtClean="0"/>
              <a:t>id,name,class</a:t>
            </a:r>
            <a:r>
              <a:rPr lang="en-US" altLang="zh-CN" sz="2400" dirty="0" smtClean="0"/>
              <a:t>,…,…,…,</a:t>
            </a:r>
            <a:r>
              <a:rPr lang="en-US" altLang="zh-CN" sz="2400" dirty="0" err="1" smtClean="0">
                <a:solidFill>
                  <a:srgbClr val="FF0000"/>
                </a:solidFill>
              </a:rPr>
              <a:t>score</a:t>
            </a:r>
            <a:r>
              <a:rPr lang="en-US" altLang="zh-CN" sz="2400" dirty="0" err="1" smtClean="0"/>
              <a:t>,desc,date</a:t>
            </a:r>
            <a:r>
              <a:rPr lang="en-US" altLang="zh-CN" sz="2400" dirty="0" smtClean="0"/>
              <a:t>,</a:t>
            </a:r>
          </a:p>
          <a:p>
            <a:pPr marL="0" lvl="1" indent="0">
              <a:buNone/>
            </a:pPr>
            <a:r>
              <a:rPr lang="zh-CN" altLang="en-US" sz="2400" dirty="0" smtClean="0"/>
              <a:t>让你实现在</a:t>
            </a:r>
            <a:r>
              <a:rPr lang="en-US" altLang="zh-CN" sz="2400" dirty="0" smtClean="0"/>
              <a:t>1,000,000</a:t>
            </a:r>
            <a:r>
              <a:rPr lang="zh-CN" altLang="en-US" sz="2400" dirty="0" smtClean="0"/>
              <a:t>行文本文件中查找你会怎么做？</a:t>
            </a:r>
            <a:endParaRPr lang="en-US" altLang="zh-CN" sz="2400" dirty="0" smtClean="0"/>
          </a:p>
          <a:p>
            <a:r>
              <a:rPr lang="en-US" altLang="zh-CN" sz="2400" b="0" dirty="0"/>
              <a:t>for( String line : lines){</a:t>
            </a:r>
          </a:p>
          <a:p>
            <a:pPr marL="0" lvl="1" indent="0">
              <a:buNone/>
            </a:pPr>
            <a:r>
              <a:rPr lang="en-US" altLang="zh-CN" sz="2400" dirty="0" smtClean="0"/>
              <a:t>	String</a:t>
            </a:r>
            <a:r>
              <a:rPr lang="en-US" altLang="zh-CN" sz="2400" dirty="0"/>
              <a:t>[] words = </a:t>
            </a:r>
            <a:r>
              <a:rPr lang="en-US" altLang="zh-CN" sz="2400" dirty="0" err="1"/>
              <a:t>line.split</a:t>
            </a:r>
            <a:r>
              <a:rPr lang="en-US" altLang="zh-CN" sz="2400" dirty="0"/>
              <a:t>(",");</a:t>
            </a:r>
          </a:p>
          <a:p>
            <a:pPr marL="0" lvl="1" indent="0">
              <a:buNone/>
            </a:pPr>
            <a:r>
              <a:rPr lang="en-US" altLang="zh-CN" sz="2400" dirty="0" smtClean="0"/>
              <a:t>	for(String </a:t>
            </a:r>
            <a:r>
              <a:rPr lang="en-US" altLang="zh-CN" sz="2400" dirty="0"/>
              <a:t>word : words){</a:t>
            </a:r>
          </a:p>
          <a:p>
            <a:pPr marL="237744" lvl="2" indent="0">
              <a:buNone/>
            </a:pPr>
            <a:r>
              <a:rPr lang="en-US" altLang="zh-CN" sz="2400" dirty="0" smtClean="0"/>
              <a:t>		if(</a:t>
            </a:r>
            <a:r>
              <a:rPr lang="en-US" altLang="zh-CN" sz="2400" dirty="0" err="1" smtClean="0"/>
              <a:t>word.equals</a:t>
            </a:r>
            <a:r>
              <a:rPr lang="en-US" altLang="zh-CN" sz="2400" dirty="0" smtClean="0"/>
              <a:t>(77)){</a:t>
            </a:r>
            <a:endParaRPr lang="en-US" altLang="zh-CN" sz="2400" dirty="0"/>
          </a:p>
          <a:p>
            <a:pPr marL="466344" lvl="3" indent="0">
              <a:buNone/>
            </a:pPr>
            <a:r>
              <a:rPr lang="en-US" altLang="zh-CN" sz="2400" dirty="0" smtClean="0"/>
              <a:t>			</a:t>
            </a:r>
            <a:r>
              <a:rPr lang="en-US" altLang="zh-CN" sz="2400" dirty="0" err="1" smtClean="0"/>
              <a:t>System.out.println</a:t>
            </a:r>
            <a:r>
              <a:rPr lang="en-US" altLang="zh-CN" sz="2400" dirty="0" smtClean="0"/>
              <a:t>(line</a:t>
            </a:r>
            <a:r>
              <a:rPr lang="en-US" altLang="zh-CN" sz="2400" dirty="0"/>
              <a:t>);</a:t>
            </a:r>
          </a:p>
          <a:p>
            <a:pPr marL="237744" lvl="2" indent="0">
              <a:buNone/>
            </a:pPr>
            <a:r>
              <a:rPr lang="en-US" altLang="zh-CN" sz="2400" dirty="0" smtClean="0"/>
              <a:t>		}</a:t>
            </a:r>
            <a:endParaRPr lang="en-US" altLang="zh-CN" sz="2400" dirty="0"/>
          </a:p>
          <a:p>
            <a:pPr marL="0" lvl="1" indent="0">
              <a:buNone/>
            </a:pPr>
            <a:r>
              <a:rPr lang="en-US" altLang="zh-CN" sz="2400" dirty="0" smtClean="0"/>
              <a:t>	}</a:t>
            </a:r>
            <a:endParaRPr lang="en-US" altLang="zh-CN" sz="2400" dirty="0"/>
          </a:p>
          <a:p>
            <a:r>
              <a:rPr lang="en-US" altLang="zh-CN" sz="2400" b="0" dirty="0" smtClean="0"/>
              <a:t>} </a:t>
            </a:r>
            <a:r>
              <a:rPr lang="zh-CN" altLang="en-US" sz="2400" b="0" dirty="0" smtClean="0"/>
              <a:t>一行一行扫描（全表扫描）？太慢，黄花菜都凉了。</a:t>
            </a:r>
            <a:endParaRPr lang="en-US" altLang="zh-CN" sz="2400" b="0" dirty="0"/>
          </a:p>
        </p:txBody>
      </p:sp>
    </p:spTree>
    <p:extLst>
      <p:ext uri="{BB962C8B-B14F-4D97-AF65-F5344CB8AC3E}">
        <p14:creationId xmlns:p14="http://schemas.microsoft.com/office/powerpoint/2010/main" xmlns="" val="4119706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30</a:t>
            </a:fld>
            <a:endParaRPr lang="en-US" altLang="zh-CN" dirty="0"/>
          </a:p>
        </p:txBody>
      </p:sp>
      <p:sp>
        <p:nvSpPr>
          <p:cNvPr id="4" name="标题 3"/>
          <p:cNvSpPr>
            <a:spLocks noGrp="1"/>
          </p:cNvSpPr>
          <p:nvPr>
            <p:ph type="title"/>
          </p:nvPr>
        </p:nvSpPr>
        <p:spPr/>
        <p:txBody>
          <a:bodyPr/>
          <a:lstStyle/>
          <a:p>
            <a:r>
              <a:rPr lang="zh-CN" altLang="en-US" dirty="0"/>
              <a:t>全列匹配</a:t>
            </a:r>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EXPLAIN </a:t>
            </a:r>
            <a:r>
              <a:rPr lang="en-US" altLang="zh-CN" sz="2400" dirty="0"/>
              <a:t>SELECT * FROM </a:t>
            </a:r>
            <a:r>
              <a:rPr lang="en-US" altLang="zh-CN" sz="2400" dirty="0" err="1"/>
              <a:t>employees.titles</a:t>
            </a:r>
            <a:r>
              <a:rPr lang="en-US" altLang="zh-CN" sz="2400" dirty="0"/>
              <a:t> WHERE </a:t>
            </a:r>
            <a:r>
              <a:rPr lang="en-US" altLang="zh-CN" sz="2400" dirty="0" err="1" smtClean="0"/>
              <a:t>emp_no</a:t>
            </a:r>
            <a:r>
              <a:rPr lang="en-US" altLang="zh-CN" sz="2400" dirty="0" smtClean="0"/>
              <a:t>='1' </a:t>
            </a:r>
            <a:r>
              <a:rPr lang="en-US" altLang="zh-CN" sz="2400" dirty="0"/>
              <a:t>AND title='Senior Engineer' AND </a:t>
            </a:r>
            <a:r>
              <a:rPr lang="en-US" altLang="zh-CN" sz="2400" dirty="0" err="1"/>
              <a:t>from_date</a:t>
            </a:r>
            <a:r>
              <a:rPr lang="en-US" altLang="zh-CN" sz="2400" dirty="0"/>
              <a:t>='1986-06-26';</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a:t>
            </a:r>
            <a:r>
              <a:rPr lang="en-US" altLang="zh-CN" sz="2400" dirty="0" err="1"/>
              <a:t>const</a:t>
            </a:r>
            <a:r>
              <a:rPr lang="en-US" altLang="zh-CN" sz="2400" dirty="0"/>
              <a:t> | PRIMARY | PRIMARY | </a:t>
            </a:r>
            <a:r>
              <a:rPr lang="en-US" altLang="zh-CN" sz="2400" dirty="0">
                <a:solidFill>
                  <a:srgbClr val="FF0000"/>
                </a:solidFill>
              </a:rPr>
              <a:t>59</a:t>
            </a:r>
            <a:r>
              <a:rPr lang="en-US" altLang="zh-CN" sz="2400" dirty="0"/>
              <a:t> | </a:t>
            </a:r>
            <a:r>
              <a:rPr lang="en-US" altLang="zh-CN" sz="2400" dirty="0" err="1"/>
              <a:t>const,const,const</a:t>
            </a:r>
            <a:r>
              <a:rPr lang="en-US" altLang="zh-CN" sz="2400" dirty="0"/>
              <a:t> | 1 | |</a:t>
            </a:r>
          </a:p>
          <a:p>
            <a:pPr marL="0" lvl="1" indent="0">
              <a:buNone/>
            </a:pPr>
            <a:r>
              <a:rPr lang="en-US" altLang="zh-CN" sz="2400" dirty="0"/>
              <a:t>+----+-------------+--------+-------+---------------+---------+---------+-------------------+------+-------+</a:t>
            </a:r>
          </a:p>
          <a:p>
            <a:pPr marL="0" lvl="1" indent="0">
              <a:buNone/>
            </a:pPr>
            <a:endParaRPr lang="zh-CN" altLang="en-US" sz="2400" dirty="0"/>
          </a:p>
        </p:txBody>
      </p:sp>
    </p:spTree>
    <p:extLst>
      <p:ext uri="{BB962C8B-B14F-4D97-AF65-F5344CB8AC3E}">
        <p14:creationId xmlns:p14="http://schemas.microsoft.com/office/powerpoint/2010/main" xmlns="" val="3816007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31</a:t>
            </a:fld>
            <a:endParaRPr lang="en-US" altLang="zh-CN" dirty="0"/>
          </a:p>
        </p:txBody>
      </p:sp>
      <p:sp>
        <p:nvSpPr>
          <p:cNvPr id="4" name="标题 3"/>
          <p:cNvSpPr>
            <a:spLocks noGrp="1"/>
          </p:cNvSpPr>
          <p:nvPr>
            <p:ph type="title"/>
          </p:nvPr>
        </p:nvSpPr>
        <p:spPr/>
        <p:txBody>
          <a:bodyPr/>
          <a:lstStyle/>
          <a:p>
            <a:r>
              <a:rPr lang="zh-CN" altLang="en-US" dirty="0"/>
              <a:t>首列匹配</a:t>
            </a:r>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EXPLAIN </a:t>
            </a:r>
            <a:r>
              <a:rPr lang="en-US" altLang="zh-CN" sz="2400" dirty="0"/>
              <a:t>SELECT * FROM </a:t>
            </a:r>
            <a:r>
              <a:rPr lang="en-US" altLang="zh-CN" sz="2400" dirty="0" smtClean="0"/>
              <a:t>titles </a:t>
            </a:r>
            <a:r>
              <a:rPr lang="en-US" altLang="zh-CN" sz="2400" dirty="0"/>
              <a:t>WHERE </a:t>
            </a:r>
            <a:r>
              <a:rPr lang="en-US" altLang="zh-CN" sz="2400" dirty="0" err="1"/>
              <a:t>emp_no</a:t>
            </a:r>
            <a:r>
              <a:rPr lang="en-US" altLang="zh-CN" sz="2400" dirty="0"/>
              <a:t>=</a:t>
            </a:r>
            <a:r>
              <a:rPr lang="en-US" altLang="zh-CN" sz="2400" dirty="0" smtClean="0"/>
              <a:t>'1';</a:t>
            </a:r>
            <a:endParaRPr lang="en-US" altLang="zh-CN" sz="2400" dirty="0"/>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ref | PRIMARY | PRIMARY | </a:t>
            </a:r>
            <a:r>
              <a:rPr lang="en-US" altLang="zh-CN" sz="2400" dirty="0">
                <a:solidFill>
                  <a:srgbClr val="FF0000"/>
                </a:solidFill>
              </a:rPr>
              <a:t>4 </a:t>
            </a:r>
            <a:r>
              <a:rPr lang="en-US" altLang="zh-CN" sz="2400" dirty="0"/>
              <a:t>| </a:t>
            </a:r>
            <a:r>
              <a:rPr lang="en-US" altLang="zh-CN" sz="2400" dirty="0" err="1"/>
              <a:t>const</a:t>
            </a:r>
            <a:r>
              <a:rPr lang="en-US" altLang="zh-CN" sz="2400" dirty="0"/>
              <a:t> | 1 | |</a:t>
            </a:r>
          </a:p>
          <a:p>
            <a:pPr marL="0" lvl="1" indent="0">
              <a:buNone/>
            </a:pPr>
            <a:r>
              <a:rPr lang="en-US" altLang="zh-CN" sz="2400" dirty="0"/>
              <a:t>+----+-------------+--------+------+---------------+---------+---------+-------+------+-------+</a:t>
            </a:r>
          </a:p>
          <a:p>
            <a:pPr marL="0" lvl="1" indent="0">
              <a:buNone/>
            </a:pPr>
            <a:endParaRPr lang="zh-CN" altLang="en-US" sz="2400" dirty="0"/>
          </a:p>
        </p:txBody>
      </p:sp>
    </p:spTree>
    <p:extLst>
      <p:ext uri="{BB962C8B-B14F-4D97-AF65-F5344CB8AC3E}">
        <p14:creationId xmlns:p14="http://schemas.microsoft.com/office/powerpoint/2010/main" xmlns="" val="1453207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32</a:t>
            </a:fld>
            <a:endParaRPr lang="en-US" altLang="zh-CN" dirty="0"/>
          </a:p>
        </p:txBody>
      </p:sp>
      <p:sp>
        <p:nvSpPr>
          <p:cNvPr id="4" name="标题 3"/>
          <p:cNvSpPr>
            <a:spLocks noGrp="1"/>
          </p:cNvSpPr>
          <p:nvPr>
            <p:ph type="title"/>
          </p:nvPr>
        </p:nvSpPr>
        <p:spPr/>
        <p:txBody>
          <a:bodyPr/>
          <a:lstStyle/>
          <a:p>
            <a:r>
              <a:rPr lang="zh-CN" altLang="en-US" dirty="0"/>
              <a:t>第二</a:t>
            </a:r>
            <a:r>
              <a:rPr lang="zh-CN" altLang="en-US" dirty="0" smtClean="0"/>
              <a:t>列未匹配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EXPLAIN </a:t>
            </a:r>
            <a:r>
              <a:rPr lang="en-US" altLang="zh-CN" sz="2400" dirty="0"/>
              <a:t>SELECT * </a:t>
            </a:r>
            <a:r>
              <a:rPr lang="en-US" altLang="zh-CN" sz="2400" dirty="0" smtClean="0"/>
              <a:t>FROM titles </a:t>
            </a:r>
            <a:r>
              <a:rPr lang="en-US" altLang="zh-CN" sz="2400" dirty="0"/>
              <a:t>WHERE </a:t>
            </a:r>
            <a:r>
              <a:rPr lang="en-US" altLang="zh-CN" sz="2400" dirty="0" err="1"/>
              <a:t>emp_no</a:t>
            </a:r>
            <a:r>
              <a:rPr lang="en-US" altLang="zh-CN" sz="2400" dirty="0"/>
              <a:t>=</a:t>
            </a:r>
            <a:r>
              <a:rPr lang="en-US" altLang="zh-CN" sz="2400" dirty="0" smtClean="0"/>
              <a:t>'1' </a:t>
            </a:r>
            <a:r>
              <a:rPr lang="en-US" altLang="zh-CN" sz="2400" dirty="0"/>
              <a:t>AND </a:t>
            </a:r>
            <a:r>
              <a:rPr lang="en-US" altLang="zh-CN" sz="2400" dirty="0" err="1"/>
              <a:t>from_date</a:t>
            </a:r>
            <a:r>
              <a:rPr lang="en-US" altLang="zh-CN" sz="2400" dirty="0"/>
              <a:t>='1986-06-26';</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ref | PRIMARY | PRIMARY | </a:t>
            </a:r>
            <a:r>
              <a:rPr lang="en-US" altLang="zh-CN" sz="2400" dirty="0">
                <a:solidFill>
                  <a:srgbClr val="FF0000"/>
                </a:solidFill>
              </a:rPr>
              <a:t>4</a:t>
            </a:r>
            <a:r>
              <a:rPr lang="en-US" altLang="zh-CN" sz="2400" dirty="0"/>
              <a:t> | </a:t>
            </a:r>
            <a:r>
              <a:rPr lang="en-US" altLang="zh-CN" sz="2400" dirty="0" err="1"/>
              <a:t>const</a:t>
            </a:r>
            <a:r>
              <a:rPr lang="en-US" altLang="zh-CN" sz="2400" dirty="0"/>
              <a:t> | 1 | Using where |</a:t>
            </a:r>
          </a:p>
          <a:p>
            <a:pPr marL="0" lvl="1" indent="0">
              <a:buNone/>
            </a:pPr>
            <a:r>
              <a:rPr lang="en-US" altLang="zh-CN" sz="2400" dirty="0"/>
              <a:t>+----+-------------+--------+------+---------------+---------+---------+-------+------+-------------+</a:t>
            </a:r>
            <a:endParaRPr lang="zh-CN" altLang="en-US" sz="2400" dirty="0"/>
          </a:p>
        </p:txBody>
      </p:sp>
    </p:spTree>
    <p:extLst>
      <p:ext uri="{BB962C8B-B14F-4D97-AF65-F5344CB8AC3E}">
        <p14:creationId xmlns:p14="http://schemas.microsoft.com/office/powerpoint/2010/main" xmlns="" val="3252435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33</a:t>
            </a:fld>
            <a:endParaRPr lang="en-US" altLang="zh-CN" dirty="0"/>
          </a:p>
        </p:txBody>
      </p:sp>
      <p:sp>
        <p:nvSpPr>
          <p:cNvPr id="4" name="标题 3"/>
          <p:cNvSpPr>
            <a:spLocks noGrp="1"/>
          </p:cNvSpPr>
          <p:nvPr>
            <p:ph type="title"/>
          </p:nvPr>
        </p:nvSpPr>
        <p:spPr/>
        <p:txBody>
          <a:bodyPr/>
          <a:lstStyle/>
          <a:p>
            <a:r>
              <a:rPr lang="zh-CN" altLang="en-US" dirty="0" smtClean="0"/>
              <a:t>未匹配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a:t>EXPLAIN SELECT * FROM </a:t>
            </a:r>
            <a:r>
              <a:rPr lang="en-US" altLang="zh-CN" sz="2400" dirty="0" smtClean="0"/>
              <a:t>titles </a:t>
            </a:r>
            <a:r>
              <a:rPr lang="en-US" altLang="zh-CN" sz="2400" dirty="0"/>
              <a:t>WHERE </a:t>
            </a:r>
            <a:r>
              <a:rPr lang="en-US" altLang="zh-CN" sz="2400" dirty="0" err="1"/>
              <a:t>from_date</a:t>
            </a:r>
            <a:r>
              <a:rPr lang="en-US" altLang="zh-CN" sz="2400" dirty="0"/>
              <a:t>='1986-06-26';</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ALL | NULL | NULL | </a:t>
            </a:r>
            <a:r>
              <a:rPr lang="en-US" altLang="zh-CN" sz="2400" dirty="0">
                <a:solidFill>
                  <a:srgbClr val="FF0000"/>
                </a:solidFill>
              </a:rPr>
              <a:t>NULL</a:t>
            </a:r>
            <a:r>
              <a:rPr lang="en-US" altLang="zh-CN" sz="2400" dirty="0"/>
              <a:t> | NULL | 443308 | Using where |</a:t>
            </a:r>
          </a:p>
          <a:p>
            <a:pPr marL="0" lvl="1" indent="0">
              <a:buNone/>
            </a:pPr>
            <a:r>
              <a:rPr lang="en-US" altLang="zh-CN" sz="2400" dirty="0"/>
              <a:t>+----+-------------+--------+------+---------------+------+---------+------+--------+-------------+</a:t>
            </a:r>
          </a:p>
        </p:txBody>
      </p:sp>
    </p:spTree>
    <p:extLst>
      <p:ext uri="{BB962C8B-B14F-4D97-AF65-F5344CB8AC3E}">
        <p14:creationId xmlns:p14="http://schemas.microsoft.com/office/powerpoint/2010/main" xmlns="" val="3816378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34</a:t>
            </a:fld>
            <a:endParaRPr lang="en-US" altLang="zh-CN" dirty="0"/>
          </a:p>
        </p:txBody>
      </p:sp>
      <p:sp>
        <p:nvSpPr>
          <p:cNvPr id="4" name="标题 3"/>
          <p:cNvSpPr>
            <a:spLocks noGrp="1"/>
          </p:cNvSpPr>
          <p:nvPr>
            <p:ph type="title"/>
          </p:nvPr>
        </p:nvSpPr>
        <p:spPr/>
        <p:txBody>
          <a:bodyPr/>
          <a:lstStyle/>
          <a:p>
            <a:r>
              <a:rPr lang="en-US" altLang="zh-CN" dirty="0" smtClean="0"/>
              <a:t>Like</a:t>
            </a:r>
            <a:r>
              <a:rPr lang="zh-CN" altLang="en-US" dirty="0" smtClean="0"/>
              <a:t>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EXPLAIN </a:t>
            </a:r>
            <a:r>
              <a:rPr lang="en-US" altLang="zh-CN" sz="2400" dirty="0"/>
              <a:t>SELECT * FROM </a:t>
            </a:r>
            <a:r>
              <a:rPr lang="en-US" altLang="zh-CN" sz="2400" dirty="0" smtClean="0"/>
              <a:t>titles </a:t>
            </a:r>
            <a:r>
              <a:rPr lang="en-US" altLang="zh-CN" sz="2400" dirty="0"/>
              <a:t>WHERE </a:t>
            </a:r>
            <a:r>
              <a:rPr lang="en-US" altLang="zh-CN" sz="2400" dirty="0" err="1"/>
              <a:t>emp_no</a:t>
            </a:r>
            <a:r>
              <a:rPr lang="en-US" altLang="zh-CN" sz="2400" dirty="0"/>
              <a:t>=</a:t>
            </a:r>
            <a:r>
              <a:rPr lang="en-US" altLang="zh-CN" sz="2400" dirty="0" smtClean="0"/>
              <a:t>'1' </a:t>
            </a:r>
            <a:r>
              <a:rPr lang="en-US" altLang="zh-CN" sz="2400" dirty="0"/>
              <a:t>AND title LIKE 'Senior%';</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range | PRIMARY | PRIMARY | </a:t>
            </a:r>
            <a:r>
              <a:rPr lang="en-US" altLang="zh-CN" sz="2400" dirty="0">
                <a:solidFill>
                  <a:srgbClr val="FF0000"/>
                </a:solidFill>
              </a:rPr>
              <a:t>56</a:t>
            </a:r>
            <a:r>
              <a:rPr lang="en-US" altLang="zh-CN" sz="2400" dirty="0"/>
              <a:t> | NULL | 1 | Using where |</a:t>
            </a:r>
          </a:p>
          <a:p>
            <a:pPr marL="0" lvl="1" indent="0">
              <a:buNone/>
            </a:pPr>
            <a:r>
              <a:rPr lang="en-US" altLang="zh-CN" sz="2400" dirty="0"/>
              <a:t>+----+-------------+--------+-------+---------------+---------+---------+------+------+-------------+</a:t>
            </a:r>
          </a:p>
        </p:txBody>
      </p:sp>
    </p:spTree>
    <p:extLst>
      <p:ext uri="{BB962C8B-B14F-4D97-AF65-F5344CB8AC3E}">
        <p14:creationId xmlns:p14="http://schemas.microsoft.com/office/powerpoint/2010/main" xmlns="" val="3816378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35</a:t>
            </a:fld>
            <a:endParaRPr lang="en-US" altLang="zh-CN" dirty="0"/>
          </a:p>
        </p:txBody>
      </p:sp>
      <p:sp>
        <p:nvSpPr>
          <p:cNvPr id="4" name="标题 3"/>
          <p:cNvSpPr>
            <a:spLocks noGrp="1"/>
          </p:cNvSpPr>
          <p:nvPr>
            <p:ph type="title"/>
          </p:nvPr>
        </p:nvSpPr>
        <p:spPr/>
        <p:txBody>
          <a:bodyPr/>
          <a:lstStyle/>
          <a:p>
            <a:r>
              <a:rPr lang="en-US" altLang="zh-CN" dirty="0" smtClean="0"/>
              <a:t>Like</a:t>
            </a:r>
            <a:r>
              <a:rPr lang="zh-CN" altLang="en-US" dirty="0" smtClean="0"/>
              <a:t>未匹配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a:t>EXPLAIN SELECT * FROM </a:t>
            </a:r>
            <a:r>
              <a:rPr lang="en-US" altLang="zh-CN" sz="2400" dirty="0" smtClean="0"/>
              <a:t>titles </a:t>
            </a:r>
            <a:r>
              <a:rPr lang="en-US" altLang="zh-CN" sz="2400" dirty="0"/>
              <a:t>WHERE </a:t>
            </a:r>
            <a:r>
              <a:rPr lang="en-US" altLang="zh-CN" sz="2400" dirty="0" err="1"/>
              <a:t>emp_no</a:t>
            </a:r>
            <a:r>
              <a:rPr lang="en-US" altLang="zh-CN" sz="2400" dirty="0"/>
              <a:t>=</a:t>
            </a:r>
            <a:r>
              <a:rPr lang="en-US" altLang="zh-CN" sz="2400" dirty="0" smtClean="0"/>
              <a:t>'1' </a:t>
            </a:r>
            <a:r>
              <a:rPr lang="en-US" altLang="zh-CN" sz="2400" dirty="0"/>
              <a:t>AND title LIKE </a:t>
            </a:r>
            <a:r>
              <a:rPr lang="en-US" altLang="zh-CN" sz="2400" dirty="0" smtClean="0"/>
              <a:t>‘%Senior</a:t>
            </a:r>
            <a:r>
              <a:rPr lang="en-US" altLang="zh-CN" sz="2400" dirty="0"/>
              <a:t>%';</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ref | PRIMARY | PRIMARY | </a:t>
            </a:r>
            <a:r>
              <a:rPr lang="en-US" altLang="zh-CN" sz="2400" dirty="0">
                <a:solidFill>
                  <a:srgbClr val="FF0000"/>
                </a:solidFill>
              </a:rPr>
              <a:t>4</a:t>
            </a:r>
            <a:r>
              <a:rPr lang="en-US" altLang="zh-CN" sz="2400" dirty="0"/>
              <a:t> | </a:t>
            </a:r>
            <a:r>
              <a:rPr lang="en-US" altLang="zh-CN" sz="2400" dirty="0" err="1"/>
              <a:t>const</a:t>
            </a:r>
            <a:r>
              <a:rPr lang="en-US" altLang="zh-CN" sz="2400" dirty="0"/>
              <a:t> | 1 | Using where |</a:t>
            </a:r>
          </a:p>
          <a:p>
            <a:pPr marL="0" lvl="1" indent="0">
              <a:buNone/>
            </a:pPr>
            <a:r>
              <a:rPr lang="en-US" altLang="zh-CN" sz="2400" dirty="0"/>
              <a:t>+----+-------------+--------+------+---------------+---------+---------+-------+------+-------------+</a:t>
            </a:r>
            <a:endParaRPr lang="zh-CN" altLang="en-US" sz="2400" dirty="0"/>
          </a:p>
        </p:txBody>
      </p:sp>
    </p:spTree>
    <p:extLst>
      <p:ext uri="{BB962C8B-B14F-4D97-AF65-F5344CB8AC3E}">
        <p14:creationId xmlns:p14="http://schemas.microsoft.com/office/powerpoint/2010/main" xmlns="" val="3816378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36</a:t>
            </a:fld>
            <a:endParaRPr lang="en-US" altLang="zh-CN" dirty="0"/>
          </a:p>
        </p:txBody>
      </p:sp>
      <p:sp>
        <p:nvSpPr>
          <p:cNvPr id="4" name="标题 3"/>
          <p:cNvSpPr>
            <a:spLocks noGrp="1"/>
          </p:cNvSpPr>
          <p:nvPr>
            <p:ph type="title"/>
          </p:nvPr>
        </p:nvSpPr>
        <p:spPr/>
        <p:txBody>
          <a:bodyPr/>
          <a:lstStyle/>
          <a:p>
            <a:r>
              <a:rPr lang="zh-CN" altLang="en-US" dirty="0"/>
              <a:t>范围</a:t>
            </a:r>
            <a:r>
              <a:rPr lang="zh-CN" altLang="en-US" dirty="0" smtClean="0"/>
              <a:t>匹配</a:t>
            </a:r>
            <a:endParaRPr lang="zh-CN" altLang="en-US" dirty="0"/>
          </a:p>
        </p:txBody>
      </p:sp>
      <p:sp>
        <p:nvSpPr>
          <p:cNvPr id="5" name="内容占位符 4"/>
          <p:cNvSpPr>
            <a:spLocks noGrp="1"/>
          </p:cNvSpPr>
          <p:nvPr>
            <p:ph idx="1"/>
          </p:nvPr>
        </p:nvSpPr>
        <p:spPr>
          <a:xfrm>
            <a:off x="467544" y="980728"/>
            <a:ext cx="8352928" cy="5040560"/>
          </a:xfrm>
        </p:spPr>
        <p:txBody>
          <a:bodyPr>
            <a:normAutofit fontScale="92500" lnSpcReduction="10000"/>
          </a:bodyPr>
          <a:lstStyle/>
          <a:p>
            <a:pPr marL="0" lvl="1" indent="0">
              <a:buNone/>
            </a:pPr>
            <a:r>
              <a:rPr lang="en-US" altLang="zh-CN" sz="2400" dirty="0"/>
              <a:t>EXPLAIN SELECT * FROM </a:t>
            </a:r>
            <a:r>
              <a:rPr lang="en-US" altLang="zh-CN" sz="2400" dirty="0" smtClean="0"/>
              <a:t>titles </a:t>
            </a:r>
            <a:r>
              <a:rPr lang="en-US" altLang="zh-CN" sz="2400" dirty="0"/>
              <a:t>WHERE </a:t>
            </a:r>
            <a:r>
              <a:rPr lang="en-US" altLang="zh-CN" sz="2400" dirty="0" err="1"/>
              <a:t>emp_no</a:t>
            </a:r>
            <a:r>
              <a:rPr lang="en-US" altLang="zh-CN" sz="2400" dirty="0"/>
              <a:t>&lt;</a:t>
            </a:r>
            <a:r>
              <a:rPr lang="en-US" altLang="zh-CN" sz="2400" dirty="0" smtClean="0"/>
              <a:t>'12' </a:t>
            </a:r>
            <a:r>
              <a:rPr lang="en-US" altLang="zh-CN" sz="2400" dirty="0"/>
              <a:t>and title='Senior Engineer';</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range | PRIMARY | PRIMARY | </a:t>
            </a:r>
            <a:r>
              <a:rPr lang="en-US" altLang="zh-CN" sz="2400" dirty="0">
                <a:solidFill>
                  <a:srgbClr val="FF0000"/>
                </a:solidFill>
              </a:rPr>
              <a:t>4 </a:t>
            </a:r>
            <a:r>
              <a:rPr lang="en-US" altLang="zh-CN" sz="2400" dirty="0"/>
              <a:t>| NULL | 16 | Using where |</a:t>
            </a:r>
          </a:p>
          <a:p>
            <a:pPr marL="0" lvl="1" indent="0">
              <a:buNone/>
            </a:pPr>
            <a:r>
              <a:rPr lang="en-US" altLang="zh-CN" sz="2400" dirty="0"/>
              <a:t>+----+-------------+--------+-------+---------------+---------+---------+------+------+-------------+</a:t>
            </a:r>
          </a:p>
          <a:p>
            <a:pPr marL="0" lvl="1" indent="0">
              <a:buNone/>
            </a:pPr>
            <a:r>
              <a:rPr lang="zh-CN" altLang="en-US" sz="2400" dirty="0"/>
              <a:t>范围列可以用到索引（必须是最左前缀），但是范围列后面的列无法用到索引。同时，</a:t>
            </a:r>
            <a:r>
              <a:rPr lang="zh-CN" altLang="en-US" sz="2400" dirty="0">
                <a:solidFill>
                  <a:srgbClr val="FF0000"/>
                </a:solidFill>
              </a:rPr>
              <a:t>索引最多用于一个范围列</a:t>
            </a:r>
            <a:r>
              <a:rPr lang="zh-CN" altLang="en-US" sz="2400" dirty="0"/>
              <a:t>，因此如果查询条件中有两个范围列则无法全用到索引。</a:t>
            </a:r>
          </a:p>
        </p:txBody>
      </p:sp>
    </p:spTree>
    <p:extLst>
      <p:ext uri="{BB962C8B-B14F-4D97-AF65-F5344CB8AC3E}">
        <p14:creationId xmlns:p14="http://schemas.microsoft.com/office/powerpoint/2010/main" xmlns="" val="418643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37</a:t>
            </a:fld>
            <a:endParaRPr lang="en-US" altLang="zh-CN" dirty="0"/>
          </a:p>
        </p:txBody>
      </p:sp>
      <p:sp>
        <p:nvSpPr>
          <p:cNvPr id="4" name="标题 3"/>
          <p:cNvSpPr>
            <a:spLocks noGrp="1"/>
          </p:cNvSpPr>
          <p:nvPr>
            <p:ph type="title"/>
          </p:nvPr>
        </p:nvSpPr>
        <p:spPr/>
        <p:txBody>
          <a:bodyPr/>
          <a:lstStyle/>
          <a:p>
            <a:r>
              <a:rPr lang="en-US" altLang="zh-CN" dirty="0"/>
              <a:t>Between</a:t>
            </a:r>
            <a:r>
              <a:rPr lang="zh-CN" altLang="en-US" dirty="0" smtClean="0"/>
              <a:t>匹配</a:t>
            </a:r>
            <a:endParaRPr lang="zh-CN" altLang="en-US" dirty="0"/>
          </a:p>
        </p:txBody>
      </p:sp>
      <p:sp>
        <p:nvSpPr>
          <p:cNvPr id="5" name="内容占位符 4"/>
          <p:cNvSpPr>
            <a:spLocks noGrp="1"/>
          </p:cNvSpPr>
          <p:nvPr>
            <p:ph idx="1"/>
          </p:nvPr>
        </p:nvSpPr>
        <p:spPr>
          <a:xfrm>
            <a:off x="467544" y="980728"/>
            <a:ext cx="8352928" cy="5040560"/>
          </a:xfrm>
        </p:spPr>
        <p:txBody>
          <a:bodyPr>
            <a:normAutofit fontScale="92500" lnSpcReduction="10000"/>
          </a:bodyPr>
          <a:lstStyle/>
          <a:p>
            <a:pPr marL="0" lvl="1" indent="0">
              <a:buNone/>
            </a:pPr>
            <a:r>
              <a:rPr lang="en-US" altLang="zh-CN" sz="2400" dirty="0"/>
              <a:t>EXPLAIN SELECT * FROM </a:t>
            </a:r>
            <a:r>
              <a:rPr lang="en-US" altLang="zh-CN" sz="2400" dirty="0" smtClean="0"/>
              <a:t>titles</a:t>
            </a:r>
            <a:endParaRPr lang="en-US" altLang="zh-CN" sz="2400" dirty="0"/>
          </a:p>
          <a:p>
            <a:pPr marL="0" lvl="1" indent="0">
              <a:buNone/>
            </a:pPr>
            <a:r>
              <a:rPr lang="en-US" altLang="zh-CN" sz="2400" dirty="0" smtClean="0"/>
              <a:t>WHERE </a:t>
            </a:r>
            <a:r>
              <a:rPr lang="en-US" altLang="zh-CN" sz="2400" dirty="0" err="1" smtClean="0"/>
              <a:t>emp_no</a:t>
            </a:r>
            <a:r>
              <a:rPr lang="en-US" altLang="zh-CN" sz="2400" dirty="0" smtClean="0"/>
              <a:t> BETWEEN ‘1’ AND  ‘100’</a:t>
            </a:r>
          </a:p>
          <a:p>
            <a:pPr marL="0" lvl="1" indent="0">
              <a:buNone/>
            </a:pPr>
            <a:r>
              <a:rPr lang="en-US" altLang="zh-CN" sz="2400" dirty="0" smtClean="0"/>
              <a:t>AND </a:t>
            </a:r>
            <a:r>
              <a:rPr lang="en-US" altLang="zh-CN" sz="2400" dirty="0"/>
              <a:t>title='Senior Engineer'</a:t>
            </a:r>
          </a:p>
          <a:p>
            <a:pPr marL="0" lvl="1" indent="0">
              <a:buNone/>
            </a:pPr>
            <a:r>
              <a:rPr lang="en-US" altLang="zh-CN" sz="2400" dirty="0"/>
              <a:t>AND </a:t>
            </a:r>
            <a:r>
              <a:rPr lang="en-US" altLang="zh-CN" sz="2400" dirty="0" err="1"/>
              <a:t>from_date</a:t>
            </a:r>
            <a:r>
              <a:rPr lang="en-US" altLang="zh-CN" sz="2400" dirty="0"/>
              <a:t> BETWEEN '1986-01-01' AND '1986-12-31';</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range | PRIMARY | PRIMARY | </a:t>
            </a:r>
            <a:r>
              <a:rPr lang="en-US" altLang="zh-CN" sz="2400" dirty="0">
                <a:solidFill>
                  <a:srgbClr val="FF0000"/>
                </a:solidFill>
              </a:rPr>
              <a:t>59</a:t>
            </a:r>
            <a:r>
              <a:rPr lang="en-US" altLang="zh-CN" sz="2400" dirty="0"/>
              <a:t> | NULL | 16 | Using where |</a:t>
            </a:r>
          </a:p>
          <a:p>
            <a:pPr marL="0" lvl="1" indent="0">
              <a:buNone/>
            </a:pPr>
            <a:r>
              <a:rPr lang="en-US" altLang="zh-CN" sz="2400" dirty="0" smtClean="0"/>
              <a:t>+----+-------------+--------+-------+---------------+---------+---------+------+------+-------------+</a:t>
            </a:r>
          </a:p>
          <a:p>
            <a:pPr marL="0" lvl="1" indent="0">
              <a:buNone/>
            </a:pPr>
            <a:r>
              <a:rPr lang="en-US" altLang="zh-CN" sz="2400" dirty="0"/>
              <a:t>“BETWEEN”</a:t>
            </a:r>
            <a:r>
              <a:rPr lang="zh-CN" altLang="en-US" sz="2400" dirty="0"/>
              <a:t>实际上相当于“</a:t>
            </a:r>
            <a:r>
              <a:rPr lang="en-US" altLang="zh-CN" sz="2400" dirty="0"/>
              <a:t>IN</a:t>
            </a:r>
            <a:r>
              <a:rPr lang="en-US" altLang="zh-CN" sz="2400" dirty="0" smtClean="0"/>
              <a:t>”</a:t>
            </a:r>
            <a:endParaRPr lang="en-US" altLang="zh-CN" sz="2400" dirty="0"/>
          </a:p>
        </p:txBody>
      </p:sp>
    </p:spTree>
    <p:extLst>
      <p:ext uri="{BB962C8B-B14F-4D97-AF65-F5344CB8AC3E}">
        <p14:creationId xmlns:p14="http://schemas.microsoft.com/office/powerpoint/2010/main" xmlns="" val="44770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38</a:t>
            </a:fld>
            <a:endParaRPr lang="en-US" altLang="zh-CN" dirty="0"/>
          </a:p>
        </p:txBody>
      </p:sp>
      <p:sp>
        <p:nvSpPr>
          <p:cNvPr id="4" name="标题 3"/>
          <p:cNvSpPr>
            <a:spLocks noGrp="1"/>
          </p:cNvSpPr>
          <p:nvPr>
            <p:ph type="title"/>
          </p:nvPr>
        </p:nvSpPr>
        <p:spPr/>
        <p:txBody>
          <a:bodyPr/>
          <a:lstStyle/>
          <a:p>
            <a:r>
              <a:rPr lang="zh-CN" altLang="en-US" dirty="0" smtClean="0"/>
              <a:t>函数无法匹配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EXPLAIN </a:t>
            </a:r>
            <a:r>
              <a:rPr lang="en-US" altLang="zh-CN" sz="2400" dirty="0"/>
              <a:t>SELECT * FROM </a:t>
            </a:r>
            <a:r>
              <a:rPr lang="en-US" altLang="zh-CN" sz="2400" dirty="0" smtClean="0"/>
              <a:t>titles </a:t>
            </a:r>
            <a:r>
              <a:rPr lang="en-US" altLang="zh-CN" sz="2400" dirty="0"/>
              <a:t>WHERE </a:t>
            </a:r>
            <a:r>
              <a:rPr lang="en-US" altLang="zh-CN" sz="2400" dirty="0" err="1" smtClean="0"/>
              <a:t>emp_no</a:t>
            </a:r>
            <a:r>
              <a:rPr lang="en-US" altLang="zh-CN" sz="2400" dirty="0" smtClean="0"/>
              <a:t>='1' </a:t>
            </a:r>
            <a:r>
              <a:rPr lang="en-US" altLang="zh-CN" sz="2400" dirty="0"/>
              <a:t>AND left(title, 6)='Senior';</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ref | PRIMARY | PRIMARY | </a:t>
            </a:r>
            <a:r>
              <a:rPr lang="en-US" altLang="zh-CN" sz="2400" dirty="0">
                <a:solidFill>
                  <a:srgbClr val="FF0000"/>
                </a:solidFill>
              </a:rPr>
              <a:t>4</a:t>
            </a:r>
            <a:r>
              <a:rPr lang="en-US" altLang="zh-CN" sz="2400" dirty="0"/>
              <a:t> | </a:t>
            </a:r>
            <a:r>
              <a:rPr lang="en-US" altLang="zh-CN" sz="2400" dirty="0" err="1"/>
              <a:t>const</a:t>
            </a:r>
            <a:r>
              <a:rPr lang="en-US" altLang="zh-CN" sz="2400" dirty="0"/>
              <a:t> | 1 | Using where |</a:t>
            </a:r>
          </a:p>
          <a:p>
            <a:pPr marL="0" lvl="1" indent="0">
              <a:buNone/>
            </a:pPr>
            <a:r>
              <a:rPr lang="en-US" altLang="zh-CN" sz="2400" dirty="0"/>
              <a:t>+----+-------------+--------+------+---------------+---------+---------+-------+------+-------------+</a:t>
            </a:r>
          </a:p>
        </p:txBody>
      </p:sp>
    </p:spTree>
    <p:extLst>
      <p:ext uri="{BB962C8B-B14F-4D97-AF65-F5344CB8AC3E}">
        <p14:creationId xmlns:p14="http://schemas.microsoft.com/office/powerpoint/2010/main" xmlns="" val="2762727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39</a:t>
            </a:fld>
            <a:endParaRPr lang="en-US" altLang="zh-CN" dirty="0"/>
          </a:p>
        </p:txBody>
      </p:sp>
      <p:sp>
        <p:nvSpPr>
          <p:cNvPr id="4" name="标题 3"/>
          <p:cNvSpPr>
            <a:spLocks noGrp="1"/>
          </p:cNvSpPr>
          <p:nvPr>
            <p:ph type="title"/>
          </p:nvPr>
        </p:nvSpPr>
        <p:spPr/>
        <p:txBody>
          <a:bodyPr/>
          <a:lstStyle/>
          <a:p>
            <a:r>
              <a:rPr lang="zh-CN" altLang="en-US" dirty="0" smtClean="0"/>
              <a:t>左侧表达式无法匹配</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a:t>EXPLAIN SELECT * FROM </a:t>
            </a:r>
            <a:r>
              <a:rPr lang="en-US" altLang="zh-CN" sz="2400" dirty="0" smtClean="0"/>
              <a:t>titles </a:t>
            </a:r>
            <a:r>
              <a:rPr lang="en-US" altLang="zh-CN" sz="2400" dirty="0"/>
              <a:t>WHERE </a:t>
            </a:r>
            <a:r>
              <a:rPr lang="en-US" altLang="zh-CN" sz="2400" dirty="0" smtClean="0"/>
              <a:t>emp_no-1=10000;</a:t>
            </a:r>
            <a:endParaRPr lang="en-US" altLang="zh-CN" sz="2400" dirty="0"/>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ALL | NULL | NULL | </a:t>
            </a:r>
            <a:r>
              <a:rPr lang="en-US" altLang="zh-CN" sz="2400" dirty="0">
                <a:solidFill>
                  <a:srgbClr val="FF0000"/>
                </a:solidFill>
              </a:rPr>
              <a:t>NULL</a:t>
            </a:r>
            <a:r>
              <a:rPr lang="en-US" altLang="zh-CN" sz="2400" dirty="0"/>
              <a:t> | NULL | 443308 | Using where |</a:t>
            </a:r>
          </a:p>
          <a:p>
            <a:pPr marL="0" lvl="1" indent="0">
              <a:buNone/>
            </a:pPr>
            <a:r>
              <a:rPr lang="en-US" altLang="zh-CN" sz="2400" dirty="0"/>
              <a:t>+----+-------------+--------+------+---------------+------+---------+------+--------+-------------+</a:t>
            </a:r>
          </a:p>
        </p:txBody>
      </p:sp>
    </p:spTree>
    <p:extLst>
      <p:ext uri="{BB962C8B-B14F-4D97-AF65-F5344CB8AC3E}">
        <p14:creationId xmlns:p14="http://schemas.microsoft.com/office/powerpoint/2010/main" xmlns="" val="664307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a:t>
            </a:fld>
            <a:endParaRPr lang="en-US" altLang="zh-CN" dirty="0"/>
          </a:p>
        </p:txBody>
      </p:sp>
      <p:sp>
        <p:nvSpPr>
          <p:cNvPr id="4" name="标题 3"/>
          <p:cNvSpPr>
            <a:spLocks noGrp="1"/>
          </p:cNvSpPr>
          <p:nvPr>
            <p:ph type="title"/>
          </p:nvPr>
        </p:nvSpPr>
        <p:spPr/>
        <p:txBody>
          <a:bodyPr/>
          <a:lstStyle/>
          <a:p>
            <a:r>
              <a:rPr lang="zh-CN" altLang="en-US" dirty="0" smtClean="0">
                <a:solidFill>
                  <a:srgbClr val="000000"/>
                </a:solidFill>
                <a:ea typeface="DejaVu Sans" pitchFamily="16" charset="0"/>
                <a:cs typeface="DejaVu Sans" pitchFamily="16" charset="0"/>
              </a:rPr>
              <a:t>什么是</a:t>
            </a:r>
            <a:r>
              <a:rPr lang="zh-CN" altLang="en-US" dirty="0">
                <a:solidFill>
                  <a:srgbClr val="000000"/>
                </a:solidFill>
                <a:ea typeface="DejaVu Sans" pitchFamily="16" charset="0"/>
                <a:cs typeface="DejaVu Sans" pitchFamily="16" charset="0"/>
              </a:rPr>
              <a:t>索引</a:t>
            </a:r>
            <a:endParaRPr lang="zh-CN" altLang="en-US" cap="none" dirty="0"/>
          </a:p>
        </p:txBody>
      </p:sp>
      <p:sp>
        <p:nvSpPr>
          <p:cNvPr id="8" name="内容占位符 4"/>
          <p:cNvSpPr>
            <a:spLocks noGrp="1"/>
          </p:cNvSpPr>
          <p:nvPr>
            <p:ph idx="1"/>
          </p:nvPr>
        </p:nvSpPr>
        <p:spPr>
          <a:xfrm>
            <a:off x="179512" y="908720"/>
            <a:ext cx="8856984" cy="4896544"/>
          </a:xfrm>
        </p:spPr>
        <p:txBody>
          <a:bodyPr>
            <a:normAutofit/>
          </a:bodyPr>
          <a:lstStyle/>
          <a:p>
            <a:pPr lvl="1">
              <a:buFont typeface="Wingdings" pitchFamily="2" charset="2"/>
              <a:buChar char="l"/>
            </a:pPr>
            <a:r>
              <a:rPr lang="zh-CN" altLang="en-US" sz="2400" dirty="0" smtClean="0"/>
              <a:t>二叉查找树（</a:t>
            </a:r>
            <a:r>
              <a:rPr lang="en-US" altLang="zh-CN" sz="2400" dirty="0" smtClean="0"/>
              <a:t>binary tree</a:t>
            </a:r>
            <a:r>
              <a:rPr lang="zh-CN" altLang="en-US" sz="2400" dirty="0" smtClean="0"/>
              <a:t>）？</a:t>
            </a: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a:p>
            <a:pPr lvl="1">
              <a:buFont typeface="Wingdings" pitchFamily="2" charset="2"/>
              <a:buChar char="l"/>
            </a:pPr>
            <a:endParaRPr lang="en-US" altLang="zh-CN" sz="2400" dirty="0" smtClean="0"/>
          </a:p>
          <a:p>
            <a:pPr lvl="1">
              <a:buFont typeface="Wingdings" pitchFamily="2" charset="2"/>
              <a:buChar char="l"/>
            </a:pPr>
            <a:endParaRPr lang="en-US" altLang="zh-CN" sz="2400"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556792"/>
            <a:ext cx="8153848"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739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40</a:t>
            </a:fld>
            <a:endParaRPr lang="en-US" altLang="zh-CN" dirty="0"/>
          </a:p>
        </p:txBody>
      </p:sp>
      <p:sp>
        <p:nvSpPr>
          <p:cNvPr id="4" name="标题 3"/>
          <p:cNvSpPr>
            <a:spLocks noGrp="1"/>
          </p:cNvSpPr>
          <p:nvPr>
            <p:ph type="title"/>
          </p:nvPr>
        </p:nvSpPr>
        <p:spPr/>
        <p:txBody>
          <a:bodyPr/>
          <a:lstStyle/>
          <a:p>
            <a:r>
              <a:rPr lang="zh-CN" altLang="en-US" dirty="0" smtClean="0"/>
              <a:t>索引与排序</a:t>
            </a:r>
            <a:endParaRPr lang="zh-CN" altLang="en-US" dirty="0"/>
          </a:p>
        </p:txBody>
      </p:sp>
      <p:sp>
        <p:nvSpPr>
          <p:cNvPr id="5" name="内容占位符 4"/>
          <p:cNvSpPr>
            <a:spLocks noGrp="1"/>
          </p:cNvSpPr>
          <p:nvPr>
            <p:ph idx="1"/>
          </p:nvPr>
        </p:nvSpPr>
        <p:spPr>
          <a:xfrm>
            <a:off x="505148" y="908720"/>
            <a:ext cx="8496944" cy="5184576"/>
          </a:xfrm>
        </p:spPr>
        <p:txBody>
          <a:bodyPr>
            <a:normAutofit/>
          </a:bodyPr>
          <a:lstStyle/>
          <a:p>
            <a:pPr marL="0" lvl="1" indent="0">
              <a:buNone/>
            </a:pPr>
            <a:r>
              <a:rPr lang="en-US" altLang="zh-CN" sz="2400" dirty="0" err="1"/>
              <a:t>mysql</a:t>
            </a:r>
            <a:r>
              <a:rPr lang="en-US" altLang="zh-CN" sz="2400" dirty="0"/>
              <a:t>&gt; EXPLAIN SELECT * FROM titles WHERE </a:t>
            </a:r>
            <a:r>
              <a:rPr lang="en-US" altLang="zh-CN" sz="2400" dirty="0" err="1"/>
              <a:t>emp_no</a:t>
            </a:r>
            <a:r>
              <a:rPr lang="en-US" altLang="zh-CN" sz="2400" dirty="0"/>
              <a:t>='1' order by </a:t>
            </a:r>
            <a:r>
              <a:rPr lang="en-US" altLang="zh-CN" sz="2400" dirty="0" err="1"/>
              <a:t>title,from_date</a:t>
            </a:r>
            <a:r>
              <a:rPr lang="en-US" altLang="zh-CN" sz="2400" dirty="0"/>
              <a:t>;</a:t>
            </a:r>
          </a:p>
          <a:p>
            <a:pPr marL="0" lvl="1" indent="0">
              <a:buNone/>
            </a:pPr>
            <a:r>
              <a:rPr lang="en-US" altLang="zh-CN" sz="2400" dirty="0"/>
              <a:t>+----+-------------+--------+------+---------------+---------+---------+-------+------+-------------+</a:t>
            </a:r>
          </a:p>
          <a:p>
            <a:pPr marL="0" lvl="1" indent="0">
              <a:buNone/>
            </a:pPr>
            <a:r>
              <a:rPr lang="en-US" altLang="zh-CN" sz="2400" dirty="0"/>
              <a:t>| id | </a:t>
            </a:r>
            <a:r>
              <a:rPr lang="en-US" altLang="zh-CN" sz="2400" dirty="0" err="1"/>
              <a:t>select_type</a:t>
            </a:r>
            <a:r>
              <a:rPr lang="en-US" altLang="zh-CN" sz="2400" dirty="0"/>
              <a:t> | table  | type | </a:t>
            </a:r>
            <a:r>
              <a:rPr lang="en-US" altLang="zh-CN" sz="2400" dirty="0" err="1"/>
              <a:t>possible_keys</a:t>
            </a:r>
            <a:r>
              <a:rPr lang="en-US" altLang="zh-CN" sz="2400" dirty="0"/>
              <a:t> | key     | </a:t>
            </a:r>
            <a:r>
              <a:rPr lang="en-US" altLang="zh-CN" sz="2400" dirty="0" err="1"/>
              <a:t>key_len</a:t>
            </a:r>
            <a:r>
              <a:rPr lang="en-US" altLang="zh-CN" sz="2400" dirty="0"/>
              <a:t> | ref   | rows | Extra       |</a:t>
            </a:r>
          </a:p>
          <a:p>
            <a:pPr marL="0" lvl="1" indent="0">
              <a:buNone/>
            </a:pPr>
            <a:r>
              <a:rPr lang="en-US" altLang="zh-CN" sz="2400" dirty="0"/>
              <a:t>+----+-------------+--------+------+---------------+---------+---------+-------+------+-------------+</a:t>
            </a:r>
          </a:p>
          <a:p>
            <a:pPr marL="0" lvl="1" indent="0">
              <a:buNone/>
            </a:pPr>
            <a:r>
              <a:rPr lang="en-US" altLang="zh-CN" sz="2400" dirty="0"/>
              <a:t>|  1 | SIMPLE      | titles | ref  | PRIMARY       | PRIMARY | 4       | </a:t>
            </a:r>
            <a:r>
              <a:rPr lang="en-US" altLang="zh-CN" sz="2400" dirty="0" err="1"/>
              <a:t>const</a:t>
            </a:r>
            <a:r>
              <a:rPr lang="en-US" altLang="zh-CN" sz="2400" dirty="0"/>
              <a:t> |    1 | Using where |</a:t>
            </a:r>
          </a:p>
          <a:p>
            <a:pPr marL="0" lvl="1" indent="0">
              <a:buNone/>
            </a:pPr>
            <a:r>
              <a:rPr lang="en-US" altLang="zh-CN" sz="2400" dirty="0"/>
              <a:t>+----+-------------+--------+------+---------------+---------+---------+-------+------+-------------+</a:t>
            </a:r>
          </a:p>
          <a:p>
            <a:pPr marL="0" lvl="1" indent="0">
              <a:buNone/>
            </a:pPr>
            <a:r>
              <a:rPr lang="en-US" altLang="zh-CN" sz="2400" dirty="0" smtClean="0">
                <a:solidFill>
                  <a:srgbClr val="FF0000"/>
                </a:solidFill>
              </a:rPr>
              <a:t>Extract </a:t>
            </a:r>
            <a:r>
              <a:rPr lang="zh-CN" altLang="en-US" sz="2400" dirty="0" smtClean="0">
                <a:solidFill>
                  <a:srgbClr val="FF0000"/>
                </a:solidFill>
              </a:rPr>
              <a:t>里面没有使用</a:t>
            </a:r>
            <a:r>
              <a:rPr lang="en-US" altLang="zh-CN" sz="2400" dirty="0">
                <a:solidFill>
                  <a:srgbClr val="FF0000"/>
                </a:solidFill>
              </a:rPr>
              <a:t>Using </a:t>
            </a:r>
            <a:r>
              <a:rPr lang="en-US" altLang="zh-CN" sz="2400" dirty="0" err="1">
                <a:solidFill>
                  <a:srgbClr val="FF0000"/>
                </a:solidFill>
              </a:rPr>
              <a:t>filesort</a:t>
            </a:r>
            <a:r>
              <a:rPr lang="en-US" altLang="zh-CN" sz="2400" dirty="0">
                <a:solidFill>
                  <a:srgbClr val="FF0000"/>
                </a:solidFill>
              </a:rPr>
              <a:t> </a:t>
            </a:r>
          </a:p>
          <a:p>
            <a:pPr marL="0" lvl="1" indent="0">
              <a:buNone/>
            </a:pPr>
            <a:endParaRPr lang="en-US" altLang="zh-CN" sz="2400" dirty="0"/>
          </a:p>
        </p:txBody>
      </p:sp>
      <p:sp>
        <p:nvSpPr>
          <p:cNvPr id="7" name="TextBox 6"/>
          <p:cNvSpPr txBox="1"/>
          <p:nvPr/>
        </p:nvSpPr>
        <p:spPr>
          <a:xfrm>
            <a:off x="3635896" y="5266040"/>
            <a:ext cx="5400600"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xmlns="" val="171144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41</a:t>
            </a:fld>
            <a:endParaRPr lang="en-US" altLang="zh-CN" dirty="0"/>
          </a:p>
        </p:txBody>
      </p:sp>
      <p:sp>
        <p:nvSpPr>
          <p:cNvPr id="4" name="标题 3"/>
          <p:cNvSpPr>
            <a:spLocks noGrp="1"/>
          </p:cNvSpPr>
          <p:nvPr>
            <p:ph type="title"/>
          </p:nvPr>
        </p:nvSpPr>
        <p:spPr/>
        <p:txBody>
          <a:bodyPr/>
          <a:lstStyle/>
          <a:p>
            <a:r>
              <a:rPr lang="zh-CN" altLang="en-US" dirty="0" smtClean="0"/>
              <a:t>索引与排序</a:t>
            </a:r>
            <a:endParaRPr lang="zh-CN" altLang="en-US" dirty="0"/>
          </a:p>
        </p:txBody>
      </p:sp>
      <p:sp>
        <p:nvSpPr>
          <p:cNvPr id="5" name="内容占位符 4"/>
          <p:cNvSpPr>
            <a:spLocks noGrp="1"/>
          </p:cNvSpPr>
          <p:nvPr>
            <p:ph idx="1"/>
          </p:nvPr>
        </p:nvSpPr>
        <p:spPr>
          <a:xfrm>
            <a:off x="467544" y="980728"/>
            <a:ext cx="8496944" cy="5184576"/>
          </a:xfrm>
        </p:spPr>
        <p:txBody>
          <a:bodyPr>
            <a:normAutofit fontScale="92500"/>
          </a:bodyPr>
          <a:lstStyle/>
          <a:p>
            <a:pPr lvl="1">
              <a:lnSpc>
                <a:spcPct val="150000"/>
              </a:lnSpc>
            </a:pPr>
            <a:r>
              <a:rPr lang="en-US" altLang="zh-CN" sz="2400" dirty="0"/>
              <a:t>EXPLAIN SELECT * FROM titles WHERE </a:t>
            </a:r>
            <a:r>
              <a:rPr lang="en-US" altLang="zh-CN" sz="2400" dirty="0" err="1"/>
              <a:t>emp_no</a:t>
            </a:r>
            <a:r>
              <a:rPr lang="en-US" altLang="zh-CN" sz="2400" dirty="0"/>
              <a:t>&gt;0 order by </a:t>
            </a:r>
            <a:r>
              <a:rPr lang="en-US" altLang="zh-CN" sz="2400" dirty="0" err="1"/>
              <a:t>emp_no</a:t>
            </a:r>
            <a:r>
              <a:rPr lang="en-US" altLang="zh-CN" sz="2400" dirty="0"/>
              <a:t> ,title</a:t>
            </a:r>
            <a:r>
              <a:rPr lang="en-US" altLang="zh-CN" sz="2400" dirty="0" smtClean="0"/>
              <a:t>; </a:t>
            </a:r>
            <a:r>
              <a:rPr lang="en-US" altLang="zh-CN" sz="2400" dirty="0"/>
              <a:t>/*</a:t>
            </a:r>
            <a:r>
              <a:rPr lang="zh-CN" altLang="en-US" sz="2400" dirty="0" smtClean="0">
                <a:solidFill>
                  <a:srgbClr val="FF0000"/>
                </a:solidFill>
              </a:rPr>
              <a:t>可以使用索引</a:t>
            </a:r>
            <a:r>
              <a:rPr lang="en-US" altLang="zh-CN" sz="2400" dirty="0" smtClean="0"/>
              <a:t>*/</a:t>
            </a:r>
          </a:p>
          <a:p>
            <a:pPr lvl="1">
              <a:lnSpc>
                <a:spcPct val="150000"/>
              </a:lnSpc>
            </a:pPr>
            <a:r>
              <a:rPr lang="zh-CN" altLang="en-US" sz="2400" dirty="0" smtClean="0"/>
              <a:t>下面是不能使用索引的例子：</a:t>
            </a:r>
            <a:endParaRPr lang="en-US" altLang="zh-CN" sz="2400" dirty="0" smtClean="0"/>
          </a:p>
          <a:p>
            <a:pPr lvl="1">
              <a:lnSpc>
                <a:spcPct val="150000"/>
              </a:lnSpc>
            </a:pPr>
            <a:r>
              <a:rPr lang="en-US" altLang="zh-CN" sz="2400" dirty="0"/>
              <a:t>EXPLAIN SELECT * FROM titles WHERE </a:t>
            </a:r>
            <a:r>
              <a:rPr lang="en-US" altLang="zh-CN" sz="2400" dirty="0" err="1"/>
              <a:t>emp_no</a:t>
            </a:r>
            <a:r>
              <a:rPr lang="en-US" altLang="zh-CN" sz="2400" dirty="0"/>
              <a:t>=1 order by title DESC</a:t>
            </a:r>
            <a:r>
              <a:rPr lang="en-US" altLang="zh-CN" sz="2400" dirty="0" smtClean="0"/>
              <a:t>, </a:t>
            </a:r>
            <a:r>
              <a:rPr lang="en-US" altLang="zh-CN" sz="2400" dirty="0" err="1" smtClean="0"/>
              <a:t>from_date</a:t>
            </a:r>
            <a:r>
              <a:rPr lang="en-US" altLang="zh-CN" sz="2400" dirty="0" smtClean="0"/>
              <a:t> </a:t>
            </a:r>
            <a:r>
              <a:rPr lang="en-US" altLang="zh-CN" sz="2400" dirty="0"/>
              <a:t>ASC</a:t>
            </a:r>
            <a:r>
              <a:rPr lang="en-US" altLang="zh-CN" sz="2400" dirty="0" smtClean="0"/>
              <a:t>; /*</a:t>
            </a:r>
            <a:r>
              <a:rPr lang="zh-CN" altLang="en-US" sz="2400" dirty="0" smtClean="0">
                <a:solidFill>
                  <a:srgbClr val="FF0000"/>
                </a:solidFill>
              </a:rPr>
              <a:t>排序顺序不一致</a:t>
            </a:r>
            <a:r>
              <a:rPr lang="en-US" altLang="zh-CN" sz="2400" dirty="0" smtClean="0"/>
              <a:t>*/</a:t>
            </a:r>
          </a:p>
          <a:p>
            <a:pPr lvl="1">
              <a:lnSpc>
                <a:spcPct val="150000"/>
              </a:lnSpc>
            </a:pPr>
            <a:r>
              <a:rPr lang="en-US" altLang="zh-CN" sz="2400" dirty="0"/>
              <a:t>EXPLAIN SELECT * FROM titles WHERE </a:t>
            </a:r>
            <a:r>
              <a:rPr lang="en-US" altLang="zh-CN" sz="2400" dirty="0" err="1"/>
              <a:t>emp_no</a:t>
            </a:r>
            <a:r>
              <a:rPr lang="en-US" altLang="zh-CN" sz="2400" dirty="0"/>
              <a:t>=1 order by </a:t>
            </a:r>
            <a:r>
              <a:rPr lang="en-US" altLang="zh-CN" sz="2400" dirty="0" err="1" smtClean="0"/>
              <a:t>title,to_date</a:t>
            </a:r>
            <a:r>
              <a:rPr lang="en-US" altLang="zh-CN" sz="2400" dirty="0" smtClean="0"/>
              <a:t> /*</a:t>
            </a:r>
            <a:r>
              <a:rPr lang="zh-CN" altLang="en-US" sz="2400" dirty="0" smtClean="0">
                <a:solidFill>
                  <a:srgbClr val="FF0000"/>
                </a:solidFill>
              </a:rPr>
              <a:t>使用了一个不在索引中的字段</a:t>
            </a:r>
            <a:r>
              <a:rPr lang="en-US" altLang="zh-CN" sz="2400" dirty="0" smtClean="0"/>
              <a:t>*/</a:t>
            </a:r>
          </a:p>
          <a:p>
            <a:pPr lvl="1">
              <a:lnSpc>
                <a:spcPct val="150000"/>
              </a:lnSpc>
            </a:pPr>
            <a:r>
              <a:rPr lang="en-US" altLang="zh-CN" sz="2400" dirty="0"/>
              <a:t>EXPLAIN SELECT * FROM titles WHERE </a:t>
            </a:r>
            <a:r>
              <a:rPr lang="en-US" altLang="zh-CN" sz="2400" dirty="0" err="1"/>
              <a:t>emp_no</a:t>
            </a:r>
            <a:r>
              <a:rPr lang="en-US" altLang="zh-CN" sz="2400" dirty="0"/>
              <a:t>=1 order by </a:t>
            </a:r>
            <a:r>
              <a:rPr lang="en-US" altLang="zh-CN" sz="2400" dirty="0" err="1"/>
              <a:t>from_date</a:t>
            </a:r>
            <a:r>
              <a:rPr lang="en-US" altLang="zh-CN" sz="2400" dirty="0" smtClean="0"/>
              <a:t>;</a:t>
            </a:r>
            <a:r>
              <a:rPr lang="en-US" altLang="zh-CN" sz="2400" dirty="0"/>
              <a:t> </a:t>
            </a:r>
            <a:r>
              <a:rPr lang="en-US" altLang="zh-CN" sz="2400" dirty="0" smtClean="0"/>
              <a:t>/*</a:t>
            </a:r>
            <a:r>
              <a:rPr lang="zh-CN" altLang="en-US" sz="2400" dirty="0" smtClean="0">
                <a:solidFill>
                  <a:srgbClr val="FF0000"/>
                </a:solidFill>
              </a:rPr>
              <a:t>跳过了一个</a:t>
            </a:r>
            <a:r>
              <a:rPr lang="zh-CN" altLang="en-US" sz="2400" dirty="0">
                <a:solidFill>
                  <a:srgbClr val="FF0000"/>
                </a:solidFill>
              </a:rPr>
              <a:t>索引</a:t>
            </a:r>
            <a:r>
              <a:rPr lang="zh-CN" altLang="en-US" sz="2400" dirty="0" smtClean="0">
                <a:solidFill>
                  <a:srgbClr val="FF0000"/>
                </a:solidFill>
              </a:rPr>
              <a:t>字段，无法达成最左前缀</a:t>
            </a:r>
            <a:r>
              <a:rPr lang="en-US" altLang="zh-CN" sz="2400" dirty="0" smtClean="0"/>
              <a:t>*/</a:t>
            </a:r>
          </a:p>
          <a:p>
            <a:pPr lvl="1"/>
            <a:endParaRPr lang="en-US" altLang="zh-CN" sz="2400" dirty="0" smtClean="0"/>
          </a:p>
          <a:p>
            <a:pPr lvl="1"/>
            <a:endParaRPr lang="en-US" altLang="zh-CN" sz="2400" dirty="0" smtClean="0"/>
          </a:p>
          <a:p>
            <a:pPr lvl="1"/>
            <a:endParaRPr lang="en-US" altLang="zh-CN" sz="2400" dirty="0" smtClean="0"/>
          </a:p>
          <a:p>
            <a:pPr marL="0" lvl="1" indent="0">
              <a:buNone/>
            </a:pPr>
            <a:endParaRPr lang="en-US" altLang="zh-CN" sz="2400" dirty="0"/>
          </a:p>
        </p:txBody>
      </p:sp>
    </p:spTree>
    <p:extLst>
      <p:ext uri="{BB962C8B-B14F-4D97-AF65-F5344CB8AC3E}">
        <p14:creationId xmlns:p14="http://schemas.microsoft.com/office/powerpoint/2010/main" xmlns="" val="4230057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42</a:t>
            </a:fld>
            <a:endParaRPr lang="en-US" altLang="zh-CN" dirty="0"/>
          </a:p>
        </p:txBody>
      </p:sp>
      <p:sp>
        <p:nvSpPr>
          <p:cNvPr id="4" name="标题 3"/>
          <p:cNvSpPr>
            <a:spLocks noGrp="1"/>
          </p:cNvSpPr>
          <p:nvPr>
            <p:ph type="title"/>
          </p:nvPr>
        </p:nvSpPr>
        <p:spPr/>
        <p:txBody>
          <a:bodyPr/>
          <a:lstStyle/>
          <a:p>
            <a:r>
              <a:rPr lang="zh-CN" altLang="en-US" dirty="0" smtClean="0"/>
              <a:t>索引与排序</a:t>
            </a:r>
            <a:endParaRPr lang="zh-CN" altLang="en-US" dirty="0"/>
          </a:p>
        </p:txBody>
      </p:sp>
      <p:sp>
        <p:nvSpPr>
          <p:cNvPr id="5" name="内容占位符 4"/>
          <p:cNvSpPr>
            <a:spLocks noGrp="1"/>
          </p:cNvSpPr>
          <p:nvPr>
            <p:ph idx="1"/>
          </p:nvPr>
        </p:nvSpPr>
        <p:spPr>
          <a:xfrm>
            <a:off x="467544" y="836712"/>
            <a:ext cx="8496944" cy="5184576"/>
          </a:xfrm>
        </p:spPr>
        <p:txBody>
          <a:bodyPr>
            <a:normAutofit fontScale="92500"/>
          </a:bodyPr>
          <a:lstStyle/>
          <a:p>
            <a:pPr lvl="1">
              <a:lnSpc>
                <a:spcPct val="150000"/>
              </a:lnSpc>
            </a:pPr>
            <a:r>
              <a:rPr lang="en-US" altLang="zh-CN" sz="2400" dirty="0"/>
              <a:t>EXPLAIN SELECT * FROM titles WHERE </a:t>
            </a:r>
            <a:r>
              <a:rPr lang="en-US" altLang="zh-CN" sz="2400" dirty="0" err="1"/>
              <a:t>emp_no</a:t>
            </a:r>
            <a:r>
              <a:rPr lang="en-US" altLang="zh-CN" sz="2400" dirty="0"/>
              <a:t>=1 and title in ('Senior Engineer') order by </a:t>
            </a:r>
            <a:r>
              <a:rPr lang="en-US" altLang="zh-CN" sz="2400" dirty="0" err="1"/>
              <a:t>from_date</a:t>
            </a:r>
            <a:r>
              <a:rPr lang="en-US" altLang="zh-CN" sz="2400" dirty="0"/>
              <a:t>;</a:t>
            </a:r>
          </a:p>
          <a:p>
            <a:pPr lvl="1">
              <a:lnSpc>
                <a:spcPct val="150000"/>
              </a:lnSpc>
            </a:pPr>
            <a:r>
              <a:rPr lang="en-US" altLang="zh-CN" sz="2400" dirty="0"/>
              <a:t>EXPLAIN SELECT * FROM titles WHERE </a:t>
            </a:r>
            <a:r>
              <a:rPr lang="en-US" altLang="zh-CN" sz="2400" dirty="0" err="1"/>
              <a:t>emp_no</a:t>
            </a:r>
            <a:r>
              <a:rPr lang="en-US" altLang="zh-CN" sz="2400" dirty="0"/>
              <a:t>=1 and title in (‘Senior Engineer’,’Engineer2’) order by </a:t>
            </a:r>
            <a:r>
              <a:rPr lang="en-US" altLang="zh-CN" sz="2400" dirty="0" err="1"/>
              <a:t>from_date</a:t>
            </a:r>
            <a:r>
              <a:rPr lang="en-US" altLang="zh-CN" sz="2400" dirty="0"/>
              <a:t>;</a:t>
            </a:r>
          </a:p>
          <a:p>
            <a:pPr marL="0" lvl="1" indent="0">
              <a:lnSpc>
                <a:spcPct val="150000"/>
              </a:lnSpc>
              <a:buNone/>
            </a:pPr>
            <a:r>
              <a:rPr lang="en-US" altLang="zh-CN" sz="2400" dirty="0"/>
              <a:t>/*</a:t>
            </a:r>
            <a:r>
              <a:rPr lang="zh-CN" altLang="en-US" sz="2400" dirty="0">
                <a:solidFill>
                  <a:srgbClr val="FF0000"/>
                </a:solidFill>
              </a:rPr>
              <a:t>多个等于条件对排序来说是范围查询</a:t>
            </a:r>
            <a:r>
              <a:rPr lang="en-US" altLang="zh-CN" sz="2400" dirty="0"/>
              <a:t>*/</a:t>
            </a:r>
          </a:p>
          <a:p>
            <a:pPr marL="0" lvl="1" indent="0">
              <a:lnSpc>
                <a:spcPct val="150000"/>
              </a:lnSpc>
              <a:buNone/>
            </a:pPr>
            <a:r>
              <a:rPr lang="en-US" altLang="zh-CN" sz="2400" dirty="0"/>
              <a:t>EXPLAIN SELECT * FROM titles WHERE </a:t>
            </a:r>
            <a:r>
              <a:rPr lang="en-US" altLang="zh-CN" sz="2400" dirty="0" err="1"/>
              <a:t>emp_no</a:t>
            </a:r>
            <a:r>
              <a:rPr lang="en-US" altLang="zh-CN" sz="2400" dirty="0"/>
              <a:t>&gt;0 order by </a:t>
            </a:r>
            <a:r>
              <a:rPr lang="en-US" altLang="zh-CN" sz="2400" dirty="0" err="1"/>
              <a:t>title,from_date</a:t>
            </a:r>
            <a:r>
              <a:rPr lang="en-US" altLang="zh-CN" sz="2400" dirty="0"/>
              <a:t>;</a:t>
            </a:r>
          </a:p>
          <a:p>
            <a:pPr marL="0" lvl="1" indent="0">
              <a:lnSpc>
                <a:spcPct val="150000"/>
              </a:lnSpc>
              <a:buNone/>
            </a:pPr>
            <a:r>
              <a:rPr lang="en-US" altLang="zh-CN" sz="2400" dirty="0" smtClean="0"/>
              <a:t>/*</a:t>
            </a:r>
            <a:r>
              <a:rPr lang="zh-CN" altLang="en-US" sz="2400" dirty="0" smtClean="0">
                <a:solidFill>
                  <a:srgbClr val="FF0000"/>
                </a:solidFill>
              </a:rPr>
              <a:t>第一个为范围查询，所以无法索引其余列</a:t>
            </a:r>
            <a:r>
              <a:rPr lang="en-US" altLang="zh-CN" sz="2400" dirty="0" smtClean="0"/>
              <a:t>*/</a:t>
            </a:r>
          </a:p>
          <a:p>
            <a:pPr marL="0" lvl="1" indent="0">
              <a:buNone/>
            </a:pPr>
            <a:endParaRPr lang="en-US" altLang="zh-CN" sz="2400" dirty="0" smtClean="0"/>
          </a:p>
          <a:p>
            <a:pPr marL="0" lvl="1" indent="0">
              <a:buNone/>
            </a:pPr>
            <a:r>
              <a:rPr lang="zh-CN" altLang="en-US" sz="2400" dirty="0" smtClean="0"/>
              <a:t>尽量</a:t>
            </a:r>
            <a:r>
              <a:rPr lang="zh-CN" altLang="en-US" sz="2400" dirty="0"/>
              <a:t>使用索引来实现排序输出，避免</a:t>
            </a:r>
            <a:r>
              <a:rPr lang="en-US" altLang="zh-CN" sz="2400" dirty="0" err="1"/>
              <a:t>filesort</a:t>
            </a:r>
            <a:r>
              <a:rPr lang="zh-CN" altLang="en-US" sz="2400" dirty="0"/>
              <a:t>操作。</a:t>
            </a:r>
            <a:endParaRPr lang="en-US" altLang="zh-CN" sz="2400" dirty="0"/>
          </a:p>
          <a:p>
            <a:pPr marL="0" lvl="1" indent="0">
              <a:lnSpc>
                <a:spcPct val="150000"/>
              </a:lnSpc>
              <a:buNone/>
            </a:pPr>
            <a:endParaRPr lang="en-US" altLang="zh-CN" sz="2400" dirty="0" smtClean="0"/>
          </a:p>
          <a:p>
            <a:pPr lvl="1"/>
            <a:endParaRPr lang="en-US" altLang="zh-CN" sz="2400" dirty="0" smtClean="0"/>
          </a:p>
          <a:p>
            <a:pPr lvl="1"/>
            <a:endParaRPr lang="en-US" altLang="zh-CN" sz="2400" dirty="0" smtClean="0"/>
          </a:p>
          <a:p>
            <a:pPr marL="0" lvl="1" indent="0">
              <a:buNone/>
            </a:pPr>
            <a:endParaRPr lang="en-US" altLang="zh-CN" sz="2400" dirty="0"/>
          </a:p>
        </p:txBody>
      </p:sp>
    </p:spTree>
    <p:extLst>
      <p:ext uri="{BB962C8B-B14F-4D97-AF65-F5344CB8AC3E}">
        <p14:creationId xmlns:p14="http://schemas.microsoft.com/office/powerpoint/2010/main" xmlns="" val="2694953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43</a:t>
            </a:fld>
            <a:endParaRPr lang="en-US" altLang="zh-CN" dirty="0"/>
          </a:p>
        </p:txBody>
      </p:sp>
      <p:sp>
        <p:nvSpPr>
          <p:cNvPr id="4" name="标题 3"/>
          <p:cNvSpPr>
            <a:spLocks noGrp="1"/>
          </p:cNvSpPr>
          <p:nvPr>
            <p:ph type="title"/>
          </p:nvPr>
        </p:nvSpPr>
        <p:spPr/>
        <p:txBody>
          <a:bodyPr/>
          <a:lstStyle/>
          <a:p>
            <a:r>
              <a:rPr lang="zh-CN" altLang="en-US" dirty="0" smtClean="0"/>
              <a:t>覆盖索引</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zh-CN" altLang="en-US" sz="2400" dirty="0" smtClean="0"/>
              <a:t>如果从辅助索引（</a:t>
            </a:r>
            <a:r>
              <a:rPr lang="en-US" altLang="zh-CN" sz="2400" dirty="0" smtClean="0"/>
              <a:t>Secondary Index</a:t>
            </a:r>
            <a:r>
              <a:rPr lang="zh-CN" altLang="en-US" sz="2400" dirty="0" smtClean="0"/>
              <a:t>）中就可以得到查询的记录，不需要到聚集索引中获取数据，大大减少</a:t>
            </a:r>
            <a:r>
              <a:rPr lang="en-US" altLang="zh-CN" sz="2400" dirty="0" smtClean="0"/>
              <a:t>IO </a:t>
            </a:r>
            <a:r>
              <a:rPr lang="zh-CN" altLang="en-US" sz="2400" dirty="0" smtClean="0"/>
              <a:t>操作，所以性能较好。</a:t>
            </a:r>
            <a:endParaRPr lang="en-US" altLang="zh-CN" sz="2400" dirty="0" smtClean="0"/>
          </a:p>
          <a:p>
            <a:pPr marL="0" lvl="1" indent="0">
              <a:buNone/>
            </a:pPr>
            <a:r>
              <a:rPr lang="zh-CN" altLang="en-US" sz="2400" dirty="0" smtClean="0"/>
              <a:t>如：</a:t>
            </a:r>
            <a:r>
              <a:rPr lang="en-US" altLang="zh-CN" sz="2400" dirty="0" smtClean="0"/>
              <a:t>select </a:t>
            </a:r>
            <a:r>
              <a:rPr lang="en-US" altLang="zh-CN" sz="2400" dirty="0" err="1" smtClean="0"/>
              <a:t>id,name</a:t>
            </a:r>
            <a:r>
              <a:rPr lang="en-US" altLang="zh-CN" sz="2400" dirty="0" smtClean="0"/>
              <a:t> from Score</a:t>
            </a:r>
            <a:r>
              <a:rPr lang="zh-CN" altLang="en-US" sz="2400" dirty="0" smtClean="0"/>
              <a:t>； </a:t>
            </a:r>
            <a:endParaRPr lang="en-US" altLang="zh-CN" sz="2400" dirty="0" smtClean="0"/>
          </a:p>
          <a:p>
            <a:pPr marL="0" lvl="1" indent="0">
              <a:buNone/>
            </a:pPr>
            <a:r>
              <a:rPr lang="zh-CN" altLang="en-US" sz="2400" dirty="0" smtClean="0"/>
              <a:t>使用了</a:t>
            </a:r>
            <a:r>
              <a:rPr lang="en-US" altLang="zh-CN" sz="2400" dirty="0" smtClean="0"/>
              <a:t>name</a:t>
            </a:r>
            <a:r>
              <a:rPr lang="zh-CN" altLang="en-US" sz="2400" dirty="0" smtClean="0"/>
              <a:t>列的</a:t>
            </a:r>
            <a:r>
              <a:rPr lang="en-US" altLang="zh-CN" sz="2400" dirty="0" smtClean="0"/>
              <a:t>secondary Index</a:t>
            </a:r>
            <a:r>
              <a:rPr lang="zh-CN" altLang="en-US" sz="2400" dirty="0" smtClean="0"/>
              <a:t>。</a:t>
            </a:r>
            <a:endParaRPr lang="en-US" altLang="zh-CN" sz="2400" dirty="0" smtClean="0"/>
          </a:p>
          <a:p>
            <a:pPr marL="0" lvl="1" indent="0">
              <a:buNone/>
            </a:pPr>
            <a:endParaRPr lang="en-US" altLang="zh-CN"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7" y="2924944"/>
            <a:ext cx="7632848" cy="3027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3146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44</a:t>
            </a:fld>
            <a:endParaRPr lang="en-US" altLang="zh-CN" dirty="0"/>
          </a:p>
        </p:txBody>
      </p:sp>
      <p:sp>
        <p:nvSpPr>
          <p:cNvPr id="4" name="标题 3"/>
          <p:cNvSpPr>
            <a:spLocks noGrp="1"/>
          </p:cNvSpPr>
          <p:nvPr>
            <p:ph type="title"/>
          </p:nvPr>
        </p:nvSpPr>
        <p:spPr/>
        <p:txBody>
          <a:bodyPr/>
          <a:lstStyle/>
          <a:p>
            <a:r>
              <a:rPr lang="zh-CN" altLang="en-US" dirty="0"/>
              <a:t>未</a:t>
            </a:r>
            <a:r>
              <a:rPr lang="zh-CN" altLang="en-US" dirty="0" smtClean="0"/>
              <a:t>覆盖索引</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select </a:t>
            </a:r>
            <a:r>
              <a:rPr lang="zh-CN" altLang="en-US" sz="2400" dirty="0" smtClean="0"/>
              <a:t>* </a:t>
            </a:r>
            <a:r>
              <a:rPr lang="en-US" altLang="zh-CN" sz="2400" dirty="0" smtClean="0"/>
              <a:t>from Score</a:t>
            </a:r>
            <a:r>
              <a:rPr lang="zh-CN" altLang="en-US" sz="2400" dirty="0" smtClean="0"/>
              <a:t>；</a:t>
            </a:r>
            <a:endParaRPr lang="en-US" altLang="zh-CN" sz="2400" dirty="0" smtClean="0"/>
          </a:p>
          <a:p>
            <a:pPr marL="0" lvl="1" indent="0">
              <a:buNone/>
            </a:pPr>
            <a:r>
              <a:rPr lang="en-US" altLang="zh-CN" sz="2400" dirty="0"/>
              <a:t>select </a:t>
            </a:r>
            <a:r>
              <a:rPr lang="zh-CN" altLang="en-US" sz="2400" dirty="0"/>
              <a:t>* </a:t>
            </a:r>
            <a:r>
              <a:rPr lang="en-US" altLang="zh-CN" sz="2400" dirty="0"/>
              <a:t>from Score where name =</a:t>
            </a:r>
            <a:r>
              <a:rPr lang="zh-CN" altLang="en-US" sz="2400" dirty="0"/>
              <a:t>‘</a:t>
            </a:r>
            <a:r>
              <a:rPr lang="en-US" altLang="zh-CN" sz="2400" dirty="0"/>
              <a:t>Eric</a:t>
            </a:r>
            <a:r>
              <a:rPr lang="zh-CN" altLang="en-US" sz="2400" dirty="0"/>
              <a:t>’</a:t>
            </a:r>
            <a:r>
              <a:rPr lang="zh-CN" altLang="en-US" sz="2400" dirty="0" smtClean="0"/>
              <a:t>；</a:t>
            </a:r>
            <a:endParaRPr lang="en-US" altLang="zh-CN" sz="2400" dirty="0" smtClean="0"/>
          </a:p>
          <a:p>
            <a:pPr marL="0" lvl="1" indent="0">
              <a:buNone/>
            </a:pPr>
            <a:r>
              <a:rPr lang="en-US" altLang="zh-CN" sz="2400" dirty="0" smtClean="0"/>
              <a:t>select class</a:t>
            </a:r>
            <a:r>
              <a:rPr lang="zh-CN" altLang="en-US" sz="2400" dirty="0" smtClean="0"/>
              <a:t> </a:t>
            </a:r>
            <a:r>
              <a:rPr lang="en-US" altLang="zh-CN" sz="2400" dirty="0"/>
              <a:t>from Score where name =</a:t>
            </a:r>
            <a:r>
              <a:rPr lang="zh-CN" altLang="en-US" sz="2400" dirty="0"/>
              <a:t>‘</a:t>
            </a:r>
            <a:r>
              <a:rPr lang="en-US" altLang="zh-CN" sz="2400" dirty="0"/>
              <a:t>Eric</a:t>
            </a:r>
            <a:r>
              <a:rPr lang="zh-CN" altLang="en-US" sz="2400" dirty="0"/>
              <a:t>’</a:t>
            </a:r>
            <a:r>
              <a:rPr lang="zh-CN" altLang="en-US" sz="2400" dirty="0" smtClean="0"/>
              <a:t>；</a:t>
            </a:r>
            <a:endParaRPr lang="en-US" altLang="zh-CN" sz="2400" dirty="0" smtClean="0"/>
          </a:p>
          <a:p>
            <a:pPr marL="0" lvl="1" indent="0">
              <a:buNone/>
            </a:pPr>
            <a:r>
              <a:rPr lang="zh-CN" altLang="en-US" sz="2400" dirty="0" smtClean="0"/>
              <a:t>需要再查询一遍</a:t>
            </a:r>
            <a:r>
              <a:rPr lang="en-US" altLang="zh-CN" sz="2400" dirty="0" smtClean="0"/>
              <a:t>Primary Index</a:t>
            </a:r>
            <a:r>
              <a:rPr lang="zh-CN" altLang="en-US" sz="2400" dirty="0" smtClean="0"/>
              <a:t>索引。</a:t>
            </a:r>
            <a:endParaRPr lang="en-US" altLang="zh-CN"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7" y="2924944"/>
            <a:ext cx="7632848" cy="3027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249974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45</a:t>
            </a:fld>
            <a:endParaRPr lang="en-US" altLang="zh-CN" dirty="0"/>
          </a:p>
        </p:txBody>
      </p:sp>
      <p:sp>
        <p:nvSpPr>
          <p:cNvPr id="4" name="标题 3"/>
          <p:cNvSpPr>
            <a:spLocks noGrp="1"/>
          </p:cNvSpPr>
          <p:nvPr>
            <p:ph type="title"/>
          </p:nvPr>
        </p:nvSpPr>
        <p:spPr/>
        <p:txBody>
          <a:bodyPr/>
          <a:lstStyle/>
          <a:p>
            <a:r>
              <a:rPr lang="zh-CN" altLang="en-US" dirty="0" smtClean="0"/>
              <a:t>左连接还是子查询？</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lvl="1"/>
            <a:r>
              <a:rPr lang="en-US" altLang="zh-CN" sz="2400" dirty="0" smtClean="0"/>
              <a:t>5.6</a:t>
            </a:r>
            <a:r>
              <a:rPr lang="zh-CN" altLang="en-US" sz="2400" dirty="0" smtClean="0"/>
              <a:t>之前是建议用左连接代替子查询。</a:t>
            </a:r>
            <a:endParaRPr lang="en-US" altLang="zh-CN" sz="2400" dirty="0" smtClean="0"/>
          </a:p>
          <a:p>
            <a:pPr lvl="1"/>
            <a:r>
              <a:rPr lang="en-US" altLang="zh-CN" sz="2400" dirty="0" smtClean="0"/>
              <a:t>5.6</a:t>
            </a:r>
            <a:r>
              <a:rPr lang="zh-CN" altLang="en-US" sz="2400" dirty="0" smtClean="0"/>
              <a:t>之后通过</a:t>
            </a:r>
            <a:r>
              <a:rPr lang="en-US" altLang="zh-CN" sz="2400" dirty="0" smtClean="0"/>
              <a:t>show profiles</a:t>
            </a:r>
            <a:r>
              <a:rPr lang="zh-CN" altLang="en-US" sz="2400" dirty="0" smtClean="0"/>
              <a:t>比较后再决定。</a:t>
            </a:r>
            <a:endParaRPr lang="en-US" altLang="zh-CN" sz="2400" dirty="0" smtClean="0"/>
          </a:p>
          <a:p>
            <a:r>
              <a:rPr lang="en-US" altLang="zh-CN" sz="1800" b="0" dirty="0"/>
              <a:t>select payment from salary      </a:t>
            </a:r>
          </a:p>
          <a:p>
            <a:r>
              <a:rPr lang="en-US" altLang="zh-CN" sz="1800" b="0" dirty="0"/>
              <a:t>    where rank=(     </a:t>
            </a:r>
          </a:p>
          <a:p>
            <a:r>
              <a:rPr lang="en-US" altLang="zh-CN" sz="1800" b="0" dirty="0"/>
              <a:t>        SELECT rank from ranks      </a:t>
            </a:r>
          </a:p>
          <a:p>
            <a:r>
              <a:rPr lang="en-US" altLang="zh-CN" sz="1800" b="0" dirty="0"/>
              <a:t>            where title=(     </a:t>
            </a:r>
          </a:p>
          <a:p>
            <a:r>
              <a:rPr lang="en-US" altLang="zh-CN" sz="1800" b="0" dirty="0"/>
              <a:t>                SELECT title from jobs      </a:t>
            </a:r>
          </a:p>
          <a:p>
            <a:r>
              <a:rPr lang="en-US" altLang="zh-CN" sz="1800" b="0" dirty="0"/>
              <a:t>                    where employee='</a:t>
            </a:r>
            <a:r>
              <a:rPr lang="zh-CN" altLang="en-US" sz="1800" b="0" dirty="0"/>
              <a:t>张三</a:t>
            </a:r>
            <a:r>
              <a:rPr lang="en-US" altLang="zh-CN" sz="1800" b="0" dirty="0"/>
              <a:t>')     </a:t>
            </a:r>
            <a:endParaRPr lang="zh-CN" altLang="en-US" sz="1800" b="0" dirty="0"/>
          </a:p>
          <a:p>
            <a:r>
              <a:rPr lang="en-US" altLang="zh-CN" sz="1800" b="0" dirty="0"/>
              <a:t>);    </a:t>
            </a:r>
            <a:endParaRPr lang="zh-CN" altLang="en-US" sz="1800" b="0" dirty="0"/>
          </a:p>
          <a:p>
            <a:r>
              <a:rPr lang="en-US" altLang="zh-CN" sz="1800" b="0" dirty="0"/>
              <a:t>select payment from salary s</a:t>
            </a:r>
            <a:r>
              <a:rPr lang="en-US" altLang="zh-CN" sz="1800" b="0" dirty="0" smtClean="0"/>
              <a:t>, ranks</a:t>
            </a:r>
            <a:r>
              <a:rPr lang="en-US" altLang="zh-CN" sz="1800" b="0" dirty="0"/>
              <a:t> r</a:t>
            </a:r>
            <a:r>
              <a:rPr lang="en-US" altLang="zh-CN" sz="1800" b="0" dirty="0" smtClean="0"/>
              <a:t>, jobs</a:t>
            </a:r>
            <a:r>
              <a:rPr lang="en-US" altLang="zh-CN" sz="1800" b="0" dirty="0"/>
              <a:t> j   </a:t>
            </a:r>
          </a:p>
          <a:p>
            <a:r>
              <a:rPr lang="en-US" altLang="zh-CN" sz="1800" b="0" dirty="0"/>
              <a:t>    where </a:t>
            </a:r>
            <a:r>
              <a:rPr lang="en-US" altLang="zh-CN" sz="1800" b="0" dirty="0" err="1"/>
              <a:t>j.employee</a:t>
            </a:r>
            <a:r>
              <a:rPr lang="en-US" altLang="zh-CN" sz="1800" b="0" dirty="0"/>
              <a:t>='</a:t>
            </a:r>
            <a:r>
              <a:rPr lang="zh-CN" altLang="en-US" sz="1800" b="0" dirty="0"/>
              <a:t>张三</a:t>
            </a:r>
            <a:r>
              <a:rPr lang="en-US" altLang="zh-CN" sz="1800" b="0" dirty="0"/>
              <a:t>'</a:t>
            </a:r>
            <a:r>
              <a:rPr lang="zh-CN" altLang="en-US" sz="1800" b="0" dirty="0"/>
              <a:t>   </a:t>
            </a:r>
          </a:p>
          <a:p>
            <a:r>
              <a:rPr lang="zh-CN" altLang="en-US" sz="1800" b="0" dirty="0"/>
              <a:t>        </a:t>
            </a:r>
            <a:r>
              <a:rPr lang="en-US" altLang="zh-CN" sz="1800" b="0" dirty="0"/>
              <a:t>and </a:t>
            </a:r>
            <a:r>
              <a:rPr lang="en-US" altLang="zh-CN" sz="1800" b="0" dirty="0" err="1"/>
              <a:t>j.title</a:t>
            </a:r>
            <a:r>
              <a:rPr lang="en-US" altLang="zh-CN" sz="1800" b="0" dirty="0"/>
              <a:t> = </a:t>
            </a:r>
            <a:r>
              <a:rPr lang="en-US" altLang="zh-CN" sz="1800" b="0" dirty="0" err="1"/>
              <a:t>r.title</a:t>
            </a:r>
            <a:r>
              <a:rPr lang="en-US" altLang="zh-CN" sz="1800" b="0" dirty="0"/>
              <a:t>   </a:t>
            </a:r>
          </a:p>
          <a:p>
            <a:r>
              <a:rPr lang="en-US" altLang="zh-CN" sz="1800" b="0" dirty="0"/>
              <a:t>        and </a:t>
            </a:r>
            <a:r>
              <a:rPr lang="en-US" altLang="zh-CN" sz="1800" b="0" dirty="0" err="1"/>
              <a:t>s.rank</a:t>
            </a:r>
            <a:r>
              <a:rPr lang="en-US" altLang="zh-CN" sz="1800" b="0" dirty="0"/>
              <a:t> = </a:t>
            </a:r>
            <a:r>
              <a:rPr lang="en-US" altLang="zh-CN" sz="1800" b="0" dirty="0" err="1"/>
              <a:t>r.rank</a:t>
            </a:r>
            <a:r>
              <a:rPr lang="en-US" altLang="zh-CN" sz="1800" b="0" dirty="0"/>
              <a:t>;  </a:t>
            </a:r>
          </a:p>
          <a:p>
            <a:pPr lvl="1"/>
            <a:endParaRPr lang="en-US" altLang="zh-CN" sz="2400" dirty="0" smtClean="0"/>
          </a:p>
          <a:p>
            <a:pPr marL="0" lvl="1" indent="0">
              <a:buNone/>
            </a:pPr>
            <a:endParaRPr lang="en-US" altLang="zh-CN" sz="2400" dirty="0" smtClean="0"/>
          </a:p>
          <a:p>
            <a:pPr marL="0" lvl="1" indent="0">
              <a:buNone/>
            </a:pPr>
            <a:endParaRPr lang="en-US" altLang="zh-CN" sz="2400" dirty="0"/>
          </a:p>
        </p:txBody>
      </p:sp>
    </p:spTree>
    <p:extLst>
      <p:ext uri="{BB962C8B-B14F-4D97-AF65-F5344CB8AC3E}">
        <p14:creationId xmlns:p14="http://schemas.microsoft.com/office/powerpoint/2010/main" xmlns="" val="2173422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46</a:t>
            </a:fld>
            <a:endParaRPr lang="en-US" altLang="zh-CN" dirty="0"/>
          </a:p>
        </p:txBody>
      </p:sp>
      <p:sp>
        <p:nvSpPr>
          <p:cNvPr id="4" name="标题 3"/>
          <p:cNvSpPr>
            <a:spLocks noGrp="1"/>
          </p:cNvSpPr>
          <p:nvPr>
            <p:ph type="title"/>
          </p:nvPr>
        </p:nvSpPr>
        <p:spPr/>
        <p:txBody>
          <a:bodyPr/>
          <a:lstStyle/>
          <a:p>
            <a:r>
              <a:rPr lang="zh-CN" altLang="en-US" dirty="0" smtClean="0"/>
              <a:t>使用自增字段做主键</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endParaRPr lang="en-US" altLang="zh-CN" sz="2400" dirty="0" smtClean="0"/>
          </a:p>
          <a:p>
            <a:pPr marL="0" lvl="1" indent="0">
              <a:buNone/>
            </a:pPr>
            <a:endParaRPr lang="en-US" altLang="zh-CN" sz="24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980728"/>
            <a:ext cx="7632848" cy="278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560" y="2708920"/>
            <a:ext cx="3496040" cy="2664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2355636" y="4221088"/>
            <a:ext cx="6388885" cy="1754326"/>
          </a:xfrm>
          <a:prstGeom prst="rect">
            <a:avLst/>
          </a:prstGeom>
          <a:noFill/>
        </p:spPr>
        <p:txBody>
          <a:bodyPr wrap="square" rtlCol="0">
            <a:spAutoFit/>
          </a:bodyPr>
          <a:lstStyle/>
          <a:p>
            <a:pPr marL="285750" indent="-285750">
              <a:buFont typeface="Arial" pitchFamily="34" charset="0"/>
              <a:buChar char="•"/>
            </a:pPr>
            <a:r>
              <a:rPr lang="zh-CN" altLang="en-US" dirty="0"/>
              <a:t>如果表使用自增主键，那么每次插入新的记录，记录就会顺序添加到当前索引节点的后续位置，当一页写满，就会自动开辟一个新的</a:t>
            </a:r>
            <a:r>
              <a:rPr lang="zh-CN" altLang="en-US" dirty="0" smtClean="0"/>
              <a:t>页</a:t>
            </a:r>
            <a:endParaRPr lang="en-US" altLang="zh-CN" dirty="0" smtClean="0"/>
          </a:p>
          <a:p>
            <a:pPr marL="285750" indent="-285750">
              <a:buFont typeface="Arial" pitchFamily="34" charset="0"/>
              <a:buChar char="•"/>
            </a:pPr>
            <a:r>
              <a:rPr lang="zh-CN" altLang="en-US" dirty="0" smtClean="0"/>
              <a:t>如果使用非自增主键（如果身份证号或学号等），由于每次插入主键的值近似于随机，因此每次新纪录都要被插到现有索引页得中间某个位置。</a:t>
            </a:r>
            <a:endParaRPr lang="zh-CN" altLang="en-US" dirty="0"/>
          </a:p>
        </p:txBody>
      </p:sp>
    </p:spTree>
    <p:extLst>
      <p:ext uri="{BB962C8B-B14F-4D97-AF65-F5344CB8AC3E}">
        <p14:creationId xmlns:p14="http://schemas.microsoft.com/office/powerpoint/2010/main" xmlns="" val="3543929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47</a:t>
            </a:fld>
            <a:endParaRPr lang="en-US" altLang="zh-CN" dirty="0"/>
          </a:p>
        </p:txBody>
      </p:sp>
      <p:sp>
        <p:nvSpPr>
          <p:cNvPr id="4" name="标题 3"/>
          <p:cNvSpPr>
            <a:spLocks noGrp="1"/>
          </p:cNvSpPr>
          <p:nvPr>
            <p:ph type="title"/>
          </p:nvPr>
        </p:nvSpPr>
        <p:spPr/>
        <p:txBody>
          <a:bodyPr/>
          <a:lstStyle/>
          <a:p>
            <a:r>
              <a:rPr lang="zh-CN" altLang="en-US" dirty="0"/>
              <a:t>使用自增字段做主</a:t>
            </a:r>
            <a:r>
              <a:rPr lang="zh-CN" altLang="en-US" dirty="0" smtClean="0"/>
              <a:t>键</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lvl="1">
              <a:lnSpc>
                <a:spcPct val="150000"/>
              </a:lnSpc>
            </a:pPr>
            <a:r>
              <a:rPr lang="zh-CN" altLang="en-US" sz="2400" dirty="0"/>
              <a:t>此时</a:t>
            </a:r>
            <a:r>
              <a:rPr lang="en-US" altLang="zh-CN" sz="2400" dirty="0"/>
              <a:t>MySQL</a:t>
            </a:r>
            <a:r>
              <a:rPr lang="zh-CN" altLang="en-US" sz="2400" dirty="0"/>
              <a:t>不得不为了将新记录插到合适位置而移动数据，甚至目标页面可能已经被回写到磁盘上而从缓存中清掉，此时又要从磁盘上读回来，这增加了很多开销，同时频繁的移动、分页操作造成了大量的碎片，得到了不够紧凑的索引结构，后续不得不通过</a:t>
            </a:r>
            <a:r>
              <a:rPr lang="en-US" altLang="zh-CN" sz="2400" dirty="0"/>
              <a:t>OPTIMIZE TABLE</a:t>
            </a:r>
            <a:r>
              <a:rPr lang="zh-CN" altLang="en-US" sz="2400" dirty="0"/>
              <a:t>来重建表并优化填充页面。</a:t>
            </a:r>
          </a:p>
          <a:p>
            <a:pPr lvl="1">
              <a:lnSpc>
                <a:spcPct val="150000"/>
              </a:lnSpc>
            </a:pPr>
            <a:r>
              <a:rPr lang="zh-CN" altLang="en-US" sz="2400" dirty="0"/>
              <a:t>因此，只要可以，请尽量在</a:t>
            </a:r>
            <a:r>
              <a:rPr lang="en-US" altLang="zh-CN" sz="2400" dirty="0" err="1"/>
              <a:t>InnoDB</a:t>
            </a:r>
            <a:r>
              <a:rPr lang="zh-CN" altLang="en-US" sz="2400" dirty="0"/>
              <a:t>上采用自增字段做主键。</a:t>
            </a:r>
          </a:p>
        </p:txBody>
      </p:sp>
    </p:spTree>
    <p:extLst>
      <p:ext uri="{BB962C8B-B14F-4D97-AF65-F5344CB8AC3E}">
        <p14:creationId xmlns:p14="http://schemas.microsoft.com/office/powerpoint/2010/main" xmlns="" val="2474377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48</a:t>
            </a:fld>
            <a:endParaRPr lang="en-US" altLang="zh-CN" dirty="0"/>
          </a:p>
        </p:txBody>
      </p:sp>
      <p:sp>
        <p:nvSpPr>
          <p:cNvPr id="4" name="标题 3"/>
          <p:cNvSpPr>
            <a:spLocks noGrp="1"/>
          </p:cNvSpPr>
          <p:nvPr>
            <p:ph type="title"/>
          </p:nvPr>
        </p:nvSpPr>
        <p:spPr/>
        <p:txBody>
          <a:bodyPr/>
          <a:lstStyle/>
          <a:p>
            <a:r>
              <a:rPr lang="en-US" altLang="zh-CN" dirty="0">
                <a:ea typeface="宋体" pitchFamily="2" charset="-122"/>
              </a:rPr>
              <a:t>Select</a:t>
            </a:r>
            <a:r>
              <a:rPr lang="zh-CN" altLang="en-US" dirty="0">
                <a:ea typeface="宋体" pitchFamily="2" charset="-122"/>
              </a:rPr>
              <a:t>指定列来代替</a:t>
            </a:r>
            <a:r>
              <a:rPr lang="en-US" altLang="zh-CN" dirty="0">
                <a:ea typeface="宋体" pitchFamily="2" charset="-122"/>
              </a:rPr>
              <a:t>select *</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lvl="1">
              <a:lnSpc>
                <a:spcPct val="85000"/>
              </a:lnSpc>
            </a:pPr>
            <a:r>
              <a:rPr lang="zh-CN" altLang="en-US" sz="2400" dirty="0"/>
              <a:t>在某些情况下 </a:t>
            </a:r>
            <a:r>
              <a:rPr lang="en-US" altLang="zh-CN" sz="2400" dirty="0"/>
              <a:t>select *  </a:t>
            </a:r>
            <a:r>
              <a:rPr lang="zh-CN" altLang="en-US" sz="2400" dirty="0"/>
              <a:t>要比</a:t>
            </a:r>
            <a:r>
              <a:rPr lang="en-US" altLang="zh-CN" sz="2400" dirty="0"/>
              <a:t>select </a:t>
            </a:r>
            <a:r>
              <a:rPr lang="zh-CN" altLang="en-US" sz="2400" dirty="0"/>
              <a:t>指定列 需要浪费更多的</a:t>
            </a:r>
            <a:r>
              <a:rPr lang="zh-CN" altLang="en-US" sz="2400" dirty="0" smtClean="0"/>
              <a:t>资源</a:t>
            </a:r>
            <a:endParaRPr lang="en-US" altLang="zh-CN" sz="2400" dirty="0" smtClean="0"/>
          </a:p>
          <a:p>
            <a:pPr lvl="1">
              <a:lnSpc>
                <a:spcPct val="85000"/>
              </a:lnSpc>
            </a:pPr>
            <a:endParaRPr lang="zh-CN" altLang="en-US" sz="2400" dirty="0"/>
          </a:p>
          <a:p>
            <a:pPr lvl="1">
              <a:lnSpc>
                <a:spcPct val="85000"/>
              </a:lnSpc>
            </a:pPr>
            <a:r>
              <a:rPr lang="zh-CN" altLang="en-US" sz="2400" dirty="0"/>
              <a:t>如果某些列中含有</a:t>
            </a:r>
            <a:r>
              <a:rPr lang="en-US" altLang="zh-CN" sz="2400" dirty="0"/>
              <a:t>text</a:t>
            </a:r>
            <a:r>
              <a:rPr lang="zh-CN" altLang="en-US" sz="2400" dirty="0"/>
              <a:t>等类型，</a:t>
            </a:r>
            <a:r>
              <a:rPr lang="en-US" altLang="zh-CN" sz="2400" dirty="0"/>
              <a:t>select </a:t>
            </a:r>
            <a:r>
              <a:rPr lang="zh-CN" altLang="en-US" sz="2400" dirty="0"/>
              <a:t>指定列可以减少网络传输缓冲区的</a:t>
            </a:r>
            <a:r>
              <a:rPr lang="zh-CN" altLang="en-US" sz="2400" dirty="0" smtClean="0"/>
              <a:t>使用</a:t>
            </a:r>
            <a:endParaRPr lang="en-US" altLang="zh-CN" sz="2400" dirty="0" smtClean="0"/>
          </a:p>
          <a:p>
            <a:pPr lvl="1">
              <a:lnSpc>
                <a:spcPct val="85000"/>
              </a:lnSpc>
            </a:pPr>
            <a:endParaRPr lang="zh-CN" altLang="en-US" sz="2400" dirty="0"/>
          </a:p>
          <a:p>
            <a:pPr lvl="1">
              <a:lnSpc>
                <a:spcPct val="85000"/>
              </a:lnSpc>
            </a:pPr>
            <a:r>
              <a:rPr lang="zh-CN" altLang="en-US" sz="2400" dirty="0"/>
              <a:t>如果</a:t>
            </a:r>
            <a:r>
              <a:rPr lang="en-US" altLang="zh-CN" sz="2400" dirty="0"/>
              <a:t>SQL</a:t>
            </a:r>
            <a:r>
              <a:rPr lang="zh-CN" altLang="en-US" sz="2400" dirty="0"/>
              <a:t>中含有</a:t>
            </a:r>
            <a:r>
              <a:rPr lang="en-US" altLang="zh-CN" sz="2400" dirty="0"/>
              <a:t>order by ,</a:t>
            </a:r>
            <a:r>
              <a:rPr lang="zh-CN" altLang="en-US" sz="2400" dirty="0"/>
              <a:t>并且排序不能利用上已用的索引那么，额外的字段会占用更多的</a:t>
            </a:r>
            <a:r>
              <a:rPr lang="en-US" altLang="zh-CN" sz="2400" dirty="0" err="1"/>
              <a:t>sort_buffer_size</a:t>
            </a:r>
            <a:r>
              <a:rPr lang="en-US" altLang="zh-CN" sz="2400" dirty="0"/>
              <a:t> .</a:t>
            </a:r>
          </a:p>
          <a:p>
            <a:pPr marL="0" lvl="1" indent="0">
              <a:buNone/>
            </a:pPr>
            <a:endParaRPr lang="en-US" altLang="zh-CN" sz="2400" dirty="0"/>
          </a:p>
        </p:txBody>
      </p:sp>
    </p:spTree>
    <p:extLst>
      <p:ext uri="{BB962C8B-B14F-4D97-AF65-F5344CB8AC3E}">
        <p14:creationId xmlns:p14="http://schemas.microsoft.com/office/powerpoint/2010/main" xmlns="" val="31487104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49</a:t>
            </a:fld>
            <a:endParaRPr lang="en-US" altLang="zh-CN" dirty="0"/>
          </a:p>
        </p:txBody>
      </p:sp>
      <p:sp>
        <p:nvSpPr>
          <p:cNvPr id="4" name="标题 3"/>
          <p:cNvSpPr>
            <a:spLocks noGrp="1"/>
          </p:cNvSpPr>
          <p:nvPr>
            <p:ph type="title"/>
          </p:nvPr>
        </p:nvSpPr>
        <p:spPr/>
        <p:txBody>
          <a:bodyPr/>
          <a:lstStyle/>
          <a:p>
            <a:r>
              <a:rPr lang="en-US" altLang="zh-CN" dirty="0" smtClean="0">
                <a:ea typeface="宋体" pitchFamily="2" charset="-122"/>
              </a:rPr>
              <a:t>Select count(*)</a:t>
            </a:r>
            <a:endParaRPr lang="zh-CN" altLang="en-US" dirty="0"/>
          </a:p>
        </p:txBody>
      </p:sp>
      <p:sp>
        <p:nvSpPr>
          <p:cNvPr id="5" name="内容占位符 4"/>
          <p:cNvSpPr>
            <a:spLocks noGrp="1"/>
          </p:cNvSpPr>
          <p:nvPr>
            <p:ph idx="1"/>
          </p:nvPr>
        </p:nvSpPr>
        <p:spPr>
          <a:xfrm>
            <a:off x="467544" y="980728"/>
            <a:ext cx="8352928" cy="5040560"/>
          </a:xfrm>
        </p:spPr>
        <p:txBody>
          <a:bodyPr>
            <a:normAutofit/>
          </a:bodyPr>
          <a:lstStyle/>
          <a:p>
            <a:pPr lvl="1">
              <a:lnSpc>
                <a:spcPct val="85000"/>
              </a:lnSpc>
            </a:pPr>
            <a:r>
              <a:rPr lang="zh-CN" altLang="en-US" sz="2400" dirty="0" smtClean="0"/>
              <a:t>全表扫描，不到万不得已尽量不要使用，尤其是上百万行的表。</a:t>
            </a:r>
            <a:endParaRPr lang="en-US" altLang="zh-CN" sz="2400" dirty="0"/>
          </a:p>
          <a:p>
            <a:pPr marL="0" lvl="1" indent="0">
              <a:buNone/>
            </a:pPr>
            <a:endParaRPr lang="en-US" altLang="zh-CN" sz="2400" dirty="0" smtClean="0"/>
          </a:p>
          <a:p>
            <a:pPr marL="0" lvl="1" indent="0">
              <a:buNone/>
            </a:pPr>
            <a:endParaRPr lang="en-US" altLang="zh-CN" sz="2400" dirty="0"/>
          </a:p>
        </p:txBody>
      </p:sp>
    </p:spTree>
    <p:extLst>
      <p:ext uri="{BB962C8B-B14F-4D97-AF65-F5344CB8AC3E}">
        <p14:creationId xmlns:p14="http://schemas.microsoft.com/office/powerpoint/2010/main" xmlns="" val="3621882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a:t>
            </a:fld>
            <a:endParaRPr lang="en-US" altLang="zh-CN" dirty="0"/>
          </a:p>
        </p:txBody>
      </p:sp>
      <p:sp>
        <p:nvSpPr>
          <p:cNvPr id="4" name="标题 3"/>
          <p:cNvSpPr>
            <a:spLocks noGrp="1"/>
          </p:cNvSpPr>
          <p:nvPr>
            <p:ph type="title"/>
          </p:nvPr>
        </p:nvSpPr>
        <p:spPr/>
        <p:txBody>
          <a:bodyPr/>
          <a:lstStyle/>
          <a:p>
            <a:r>
              <a:rPr lang="zh-CN" altLang="en-US" dirty="0" smtClean="0">
                <a:solidFill>
                  <a:srgbClr val="000000"/>
                </a:solidFill>
                <a:ea typeface="DejaVu Sans" pitchFamily="16" charset="0"/>
                <a:cs typeface="DejaVu Sans" pitchFamily="16" charset="0"/>
              </a:rPr>
              <a:t>二叉查找树特点</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buFont typeface="Wingdings" pitchFamily="2" charset="2"/>
              <a:buChar char="l"/>
            </a:pPr>
            <a:r>
              <a:rPr lang="zh-CN" altLang="en-US" sz="2400" dirty="0" smtClean="0"/>
              <a:t>左边</a:t>
            </a:r>
            <a:r>
              <a:rPr lang="zh-CN" altLang="en-US" sz="2400" dirty="0"/>
              <a:t>是数据表，一共有两列七条记录，最左边的是数据记录的物理地址（注意逻辑上相邻的记录在磁盘上也并不是一定物理相邻的）。为了加快</a:t>
            </a:r>
            <a:r>
              <a:rPr lang="en-US" altLang="zh-CN" sz="2400" dirty="0"/>
              <a:t>Col2</a:t>
            </a:r>
            <a:r>
              <a:rPr lang="zh-CN" altLang="en-US" sz="2400" dirty="0"/>
              <a:t>的查找，可以维护一个右边所示的二叉查找树，每个节点分别包含索引键值和一个指向对应数据记录物理地址的指针，这样就可以</a:t>
            </a:r>
            <a:r>
              <a:rPr lang="zh-CN" altLang="en-US" sz="2400" dirty="0">
                <a:solidFill>
                  <a:srgbClr val="FF0000"/>
                </a:solidFill>
              </a:rPr>
              <a:t>运用二叉查找在</a:t>
            </a:r>
            <a:r>
              <a:rPr lang="en-US" altLang="zh-CN" sz="2400" dirty="0">
                <a:solidFill>
                  <a:srgbClr val="FF0000"/>
                </a:solidFill>
              </a:rPr>
              <a:t>O(log2n)</a:t>
            </a:r>
            <a:r>
              <a:rPr lang="zh-CN" altLang="en-US" sz="2400" dirty="0">
                <a:solidFill>
                  <a:srgbClr val="FF0000"/>
                </a:solidFill>
              </a:rPr>
              <a:t>的复杂度内获取到相应数据</a:t>
            </a:r>
            <a:r>
              <a:rPr lang="zh-CN" altLang="en-US" sz="2400" dirty="0" smtClean="0">
                <a:solidFill>
                  <a:srgbClr val="FF0000"/>
                </a:solidFill>
              </a:rPr>
              <a:t>。</a:t>
            </a:r>
            <a:endParaRPr lang="en-US" altLang="zh-CN" sz="2400" dirty="0" smtClean="0">
              <a:solidFill>
                <a:srgbClr val="FF0000"/>
              </a:solidFill>
            </a:endParaRPr>
          </a:p>
          <a:p>
            <a:pPr lvl="1">
              <a:buFont typeface="Wingdings" pitchFamily="2" charset="2"/>
              <a:buChar char="l"/>
            </a:pPr>
            <a:endParaRPr lang="zh-CN" altLang="en-US" sz="2400" dirty="0"/>
          </a:p>
          <a:p>
            <a:pPr lvl="1">
              <a:buFont typeface="Wingdings" pitchFamily="2" charset="2"/>
              <a:buChar char="l"/>
            </a:pPr>
            <a:r>
              <a:rPr lang="zh-CN" altLang="en-US" sz="2400" dirty="0"/>
              <a:t>虽然这是一个货真价实的索引，但是实际的数据库系统几乎没有使用二叉查找树或其进化品种红黑树（</a:t>
            </a:r>
            <a:r>
              <a:rPr lang="en-US" altLang="zh-CN" sz="2400" dirty="0"/>
              <a:t>red-black tree</a:t>
            </a:r>
            <a:r>
              <a:rPr lang="zh-CN" altLang="en-US" sz="2400" dirty="0"/>
              <a:t>）实现的，原因会在下文介绍。</a:t>
            </a:r>
          </a:p>
        </p:txBody>
      </p:sp>
    </p:spTree>
    <p:extLst>
      <p:ext uri="{BB962C8B-B14F-4D97-AF65-F5344CB8AC3E}">
        <p14:creationId xmlns:p14="http://schemas.microsoft.com/office/powerpoint/2010/main" xmlns="" val="11407598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50</a:t>
            </a:fld>
            <a:endParaRPr lang="en-US" altLang="zh-CN" dirty="0"/>
          </a:p>
        </p:txBody>
      </p:sp>
      <p:sp>
        <p:nvSpPr>
          <p:cNvPr id="4" name="标题 3"/>
          <p:cNvSpPr>
            <a:spLocks noGrp="1"/>
          </p:cNvSpPr>
          <p:nvPr>
            <p:ph type="title"/>
          </p:nvPr>
        </p:nvSpPr>
        <p:spPr>
          <a:xfrm>
            <a:off x="395536" y="188640"/>
            <a:ext cx="6264696" cy="548640"/>
          </a:xfrm>
        </p:spPr>
        <p:txBody>
          <a:bodyPr/>
          <a:lstStyle/>
          <a:p>
            <a:r>
              <a:rPr lang="en-US" altLang="zh-CN" dirty="0" smtClean="0">
                <a:ea typeface="宋体" pitchFamily="2" charset="-122"/>
              </a:rPr>
              <a:t>Select count( distinct)</a:t>
            </a:r>
            <a:r>
              <a:rPr lang="zh-CN" altLang="en-US" dirty="0" smtClean="0">
                <a:ea typeface="宋体" pitchFamily="2" charset="-122"/>
              </a:rPr>
              <a:t>优化</a:t>
            </a:r>
            <a:endParaRPr lang="zh-CN" altLang="en-US" dirty="0"/>
          </a:p>
        </p:txBody>
      </p:sp>
      <p:sp>
        <p:nvSpPr>
          <p:cNvPr id="5" name="内容占位符 4"/>
          <p:cNvSpPr>
            <a:spLocks noGrp="1"/>
          </p:cNvSpPr>
          <p:nvPr>
            <p:ph idx="1"/>
          </p:nvPr>
        </p:nvSpPr>
        <p:spPr>
          <a:xfrm>
            <a:off x="467544" y="980728"/>
            <a:ext cx="8352928" cy="5040560"/>
          </a:xfrm>
        </p:spPr>
        <p:txBody>
          <a:bodyPr>
            <a:normAutofit fontScale="92500" lnSpcReduction="10000"/>
          </a:bodyPr>
          <a:lstStyle/>
          <a:p>
            <a:pPr lvl="1">
              <a:lnSpc>
                <a:spcPct val="85000"/>
              </a:lnSpc>
            </a:pPr>
            <a:r>
              <a:rPr lang="en-US" altLang="zh-CN" sz="2400" dirty="0" smtClean="0"/>
              <a:t>select </a:t>
            </a:r>
            <a:r>
              <a:rPr lang="en-US" altLang="zh-CN" sz="2400" dirty="0"/>
              <a:t>SQL_NO_CACHE count(distinct id) from </a:t>
            </a:r>
            <a:r>
              <a:rPr lang="en-US" altLang="zh-CN" sz="2400" dirty="0" err="1"/>
              <a:t>abc</a:t>
            </a:r>
            <a:r>
              <a:rPr lang="en-US" altLang="zh-CN" sz="2400" dirty="0"/>
              <a:t>;</a:t>
            </a:r>
          </a:p>
          <a:p>
            <a:pPr lvl="1">
              <a:lnSpc>
                <a:spcPct val="85000"/>
              </a:lnSpc>
            </a:pPr>
            <a:r>
              <a:rPr lang="en-US" altLang="zh-CN" sz="2400" dirty="0"/>
              <a:t>+--------------------+</a:t>
            </a:r>
          </a:p>
          <a:p>
            <a:pPr lvl="1">
              <a:lnSpc>
                <a:spcPct val="85000"/>
              </a:lnSpc>
            </a:pPr>
            <a:r>
              <a:rPr lang="en-US" altLang="zh-CN" sz="2400" dirty="0"/>
              <a:t>| count(distinct id) |</a:t>
            </a:r>
          </a:p>
          <a:p>
            <a:pPr lvl="1">
              <a:lnSpc>
                <a:spcPct val="85000"/>
              </a:lnSpc>
            </a:pPr>
            <a:r>
              <a:rPr lang="en-US" altLang="zh-CN" sz="2400" dirty="0"/>
              <a:t>+--------------------+</a:t>
            </a:r>
          </a:p>
          <a:p>
            <a:pPr lvl="1">
              <a:lnSpc>
                <a:spcPct val="85000"/>
              </a:lnSpc>
            </a:pPr>
            <a:r>
              <a:rPr lang="en-US" altLang="zh-CN" sz="2400" dirty="0"/>
              <a:t>|             415631 |</a:t>
            </a:r>
          </a:p>
          <a:p>
            <a:pPr lvl="1">
              <a:lnSpc>
                <a:spcPct val="85000"/>
              </a:lnSpc>
            </a:pPr>
            <a:r>
              <a:rPr lang="en-US" altLang="zh-CN" sz="2400" dirty="0"/>
              <a:t>+--------------------+</a:t>
            </a:r>
          </a:p>
          <a:p>
            <a:pPr lvl="1">
              <a:lnSpc>
                <a:spcPct val="85000"/>
              </a:lnSpc>
            </a:pPr>
            <a:r>
              <a:rPr lang="en-US" altLang="zh-CN" sz="2400" dirty="0"/>
              <a:t>1 row in set (0.47 sec</a:t>
            </a:r>
            <a:r>
              <a:rPr lang="en-US" altLang="zh-CN" sz="2400" dirty="0" smtClean="0"/>
              <a:t>)</a:t>
            </a:r>
          </a:p>
          <a:p>
            <a:pPr lvl="1">
              <a:lnSpc>
                <a:spcPct val="85000"/>
              </a:lnSpc>
            </a:pPr>
            <a:endParaRPr lang="en-US" altLang="zh-CN" sz="2400" dirty="0"/>
          </a:p>
          <a:p>
            <a:pPr lvl="1">
              <a:lnSpc>
                <a:spcPct val="85000"/>
              </a:lnSpc>
            </a:pPr>
            <a:r>
              <a:rPr lang="en-US" altLang="zh-CN" sz="2400" dirty="0" smtClean="0"/>
              <a:t>select </a:t>
            </a:r>
            <a:r>
              <a:rPr lang="en-US" altLang="zh-CN" sz="2400" dirty="0"/>
              <a:t>SQL_NO_CACHE count(*) from (select distinct id from </a:t>
            </a:r>
            <a:r>
              <a:rPr lang="en-US" altLang="zh-CN" sz="2400" dirty="0" err="1"/>
              <a:t>abc</a:t>
            </a:r>
            <a:r>
              <a:rPr lang="en-US" altLang="zh-CN" sz="2400" dirty="0"/>
              <a:t>) </a:t>
            </a:r>
            <a:r>
              <a:rPr lang="en-US" altLang="zh-CN" sz="2400" dirty="0" err="1"/>
              <a:t>tmp</a:t>
            </a:r>
            <a:r>
              <a:rPr lang="en-US" altLang="zh-CN" sz="2400" dirty="0"/>
              <a:t>;</a:t>
            </a:r>
          </a:p>
          <a:p>
            <a:pPr lvl="1">
              <a:lnSpc>
                <a:spcPct val="85000"/>
              </a:lnSpc>
            </a:pPr>
            <a:r>
              <a:rPr lang="en-US" altLang="zh-CN" sz="2400" dirty="0"/>
              <a:t>+----------+</a:t>
            </a:r>
          </a:p>
          <a:p>
            <a:pPr lvl="1">
              <a:lnSpc>
                <a:spcPct val="85000"/>
              </a:lnSpc>
            </a:pPr>
            <a:r>
              <a:rPr lang="en-US" altLang="zh-CN" sz="2400" dirty="0"/>
              <a:t>| count(*) |</a:t>
            </a:r>
          </a:p>
          <a:p>
            <a:pPr lvl="1">
              <a:lnSpc>
                <a:spcPct val="85000"/>
              </a:lnSpc>
            </a:pPr>
            <a:r>
              <a:rPr lang="en-US" altLang="zh-CN" sz="2400" dirty="0"/>
              <a:t>+----------+</a:t>
            </a:r>
          </a:p>
          <a:p>
            <a:pPr lvl="1">
              <a:lnSpc>
                <a:spcPct val="85000"/>
              </a:lnSpc>
            </a:pPr>
            <a:r>
              <a:rPr lang="en-US" altLang="zh-CN" sz="2400" dirty="0"/>
              <a:t>|   415631 |</a:t>
            </a:r>
          </a:p>
          <a:p>
            <a:pPr lvl="1">
              <a:lnSpc>
                <a:spcPct val="85000"/>
              </a:lnSpc>
            </a:pPr>
            <a:r>
              <a:rPr lang="en-US" altLang="zh-CN" sz="2400" dirty="0"/>
              <a:t>+----------+</a:t>
            </a:r>
          </a:p>
          <a:p>
            <a:pPr lvl="1">
              <a:lnSpc>
                <a:spcPct val="85000"/>
              </a:lnSpc>
            </a:pPr>
            <a:r>
              <a:rPr lang="en-US" altLang="zh-CN" sz="2400" dirty="0"/>
              <a:t>1 row in set (0.24 sec)</a:t>
            </a:r>
          </a:p>
          <a:p>
            <a:pPr marL="0" lvl="1" indent="0">
              <a:buNone/>
            </a:pPr>
            <a:r>
              <a:rPr lang="zh-CN" altLang="en-US" sz="2400" dirty="0" smtClean="0"/>
              <a:t>先通过索引把排重的记录查找出来在</a:t>
            </a:r>
            <a:r>
              <a:rPr lang="en-US" altLang="zh-CN" sz="2400" dirty="0" smtClean="0"/>
              <a:t>count</a:t>
            </a:r>
          </a:p>
          <a:p>
            <a:pPr marL="0" lvl="1" indent="0">
              <a:buNone/>
            </a:pPr>
            <a:endParaRPr lang="en-US" altLang="zh-CN" sz="2400" dirty="0"/>
          </a:p>
        </p:txBody>
      </p:sp>
    </p:spTree>
    <p:extLst>
      <p:ext uri="{BB962C8B-B14F-4D97-AF65-F5344CB8AC3E}">
        <p14:creationId xmlns:p14="http://schemas.microsoft.com/office/powerpoint/2010/main" xmlns="" val="19951792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51</a:t>
            </a:fld>
            <a:endParaRPr lang="en-US" altLang="zh-CN" dirty="0"/>
          </a:p>
        </p:txBody>
      </p:sp>
      <p:sp>
        <p:nvSpPr>
          <p:cNvPr id="5" name="内容占位符 4"/>
          <p:cNvSpPr>
            <a:spLocks noGrp="1"/>
          </p:cNvSpPr>
          <p:nvPr>
            <p:ph idx="1"/>
          </p:nvPr>
        </p:nvSpPr>
        <p:spPr>
          <a:xfrm>
            <a:off x="467544" y="980728"/>
            <a:ext cx="8352928" cy="5040560"/>
          </a:xfrm>
        </p:spPr>
        <p:txBody>
          <a:bodyPr>
            <a:normAutofit fontScale="92500" lnSpcReduction="10000"/>
          </a:bodyPr>
          <a:lstStyle/>
          <a:p>
            <a:pPr lvl="1">
              <a:lnSpc>
                <a:spcPct val="150000"/>
              </a:lnSpc>
            </a:pPr>
            <a:r>
              <a:rPr lang="zh-CN" altLang="en-US" sz="2400" dirty="0" smtClean="0"/>
              <a:t>在</a:t>
            </a:r>
            <a:r>
              <a:rPr lang="en-US" altLang="zh-CN" sz="2400" dirty="0" err="1" smtClean="0"/>
              <a:t>mysql</a:t>
            </a:r>
            <a:r>
              <a:rPr lang="zh-CN" altLang="en-US" sz="2400" dirty="0" smtClean="0"/>
              <a:t>端分页将明显减少用户延迟，不管是</a:t>
            </a:r>
            <a:r>
              <a:rPr lang="en-US" altLang="zh-CN" sz="2400" dirty="0" err="1" smtClean="0"/>
              <a:t>mysql</a:t>
            </a:r>
            <a:r>
              <a:rPr lang="zh-CN" altLang="en-US" sz="2400" dirty="0" smtClean="0"/>
              <a:t>内部处理还是网络传输，性能都会大大提高。</a:t>
            </a:r>
            <a:endParaRPr lang="en-US" altLang="zh-CN" sz="2400" dirty="0" smtClean="0"/>
          </a:p>
          <a:p>
            <a:pPr lvl="1">
              <a:lnSpc>
                <a:spcPct val="150000"/>
              </a:lnSpc>
            </a:pPr>
            <a:r>
              <a:rPr lang="zh-CN" altLang="en-US" sz="2400" dirty="0" smtClean="0"/>
              <a:t>每次</a:t>
            </a:r>
            <a:r>
              <a:rPr lang="en-US" altLang="zh-CN" sz="2400" dirty="0" smtClean="0"/>
              <a:t>20-100</a:t>
            </a:r>
            <a:r>
              <a:rPr lang="zh-CN" altLang="en-US" sz="2400" dirty="0" smtClean="0"/>
              <a:t>行是比较可行的。</a:t>
            </a:r>
            <a:endParaRPr lang="en-US" altLang="zh-CN" sz="2400" dirty="0" smtClean="0"/>
          </a:p>
          <a:p>
            <a:pPr lvl="1">
              <a:lnSpc>
                <a:spcPct val="150000"/>
              </a:lnSpc>
            </a:pPr>
            <a:r>
              <a:rPr lang="zh-CN" altLang="en-US" sz="2400" dirty="0" smtClean="0"/>
              <a:t>当</a:t>
            </a:r>
            <a:r>
              <a:rPr lang="en-US" altLang="zh-CN" sz="2400" dirty="0" smtClean="0"/>
              <a:t>offset</a:t>
            </a:r>
            <a:r>
              <a:rPr lang="zh-CN" altLang="en-US" sz="2400" dirty="0" smtClean="0"/>
              <a:t>比较大时：</a:t>
            </a:r>
            <a:endParaRPr lang="en-US" altLang="zh-CN" sz="2400" dirty="0" smtClean="0"/>
          </a:p>
          <a:p>
            <a:pPr lvl="1">
              <a:lnSpc>
                <a:spcPct val="150000"/>
              </a:lnSpc>
            </a:pPr>
            <a:r>
              <a:rPr lang="en-US" altLang="zh-CN" sz="2400" dirty="0"/>
              <a:t>select SQL_NO_CACHE </a:t>
            </a:r>
            <a:r>
              <a:rPr lang="en-US" altLang="zh-CN" sz="2400" dirty="0" smtClean="0"/>
              <a:t> * </a:t>
            </a:r>
            <a:r>
              <a:rPr lang="en-US" altLang="zh-CN" sz="2400" dirty="0"/>
              <a:t>from </a:t>
            </a:r>
            <a:r>
              <a:rPr lang="en-US" altLang="zh-CN" sz="2400" dirty="0" err="1" smtClean="0"/>
              <a:t>abc</a:t>
            </a:r>
            <a:r>
              <a:rPr lang="en-US" altLang="zh-CN" sz="2400" dirty="0" smtClean="0"/>
              <a:t> limit </a:t>
            </a:r>
            <a:r>
              <a:rPr lang="en-US" altLang="zh-CN" sz="2400" dirty="0"/>
              <a:t>10000,10 </a:t>
            </a:r>
            <a:br>
              <a:rPr lang="en-US" altLang="zh-CN" sz="2400" dirty="0"/>
            </a:br>
            <a:r>
              <a:rPr lang="zh-CN" altLang="en-US" sz="2400" dirty="0" smtClean="0"/>
              <a:t>多次运行，时间保持在</a:t>
            </a:r>
            <a:r>
              <a:rPr lang="en-US" altLang="zh-CN" sz="2400" dirty="0" smtClean="0"/>
              <a:t>0.0187</a:t>
            </a:r>
            <a:r>
              <a:rPr lang="zh-CN" altLang="en-US" sz="2400" dirty="0" smtClean="0"/>
              <a:t>左右</a:t>
            </a:r>
            <a:endParaRPr lang="en-US" altLang="zh-CN" sz="2400" dirty="0" smtClean="0"/>
          </a:p>
          <a:p>
            <a:pPr lvl="1">
              <a:lnSpc>
                <a:spcPct val="150000"/>
              </a:lnSpc>
            </a:pPr>
            <a:r>
              <a:rPr lang="zh-CN" altLang="en-US" sz="2400" dirty="0" smtClean="0"/>
              <a:t> </a:t>
            </a:r>
            <a:r>
              <a:rPr lang="en-US" altLang="zh-CN" sz="2400" dirty="0" smtClean="0"/>
              <a:t>select </a:t>
            </a:r>
            <a:r>
              <a:rPr lang="en-US" altLang="zh-CN" sz="2400" dirty="0"/>
              <a:t>SQL_NO_CACHE * from </a:t>
            </a:r>
            <a:r>
              <a:rPr lang="en-US" altLang="zh-CN" sz="2400" dirty="0" err="1" smtClean="0"/>
              <a:t>abc</a:t>
            </a:r>
            <a:r>
              <a:rPr lang="en-US" altLang="zh-CN" sz="2400" dirty="0" smtClean="0"/>
              <a:t> where </a:t>
            </a:r>
            <a:r>
              <a:rPr lang="en-US" altLang="zh-CN" sz="2400" dirty="0"/>
              <a:t>id&gt;=100000 limit 10;</a:t>
            </a:r>
            <a:br>
              <a:rPr lang="en-US" altLang="zh-CN" sz="2400" dirty="0"/>
            </a:br>
            <a:r>
              <a:rPr lang="zh-CN" altLang="en-US" sz="2400" dirty="0" smtClean="0"/>
              <a:t>多次</a:t>
            </a:r>
            <a:r>
              <a:rPr lang="zh-CN" altLang="en-US" sz="2400" dirty="0"/>
              <a:t>运行，时间保持在</a:t>
            </a:r>
            <a:r>
              <a:rPr lang="en-US" altLang="zh-CN" sz="2400" dirty="0"/>
              <a:t>0.0061</a:t>
            </a:r>
            <a:r>
              <a:rPr lang="zh-CN" altLang="en-US" sz="2400" dirty="0"/>
              <a:t>左右，只有前者的</a:t>
            </a:r>
            <a:r>
              <a:rPr lang="en-US" altLang="zh-CN" sz="2400" dirty="0"/>
              <a:t>1/3</a:t>
            </a:r>
            <a:r>
              <a:rPr lang="zh-CN" altLang="en-US" sz="2400" dirty="0" smtClean="0"/>
              <a:t>。</a:t>
            </a:r>
            <a:endParaRPr lang="en-US" altLang="zh-CN" sz="2400" dirty="0" smtClean="0"/>
          </a:p>
          <a:p>
            <a:pPr lvl="1">
              <a:lnSpc>
                <a:spcPct val="150000"/>
              </a:lnSpc>
            </a:pPr>
            <a:r>
              <a:rPr lang="zh-CN" altLang="en-US" sz="2400" dirty="0"/>
              <a:t>也</a:t>
            </a:r>
            <a:r>
              <a:rPr lang="zh-CN" altLang="en-US" sz="2400" dirty="0" smtClean="0"/>
              <a:t>是带自增</a:t>
            </a:r>
            <a:r>
              <a:rPr lang="en-US" altLang="zh-CN" sz="2400" dirty="0" smtClean="0"/>
              <a:t>ID</a:t>
            </a:r>
            <a:r>
              <a:rPr lang="zh-CN" altLang="en-US" sz="2400" dirty="0" smtClean="0"/>
              <a:t>的表的一个优势。</a:t>
            </a:r>
            <a:endParaRPr lang="en-US" altLang="zh-CN" sz="2400" dirty="0"/>
          </a:p>
        </p:txBody>
      </p:sp>
      <p:sp>
        <p:nvSpPr>
          <p:cNvPr id="4" name="标题 3"/>
          <p:cNvSpPr>
            <a:spLocks noGrp="1"/>
          </p:cNvSpPr>
          <p:nvPr>
            <p:ph type="title"/>
          </p:nvPr>
        </p:nvSpPr>
        <p:spPr/>
        <p:txBody>
          <a:bodyPr/>
          <a:lstStyle/>
          <a:p>
            <a:r>
              <a:rPr lang="zh-CN" altLang="en-US" dirty="0" smtClean="0"/>
              <a:t>加</a:t>
            </a:r>
            <a:r>
              <a:rPr lang="en-US" altLang="zh-CN" dirty="0" smtClean="0"/>
              <a:t>limit</a:t>
            </a:r>
            <a:r>
              <a:rPr lang="zh-CN" altLang="en-US" dirty="0" smtClean="0"/>
              <a:t>明显减少客户端延迟</a:t>
            </a:r>
            <a:endParaRPr lang="zh-CN" altLang="en-US" dirty="0"/>
          </a:p>
        </p:txBody>
      </p:sp>
    </p:spTree>
    <p:extLst>
      <p:ext uri="{BB962C8B-B14F-4D97-AF65-F5344CB8AC3E}">
        <p14:creationId xmlns:p14="http://schemas.microsoft.com/office/powerpoint/2010/main" xmlns="" val="28746320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52</a:t>
            </a:fld>
            <a:endParaRPr lang="en-US" altLang="zh-CN" dirty="0"/>
          </a:p>
        </p:txBody>
      </p:sp>
      <p:sp>
        <p:nvSpPr>
          <p:cNvPr id="5" name="内容占位符 4"/>
          <p:cNvSpPr>
            <a:spLocks noGrp="1"/>
          </p:cNvSpPr>
          <p:nvPr>
            <p:ph idx="1"/>
          </p:nvPr>
        </p:nvSpPr>
        <p:spPr>
          <a:xfrm>
            <a:off x="467544" y="980728"/>
            <a:ext cx="8352928" cy="5040560"/>
          </a:xfrm>
        </p:spPr>
        <p:txBody>
          <a:bodyPr>
            <a:normAutofit/>
          </a:bodyPr>
          <a:lstStyle/>
          <a:p>
            <a:pPr lvl="1"/>
            <a:r>
              <a:rPr lang="en-US" altLang="zh-CN" sz="2400" dirty="0" err="1" smtClean="0"/>
              <a:t>Sql</a:t>
            </a:r>
            <a:r>
              <a:rPr lang="zh-CN" altLang="en-US" sz="2400" dirty="0" smtClean="0"/>
              <a:t>里面含有</a:t>
            </a:r>
            <a:r>
              <a:rPr lang="en-US" altLang="zh-CN" sz="2400" dirty="0" smtClean="0"/>
              <a:t>or</a:t>
            </a:r>
            <a:r>
              <a:rPr lang="zh-CN" altLang="en-US" sz="2400" dirty="0" smtClean="0"/>
              <a:t>不会用到索引。</a:t>
            </a:r>
            <a:endParaRPr lang="en-US" altLang="zh-CN" sz="2400" dirty="0" smtClean="0"/>
          </a:p>
          <a:p>
            <a:pPr lvl="1"/>
            <a:r>
              <a:rPr lang="zh-CN" altLang="en-US" sz="2400" dirty="0" smtClean="0"/>
              <a:t>例如</a:t>
            </a:r>
            <a:r>
              <a:rPr lang="en-US" altLang="zh-CN" sz="2400" dirty="0" smtClean="0"/>
              <a:t>name</a:t>
            </a:r>
            <a:r>
              <a:rPr lang="zh-CN" altLang="en-US" sz="2400" dirty="0" smtClean="0"/>
              <a:t>和</a:t>
            </a:r>
            <a:r>
              <a:rPr lang="en-US" altLang="zh-CN" sz="2400" dirty="0" smtClean="0"/>
              <a:t>age</a:t>
            </a:r>
            <a:r>
              <a:rPr lang="zh-CN" altLang="en-US" sz="2400" dirty="0" smtClean="0"/>
              <a:t>都有索引：</a:t>
            </a:r>
            <a:endParaRPr lang="en-US" altLang="zh-CN" sz="2400" dirty="0" smtClean="0"/>
          </a:p>
          <a:p>
            <a:pPr lvl="1"/>
            <a:r>
              <a:rPr lang="en-US" altLang="zh-CN" sz="2400" dirty="0" smtClean="0"/>
              <a:t>Select * from user where name=‘</a:t>
            </a:r>
            <a:r>
              <a:rPr lang="en-US" altLang="zh-CN" sz="2400" dirty="0" err="1" smtClean="0"/>
              <a:t>hehe’or</a:t>
            </a:r>
            <a:r>
              <a:rPr lang="en-US" altLang="zh-CN" sz="2400" dirty="0" smtClean="0"/>
              <a:t> age=41;</a:t>
            </a:r>
          </a:p>
          <a:p>
            <a:pPr marL="0" lvl="1" indent="0">
              <a:buNone/>
            </a:pPr>
            <a:r>
              <a:rPr lang="zh-CN" altLang="en-US" sz="2400" dirty="0"/>
              <a:t>全</a:t>
            </a:r>
            <a:r>
              <a:rPr lang="zh-CN" altLang="en-US" sz="2400" dirty="0" smtClean="0"/>
              <a:t>表扫描</a:t>
            </a:r>
            <a:endParaRPr lang="en-US" altLang="zh-CN" sz="2400" dirty="0" smtClean="0"/>
          </a:p>
          <a:p>
            <a:pPr marL="0" lvl="1" indent="0">
              <a:buNone/>
            </a:pPr>
            <a:endParaRPr lang="en-US" altLang="zh-CN" sz="2400" dirty="0"/>
          </a:p>
          <a:p>
            <a:pPr marL="0" lvl="1" indent="0">
              <a:buNone/>
            </a:pPr>
            <a:r>
              <a:rPr lang="zh-CN" altLang="en-US" sz="2400" dirty="0" smtClean="0"/>
              <a:t>改成</a:t>
            </a:r>
            <a:endParaRPr lang="en-US" altLang="zh-CN" sz="2400" dirty="0" smtClean="0"/>
          </a:p>
          <a:p>
            <a:pPr marL="0" lvl="1" indent="0">
              <a:buNone/>
            </a:pPr>
            <a:r>
              <a:rPr lang="en-US" altLang="zh-CN" sz="2400" dirty="0" smtClean="0"/>
              <a:t>Select * from user where name=‘</a:t>
            </a:r>
            <a:r>
              <a:rPr lang="en-US" altLang="zh-CN" sz="2400" dirty="0" err="1" smtClean="0"/>
              <a:t>hehe’union</a:t>
            </a:r>
            <a:r>
              <a:rPr lang="en-US" altLang="zh-CN" sz="2400" dirty="0" smtClean="0"/>
              <a:t> all select * from user where age=41;</a:t>
            </a:r>
          </a:p>
          <a:p>
            <a:pPr marL="0" lvl="1" indent="0">
              <a:buNone/>
            </a:pPr>
            <a:r>
              <a:rPr lang="zh-CN" altLang="en-US" sz="2400" dirty="0"/>
              <a:t>可以用</a:t>
            </a:r>
            <a:r>
              <a:rPr lang="zh-CN" altLang="en-US" sz="2400" dirty="0" smtClean="0"/>
              <a:t>到索引。</a:t>
            </a:r>
            <a:endParaRPr lang="en-US" altLang="zh-CN" sz="2400" dirty="0" smtClean="0"/>
          </a:p>
          <a:p>
            <a:pPr marL="0" lvl="1" indent="0">
              <a:buNone/>
            </a:pPr>
            <a:endParaRPr lang="en-US" altLang="zh-CN" sz="2400" dirty="0"/>
          </a:p>
          <a:p>
            <a:pPr marL="0" lvl="1" indent="0">
              <a:buNone/>
            </a:pPr>
            <a:endParaRPr lang="en-US" altLang="zh-CN" sz="2400" dirty="0" smtClean="0"/>
          </a:p>
          <a:p>
            <a:pPr marL="0" lvl="1" indent="0">
              <a:buNone/>
            </a:pPr>
            <a:endParaRPr lang="en-US" altLang="zh-CN" sz="2400" dirty="0"/>
          </a:p>
          <a:p>
            <a:pPr marL="0" lvl="1" indent="0">
              <a:buNone/>
            </a:pPr>
            <a:endParaRPr lang="en-US" altLang="zh-CN" sz="2400" dirty="0" smtClean="0"/>
          </a:p>
        </p:txBody>
      </p:sp>
      <p:sp>
        <p:nvSpPr>
          <p:cNvPr id="4" name="标题 3"/>
          <p:cNvSpPr>
            <a:spLocks noGrp="1"/>
          </p:cNvSpPr>
          <p:nvPr>
            <p:ph type="title"/>
          </p:nvPr>
        </p:nvSpPr>
        <p:spPr/>
        <p:txBody>
          <a:bodyPr/>
          <a:lstStyle/>
          <a:p>
            <a:r>
              <a:rPr lang="en-US" altLang="zh-CN" dirty="0" smtClean="0"/>
              <a:t>Or</a:t>
            </a:r>
            <a:r>
              <a:rPr lang="zh-CN" altLang="en-US" dirty="0" smtClean="0"/>
              <a:t>的优化</a:t>
            </a:r>
            <a:endParaRPr lang="zh-CN" altLang="en-US" dirty="0"/>
          </a:p>
        </p:txBody>
      </p:sp>
    </p:spTree>
    <p:extLst>
      <p:ext uri="{BB962C8B-B14F-4D97-AF65-F5344CB8AC3E}">
        <p14:creationId xmlns:p14="http://schemas.microsoft.com/office/powerpoint/2010/main" xmlns="" val="9581965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53</a:t>
            </a:fld>
            <a:endParaRPr lang="en-US" altLang="zh-CN"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Select * from</a:t>
            </a:r>
          </a:p>
          <a:p>
            <a:pPr marL="0" lvl="1" indent="0">
              <a:buNone/>
            </a:pPr>
            <a:r>
              <a:rPr lang="en-US" altLang="zh-CN" sz="2400" dirty="0" smtClean="0"/>
              <a:t>{</a:t>
            </a:r>
          </a:p>
          <a:p>
            <a:pPr marL="0" lvl="1" indent="0">
              <a:buNone/>
            </a:pPr>
            <a:r>
              <a:rPr lang="en-US" altLang="zh-CN" sz="2400" dirty="0"/>
              <a:t>	</a:t>
            </a:r>
            <a:r>
              <a:rPr lang="en-US" altLang="zh-CN" sz="2400" dirty="0" smtClean="0"/>
              <a:t>select </a:t>
            </a:r>
            <a:r>
              <a:rPr lang="en-US" altLang="zh-CN" sz="2400" dirty="0" err="1" smtClean="0"/>
              <a:t>a.id,a.name,a.age,b.name</a:t>
            </a:r>
            <a:r>
              <a:rPr lang="en-US" altLang="zh-CN" sz="2400" dirty="0" smtClean="0"/>
              <a:t> from a, b </a:t>
            </a:r>
          </a:p>
          <a:p>
            <a:pPr marL="0" lvl="1" indent="0">
              <a:buNone/>
            </a:pPr>
            <a:r>
              <a:rPr lang="en-US" altLang="zh-CN" sz="2400" dirty="0"/>
              <a:t>	</a:t>
            </a:r>
            <a:r>
              <a:rPr lang="en-US" altLang="zh-CN" sz="2400" dirty="0" smtClean="0"/>
              <a:t>where  a.id=b.id order by </a:t>
            </a:r>
            <a:r>
              <a:rPr lang="en-US" altLang="zh-CN" sz="2400" dirty="0" err="1" smtClean="0"/>
              <a:t>a.age</a:t>
            </a:r>
            <a:r>
              <a:rPr lang="en-US" altLang="zh-CN" sz="2400" dirty="0" smtClean="0"/>
              <a:t> DESC</a:t>
            </a:r>
          </a:p>
          <a:p>
            <a:pPr marL="0" lvl="1" indent="0">
              <a:buNone/>
            </a:pPr>
            <a:r>
              <a:rPr lang="en-US" altLang="zh-CN" sz="2400" dirty="0" smtClean="0"/>
              <a:t>}</a:t>
            </a:r>
            <a:r>
              <a:rPr lang="zh-CN" altLang="en-US" sz="2400" dirty="0"/>
              <a:t> </a:t>
            </a:r>
            <a:r>
              <a:rPr lang="en-US" altLang="zh-CN" sz="2400" dirty="0" smtClean="0"/>
              <a:t>as </a:t>
            </a:r>
            <a:r>
              <a:rPr lang="en-US" altLang="zh-CN" sz="2400" dirty="0" err="1" smtClean="0"/>
              <a:t>tmp</a:t>
            </a:r>
            <a:r>
              <a:rPr lang="en-US" altLang="zh-CN" sz="2400" dirty="0" smtClean="0"/>
              <a:t> limit 0,20;</a:t>
            </a:r>
          </a:p>
          <a:p>
            <a:pPr marL="0" lvl="1" indent="0">
              <a:buNone/>
            </a:pPr>
            <a:endParaRPr lang="en-US" altLang="zh-CN" sz="2400" dirty="0"/>
          </a:p>
          <a:p>
            <a:pPr marL="0" lvl="1" indent="0">
              <a:buNone/>
            </a:pPr>
            <a:r>
              <a:rPr lang="zh-CN" altLang="en-US" sz="2400" dirty="0"/>
              <a:t>改</a:t>
            </a:r>
            <a:r>
              <a:rPr lang="zh-CN" altLang="en-US" sz="2400" dirty="0" smtClean="0"/>
              <a:t>成：</a:t>
            </a:r>
            <a:endParaRPr lang="en-US" altLang="zh-CN" sz="2400" dirty="0" smtClean="0"/>
          </a:p>
          <a:p>
            <a:pPr marL="0" lvl="1" indent="0">
              <a:buNone/>
            </a:pPr>
            <a:endParaRPr lang="en-US" altLang="zh-CN" sz="2400" dirty="0"/>
          </a:p>
          <a:p>
            <a:pPr marL="0" lvl="1" indent="0">
              <a:buNone/>
            </a:pPr>
            <a:r>
              <a:rPr lang="en-US" altLang="zh-CN" sz="2400" dirty="0" smtClean="0"/>
              <a:t>Select </a:t>
            </a:r>
            <a:r>
              <a:rPr lang="en-US" altLang="zh-CN" sz="2400" dirty="0" err="1" smtClean="0"/>
              <a:t>a.id,a.name,a.age,b.name</a:t>
            </a:r>
            <a:r>
              <a:rPr lang="en-US" altLang="zh-CN" sz="2400" dirty="0" smtClean="0"/>
              <a:t> from a join b on a.id=b.id order by </a:t>
            </a:r>
            <a:r>
              <a:rPr lang="en-US" altLang="zh-CN" sz="2400" dirty="0" err="1" smtClean="0"/>
              <a:t>a.age</a:t>
            </a:r>
            <a:r>
              <a:rPr lang="en-US" altLang="zh-CN" sz="2400" dirty="0" smtClean="0"/>
              <a:t> DESC limit 0,20;</a:t>
            </a:r>
          </a:p>
          <a:p>
            <a:pPr marL="0" lvl="1" indent="0">
              <a:buNone/>
            </a:pPr>
            <a:endParaRPr lang="en-US" altLang="zh-CN" sz="2400" dirty="0"/>
          </a:p>
          <a:p>
            <a:pPr marL="0" lvl="1" indent="0">
              <a:buNone/>
            </a:pPr>
            <a:r>
              <a:rPr lang="zh-CN" altLang="en-US" sz="2400" dirty="0" smtClean="0"/>
              <a:t>避免了子查询。</a:t>
            </a:r>
            <a:endParaRPr lang="en-US" altLang="zh-CN" sz="2400" dirty="0"/>
          </a:p>
          <a:p>
            <a:pPr marL="0" lvl="1" indent="0">
              <a:buNone/>
            </a:pPr>
            <a:endParaRPr lang="en-US" altLang="zh-CN" sz="2400" dirty="0" smtClean="0"/>
          </a:p>
        </p:txBody>
      </p:sp>
      <p:sp>
        <p:nvSpPr>
          <p:cNvPr id="4" name="标题 3"/>
          <p:cNvSpPr>
            <a:spLocks noGrp="1"/>
          </p:cNvSpPr>
          <p:nvPr>
            <p:ph type="title"/>
          </p:nvPr>
        </p:nvSpPr>
        <p:spPr/>
        <p:txBody>
          <a:bodyPr/>
          <a:lstStyle/>
          <a:p>
            <a:r>
              <a:rPr lang="zh-CN" altLang="en-US" dirty="0" smtClean="0"/>
              <a:t>不必要的嵌套查询</a:t>
            </a:r>
            <a:endParaRPr lang="zh-CN" altLang="en-US" dirty="0"/>
          </a:p>
        </p:txBody>
      </p:sp>
    </p:spTree>
    <p:extLst>
      <p:ext uri="{BB962C8B-B14F-4D97-AF65-F5344CB8AC3E}">
        <p14:creationId xmlns:p14="http://schemas.microsoft.com/office/powerpoint/2010/main" xmlns="" val="9772992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54</a:t>
            </a:fld>
            <a:endParaRPr lang="en-US" altLang="zh-CN" dirty="0"/>
          </a:p>
        </p:txBody>
      </p:sp>
      <p:sp>
        <p:nvSpPr>
          <p:cNvPr id="5" name="内容占位符 4"/>
          <p:cNvSpPr>
            <a:spLocks noGrp="1"/>
          </p:cNvSpPr>
          <p:nvPr>
            <p:ph idx="1"/>
          </p:nvPr>
        </p:nvSpPr>
        <p:spPr>
          <a:xfrm>
            <a:off x="467544" y="980728"/>
            <a:ext cx="8352928" cy="5040560"/>
          </a:xfrm>
        </p:spPr>
        <p:txBody>
          <a:bodyPr>
            <a:normAutofit/>
          </a:bodyPr>
          <a:lstStyle/>
          <a:p>
            <a:pPr marL="0" lvl="1" indent="0">
              <a:buNone/>
            </a:pPr>
            <a:r>
              <a:rPr lang="en-US" altLang="zh-CN" sz="2400" dirty="0" smtClean="0"/>
              <a:t>On duplicate key update</a:t>
            </a:r>
          </a:p>
          <a:p>
            <a:pPr marL="0" lvl="1" indent="0">
              <a:buNone/>
            </a:pPr>
            <a:endParaRPr lang="en-US" altLang="zh-CN" sz="2400" dirty="0"/>
          </a:p>
          <a:p>
            <a:pPr marL="0" lvl="1" indent="0">
              <a:buNone/>
            </a:pPr>
            <a:r>
              <a:rPr lang="en-US" altLang="zh-CN" sz="2400" dirty="0" smtClean="0"/>
              <a:t>Insert into user values(…..) </a:t>
            </a:r>
            <a:r>
              <a:rPr lang="en-US" altLang="zh-CN" sz="2400" dirty="0" smtClean="0">
                <a:solidFill>
                  <a:srgbClr val="FF0000"/>
                </a:solidFill>
              </a:rPr>
              <a:t>on duplicate key update </a:t>
            </a:r>
            <a:r>
              <a:rPr lang="en-US" altLang="zh-CN" sz="2400" dirty="0" smtClean="0"/>
              <a:t>name =‘d’, age=41;</a:t>
            </a:r>
          </a:p>
          <a:p>
            <a:pPr marL="0" lvl="1" indent="0">
              <a:buNone/>
            </a:pPr>
            <a:endParaRPr lang="en-US" altLang="zh-CN" sz="2400" dirty="0"/>
          </a:p>
          <a:p>
            <a:pPr marL="0" lvl="1" indent="0">
              <a:buNone/>
            </a:pPr>
            <a:endParaRPr lang="en-US" altLang="zh-CN" sz="2400" dirty="0"/>
          </a:p>
          <a:p>
            <a:pPr marL="0" lvl="1" indent="0">
              <a:buNone/>
            </a:pPr>
            <a:r>
              <a:rPr lang="zh-CN" altLang="en-US" sz="2400" dirty="0" smtClean="0"/>
              <a:t>强烈建议使用。</a:t>
            </a:r>
            <a:endParaRPr lang="en-US" altLang="zh-CN" sz="2400" dirty="0" smtClean="0"/>
          </a:p>
          <a:p>
            <a:pPr marL="0" lvl="1" indent="0">
              <a:buNone/>
            </a:pPr>
            <a:r>
              <a:rPr lang="zh-CN" altLang="en-US" sz="2400" dirty="0" smtClean="0"/>
              <a:t>消除了大量业务逻辑处理，一个事务中完成，效率大大提供。</a:t>
            </a:r>
            <a:endParaRPr lang="en-US" altLang="zh-CN" sz="2400" dirty="0"/>
          </a:p>
          <a:p>
            <a:pPr marL="0" lvl="1" indent="0">
              <a:buNone/>
            </a:pPr>
            <a:endParaRPr lang="en-US" altLang="zh-CN" sz="2400" dirty="0" smtClean="0"/>
          </a:p>
        </p:txBody>
      </p:sp>
      <p:sp>
        <p:nvSpPr>
          <p:cNvPr id="4" name="标题 3"/>
          <p:cNvSpPr>
            <a:spLocks noGrp="1"/>
          </p:cNvSpPr>
          <p:nvPr>
            <p:ph type="title"/>
          </p:nvPr>
        </p:nvSpPr>
        <p:spPr/>
        <p:txBody>
          <a:bodyPr/>
          <a:lstStyle/>
          <a:p>
            <a:r>
              <a:rPr lang="en-US" altLang="zh-CN" dirty="0" err="1" smtClean="0"/>
              <a:t>Upsert</a:t>
            </a:r>
            <a:r>
              <a:rPr lang="zh-CN" altLang="en-US" dirty="0" smtClean="0"/>
              <a:t>操作</a:t>
            </a:r>
            <a:endParaRPr lang="zh-CN" altLang="en-US" dirty="0"/>
          </a:p>
        </p:txBody>
      </p:sp>
    </p:spTree>
    <p:extLst>
      <p:ext uri="{BB962C8B-B14F-4D97-AF65-F5344CB8AC3E}">
        <p14:creationId xmlns:p14="http://schemas.microsoft.com/office/powerpoint/2010/main" xmlns="" val="2938263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55</a:t>
            </a:fld>
            <a:endParaRPr lang="en-US" altLang="zh-CN" dirty="0"/>
          </a:p>
        </p:txBody>
      </p:sp>
      <p:sp>
        <p:nvSpPr>
          <p:cNvPr id="5" name="内容占位符 4"/>
          <p:cNvSpPr>
            <a:spLocks noGrp="1"/>
          </p:cNvSpPr>
          <p:nvPr>
            <p:ph idx="1"/>
          </p:nvPr>
        </p:nvSpPr>
        <p:spPr>
          <a:xfrm>
            <a:off x="467544" y="980728"/>
            <a:ext cx="8352928" cy="5040560"/>
          </a:xfrm>
        </p:spPr>
        <p:txBody>
          <a:bodyPr>
            <a:normAutofit lnSpcReduction="10000"/>
          </a:bodyPr>
          <a:lstStyle/>
          <a:p>
            <a:pPr lvl="1"/>
            <a:r>
              <a:rPr lang="zh-CN" altLang="en-US" sz="2400" dirty="0"/>
              <a:t>尽量少 </a:t>
            </a:r>
            <a:r>
              <a:rPr lang="en-US" altLang="zh-CN" sz="2400" dirty="0" smtClean="0"/>
              <a:t>join</a:t>
            </a:r>
          </a:p>
          <a:p>
            <a:pPr lvl="1"/>
            <a:r>
              <a:rPr lang="zh-CN" altLang="en-US" sz="2400" dirty="0"/>
              <a:t>尽量少</a:t>
            </a:r>
            <a:r>
              <a:rPr lang="zh-CN" altLang="en-US" sz="2400" dirty="0" smtClean="0"/>
              <a:t>排序</a:t>
            </a:r>
            <a:endParaRPr lang="en-US" altLang="zh-CN" sz="2400" dirty="0" smtClean="0"/>
          </a:p>
          <a:p>
            <a:pPr lvl="1"/>
            <a:r>
              <a:rPr lang="zh-CN" altLang="en-US" sz="2400" dirty="0" smtClean="0"/>
              <a:t>尽量</a:t>
            </a:r>
            <a:r>
              <a:rPr lang="zh-CN" altLang="en-US" sz="2400" dirty="0"/>
              <a:t>少 </a:t>
            </a:r>
            <a:r>
              <a:rPr lang="en-US" altLang="zh-CN" sz="2400" dirty="0" smtClean="0"/>
              <a:t>or</a:t>
            </a:r>
          </a:p>
          <a:p>
            <a:pPr lvl="1"/>
            <a:r>
              <a:rPr lang="zh-CN" altLang="en-US" sz="2400" dirty="0"/>
              <a:t>尽量用 </a:t>
            </a:r>
            <a:r>
              <a:rPr lang="en-US" altLang="zh-CN" sz="2400" dirty="0"/>
              <a:t>union all </a:t>
            </a:r>
            <a:r>
              <a:rPr lang="zh-CN" altLang="en-US" sz="2400" dirty="0"/>
              <a:t>代替 </a:t>
            </a:r>
            <a:r>
              <a:rPr lang="en-US" altLang="zh-CN" sz="2400" dirty="0" smtClean="0"/>
              <a:t>union</a:t>
            </a:r>
          </a:p>
          <a:p>
            <a:pPr lvl="1"/>
            <a:r>
              <a:rPr lang="zh-CN" altLang="en-US" sz="2400" dirty="0" smtClean="0"/>
              <a:t>尽量</a:t>
            </a:r>
            <a:r>
              <a:rPr lang="zh-CN" altLang="en-US" sz="2400" dirty="0"/>
              <a:t>早</a:t>
            </a:r>
            <a:r>
              <a:rPr lang="zh-CN" altLang="en-US" sz="2400" dirty="0" smtClean="0"/>
              <a:t>过滤 （如</a:t>
            </a:r>
            <a:r>
              <a:rPr lang="en-US" altLang="zh-CN" sz="2400" dirty="0" smtClean="0"/>
              <a:t>ICP</a:t>
            </a:r>
            <a:r>
              <a:rPr lang="zh-CN" altLang="en-US" sz="2400" dirty="0" smtClean="0"/>
              <a:t>，条件过滤放在了数据引擎层）</a:t>
            </a:r>
            <a:endParaRPr lang="en-US" altLang="zh-CN" sz="2400" dirty="0" smtClean="0"/>
          </a:p>
          <a:p>
            <a:pPr lvl="1"/>
            <a:r>
              <a:rPr lang="zh-CN" altLang="en-US" sz="2400" dirty="0" smtClean="0"/>
              <a:t>不必要的表自身连接</a:t>
            </a:r>
            <a:endParaRPr lang="en-US" altLang="zh-CN" sz="2400" dirty="0" smtClean="0"/>
          </a:p>
          <a:p>
            <a:pPr lvl="1"/>
            <a:r>
              <a:rPr lang="en-US" altLang="zh-CN" sz="2400" dirty="0" smtClean="0"/>
              <a:t>Where</a:t>
            </a:r>
            <a:r>
              <a:rPr lang="zh-CN" altLang="en-US" sz="2400" dirty="0" smtClean="0"/>
              <a:t>替换</a:t>
            </a:r>
            <a:r>
              <a:rPr lang="en-US" altLang="zh-CN" sz="2400" dirty="0" smtClean="0"/>
              <a:t>Having</a:t>
            </a:r>
            <a:r>
              <a:rPr lang="zh-CN" altLang="en-US" sz="2400" dirty="0" smtClean="0"/>
              <a:t>，</a:t>
            </a:r>
            <a:r>
              <a:rPr lang="en-US" altLang="zh-CN" sz="2400" dirty="0" smtClean="0"/>
              <a:t>having</a:t>
            </a:r>
            <a:r>
              <a:rPr lang="zh-CN" altLang="en-US" sz="2400" dirty="0" smtClean="0"/>
              <a:t>在检索出所有记录后再进行统计，避免使用。</a:t>
            </a:r>
            <a:endParaRPr lang="en-US" altLang="zh-CN" sz="2400" dirty="0" smtClean="0"/>
          </a:p>
          <a:p>
            <a:pPr lvl="1"/>
            <a:r>
              <a:rPr lang="zh-CN" altLang="en-US" sz="2400" dirty="0"/>
              <a:t>避免类型</a:t>
            </a:r>
            <a:r>
              <a:rPr lang="zh-CN" altLang="en-US" sz="2400" dirty="0" smtClean="0"/>
              <a:t>转换比如 </a:t>
            </a:r>
            <a:r>
              <a:rPr lang="en-US" altLang="zh-CN" sz="2400" dirty="0" smtClean="0"/>
              <a:t>select </a:t>
            </a:r>
            <a:r>
              <a:rPr lang="zh-CN" altLang="en-US" sz="2400" dirty="0" smtClean="0"/>
              <a:t>* </a:t>
            </a:r>
            <a:r>
              <a:rPr lang="en-US" altLang="zh-CN" sz="2400" dirty="0" smtClean="0"/>
              <a:t>from order where ORDER_ID=12345</a:t>
            </a:r>
            <a:r>
              <a:rPr lang="zh-CN" altLang="en-US" sz="2400" dirty="0" smtClean="0"/>
              <a:t>； 忘记加引号，而且用不上索引。</a:t>
            </a:r>
            <a:endParaRPr lang="en-US" altLang="zh-CN" sz="2400" dirty="0" smtClean="0"/>
          </a:p>
          <a:p>
            <a:pPr lvl="1"/>
            <a:r>
              <a:rPr lang="zh-CN" altLang="en-US" sz="2400" dirty="0"/>
              <a:t>避免使用</a:t>
            </a:r>
            <a:r>
              <a:rPr lang="en-US" altLang="zh-CN" sz="2400" dirty="0"/>
              <a:t>MYSQL</a:t>
            </a:r>
            <a:r>
              <a:rPr lang="zh-CN" altLang="en-US" sz="2400" dirty="0"/>
              <a:t>自带函数</a:t>
            </a:r>
            <a:endParaRPr lang="en-US" altLang="zh-CN" sz="2400" dirty="0"/>
          </a:p>
          <a:p>
            <a:pPr lvl="1"/>
            <a:r>
              <a:rPr lang="zh-CN" altLang="en-US" sz="2400" dirty="0" smtClean="0"/>
              <a:t>拿不准的时候尽量使用</a:t>
            </a:r>
            <a:r>
              <a:rPr lang="en-US" altLang="zh-CN" sz="2400" dirty="0" smtClean="0"/>
              <a:t>Explain</a:t>
            </a:r>
            <a:r>
              <a:rPr lang="zh-CN" altLang="en-US" sz="2400" dirty="0" smtClean="0"/>
              <a:t>和</a:t>
            </a:r>
            <a:r>
              <a:rPr lang="en-US" altLang="zh-CN" sz="2400" dirty="0" smtClean="0"/>
              <a:t>show profiles</a:t>
            </a:r>
            <a:r>
              <a:rPr lang="zh-CN" altLang="en-US" sz="2400" dirty="0" smtClean="0"/>
              <a:t>来判断执行情况。</a:t>
            </a:r>
            <a:endParaRPr lang="en-US" altLang="zh-CN" sz="2400" dirty="0" smtClean="0"/>
          </a:p>
        </p:txBody>
      </p:sp>
      <p:sp>
        <p:nvSpPr>
          <p:cNvPr id="4" name="标题 3"/>
          <p:cNvSpPr>
            <a:spLocks noGrp="1"/>
          </p:cNvSpPr>
          <p:nvPr>
            <p:ph type="title"/>
          </p:nvPr>
        </p:nvSpPr>
        <p:spPr/>
        <p:txBody>
          <a:bodyPr/>
          <a:lstStyle/>
          <a:p>
            <a:r>
              <a:rPr lang="zh-CN" altLang="en-US" dirty="0" smtClean="0"/>
              <a:t>一些原则</a:t>
            </a:r>
            <a:endParaRPr lang="zh-CN" altLang="en-US" dirty="0"/>
          </a:p>
        </p:txBody>
      </p:sp>
    </p:spTree>
    <p:extLst>
      <p:ext uri="{BB962C8B-B14F-4D97-AF65-F5344CB8AC3E}">
        <p14:creationId xmlns:p14="http://schemas.microsoft.com/office/powerpoint/2010/main" xmlns="" val="2264723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E29D979-CC70-40F3-BD69-A1D501AEDFBA}"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56</a:t>
            </a:fld>
            <a:endParaRPr lang="en-US" altLang="zh-CN" dirty="0"/>
          </a:p>
        </p:txBody>
      </p:sp>
      <p:grpSp>
        <p:nvGrpSpPr>
          <p:cNvPr id="18" name="组合 17"/>
          <p:cNvGrpSpPr/>
          <p:nvPr/>
        </p:nvGrpSpPr>
        <p:grpSpPr>
          <a:xfrm>
            <a:off x="1475655" y="1412776"/>
            <a:ext cx="5760641" cy="648072"/>
            <a:chOff x="971600" y="1052736"/>
            <a:chExt cx="5760641" cy="648072"/>
          </a:xfrm>
        </p:grpSpPr>
        <p:sp>
          <p:nvSpPr>
            <p:cNvPr id="7" name="五边形 6"/>
            <p:cNvSpPr/>
            <p:nvPr/>
          </p:nvSpPr>
          <p:spPr>
            <a:xfrm>
              <a:off x="971600" y="1052736"/>
              <a:ext cx="653008" cy="648072"/>
            </a:xfrm>
            <a:prstGeom prst="homePlate">
              <a:avLst/>
            </a:prstGeom>
            <a:solidFill>
              <a:schemeClr val="bg1">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smtClean="0">
                  <a:latin typeface="+mj-ea"/>
                  <a:ea typeface="+mj-ea"/>
                </a:rPr>
                <a:t>1</a:t>
              </a:r>
              <a:endParaRPr lang="zh-CN" altLang="en-US" sz="3200" dirty="0">
                <a:latin typeface="+mj-ea"/>
                <a:ea typeface="+mj-ea"/>
              </a:endParaRPr>
            </a:p>
          </p:txBody>
        </p:sp>
        <p:sp>
          <p:nvSpPr>
            <p:cNvPr id="9" name="燕尾形 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索引简介</a:t>
              </a:r>
              <a:endParaRPr lang="zh-CN" altLang="en-US" sz="3200" dirty="0">
                <a:solidFill>
                  <a:schemeClr val="bg1"/>
                </a:solidFill>
                <a:latin typeface="+mj-ea"/>
                <a:ea typeface="+mj-ea"/>
              </a:endParaRPr>
            </a:p>
          </p:txBody>
        </p:sp>
      </p:grpSp>
      <p:grpSp>
        <p:nvGrpSpPr>
          <p:cNvPr id="23" name="组合 22"/>
          <p:cNvGrpSpPr/>
          <p:nvPr/>
        </p:nvGrpSpPr>
        <p:grpSpPr>
          <a:xfrm>
            <a:off x="1450875" y="4437112"/>
            <a:ext cx="5760641" cy="648072"/>
            <a:chOff x="971600" y="1052736"/>
            <a:chExt cx="5760641" cy="648072"/>
          </a:xfrm>
        </p:grpSpPr>
        <p:sp>
          <p:nvSpPr>
            <p:cNvPr id="24" name="五边形 23"/>
            <p:cNvSpPr/>
            <p:nvPr/>
          </p:nvSpPr>
          <p:spPr>
            <a:xfrm>
              <a:off x="971600" y="1052736"/>
              <a:ext cx="653008" cy="648072"/>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4</a:t>
              </a:r>
              <a:endParaRPr lang="zh-CN" altLang="en-US" sz="3200" dirty="0">
                <a:latin typeface="+mj-ea"/>
                <a:ea typeface="+mj-ea"/>
              </a:endParaRPr>
            </a:p>
          </p:txBody>
        </p:sp>
        <p:sp>
          <p:nvSpPr>
            <p:cNvPr id="25" name="燕尾形 2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solidFill>
                    <a:schemeClr val="bg1"/>
                  </a:solidFill>
                  <a:latin typeface="+mj-ea"/>
                  <a:ea typeface="+mj-ea"/>
                </a:rPr>
                <a:t>Question</a:t>
              </a:r>
              <a:endParaRPr lang="zh-CN" altLang="en-US" sz="3200" dirty="0">
                <a:solidFill>
                  <a:schemeClr val="bg1"/>
                </a:solidFill>
                <a:latin typeface="+mj-ea"/>
                <a:ea typeface="+mj-ea"/>
              </a:endParaRPr>
            </a:p>
          </p:txBody>
        </p:sp>
      </p:grpSp>
      <p:grpSp>
        <p:nvGrpSpPr>
          <p:cNvPr id="27" name="组合 26"/>
          <p:cNvGrpSpPr/>
          <p:nvPr/>
        </p:nvGrpSpPr>
        <p:grpSpPr>
          <a:xfrm>
            <a:off x="1475655" y="3429000"/>
            <a:ext cx="5760641" cy="648072"/>
            <a:chOff x="971600" y="1052736"/>
            <a:chExt cx="5760641" cy="648072"/>
          </a:xfrm>
        </p:grpSpPr>
        <p:sp>
          <p:nvSpPr>
            <p:cNvPr id="28" name="五边形 27"/>
            <p:cNvSpPr/>
            <p:nvPr/>
          </p:nvSpPr>
          <p:spPr>
            <a:xfrm>
              <a:off x="971600" y="1052736"/>
              <a:ext cx="653008" cy="648072"/>
            </a:xfrm>
            <a:prstGeom prst="homePlate">
              <a:avLst/>
            </a:prstGeom>
            <a:solidFill>
              <a:srgbClr val="FF33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3</a:t>
              </a:r>
              <a:endParaRPr lang="zh-CN" altLang="en-US" sz="3200" dirty="0">
                <a:latin typeface="+mj-ea"/>
                <a:ea typeface="+mj-ea"/>
              </a:endParaRPr>
            </a:p>
          </p:txBody>
        </p:sp>
        <p:sp>
          <p:nvSpPr>
            <p:cNvPr id="29" name="燕尾形 28"/>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err="1" smtClean="0">
                  <a:solidFill>
                    <a:schemeClr val="bg1"/>
                  </a:solidFill>
                  <a:latin typeface="+mj-ea"/>
                  <a:ea typeface="+mj-ea"/>
                </a:rPr>
                <a:t>Mysql</a:t>
              </a:r>
              <a:r>
                <a:rPr lang="zh-CN" altLang="en-US" sz="3200" dirty="0" smtClean="0">
                  <a:solidFill>
                    <a:schemeClr val="bg1"/>
                  </a:solidFill>
                  <a:latin typeface="+mj-ea"/>
                  <a:ea typeface="+mj-ea"/>
                </a:rPr>
                <a:t>锁机制</a:t>
              </a:r>
              <a:endParaRPr lang="zh-CN" altLang="en-US" sz="3200" dirty="0">
                <a:solidFill>
                  <a:schemeClr val="bg1"/>
                </a:solidFill>
                <a:latin typeface="+mj-ea"/>
                <a:ea typeface="+mj-ea"/>
              </a:endParaRPr>
            </a:p>
          </p:txBody>
        </p:sp>
      </p:grpSp>
      <p:grpSp>
        <p:nvGrpSpPr>
          <p:cNvPr id="33" name="组合 32"/>
          <p:cNvGrpSpPr/>
          <p:nvPr/>
        </p:nvGrpSpPr>
        <p:grpSpPr>
          <a:xfrm>
            <a:off x="1475655" y="2420888"/>
            <a:ext cx="5760641" cy="648072"/>
            <a:chOff x="971600" y="1052736"/>
            <a:chExt cx="5760641" cy="648072"/>
          </a:xfrm>
        </p:grpSpPr>
        <p:sp>
          <p:nvSpPr>
            <p:cNvPr id="34" name="五边形 33"/>
            <p:cNvSpPr/>
            <p:nvPr/>
          </p:nvSpPr>
          <p:spPr>
            <a:xfrm>
              <a:off x="971600" y="1052736"/>
              <a:ext cx="653008" cy="648072"/>
            </a:xfrm>
            <a:prstGeom prst="homePlate">
              <a:avLst/>
            </a:prstGeom>
            <a:solidFill>
              <a:schemeClr val="bg1">
                <a:lumMod val="5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smtClean="0">
                  <a:latin typeface="+mj-ea"/>
                  <a:ea typeface="+mj-ea"/>
                </a:rPr>
                <a:t>2</a:t>
              </a:r>
              <a:endParaRPr lang="zh-CN" altLang="en-US" sz="3200" dirty="0">
                <a:latin typeface="+mj-ea"/>
                <a:ea typeface="+mj-ea"/>
              </a:endParaRPr>
            </a:p>
          </p:txBody>
        </p:sp>
        <p:sp>
          <p:nvSpPr>
            <p:cNvPr id="35" name="燕尾形 34"/>
            <p:cNvSpPr/>
            <p:nvPr/>
          </p:nvSpPr>
          <p:spPr>
            <a:xfrm>
              <a:off x="1403648" y="1052736"/>
              <a:ext cx="5328593" cy="648072"/>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solidFill>
                    <a:schemeClr val="bg1"/>
                  </a:solidFill>
                  <a:latin typeface="+mj-ea"/>
                  <a:ea typeface="+mj-ea"/>
                </a:rPr>
                <a:t>SQL</a:t>
              </a:r>
              <a:r>
                <a:rPr lang="zh-CN" altLang="en-US" sz="3200" dirty="0" smtClean="0">
                  <a:solidFill>
                    <a:schemeClr val="bg1"/>
                  </a:solidFill>
                  <a:latin typeface="+mj-ea"/>
                  <a:ea typeface="+mj-ea"/>
                </a:rPr>
                <a:t>优化</a:t>
              </a:r>
              <a:endParaRPr lang="zh-CN" altLang="en-US" sz="3200" dirty="0">
                <a:solidFill>
                  <a:schemeClr val="bg1"/>
                </a:solidFill>
                <a:latin typeface="+mj-ea"/>
                <a:ea typeface="+mj-ea"/>
              </a:endParaRPr>
            </a:p>
          </p:txBody>
        </p:sp>
      </p:grpSp>
      <p:sp>
        <p:nvSpPr>
          <p:cNvPr id="36" name="标题 3"/>
          <p:cNvSpPr>
            <a:spLocks noGrp="1"/>
          </p:cNvSpPr>
          <p:nvPr>
            <p:ph type="title"/>
          </p:nvPr>
        </p:nvSpPr>
        <p:spPr>
          <a:xfrm>
            <a:off x="539552" y="188640"/>
            <a:ext cx="4464496" cy="548640"/>
          </a:xfrm>
        </p:spPr>
        <p:txBody>
          <a:bodyPr/>
          <a:lstStyle/>
          <a:p>
            <a:r>
              <a:rPr lang="zh-CN" altLang="en-US" sz="3200" dirty="0" smtClean="0"/>
              <a:t>目  录</a:t>
            </a:r>
            <a:endParaRPr lang="zh-CN" altLang="en-US" dirty="0"/>
          </a:p>
        </p:txBody>
      </p:sp>
    </p:spTree>
    <p:extLst>
      <p:ext uri="{BB962C8B-B14F-4D97-AF65-F5344CB8AC3E}">
        <p14:creationId xmlns:p14="http://schemas.microsoft.com/office/powerpoint/2010/main" xmlns="" val="27634070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57</a:t>
            </a:fld>
            <a:endParaRPr lang="en-US" altLang="zh-CN" dirty="0"/>
          </a:p>
        </p:txBody>
      </p:sp>
      <p:sp>
        <p:nvSpPr>
          <p:cNvPr id="5" name="内容占位符 4"/>
          <p:cNvSpPr>
            <a:spLocks noGrp="1"/>
          </p:cNvSpPr>
          <p:nvPr>
            <p:ph idx="1"/>
          </p:nvPr>
        </p:nvSpPr>
        <p:spPr>
          <a:xfrm>
            <a:off x="467544" y="980728"/>
            <a:ext cx="8352928" cy="5040560"/>
          </a:xfrm>
        </p:spPr>
        <p:txBody>
          <a:bodyPr>
            <a:normAutofit/>
          </a:bodyPr>
          <a:lstStyle/>
          <a:p>
            <a:pPr lvl="1"/>
            <a:r>
              <a:rPr lang="en-US" altLang="zh-CN" sz="2400" dirty="0" err="1" smtClean="0"/>
              <a:t>MyISAM</a:t>
            </a:r>
            <a:r>
              <a:rPr lang="zh-CN" altLang="en-US" sz="2400" dirty="0" smtClean="0"/>
              <a:t>： 表锁</a:t>
            </a:r>
            <a:endParaRPr lang="en-US" altLang="zh-CN" sz="2400" dirty="0" smtClean="0"/>
          </a:p>
          <a:p>
            <a:pPr lvl="1"/>
            <a:r>
              <a:rPr lang="en-US" altLang="zh-CN" sz="2400" dirty="0" err="1" smtClean="0"/>
              <a:t>Innodb</a:t>
            </a:r>
            <a:r>
              <a:rPr lang="zh-CN" altLang="en-US" sz="2400" dirty="0" smtClean="0"/>
              <a:t>：行锁</a:t>
            </a:r>
            <a:endParaRPr lang="en-US" altLang="zh-CN" sz="2400" dirty="0" smtClean="0"/>
          </a:p>
          <a:p>
            <a:pPr lvl="1"/>
            <a:endParaRPr lang="en-US" altLang="zh-CN" sz="2400" dirty="0" smtClean="0"/>
          </a:p>
          <a:p>
            <a:pPr lvl="1"/>
            <a:r>
              <a:rPr lang="en-US" altLang="zh-CN" sz="2400" dirty="0" err="1"/>
              <a:t>nnoDB</a:t>
            </a:r>
            <a:r>
              <a:rPr lang="zh-CN" altLang="en-US" sz="2400" dirty="0"/>
              <a:t>实现了以下两种类型的行锁。</a:t>
            </a:r>
          </a:p>
          <a:p>
            <a:pPr lvl="1"/>
            <a:r>
              <a:rPr lang="en-US" altLang="zh-CN" sz="2400" dirty="0"/>
              <a:t>l  </a:t>
            </a:r>
            <a:r>
              <a:rPr lang="zh-CN" altLang="en-US" sz="2400" dirty="0"/>
              <a:t>共享锁（</a:t>
            </a:r>
            <a:r>
              <a:rPr lang="en-US" altLang="zh-CN" sz="2400" dirty="0"/>
              <a:t>S</a:t>
            </a:r>
            <a:r>
              <a:rPr lang="zh-CN" altLang="en-US" sz="2400" dirty="0"/>
              <a:t>）：允许一个事务去读一行，阻止其他事务获得相同数据集的排他锁</a:t>
            </a:r>
            <a:r>
              <a:rPr lang="zh-CN" altLang="en-US" sz="2400" dirty="0" smtClean="0"/>
              <a:t>。</a:t>
            </a:r>
            <a:endParaRPr lang="en-US" altLang="zh-CN" sz="2400" dirty="0" smtClean="0"/>
          </a:p>
          <a:p>
            <a:pPr lvl="1"/>
            <a:endParaRPr lang="zh-CN" altLang="en-US" sz="2400" dirty="0"/>
          </a:p>
          <a:p>
            <a:pPr lvl="1"/>
            <a:r>
              <a:rPr lang="en-US" altLang="zh-CN" sz="2400" dirty="0"/>
              <a:t>l  </a:t>
            </a:r>
            <a:r>
              <a:rPr lang="zh-CN" altLang="en-US" sz="2400" dirty="0"/>
              <a:t>排他锁（</a:t>
            </a:r>
            <a:r>
              <a:rPr lang="en-US" altLang="zh-CN" sz="2400" dirty="0"/>
              <a:t>X)</a:t>
            </a:r>
            <a:r>
              <a:rPr lang="zh-CN" altLang="en-US" sz="2400" dirty="0"/>
              <a:t>：允许获得排他锁的事务更新数据，阻止其他事务取得相同数据集的共享读锁和排他写锁。</a:t>
            </a:r>
          </a:p>
          <a:p>
            <a:pPr lvl="1"/>
            <a:endParaRPr lang="en-US" altLang="zh-CN" sz="2400" dirty="0" smtClean="0"/>
          </a:p>
        </p:txBody>
      </p:sp>
      <p:sp>
        <p:nvSpPr>
          <p:cNvPr id="4" name="标题 3"/>
          <p:cNvSpPr>
            <a:spLocks noGrp="1"/>
          </p:cNvSpPr>
          <p:nvPr>
            <p:ph type="title"/>
          </p:nvPr>
        </p:nvSpPr>
        <p:spPr/>
        <p:txBody>
          <a:bodyPr/>
          <a:lstStyle/>
          <a:p>
            <a:r>
              <a:rPr lang="zh-CN" altLang="en-US" dirty="0" smtClean="0"/>
              <a:t>锁类型</a:t>
            </a:r>
            <a:endParaRPr lang="zh-CN" altLang="en-US" dirty="0"/>
          </a:p>
        </p:txBody>
      </p:sp>
    </p:spTree>
    <p:extLst>
      <p:ext uri="{BB962C8B-B14F-4D97-AF65-F5344CB8AC3E}">
        <p14:creationId xmlns:p14="http://schemas.microsoft.com/office/powerpoint/2010/main" xmlns="" val="39438184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58</a:t>
            </a:fld>
            <a:endParaRPr lang="en-US" altLang="zh-CN" dirty="0"/>
          </a:p>
        </p:txBody>
      </p:sp>
      <p:sp>
        <p:nvSpPr>
          <p:cNvPr id="5" name="内容占位符 4"/>
          <p:cNvSpPr>
            <a:spLocks noGrp="1"/>
          </p:cNvSpPr>
          <p:nvPr>
            <p:ph idx="1"/>
          </p:nvPr>
        </p:nvSpPr>
        <p:spPr>
          <a:xfrm>
            <a:off x="467544" y="980728"/>
            <a:ext cx="8352928" cy="5040560"/>
          </a:xfrm>
        </p:spPr>
        <p:txBody>
          <a:bodyPr>
            <a:normAutofit/>
          </a:bodyPr>
          <a:lstStyle/>
          <a:p>
            <a:pPr lvl="1">
              <a:lnSpc>
                <a:spcPct val="150000"/>
              </a:lnSpc>
            </a:pPr>
            <a:r>
              <a:rPr lang="zh-CN" altLang="en-US" sz="2400" dirty="0"/>
              <a:t>另外，为了允许行锁和表锁共存，实现多粒度锁机制，</a:t>
            </a:r>
            <a:r>
              <a:rPr lang="en-US" altLang="zh-CN" sz="2400" dirty="0" err="1"/>
              <a:t>InnoDB</a:t>
            </a:r>
            <a:r>
              <a:rPr lang="zh-CN" altLang="en-US" sz="2400" dirty="0"/>
              <a:t>还有两种内部使用的意向锁（</a:t>
            </a:r>
            <a:r>
              <a:rPr lang="en-US" altLang="zh-CN" sz="2400" dirty="0"/>
              <a:t>Intention Locks</a:t>
            </a:r>
            <a:r>
              <a:rPr lang="zh-CN" altLang="en-US" sz="2400" dirty="0"/>
              <a:t>），这两种意向锁都是表锁。</a:t>
            </a:r>
          </a:p>
          <a:p>
            <a:pPr lvl="1">
              <a:lnSpc>
                <a:spcPct val="150000"/>
              </a:lnSpc>
            </a:pPr>
            <a:r>
              <a:rPr lang="en-US" altLang="zh-CN" sz="2400" dirty="0"/>
              <a:t>l  </a:t>
            </a:r>
            <a:r>
              <a:rPr lang="zh-CN" altLang="en-US" sz="2400" dirty="0"/>
              <a:t>意向共享锁（</a:t>
            </a:r>
            <a:r>
              <a:rPr lang="en-US" altLang="zh-CN" sz="2400" dirty="0"/>
              <a:t>IS</a:t>
            </a:r>
            <a:r>
              <a:rPr lang="zh-CN" altLang="en-US" sz="2400" dirty="0"/>
              <a:t>）：事务打算给数据行加行共享锁，事务在给一个数据行加共享锁前必须先取得该表的</a:t>
            </a:r>
            <a:r>
              <a:rPr lang="en-US" altLang="zh-CN" sz="2400" dirty="0"/>
              <a:t>IS</a:t>
            </a:r>
            <a:r>
              <a:rPr lang="zh-CN" altLang="en-US" sz="2400" dirty="0"/>
              <a:t>锁。</a:t>
            </a:r>
          </a:p>
          <a:p>
            <a:pPr lvl="1">
              <a:lnSpc>
                <a:spcPct val="150000"/>
              </a:lnSpc>
            </a:pPr>
            <a:r>
              <a:rPr lang="en-US" altLang="zh-CN" sz="2400" dirty="0"/>
              <a:t>l  </a:t>
            </a:r>
            <a:r>
              <a:rPr lang="zh-CN" altLang="en-US" sz="2400" dirty="0"/>
              <a:t>意向排他锁（</a:t>
            </a:r>
            <a:r>
              <a:rPr lang="en-US" altLang="zh-CN" sz="2400" dirty="0"/>
              <a:t>IX</a:t>
            </a:r>
            <a:r>
              <a:rPr lang="zh-CN" altLang="en-US" sz="2400" dirty="0"/>
              <a:t>）：事务打算给数据行加行排他锁，事务在给一个数据行加排他锁前必须先取得该表的</a:t>
            </a:r>
            <a:r>
              <a:rPr lang="en-US" altLang="zh-CN" sz="2400" dirty="0"/>
              <a:t>IX</a:t>
            </a:r>
            <a:r>
              <a:rPr lang="zh-CN" altLang="en-US" sz="2400" dirty="0"/>
              <a:t>锁。</a:t>
            </a:r>
          </a:p>
          <a:p>
            <a:pPr lvl="1">
              <a:lnSpc>
                <a:spcPct val="150000"/>
              </a:lnSpc>
            </a:pPr>
            <a:endParaRPr lang="en-US" altLang="zh-CN" sz="2400" dirty="0" smtClean="0"/>
          </a:p>
        </p:txBody>
      </p:sp>
      <p:sp>
        <p:nvSpPr>
          <p:cNvPr id="4" name="标题 3"/>
          <p:cNvSpPr>
            <a:spLocks noGrp="1"/>
          </p:cNvSpPr>
          <p:nvPr>
            <p:ph type="title"/>
          </p:nvPr>
        </p:nvSpPr>
        <p:spPr/>
        <p:txBody>
          <a:bodyPr/>
          <a:lstStyle/>
          <a:p>
            <a:r>
              <a:rPr lang="zh-CN" altLang="en-US" dirty="0" smtClean="0"/>
              <a:t>锁类型</a:t>
            </a:r>
            <a:endParaRPr lang="zh-CN" altLang="en-US" dirty="0"/>
          </a:p>
        </p:txBody>
      </p:sp>
    </p:spTree>
    <p:extLst>
      <p:ext uri="{BB962C8B-B14F-4D97-AF65-F5344CB8AC3E}">
        <p14:creationId xmlns:p14="http://schemas.microsoft.com/office/powerpoint/2010/main" xmlns="" val="1731119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59</a:t>
            </a:fld>
            <a:endParaRPr lang="en-US" altLang="zh-CN"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xmlns="" val="1480333803"/>
              </p:ext>
            </p:extLst>
          </p:nvPr>
        </p:nvGraphicFramePr>
        <p:xfrm>
          <a:off x="467544" y="980727"/>
          <a:ext cx="8352926" cy="4896543"/>
        </p:xfrm>
        <a:graphic>
          <a:graphicData uri="http://schemas.openxmlformats.org/drawingml/2006/table">
            <a:tbl>
              <a:tblPr/>
              <a:tblGrid>
                <a:gridCol w="3378550"/>
                <a:gridCol w="1207652"/>
                <a:gridCol w="1207652"/>
                <a:gridCol w="1207652"/>
                <a:gridCol w="1351420"/>
              </a:tblGrid>
              <a:tr h="1953543">
                <a:tc>
                  <a:txBody>
                    <a:bodyPr/>
                    <a:lstStyle/>
                    <a:p>
                      <a:pPr algn="ctr"/>
                      <a:endParaRPr lang="en-US" altLang="zh-CN" dirty="0" smtClean="0">
                        <a:solidFill>
                          <a:srgbClr val="000000"/>
                        </a:solidFill>
                        <a:effectLst/>
                      </a:endParaRPr>
                    </a:p>
                    <a:p>
                      <a:pPr algn="ctr"/>
                      <a:endParaRPr lang="en-US" altLang="zh-CN" dirty="0" smtClean="0">
                        <a:solidFill>
                          <a:srgbClr val="000000"/>
                        </a:solidFill>
                        <a:effectLst/>
                      </a:endParaRPr>
                    </a:p>
                    <a:p>
                      <a:pPr algn="ctr"/>
                      <a:r>
                        <a:rPr lang="zh-CN" altLang="en-US" dirty="0" smtClean="0">
                          <a:solidFill>
                            <a:srgbClr val="000000"/>
                          </a:solidFill>
                          <a:effectLst/>
                        </a:rPr>
                        <a:t>请求</a:t>
                      </a:r>
                      <a:r>
                        <a:rPr lang="zh-CN" altLang="en-US" dirty="0">
                          <a:solidFill>
                            <a:srgbClr val="000000"/>
                          </a:solidFill>
                          <a:effectLst/>
                        </a:rPr>
                        <a:t>锁模式</a:t>
                      </a:r>
                    </a:p>
                    <a:p>
                      <a:pPr algn="ctr"/>
                      <a:r>
                        <a:rPr lang="zh-CN" altLang="en-US" dirty="0">
                          <a:solidFill>
                            <a:srgbClr val="000000"/>
                          </a:solidFill>
                          <a:effectLst/>
                        </a:rPr>
                        <a:t>   是否兼容</a:t>
                      </a:r>
                    </a:p>
                    <a:p>
                      <a:pPr algn="ctr"/>
                      <a:r>
                        <a:rPr lang="zh-CN" altLang="en-US" dirty="0">
                          <a:solidFill>
                            <a:srgbClr val="000000"/>
                          </a:solidFill>
                          <a:effectLst/>
                        </a:rPr>
                        <a:t>当前锁模式</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en-US" dirty="0">
                          <a:solidFill>
                            <a:srgbClr val="000000"/>
                          </a:solidFill>
                          <a:effectLst/>
                        </a:rPr>
                        <a:t>X</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en-US" dirty="0">
                          <a:solidFill>
                            <a:srgbClr val="000000"/>
                          </a:solidFill>
                          <a:effectLst/>
                        </a:rPr>
                        <a:t>IX</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en-US">
                          <a:solidFill>
                            <a:srgbClr val="000000"/>
                          </a:solidFill>
                          <a:effectLst/>
                        </a:rPr>
                        <a:t>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en-US">
                          <a:solidFill>
                            <a:srgbClr val="000000"/>
                          </a:solidFill>
                          <a:effectLst/>
                        </a:rPr>
                        <a:t>IS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35750">
                <a:tc>
                  <a:txBody>
                    <a:bodyPr/>
                    <a:lstStyle/>
                    <a:p>
                      <a:pPr algn="ctr"/>
                      <a:r>
                        <a:rPr lang="en-US">
                          <a:solidFill>
                            <a:srgbClr val="000000"/>
                          </a:solidFill>
                          <a:effectLst/>
                        </a:rPr>
                        <a:t>X</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35750">
                <a:tc>
                  <a:txBody>
                    <a:bodyPr/>
                    <a:lstStyle/>
                    <a:p>
                      <a:pPr algn="ctr"/>
                      <a:r>
                        <a:rPr lang="en-US">
                          <a:solidFill>
                            <a:srgbClr val="000000"/>
                          </a:solidFill>
                          <a:effectLst/>
                        </a:rPr>
                        <a:t>IX</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35750">
                <a:tc>
                  <a:txBody>
                    <a:bodyPr/>
                    <a:lstStyle/>
                    <a:p>
                      <a:pPr algn="ctr"/>
                      <a:r>
                        <a:rPr lang="en-US">
                          <a:solidFill>
                            <a:srgbClr val="000000"/>
                          </a:solidFill>
                          <a:effectLst/>
                        </a:rPr>
                        <a:t>S</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35750">
                <a:tc>
                  <a:txBody>
                    <a:bodyPr/>
                    <a:lstStyle/>
                    <a:p>
                      <a:pPr algn="ctr"/>
                      <a:r>
                        <a:rPr lang="en-US">
                          <a:solidFill>
                            <a:srgbClr val="000000"/>
                          </a:solidFill>
                          <a:effectLst/>
                        </a:rPr>
                        <a:t>IS</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FF0000"/>
                          </a:solidFill>
                          <a:effectLst/>
                        </a:rPr>
                        <a:t>冲突</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algn="ctr"/>
                      <a:r>
                        <a:rPr lang="zh-CN" altLang="en-US" dirty="0">
                          <a:solidFill>
                            <a:srgbClr val="92D050"/>
                          </a:solidFill>
                          <a:effectLst/>
                        </a:rPr>
                        <a:t>兼容</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bl>
          </a:graphicData>
        </a:graphic>
      </p:graphicFrame>
      <p:sp>
        <p:nvSpPr>
          <p:cNvPr id="4" name="标题 3"/>
          <p:cNvSpPr>
            <a:spLocks noGrp="1"/>
          </p:cNvSpPr>
          <p:nvPr>
            <p:ph type="title"/>
          </p:nvPr>
        </p:nvSpPr>
        <p:spPr/>
        <p:txBody>
          <a:bodyPr/>
          <a:lstStyle/>
          <a:p>
            <a:r>
              <a:rPr lang="zh-CN" altLang="en-US" dirty="0" smtClean="0"/>
              <a:t>锁类型</a:t>
            </a:r>
            <a:endParaRPr lang="zh-CN" altLang="en-US" dirty="0"/>
          </a:p>
        </p:txBody>
      </p:sp>
    </p:spTree>
    <p:extLst>
      <p:ext uri="{BB962C8B-B14F-4D97-AF65-F5344CB8AC3E}">
        <p14:creationId xmlns:p14="http://schemas.microsoft.com/office/powerpoint/2010/main" xmlns="" val="66305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a:t>
            </a:fld>
            <a:endParaRPr lang="en-US" altLang="zh-CN" dirty="0"/>
          </a:p>
        </p:txBody>
      </p:sp>
      <p:sp>
        <p:nvSpPr>
          <p:cNvPr id="4" name="标题 3"/>
          <p:cNvSpPr>
            <a:spLocks noGrp="1"/>
          </p:cNvSpPr>
          <p:nvPr>
            <p:ph type="title"/>
          </p:nvPr>
        </p:nvSpPr>
        <p:spPr/>
        <p:txBody>
          <a:bodyPr/>
          <a:lstStyle/>
          <a:p>
            <a:r>
              <a:rPr lang="en-US" altLang="zh-CN" dirty="0" err="1"/>
              <a:t>Btree</a:t>
            </a:r>
            <a:r>
              <a:rPr lang="zh-CN" altLang="en-US" dirty="0" smtClean="0">
                <a:solidFill>
                  <a:srgbClr val="000000"/>
                </a:solidFill>
                <a:ea typeface="DejaVu Sans" pitchFamily="16" charset="0"/>
                <a:cs typeface="DejaVu Sans" pitchFamily="16" charset="0"/>
              </a:rPr>
              <a:t>特点</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buFont typeface="Wingdings" pitchFamily="2" charset="2"/>
              <a:buChar char="l"/>
            </a:pPr>
            <a:r>
              <a:rPr lang="zh-CN" altLang="en-US" sz="2400" dirty="0" smtClean="0"/>
              <a:t>特点：</a:t>
            </a:r>
            <a:r>
              <a:rPr lang="zh-CN" altLang="en-US" sz="2400" dirty="0"/>
              <a:t>多路搜索树</a:t>
            </a:r>
            <a:r>
              <a:rPr lang="zh-CN" altLang="en-US" sz="2400" dirty="0" smtClean="0"/>
              <a:t>，出度大，</a:t>
            </a:r>
            <a:r>
              <a:rPr lang="zh-CN" altLang="en-US" sz="2400" dirty="0"/>
              <a:t>所有关键字在整颗树中</a:t>
            </a:r>
            <a:r>
              <a:rPr lang="zh-CN" altLang="en-US" sz="2400" dirty="0" smtClean="0"/>
              <a:t>出现，适合外部排序和查找。</a:t>
            </a:r>
            <a:endParaRPr lang="en-US" altLang="zh-CN" sz="2400" dirty="0" smtClean="0"/>
          </a:p>
          <a:p>
            <a:pPr lvl="1">
              <a:buFont typeface="Wingdings" pitchFamily="2" charset="2"/>
              <a:buChar char="l"/>
            </a:pPr>
            <a:r>
              <a:rPr lang="en-US" altLang="zh-CN" sz="2400" dirty="0" err="1" smtClean="0"/>
              <a:t>BTree</a:t>
            </a:r>
            <a:r>
              <a:rPr lang="zh-CN" altLang="en-US" sz="2400" dirty="0" smtClean="0"/>
              <a:t>渐进</a:t>
            </a:r>
            <a:r>
              <a:rPr lang="zh-CN" altLang="en-US" sz="2400" dirty="0"/>
              <a:t>复杂度为</a:t>
            </a:r>
            <a:r>
              <a:rPr lang="en-US" altLang="zh-CN" sz="2400" dirty="0"/>
              <a:t>O(h)=O(</a:t>
            </a:r>
            <a:r>
              <a:rPr lang="en-US" altLang="zh-CN" sz="2400" dirty="0" err="1"/>
              <a:t>log</a:t>
            </a:r>
            <a:r>
              <a:rPr lang="en-US" altLang="zh-CN" sz="2400" baseline="-25000" dirty="0" err="1"/>
              <a:t>d</a:t>
            </a:r>
            <a:r>
              <a:rPr lang="en-US" altLang="zh-CN" sz="2400" dirty="0" err="1"/>
              <a:t>N</a:t>
            </a:r>
            <a:r>
              <a:rPr lang="en-US" altLang="zh-CN" sz="2400" dirty="0"/>
              <a:t>)</a:t>
            </a:r>
            <a:r>
              <a:rPr lang="zh-CN" altLang="en-US" sz="2400" dirty="0"/>
              <a:t>。一般实际应用中，出度</a:t>
            </a:r>
            <a:r>
              <a:rPr lang="en-US" altLang="zh-CN" sz="2400" dirty="0"/>
              <a:t>d</a:t>
            </a:r>
            <a:r>
              <a:rPr lang="zh-CN" altLang="en-US" sz="2400" dirty="0"/>
              <a:t>是非常大的数字，通常超过</a:t>
            </a:r>
            <a:r>
              <a:rPr lang="en-US" altLang="zh-CN" sz="2400" dirty="0"/>
              <a:t>100</a:t>
            </a:r>
            <a:r>
              <a:rPr lang="zh-CN" altLang="en-US" sz="2400" dirty="0"/>
              <a:t>，因此</a:t>
            </a:r>
            <a:r>
              <a:rPr lang="en-US" altLang="zh-CN" sz="2400" dirty="0"/>
              <a:t>h</a:t>
            </a:r>
            <a:r>
              <a:rPr lang="zh-CN" altLang="en-US" sz="2400" dirty="0"/>
              <a:t>非常小（通常不超过</a:t>
            </a:r>
            <a:r>
              <a:rPr lang="en-US" altLang="zh-CN" sz="2400" dirty="0"/>
              <a:t>3</a:t>
            </a:r>
            <a:r>
              <a:rPr lang="zh-CN" altLang="en-US" sz="2400" dirty="0"/>
              <a:t>）</a:t>
            </a:r>
            <a:r>
              <a:rPr lang="zh-CN" altLang="en-US" sz="2400" dirty="0" smtClean="0"/>
              <a:t>。</a:t>
            </a:r>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3140968"/>
            <a:ext cx="8306039" cy="230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8916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60</a:t>
            </a:fld>
            <a:endParaRPr lang="en-US" altLang="zh-CN" dirty="0"/>
          </a:p>
        </p:txBody>
      </p:sp>
      <p:sp>
        <p:nvSpPr>
          <p:cNvPr id="4" name="标题 3"/>
          <p:cNvSpPr>
            <a:spLocks noGrp="1"/>
          </p:cNvSpPr>
          <p:nvPr>
            <p:ph type="title"/>
          </p:nvPr>
        </p:nvSpPr>
        <p:spPr/>
        <p:txBody>
          <a:bodyPr/>
          <a:lstStyle/>
          <a:p>
            <a:r>
              <a:rPr lang="zh-CN" altLang="en-US" dirty="0" smtClean="0"/>
              <a:t>锁类型</a:t>
            </a:r>
            <a:endParaRPr lang="zh-CN" altLang="en-US" dirty="0"/>
          </a:p>
        </p:txBody>
      </p:sp>
      <p:sp>
        <p:nvSpPr>
          <p:cNvPr id="5" name="内容占位符 4"/>
          <p:cNvSpPr>
            <a:spLocks noGrp="1"/>
          </p:cNvSpPr>
          <p:nvPr>
            <p:ph idx="1"/>
          </p:nvPr>
        </p:nvSpPr>
        <p:spPr/>
        <p:txBody>
          <a:bodyPr/>
          <a:lstStyle/>
          <a:p>
            <a:pPr lvl="1">
              <a:lnSpc>
                <a:spcPct val="150000"/>
              </a:lnSpc>
            </a:pPr>
            <a:r>
              <a:rPr lang="zh-CN" altLang="en-US" sz="2400" dirty="0"/>
              <a:t>共享锁（</a:t>
            </a:r>
            <a:r>
              <a:rPr lang="en-US" altLang="zh-CN" sz="2400" dirty="0"/>
              <a:t>S</a:t>
            </a:r>
            <a:r>
              <a:rPr lang="zh-CN" altLang="en-US" sz="2400" dirty="0"/>
              <a:t>）：</a:t>
            </a:r>
            <a:r>
              <a:rPr lang="en-US" altLang="zh-CN" sz="2400" dirty="0"/>
              <a:t>SELECT * FROM </a:t>
            </a:r>
            <a:r>
              <a:rPr lang="en-US" altLang="zh-CN" sz="2400" dirty="0" err="1"/>
              <a:t>table_name</a:t>
            </a:r>
            <a:r>
              <a:rPr lang="en-US" altLang="zh-CN" sz="2400" dirty="0"/>
              <a:t> WHERE ... LOCK IN SHARE MODE</a:t>
            </a:r>
            <a:r>
              <a:rPr lang="zh-CN" altLang="en-US" sz="2400" dirty="0"/>
              <a:t>。</a:t>
            </a:r>
          </a:p>
          <a:p>
            <a:pPr lvl="1">
              <a:lnSpc>
                <a:spcPct val="150000"/>
              </a:lnSpc>
            </a:pPr>
            <a:r>
              <a:rPr lang="zh-CN" altLang="en-US" sz="2400" dirty="0"/>
              <a:t>排他锁（</a:t>
            </a:r>
            <a:r>
              <a:rPr lang="en-US" altLang="zh-CN" sz="2400" dirty="0"/>
              <a:t>X)</a:t>
            </a:r>
            <a:r>
              <a:rPr lang="zh-CN" altLang="en-US" sz="2400" dirty="0"/>
              <a:t>：</a:t>
            </a:r>
            <a:r>
              <a:rPr lang="en-US" altLang="zh-CN" sz="2400" dirty="0"/>
              <a:t>SELECT * FROM </a:t>
            </a:r>
            <a:r>
              <a:rPr lang="en-US" altLang="zh-CN" sz="2400" dirty="0" err="1"/>
              <a:t>table_name</a:t>
            </a:r>
            <a:r>
              <a:rPr lang="en-US" altLang="zh-CN" sz="2400" dirty="0"/>
              <a:t> WHERE ... FOR UPDATE</a:t>
            </a:r>
            <a:r>
              <a:rPr lang="zh-CN" altLang="en-US" sz="2400" dirty="0"/>
              <a:t>。</a:t>
            </a:r>
          </a:p>
          <a:p>
            <a:endParaRPr lang="zh-CN" altLang="en-US" dirty="0"/>
          </a:p>
        </p:txBody>
      </p:sp>
    </p:spTree>
    <p:extLst>
      <p:ext uri="{BB962C8B-B14F-4D97-AF65-F5344CB8AC3E}">
        <p14:creationId xmlns:p14="http://schemas.microsoft.com/office/powerpoint/2010/main" xmlns="" val="1979611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61</a:t>
            </a:fld>
            <a:endParaRPr lang="en-US" altLang="zh-CN" dirty="0"/>
          </a:p>
        </p:txBody>
      </p:sp>
      <p:sp>
        <p:nvSpPr>
          <p:cNvPr id="4" name="标题 3"/>
          <p:cNvSpPr>
            <a:spLocks noGrp="1"/>
          </p:cNvSpPr>
          <p:nvPr>
            <p:ph type="title"/>
          </p:nvPr>
        </p:nvSpPr>
        <p:spPr/>
        <p:txBody>
          <a:bodyPr/>
          <a:lstStyle/>
          <a:p>
            <a:r>
              <a:rPr lang="zh-CN" altLang="en-US" dirty="0" smtClean="0"/>
              <a:t>锁类型</a:t>
            </a:r>
            <a:endParaRPr lang="zh-CN" altLang="en-US" dirty="0"/>
          </a:p>
        </p:txBody>
      </p:sp>
      <p:sp>
        <p:nvSpPr>
          <p:cNvPr id="5" name="内容占位符 4"/>
          <p:cNvSpPr>
            <a:spLocks noGrp="1"/>
          </p:cNvSpPr>
          <p:nvPr>
            <p:ph idx="1"/>
          </p:nvPr>
        </p:nvSpPr>
        <p:spPr/>
        <p:txBody>
          <a:bodyPr/>
          <a:lstStyle/>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xmlns="" val="189531016"/>
              </p:ext>
            </p:extLst>
          </p:nvPr>
        </p:nvGraphicFramePr>
        <p:xfrm>
          <a:off x="467544" y="908720"/>
          <a:ext cx="8208912" cy="5007260"/>
        </p:xfrm>
        <a:graphic>
          <a:graphicData uri="http://schemas.openxmlformats.org/drawingml/2006/table">
            <a:tbl>
              <a:tblPr/>
              <a:tblGrid>
                <a:gridCol w="4342395"/>
                <a:gridCol w="3866517"/>
              </a:tblGrid>
              <a:tr h="288032">
                <a:tc>
                  <a:txBody>
                    <a:bodyPr/>
                    <a:lstStyle/>
                    <a:p>
                      <a:r>
                        <a:rPr lang="en-US" sz="1600" dirty="0" smtClean="0">
                          <a:solidFill>
                            <a:srgbClr val="000000"/>
                          </a:solidFill>
                          <a:effectLst/>
                        </a:rPr>
                        <a:t>session_1</a:t>
                      </a:r>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a:solidFill>
                            <a:srgbClr val="000000"/>
                          </a:solidFill>
                          <a:effectLst/>
                        </a:rPr>
                        <a:t>session_2</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2160240">
                <a:tc>
                  <a:txBody>
                    <a:bodyPr/>
                    <a:lstStyle/>
                    <a:p>
                      <a:r>
                        <a:rPr lang="en-US" sz="1600" dirty="0" err="1">
                          <a:solidFill>
                            <a:srgbClr val="000000"/>
                          </a:solidFill>
                          <a:effectLst/>
                        </a:rPr>
                        <a:t>mysql</a:t>
                      </a:r>
                      <a:r>
                        <a:rPr lang="en-US" sz="1600" dirty="0">
                          <a:solidFill>
                            <a:srgbClr val="000000"/>
                          </a:solidFill>
                          <a:effectLst/>
                        </a:rPr>
                        <a:t>&gt;</a:t>
                      </a:r>
                      <a:r>
                        <a:rPr lang="en-US" sz="1600" dirty="0">
                          <a:solidFill>
                            <a:srgbClr val="FF0000"/>
                          </a:solidFill>
                          <a:effectLst/>
                        </a:rPr>
                        <a:t> set </a:t>
                      </a:r>
                      <a:r>
                        <a:rPr lang="en-US" sz="1600" dirty="0" err="1">
                          <a:solidFill>
                            <a:srgbClr val="FF0000"/>
                          </a:solidFill>
                          <a:effectLst/>
                        </a:rPr>
                        <a:t>autocommit</a:t>
                      </a:r>
                      <a:r>
                        <a:rPr lang="en-US" sz="1600" dirty="0">
                          <a:solidFill>
                            <a:srgbClr val="FF0000"/>
                          </a:solidFill>
                          <a:effectLst/>
                        </a:rPr>
                        <a:t>=0;</a:t>
                      </a:r>
                    </a:p>
                    <a:p>
                      <a:r>
                        <a:rPr lang="en-US" sz="1600" dirty="0">
                          <a:solidFill>
                            <a:srgbClr val="000000"/>
                          </a:solidFill>
                          <a:effectLst/>
                        </a:rPr>
                        <a:t>Query OK, 0 rows affected (0.00 sec)</a:t>
                      </a:r>
                    </a:p>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abc</a:t>
                      </a:r>
                      <a:r>
                        <a:rPr lang="en-US" sz="1600" dirty="0" smtClean="0">
                          <a:solidFill>
                            <a:srgbClr val="000000"/>
                          </a:solidFill>
                          <a:effectLst/>
                        </a:rPr>
                        <a:t>  WHERE id=2 FOR UPDATE;</a:t>
                      </a:r>
                    </a:p>
                    <a:p>
                      <a:r>
                        <a:rPr lang="en-US" sz="1600" dirty="0" smtClean="0">
                          <a:solidFill>
                            <a:srgbClr val="000000"/>
                          </a:solidFill>
                          <a:effectLst/>
                        </a:rPr>
                        <a:t>+----+-------+------------+</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a:t>
                      </a:r>
                    </a:p>
                    <a:p>
                      <a:r>
                        <a:rPr lang="en-US" sz="1600" dirty="0" smtClean="0">
                          <a:solidFill>
                            <a:srgbClr val="000000"/>
                          </a:solidFill>
                          <a:effectLst/>
                        </a:rPr>
                        <a:t>|  2 | </a:t>
                      </a:r>
                      <a:r>
                        <a:rPr lang="en-US" sz="1600" dirty="0" err="1" smtClean="0">
                          <a:solidFill>
                            <a:srgbClr val="000000"/>
                          </a:solidFill>
                          <a:effectLst/>
                        </a:rPr>
                        <a:t>fasdf</a:t>
                      </a:r>
                      <a:r>
                        <a:rPr lang="en-US" sz="1600" dirty="0" smtClean="0">
                          <a:solidFill>
                            <a:srgbClr val="000000"/>
                          </a:solidFill>
                          <a:effectLst/>
                        </a:rPr>
                        <a:t> | </a:t>
                      </a:r>
                      <a:r>
                        <a:rPr lang="en-US" sz="1600" dirty="0" err="1" smtClean="0">
                          <a:solidFill>
                            <a:srgbClr val="000000"/>
                          </a:solidFill>
                          <a:effectLst/>
                        </a:rPr>
                        <a:t>fdassfasdf</a:t>
                      </a:r>
                      <a:r>
                        <a:rPr lang="en-US" sz="1600" dirty="0" smtClean="0">
                          <a:solidFill>
                            <a:srgbClr val="000000"/>
                          </a:solidFill>
                          <a:effectLst/>
                        </a:rPr>
                        <a:t>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abc</a:t>
                      </a:r>
                      <a:r>
                        <a:rPr lang="en-US" sz="1600" dirty="0" smtClean="0">
                          <a:solidFill>
                            <a:srgbClr val="000000"/>
                          </a:solidFill>
                          <a:effectLst/>
                        </a:rPr>
                        <a:t> where id=2;</a:t>
                      </a:r>
                    </a:p>
                    <a:p>
                      <a:r>
                        <a:rPr lang="en-US" sz="1600" dirty="0" smtClean="0">
                          <a:solidFill>
                            <a:srgbClr val="000000"/>
                          </a:solidFill>
                          <a:effectLst/>
                        </a:rPr>
                        <a:t>+----+-------+------------+</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a:t>
                      </a:r>
                    </a:p>
                    <a:p>
                      <a:r>
                        <a:rPr lang="en-US" sz="1600" dirty="0" smtClean="0">
                          <a:solidFill>
                            <a:srgbClr val="000000"/>
                          </a:solidFill>
                          <a:effectLst/>
                        </a:rPr>
                        <a:t>|  2 | </a:t>
                      </a:r>
                      <a:r>
                        <a:rPr lang="en-US" sz="1600" dirty="0" err="1" smtClean="0">
                          <a:solidFill>
                            <a:srgbClr val="000000"/>
                          </a:solidFill>
                          <a:effectLst/>
                        </a:rPr>
                        <a:t>fasdf</a:t>
                      </a:r>
                      <a:r>
                        <a:rPr lang="en-US" sz="1600" dirty="0" smtClean="0">
                          <a:solidFill>
                            <a:srgbClr val="000000"/>
                          </a:solidFill>
                          <a:effectLst/>
                        </a:rPr>
                        <a:t> | </a:t>
                      </a:r>
                      <a:r>
                        <a:rPr lang="en-US" sz="1600" dirty="0" err="1" smtClean="0">
                          <a:solidFill>
                            <a:srgbClr val="000000"/>
                          </a:solidFill>
                          <a:effectLst/>
                        </a:rPr>
                        <a:t>fdassfasdf</a:t>
                      </a:r>
                      <a:r>
                        <a:rPr lang="en-US" sz="1600" dirty="0" smtClean="0">
                          <a:solidFill>
                            <a:srgbClr val="000000"/>
                          </a:solidFill>
                          <a:effectLst/>
                        </a:rPr>
                        <a:t> |</a:t>
                      </a:r>
                    </a:p>
                    <a:p>
                      <a:r>
                        <a:rPr lang="en-US" sz="1600" dirty="0" smtClean="0">
                          <a:solidFill>
                            <a:srgbClr val="000000"/>
                          </a:solidFill>
                          <a:effectLst/>
                        </a:rPr>
                        <a:t>+----+-------+------------+</a:t>
                      </a:r>
                    </a:p>
                    <a:p>
                      <a:endParaRPr lang="en-US" sz="1600" dirty="0" smtClean="0">
                        <a:solidFill>
                          <a:srgbClr val="000000"/>
                        </a:solidFill>
                        <a:effectLst/>
                      </a:endParaRPr>
                    </a:p>
                    <a:p>
                      <a:r>
                        <a:rPr lang="zh-CN" altLang="en-US" sz="1600" dirty="0" smtClean="0">
                          <a:solidFill>
                            <a:srgbClr val="FF0000"/>
                          </a:solidFill>
                          <a:effectLst/>
                        </a:rPr>
                        <a:t>一致性非锁定读。</a:t>
                      </a:r>
                      <a:endParaRPr lang="en-US"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874988">
                <a:tc>
                  <a:txBody>
                    <a:bodyPr/>
                    <a:lstStyle/>
                    <a:p>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zh-CN" altLang="en-US" sz="1600" dirty="0">
                          <a:effectLst/>
                        </a:rPr>
                        <a:t> </a:t>
                      </a:r>
                      <a:r>
                        <a:rPr lang="en-US" altLang="zh-CN" sz="1600" dirty="0" err="1" smtClean="0">
                          <a:effectLst/>
                        </a:rPr>
                        <a:t>mysql</a:t>
                      </a:r>
                      <a:r>
                        <a:rPr lang="en-US" altLang="zh-CN" sz="1600" dirty="0" smtClean="0">
                          <a:effectLst/>
                        </a:rPr>
                        <a:t>&gt; select * from </a:t>
                      </a:r>
                      <a:r>
                        <a:rPr lang="en-US" altLang="zh-CN" sz="1600" dirty="0" err="1" smtClean="0">
                          <a:effectLst/>
                        </a:rPr>
                        <a:t>abc</a:t>
                      </a:r>
                      <a:r>
                        <a:rPr lang="en-US" altLang="zh-CN" sz="1600" dirty="0" smtClean="0">
                          <a:effectLst/>
                        </a:rPr>
                        <a:t> where id=2 LOCK IN SHARE MODE;</a:t>
                      </a:r>
                    </a:p>
                    <a:p>
                      <a:r>
                        <a:rPr lang="zh-CN" altLang="en-US" sz="1600" dirty="0" smtClean="0">
                          <a:solidFill>
                            <a:srgbClr val="FF0000"/>
                          </a:solidFill>
                          <a:effectLst/>
                        </a:rPr>
                        <a:t>阻塞。</a:t>
                      </a:r>
                      <a:endParaRPr lang="zh-CN" altLang="en-US"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376888">
                <a:tc>
                  <a:txBody>
                    <a:bodyPr/>
                    <a:lstStyle/>
                    <a:p>
                      <a:r>
                        <a:rPr lang="en-US" altLang="zh-CN" sz="1600" dirty="0" err="1" smtClean="0">
                          <a:effectLst/>
                        </a:rPr>
                        <a:t>mysql</a:t>
                      </a:r>
                      <a:r>
                        <a:rPr lang="en-US" altLang="zh-CN" sz="1600" dirty="0" smtClean="0">
                          <a:effectLst/>
                        </a:rPr>
                        <a:t>&gt; commit;</a:t>
                      </a:r>
                      <a:endParaRPr lang="zh-CN" altLang="en-US" sz="1600" dirty="0">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endParaRPr lang="en-US" sz="1600" dirty="0" smtClean="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51233">
                <a:tc>
                  <a:txBody>
                    <a:bodyPr/>
                    <a:lstStyle/>
                    <a:p>
                      <a:r>
                        <a:rPr lang="zh-CN" altLang="en-US" sz="1600" dirty="0">
                          <a:effectLst/>
                        </a:rPr>
                        <a:t>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smtClean="0">
                          <a:solidFill>
                            <a:srgbClr val="000000"/>
                          </a:solidFill>
                          <a:effectLst/>
                        </a:rPr>
                        <a:t>+----+-------+------------+</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a:t>
                      </a:r>
                    </a:p>
                    <a:p>
                      <a:r>
                        <a:rPr lang="en-US" sz="1600" dirty="0" smtClean="0">
                          <a:solidFill>
                            <a:srgbClr val="000000"/>
                          </a:solidFill>
                          <a:effectLst/>
                        </a:rPr>
                        <a:t>|  2 | </a:t>
                      </a:r>
                      <a:r>
                        <a:rPr lang="en-US" sz="1600" dirty="0" err="1" smtClean="0">
                          <a:solidFill>
                            <a:srgbClr val="000000"/>
                          </a:solidFill>
                          <a:effectLst/>
                        </a:rPr>
                        <a:t>fasdf</a:t>
                      </a:r>
                      <a:r>
                        <a:rPr lang="en-US" sz="1600" dirty="0" smtClean="0">
                          <a:solidFill>
                            <a:srgbClr val="000000"/>
                          </a:solidFill>
                          <a:effectLst/>
                        </a:rPr>
                        <a:t> | </a:t>
                      </a:r>
                      <a:r>
                        <a:rPr lang="en-US" sz="1600" dirty="0" err="1" smtClean="0">
                          <a:solidFill>
                            <a:srgbClr val="000000"/>
                          </a:solidFill>
                          <a:effectLst/>
                        </a:rPr>
                        <a:t>fdassfasdf</a:t>
                      </a:r>
                      <a:r>
                        <a:rPr lang="en-US" sz="1600" dirty="0" smtClean="0">
                          <a:solidFill>
                            <a:srgbClr val="000000"/>
                          </a:solidFill>
                          <a:effectLst/>
                        </a:rPr>
                        <a:t>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bl>
          </a:graphicData>
        </a:graphic>
      </p:graphicFrame>
    </p:spTree>
    <p:extLst>
      <p:ext uri="{BB962C8B-B14F-4D97-AF65-F5344CB8AC3E}">
        <p14:creationId xmlns:p14="http://schemas.microsoft.com/office/powerpoint/2010/main" xmlns="" val="23060740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62</a:t>
            </a:fld>
            <a:endParaRPr lang="en-US" altLang="zh-CN" dirty="0"/>
          </a:p>
        </p:txBody>
      </p:sp>
      <p:sp>
        <p:nvSpPr>
          <p:cNvPr id="4" name="标题 3"/>
          <p:cNvSpPr>
            <a:spLocks noGrp="1"/>
          </p:cNvSpPr>
          <p:nvPr>
            <p:ph type="title"/>
          </p:nvPr>
        </p:nvSpPr>
        <p:spPr/>
        <p:txBody>
          <a:bodyPr/>
          <a:lstStyle/>
          <a:p>
            <a:r>
              <a:rPr lang="zh-CN" altLang="en-US" dirty="0" smtClean="0"/>
              <a:t>锁实现</a:t>
            </a:r>
            <a:endParaRPr lang="zh-CN" altLang="en-US" dirty="0"/>
          </a:p>
        </p:txBody>
      </p:sp>
      <p:sp>
        <p:nvSpPr>
          <p:cNvPr id="5" name="内容占位符 4"/>
          <p:cNvSpPr>
            <a:spLocks noGrp="1"/>
          </p:cNvSpPr>
          <p:nvPr>
            <p:ph idx="1"/>
          </p:nvPr>
        </p:nvSpPr>
        <p:spPr/>
        <p:txBody>
          <a:bodyPr>
            <a:normAutofit/>
          </a:bodyPr>
          <a:lstStyle/>
          <a:p>
            <a:pPr lvl="1">
              <a:lnSpc>
                <a:spcPct val="150000"/>
              </a:lnSpc>
            </a:pPr>
            <a:r>
              <a:rPr lang="en-US" altLang="zh-CN" sz="2400" dirty="0" err="1" smtClean="0"/>
              <a:t>InnoDB</a:t>
            </a:r>
            <a:r>
              <a:rPr lang="zh-CN" altLang="en-US" sz="2400" dirty="0"/>
              <a:t>行锁是通过给索引上的索引项加锁来实现的，这</a:t>
            </a:r>
            <a:r>
              <a:rPr lang="zh-CN" altLang="en-US" sz="2400" dirty="0" smtClean="0"/>
              <a:t>一点与</a:t>
            </a:r>
            <a:r>
              <a:rPr lang="en-US" altLang="zh-CN" sz="2400" dirty="0"/>
              <a:t>Oracle</a:t>
            </a:r>
            <a:r>
              <a:rPr lang="zh-CN" altLang="en-US" sz="2400" dirty="0"/>
              <a:t>不同，后者是通过在数据块中对相应数据行加锁来实现的。</a:t>
            </a:r>
            <a:r>
              <a:rPr lang="en-US" altLang="zh-CN" sz="2400" dirty="0" err="1"/>
              <a:t>InnoDB</a:t>
            </a:r>
            <a:r>
              <a:rPr lang="zh-CN" altLang="en-US" sz="2400" dirty="0"/>
              <a:t>这种行锁实现特点意味着：</a:t>
            </a:r>
            <a:r>
              <a:rPr lang="zh-CN" altLang="en-US" sz="2400" dirty="0">
                <a:solidFill>
                  <a:srgbClr val="FF0000"/>
                </a:solidFill>
              </a:rPr>
              <a:t>只有通过索引条件检索数据，</a:t>
            </a:r>
            <a:r>
              <a:rPr lang="en-US" altLang="zh-CN" sz="2400" dirty="0" err="1">
                <a:solidFill>
                  <a:srgbClr val="FF0000"/>
                </a:solidFill>
              </a:rPr>
              <a:t>InnoDB</a:t>
            </a:r>
            <a:r>
              <a:rPr lang="zh-CN" altLang="en-US" sz="2400" dirty="0">
                <a:solidFill>
                  <a:srgbClr val="FF0000"/>
                </a:solidFill>
              </a:rPr>
              <a:t>才使用行级锁，否则，</a:t>
            </a:r>
            <a:r>
              <a:rPr lang="en-US" altLang="zh-CN" sz="2400" dirty="0" err="1">
                <a:solidFill>
                  <a:srgbClr val="FF0000"/>
                </a:solidFill>
              </a:rPr>
              <a:t>InnoDB</a:t>
            </a:r>
            <a:r>
              <a:rPr lang="zh-CN" altLang="en-US" sz="2400" dirty="0">
                <a:solidFill>
                  <a:srgbClr val="FF0000"/>
                </a:solidFill>
              </a:rPr>
              <a:t>将使用表锁</a:t>
            </a:r>
            <a:r>
              <a:rPr lang="zh-CN" altLang="en-US" sz="2400" dirty="0"/>
              <a:t>！</a:t>
            </a:r>
          </a:p>
          <a:p>
            <a:pPr lvl="1">
              <a:lnSpc>
                <a:spcPct val="150000"/>
              </a:lnSpc>
            </a:pPr>
            <a:r>
              <a:rPr lang="zh-CN" altLang="en-US" sz="2400" dirty="0" smtClean="0"/>
              <a:t>在实际应用中，要特别注意</a:t>
            </a:r>
            <a:r>
              <a:rPr lang="en-US" altLang="zh-CN" sz="2400" dirty="0" err="1" smtClean="0"/>
              <a:t>InnoDB</a:t>
            </a:r>
            <a:r>
              <a:rPr lang="zh-CN" altLang="en-US" sz="2400" dirty="0" smtClean="0"/>
              <a:t>行锁的这一特性，不然的话，可能导致大量的锁冲突，从而影响并发性能。</a:t>
            </a:r>
            <a:endParaRPr lang="en-US" altLang="zh-CN" sz="2400" dirty="0" smtClean="0"/>
          </a:p>
          <a:p>
            <a:pPr lvl="1">
              <a:lnSpc>
                <a:spcPct val="150000"/>
              </a:lnSpc>
            </a:pPr>
            <a:endParaRPr lang="zh-CN" altLang="en-US" sz="2400" dirty="0"/>
          </a:p>
          <a:p>
            <a:endParaRPr lang="zh-CN" altLang="en-US" dirty="0"/>
          </a:p>
        </p:txBody>
      </p:sp>
    </p:spTree>
    <p:extLst>
      <p:ext uri="{BB962C8B-B14F-4D97-AF65-F5344CB8AC3E}">
        <p14:creationId xmlns:p14="http://schemas.microsoft.com/office/powerpoint/2010/main" xmlns="" val="1234199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63</a:t>
            </a:fld>
            <a:endParaRPr lang="en-US" altLang="zh-CN" dirty="0"/>
          </a:p>
        </p:txBody>
      </p:sp>
      <p:sp>
        <p:nvSpPr>
          <p:cNvPr id="4" name="标题 3"/>
          <p:cNvSpPr>
            <a:spLocks noGrp="1"/>
          </p:cNvSpPr>
          <p:nvPr>
            <p:ph type="title"/>
          </p:nvPr>
        </p:nvSpPr>
        <p:spPr/>
        <p:txBody>
          <a:bodyPr/>
          <a:lstStyle/>
          <a:p>
            <a:r>
              <a:rPr lang="zh-CN" altLang="en-US" dirty="0" smtClean="0"/>
              <a:t>锁</a:t>
            </a:r>
            <a:r>
              <a:rPr lang="zh-CN" altLang="en-US" dirty="0"/>
              <a:t>实现</a:t>
            </a:r>
          </a:p>
        </p:txBody>
      </p:sp>
      <p:sp>
        <p:nvSpPr>
          <p:cNvPr id="5" name="内容占位符 4"/>
          <p:cNvSpPr>
            <a:spLocks noGrp="1"/>
          </p:cNvSpPr>
          <p:nvPr>
            <p:ph idx="1"/>
          </p:nvPr>
        </p:nvSpPr>
        <p:spPr/>
        <p:txBody>
          <a:bodyPr/>
          <a:lstStyle/>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xmlns="" val="2480808553"/>
              </p:ext>
            </p:extLst>
          </p:nvPr>
        </p:nvGraphicFramePr>
        <p:xfrm>
          <a:off x="467544" y="908720"/>
          <a:ext cx="8208912" cy="5221296"/>
        </p:xfrm>
        <a:graphic>
          <a:graphicData uri="http://schemas.openxmlformats.org/drawingml/2006/table">
            <a:tbl>
              <a:tblPr/>
              <a:tblGrid>
                <a:gridCol w="4342395"/>
                <a:gridCol w="3866517"/>
              </a:tblGrid>
              <a:tr h="288032">
                <a:tc>
                  <a:txBody>
                    <a:bodyPr/>
                    <a:lstStyle/>
                    <a:p>
                      <a:r>
                        <a:rPr lang="en-US" sz="1600" dirty="0" smtClean="0">
                          <a:solidFill>
                            <a:srgbClr val="000000"/>
                          </a:solidFill>
                          <a:effectLst/>
                        </a:rPr>
                        <a:t>session_1</a:t>
                      </a:r>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a:solidFill>
                            <a:srgbClr val="000000"/>
                          </a:solidFill>
                          <a:effectLst/>
                        </a:rPr>
                        <a:t>session_2</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2160240">
                <a:tc>
                  <a:txBody>
                    <a:bodyPr/>
                    <a:lstStyle/>
                    <a:p>
                      <a:r>
                        <a:rPr lang="en-US" sz="1600" dirty="0" err="1">
                          <a:solidFill>
                            <a:srgbClr val="000000"/>
                          </a:solidFill>
                          <a:effectLst/>
                        </a:rPr>
                        <a:t>mysql</a:t>
                      </a:r>
                      <a:r>
                        <a:rPr lang="en-US" sz="1600" dirty="0">
                          <a:solidFill>
                            <a:srgbClr val="000000"/>
                          </a:solidFill>
                          <a:effectLst/>
                        </a:rPr>
                        <a:t>&gt;</a:t>
                      </a:r>
                      <a:r>
                        <a:rPr lang="en-US" sz="1600" dirty="0">
                          <a:solidFill>
                            <a:srgbClr val="FF0000"/>
                          </a:solidFill>
                          <a:effectLst/>
                        </a:rPr>
                        <a:t> set </a:t>
                      </a:r>
                      <a:r>
                        <a:rPr lang="en-US" sz="1600" dirty="0" err="1">
                          <a:solidFill>
                            <a:srgbClr val="FF0000"/>
                          </a:solidFill>
                          <a:effectLst/>
                        </a:rPr>
                        <a:t>autocommit</a:t>
                      </a:r>
                      <a:r>
                        <a:rPr lang="en-US" sz="1600" dirty="0">
                          <a:solidFill>
                            <a:srgbClr val="FF0000"/>
                          </a:solidFill>
                          <a:effectLst/>
                        </a:rPr>
                        <a:t>=0;</a:t>
                      </a:r>
                    </a:p>
                    <a:p>
                      <a:r>
                        <a:rPr lang="en-US" sz="1600" dirty="0">
                          <a:solidFill>
                            <a:srgbClr val="000000"/>
                          </a:solidFill>
                          <a:effectLst/>
                        </a:rPr>
                        <a:t>Query OK, 0 rows affected (0.00 sec)</a:t>
                      </a:r>
                    </a:p>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abc</a:t>
                      </a:r>
                      <a:r>
                        <a:rPr lang="en-US" sz="1600" dirty="0" smtClean="0">
                          <a:solidFill>
                            <a:srgbClr val="000000"/>
                          </a:solidFill>
                          <a:effectLst/>
                        </a:rPr>
                        <a:t> where name=</a:t>
                      </a:r>
                      <a:r>
                        <a:rPr lang="en-US" sz="1600" dirty="0" smtClean="0">
                          <a:solidFill>
                            <a:srgbClr val="FF0000"/>
                          </a:solidFill>
                          <a:effectLst/>
                        </a:rPr>
                        <a:t>'a1</a:t>
                      </a:r>
                      <a:r>
                        <a:rPr lang="en-US" sz="1600" dirty="0" smtClean="0">
                          <a:solidFill>
                            <a:srgbClr val="000000"/>
                          </a:solidFill>
                          <a:effectLst/>
                        </a:rPr>
                        <a:t>' for update;</a:t>
                      </a:r>
                    </a:p>
                    <a:p>
                      <a:r>
                        <a:rPr lang="en-US" sz="1600" dirty="0" smtClean="0">
                          <a:solidFill>
                            <a:srgbClr val="000000"/>
                          </a:solidFill>
                          <a:effectLst/>
                        </a:rPr>
                        <a:t>+----+------+------------+</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a:t>
                      </a:r>
                    </a:p>
                    <a:p>
                      <a:r>
                        <a:rPr lang="en-US" sz="1600" dirty="0" smtClean="0">
                          <a:solidFill>
                            <a:srgbClr val="000000"/>
                          </a:solidFill>
                          <a:effectLst/>
                        </a:rPr>
                        <a:t>|  1 | a1   | </a:t>
                      </a:r>
                      <a:r>
                        <a:rPr lang="en-US" sz="1600" dirty="0" err="1" smtClean="0">
                          <a:solidFill>
                            <a:srgbClr val="000000"/>
                          </a:solidFill>
                          <a:effectLst/>
                        </a:rPr>
                        <a:t>fdassfasdf</a:t>
                      </a:r>
                      <a:r>
                        <a:rPr lang="en-US" sz="1600" dirty="0" smtClean="0">
                          <a:solidFill>
                            <a:srgbClr val="000000"/>
                          </a:solidFill>
                          <a:effectLst/>
                        </a:rPr>
                        <a:t>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endParaRPr lang="en-US"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874988">
                <a:tc>
                  <a:txBody>
                    <a:bodyPr/>
                    <a:lstStyle/>
                    <a:p>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marL="0" lvl="1" indent="0" algn="l" defTabSz="914400" rtl="0" eaLnBrk="1" latinLnBrk="0" hangingPunct="1">
                        <a:lnSpc>
                          <a:spcPct val="140000"/>
                        </a:lnSpc>
                        <a:spcBef>
                          <a:spcPts val="300"/>
                        </a:spcBef>
                        <a:buClr>
                          <a:schemeClr val="accent2"/>
                        </a:buClr>
                        <a:buFont typeface="Wingdings" pitchFamily="2" charset="2"/>
                        <a:buNone/>
                      </a:pPr>
                      <a:r>
                        <a:rPr lang="en-US" altLang="zh-CN" sz="1600" kern="1200" dirty="0" err="1" smtClean="0">
                          <a:solidFill>
                            <a:srgbClr val="000000"/>
                          </a:solidFill>
                          <a:effectLst/>
                          <a:latin typeface="+mn-lt"/>
                          <a:ea typeface="+mn-ea"/>
                          <a:cs typeface="+mn-cs"/>
                        </a:rPr>
                        <a:t>mysql</a:t>
                      </a:r>
                      <a:r>
                        <a:rPr lang="en-US" altLang="zh-CN" sz="1600" kern="1200" dirty="0" smtClean="0">
                          <a:solidFill>
                            <a:srgbClr val="000000"/>
                          </a:solidFill>
                          <a:effectLst/>
                          <a:latin typeface="+mn-lt"/>
                          <a:ea typeface="+mn-ea"/>
                          <a:cs typeface="+mn-cs"/>
                        </a:rPr>
                        <a:t>&gt; select * from </a:t>
                      </a:r>
                      <a:r>
                        <a:rPr lang="en-US" altLang="zh-CN" sz="1600" kern="1200" dirty="0" err="1" smtClean="0">
                          <a:solidFill>
                            <a:srgbClr val="000000"/>
                          </a:solidFill>
                          <a:effectLst/>
                          <a:latin typeface="+mn-lt"/>
                          <a:ea typeface="+mn-ea"/>
                          <a:cs typeface="+mn-cs"/>
                        </a:rPr>
                        <a:t>abc</a:t>
                      </a:r>
                      <a:r>
                        <a:rPr lang="en-US" altLang="zh-CN" sz="1600" kern="1200" dirty="0" smtClean="0">
                          <a:solidFill>
                            <a:srgbClr val="000000"/>
                          </a:solidFill>
                          <a:effectLst/>
                          <a:latin typeface="+mn-lt"/>
                          <a:ea typeface="+mn-ea"/>
                          <a:cs typeface="+mn-cs"/>
                        </a:rPr>
                        <a:t> where name=</a:t>
                      </a:r>
                      <a:r>
                        <a:rPr lang="en-US" altLang="zh-CN" sz="1600" kern="1200" dirty="0" smtClean="0">
                          <a:solidFill>
                            <a:srgbClr val="FF0000"/>
                          </a:solidFill>
                          <a:effectLst/>
                          <a:latin typeface="+mn-lt"/>
                          <a:ea typeface="+mn-ea"/>
                          <a:cs typeface="+mn-cs"/>
                        </a:rPr>
                        <a:t>'a2</a:t>
                      </a:r>
                      <a:r>
                        <a:rPr lang="en-US" altLang="zh-CN" sz="1600" kern="1200" dirty="0" smtClean="0">
                          <a:solidFill>
                            <a:srgbClr val="000000"/>
                          </a:solidFill>
                          <a:effectLst/>
                          <a:latin typeface="+mn-lt"/>
                          <a:ea typeface="+mn-ea"/>
                          <a:cs typeface="+mn-cs"/>
                        </a:rPr>
                        <a:t>' for update;</a:t>
                      </a:r>
                    </a:p>
                    <a:p>
                      <a:pPr marL="0" lvl="1" indent="0" algn="l" defTabSz="914400" rtl="0" eaLnBrk="1" latinLnBrk="0" hangingPunct="1">
                        <a:lnSpc>
                          <a:spcPct val="140000"/>
                        </a:lnSpc>
                        <a:spcBef>
                          <a:spcPts val="300"/>
                        </a:spcBef>
                        <a:buClr>
                          <a:schemeClr val="accent2"/>
                        </a:buClr>
                        <a:buFont typeface="Wingdings" pitchFamily="2" charset="2"/>
                        <a:buNone/>
                      </a:pPr>
                      <a:r>
                        <a:rPr lang="zh-CN" altLang="en-US" sz="1600" dirty="0" smtClean="0">
                          <a:solidFill>
                            <a:srgbClr val="FF0000"/>
                          </a:solidFill>
                          <a:effectLst/>
                        </a:rPr>
                        <a:t>阻塞。</a:t>
                      </a:r>
                      <a:endParaRPr lang="zh-CN" altLang="en-US"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376888">
                <a:tc>
                  <a:txBody>
                    <a:bodyPr/>
                    <a:lstStyle/>
                    <a:p>
                      <a:r>
                        <a:rPr lang="en-US" altLang="zh-CN" sz="1600" dirty="0" err="1" smtClean="0">
                          <a:effectLst/>
                        </a:rPr>
                        <a:t>mysql</a:t>
                      </a:r>
                      <a:r>
                        <a:rPr lang="en-US" altLang="zh-CN" sz="1600" dirty="0" smtClean="0">
                          <a:effectLst/>
                        </a:rPr>
                        <a:t>&gt; commit;</a:t>
                      </a:r>
                      <a:endParaRPr lang="zh-CN" altLang="en-US" sz="1600" dirty="0">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endParaRPr lang="en-US" sz="1600" dirty="0" smtClean="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51233">
                <a:tc>
                  <a:txBody>
                    <a:bodyPr/>
                    <a:lstStyle/>
                    <a:p>
                      <a:r>
                        <a:rPr lang="zh-CN" altLang="en-US" sz="1600" dirty="0">
                          <a:effectLst/>
                        </a:rPr>
                        <a:t>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smtClean="0">
                          <a:solidFill>
                            <a:srgbClr val="000000"/>
                          </a:solidFill>
                          <a:effectLst/>
                        </a:rPr>
                        <a:t>+----+------+------------+</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a:t>
                      </a:r>
                    </a:p>
                    <a:p>
                      <a:r>
                        <a:rPr lang="en-US" sz="1600" dirty="0" smtClean="0">
                          <a:solidFill>
                            <a:srgbClr val="000000"/>
                          </a:solidFill>
                          <a:effectLst/>
                        </a:rPr>
                        <a:t>|  2 | a2   | </a:t>
                      </a:r>
                      <a:r>
                        <a:rPr lang="en-US" sz="1600" dirty="0" err="1" smtClean="0">
                          <a:solidFill>
                            <a:srgbClr val="000000"/>
                          </a:solidFill>
                          <a:effectLst/>
                        </a:rPr>
                        <a:t>fdassfasdf</a:t>
                      </a:r>
                      <a:r>
                        <a:rPr lang="en-US" sz="1600" dirty="0" smtClean="0">
                          <a:solidFill>
                            <a:srgbClr val="000000"/>
                          </a:solidFill>
                          <a:effectLst/>
                        </a:rPr>
                        <a:t>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bl>
          </a:graphicData>
        </a:graphic>
      </p:graphicFrame>
    </p:spTree>
    <p:extLst>
      <p:ext uri="{BB962C8B-B14F-4D97-AF65-F5344CB8AC3E}">
        <p14:creationId xmlns:p14="http://schemas.microsoft.com/office/powerpoint/2010/main" xmlns="" val="794574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64</a:t>
            </a:fld>
            <a:endParaRPr lang="en-US" altLang="zh-CN" dirty="0"/>
          </a:p>
        </p:txBody>
      </p:sp>
      <p:sp>
        <p:nvSpPr>
          <p:cNvPr id="4" name="标题 3"/>
          <p:cNvSpPr>
            <a:spLocks noGrp="1"/>
          </p:cNvSpPr>
          <p:nvPr>
            <p:ph type="title"/>
          </p:nvPr>
        </p:nvSpPr>
        <p:spPr/>
        <p:txBody>
          <a:bodyPr/>
          <a:lstStyle/>
          <a:p>
            <a:r>
              <a:rPr lang="zh-CN" altLang="en-US" dirty="0" smtClean="0"/>
              <a:t>锁实现</a:t>
            </a:r>
            <a:endParaRPr lang="zh-CN" altLang="en-US" dirty="0"/>
          </a:p>
        </p:txBody>
      </p:sp>
      <p:sp>
        <p:nvSpPr>
          <p:cNvPr id="5" name="内容占位符 4"/>
          <p:cNvSpPr>
            <a:spLocks noGrp="1"/>
          </p:cNvSpPr>
          <p:nvPr>
            <p:ph idx="1"/>
          </p:nvPr>
        </p:nvSpPr>
        <p:spPr/>
        <p:txBody>
          <a:bodyPr>
            <a:normAutofit/>
          </a:bodyPr>
          <a:lstStyle/>
          <a:p>
            <a:pPr lvl="1">
              <a:lnSpc>
                <a:spcPct val="150000"/>
              </a:lnSpc>
            </a:pPr>
            <a:r>
              <a:rPr lang="zh-CN" altLang="en-US" sz="2400" dirty="0" smtClean="0"/>
              <a:t>由于</a:t>
            </a:r>
            <a:r>
              <a:rPr lang="en-US" altLang="zh-CN" sz="2400" dirty="0"/>
              <a:t>MySQL</a:t>
            </a:r>
            <a:r>
              <a:rPr lang="zh-CN" altLang="en-US" sz="2400" dirty="0"/>
              <a:t>的行锁是针对索引加的锁，不是针对记录加的锁，所以虽然是访问不同行的记录，但是如果是使用相同的索引键，是会出现锁冲突的。应用设计的时候要注意这一点。</a:t>
            </a:r>
          </a:p>
          <a:p>
            <a:r>
              <a:rPr lang="zh-CN" altLang="en-US" dirty="0"/>
              <a:t/>
            </a:r>
            <a:br>
              <a:rPr lang="zh-CN" altLang="en-US" dirty="0"/>
            </a:br>
            <a:endParaRPr lang="zh-CN" altLang="en-US" sz="2400" dirty="0" smtClean="0"/>
          </a:p>
          <a:p>
            <a:endParaRPr lang="zh-CN" altLang="en-US" dirty="0"/>
          </a:p>
        </p:txBody>
      </p:sp>
    </p:spTree>
    <p:extLst>
      <p:ext uri="{BB962C8B-B14F-4D97-AF65-F5344CB8AC3E}">
        <p14:creationId xmlns:p14="http://schemas.microsoft.com/office/powerpoint/2010/main" xmlns="" val="3582485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65</a:t>
            </a:fld>
            <a:endParaRPr lang="en-US" altLang="zh-CN" dirty="0"/>
          </a:p>
        </p:txBody>
      </p:sp>
      <p:sp>
        <p:nvSpPr>
          <p:cNvPr id="4" name="标题 3"/>
          <p:cNvSpPr>
            <a:spLocks noGrp="1"/>
          </p:cNvSpPr>
          <p:nvPr>
            <p:ph type="title"/>
          </p:nvPr>
        </p:nvSpPr>
        <p:spPr/>
        <p:txBody>
          <a:bodyPr/>
          <a:lstStyle/>
          <a:p>
            <a:r>
              <a:rPr lang="zh-CN" altLang="en-US" dirty="0" smtClean="0"/>
              <a:t>锁</a:t>
            </a:r>
            <a:r>
              <a:rPr lang="zh-CN" altLang="en-US" dirty="0"/>
              <a:t>实现</a:t>
            </a:r>
          </a:p>
        </p:txBody>
      </p:sp>
      <p:sp>
        <p:nvSpPr>
          <p:cNvPr id="5" name="内容占位符 4"/>
          <p:cNvSpPr>
            <a:spLocks noGrp="1"/>
          </p:cNvSpPr>
          <p:nvPr>
            <p:ph idx="1"/>
          </p:nvPr>
        </p:nvSpPr>
        <p:spPr/>
        <p:txBody>
          <a:bodyPr/>
          <a:lstStyle/>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xmlns="" val="2702925101"/>
              </p:ext>
            </p:extLst>
          </p:nvPr>
        </p:nvGraphicFramePr>
        <p:xfrm>
          <a:off x="467544" y="908720"/>
          <a:ext cx="8208912" cy="5007260"/>
        </p:xfrm>
        <a:graphic>
          <a:graphicData uri="http://schemas.openxmlformats.org/drawingml/2006/table">
            <a:tbl>
              <a:tblPr/>
              <a:tblGrid>
                <a:gridCol w="4392488"/>
                <a:gridCol w="3816424"/>
              </a:tblGrid>
              <a:tr h="288032">
                <a:tc>
                  <a:txBody>
                    <a:bodyPr/>
                    <a:lstStyle/>
                    <a:p>
                      <a:r>
                        <a:rPr lang="en-US" sz="1600" dirty="0" smtClean="0">
                          <a:solidFill>
                            <a:srgbClr val="000000"/>
                          </a:solidFill>
                          <a:effectLst/>
                        </a:rPr>
                        <a:t>session_1</a:t>
                      </a:r>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a:solidFill>
                            <a:srgbClr val="000000"/>
                          </a:solidFill>
                          <a:effectLst/>
                        </a:rPr>
                        <a:t>session_2</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2160240">
                <a:tc>
                  <a:txBody>
                    <a:bodyPr/>
                    <a:lstStyle/>
                    <a:p>
                      <a:r>
                        <a:rPr lang="en-US" sz="1600" dirty="0" err="1">
                          <a:solidFill>
                            <a:srgbClr val="000000"/>
                          </a:solidFill>
                          <a:effectLst/>
                        </a:rPr>
                        <a:t>mysql</a:t>
                      </a:r>
                      <a:r>
                        <a:rPr lang="en-US" sz="1600" dirty="0">
                          <a:solidFill>
                            <a:srgbClr val="000000"/>
                          </a:solidFill>
                          <a:effectLst/>
                        </a:rPr>
                        <a:t>&gt;</a:t>
                      </a:r>
                      <a:r>
                        <a:rPr lang="en-US" sz="1600" dirty="0">
                          <a:solidFill>
                            <a:srgbClr val="FF0000"/>
                          </a:solidFill>
                          <a:effectLst/>
                        </a:rPr>
                        <a:t> set </a:t>
                      </a:r>
                      <a:r>
                        <a:rPr lang="en-US" sz="1600" dirty="0" err="1">
                          <a:solidFill>
                            <a:srgbClr val="FF0000"/>
                          </a:solidFill>
                          <a:effectLst/>
                        </a:rPr>
                        <a:t>autocommit</a:t>
                      </a:r>
                      <a:r>
                        <a:rPr lang="en-US" sz="1600" dirty="0">
                          <a:solidFill>
                            <a:srgbClr val="FF0000"/>
                          </a:solidFill>
                          <a:effectLst/>
                        </a:rPr>
                        <a:t>=0;</a:t>
                      </a:r>
                    </a:p>
                    <a:p>
                      <a:r>
                        <a:rPr lang="en-US" sz="1600" dirty="0">
                          <a:solidFill>
                            <a:srgbClr val="000000"/>
                          </a:solidFill>
                          <a:effectLst/>
                        </a:rPr>
                        <a:t>Query OK, 0 rows affected (0.00 sec)</a:t>
                      </a:r>
                    </a:p>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test_index</a:t>
                      </a:r>
                      <a:r>
                        <a:rPr lang="en-US" sz="1600" dirty="0" smtClean="0">
                          <a:solidFill>
                            <a:srgbClr val="000000"/>
                          </a:solidFill>
                          <a:effectLst/>
                        </a:rPr>
                        <a:t> where vid=1 and name = 'name1' for update;</a:t>
                      </a:r>
                    </a:p>
                    <a:p>
                      <a:r>
                        <a:rPr lang="en-US" sz="1600" dirty="0" smtClean="0">
                          <a:solidFill>
                            <a:srgbClr val="000000"/>
                          </a:solidFill>
                          <a:effectLst/>
                        </a:rPr>
                        <a:t>+----+------+-------+</a:t>
                      </a:r>
                    </a:p>
                    <a:p>
                      <a:r>
                        <a:rPr lang="en-US" sz="1600" dirty="0" smtClean="0">
                          <a:solidFill>
                            <a:srgbClr val="000000"/>
                          </a:solidFill>
                          <a:effectLst/>
                        </a:rPr>
                        <a:t>| id | vid  | name  |</a:t>
                      </a:r>
                    </a:p>
                    <a:p>
                      <a:r>
                        <a:rPr lang="en-US" sz="1600" dirty="0" smtClean="0">
                          <a:solidFill>
                            <a:srgbClr val="000000"/>
                          </a:solidFill>
                          <a:effectLst/>
                        </a:rPr>
                        <a:t>+----+------+-------+</a:t>
                      </a:r>
                    </a:p>
                    <a:p>
                      <a:r>
                        <a:rPr lang="en-US" sz="1600" dirty="0" smtClean="0">
                          <a:solidFill>
                            <a:srgbClr val="000000"/>
                          </a:solidFill>
                          <a:effectLst/>
                        </a:rPr>
                        <a:t>|  1 |    1 | name1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smtClean="0">
                          <a:solidFill>
                            <a:schemeClr val="tx1"/>
                          </a:solidFill>
                          <a:effectLst/>
                        </a:rPr>
                        <a:t>vid</a:t>
                      </a:r>
                      <a:r>
                        <a:rPr lang="zh-CN" altLang="en-US" sz="1600" dirty="0" smtClean="0">
                          <a:solidFill>
                            <a:schemeClr val="tx1"/>
                          </a:solidFill>
                          <a:effectLst/>
                        </a:rPr>
                        <a:t>上有辅助索引，</a:t>
                      </a:r>
                      <a:r>
                        <a:rPr lang="en-US" altLang="zh-CN" sz="1600" dirty="0" smtClean="0">
                          <a:solidFill>
                            <a:schemeClr val="tx1"/>
                          </a:solidFill>
                          <a:effectLst/>
                        </a:rPr>
                        <a:t>name</a:t>
                      </a:r>
                      <a:r>
                        <a:rPr lang="zh-CN" altLang="en-US" sz="1600" dirty="0" smtClean="0">
                          <a:solidFill>
                            <a:schemeClr val="tx1"/>
                          </a:solidFill>
                          <a:effectLst/>
                        </a:rPr>
                        <a:t>无索引。</a:t>
                      </a:r>
                      <a:endParaRPr lang="en-US" sz="1600" dirty="0">
                        <a:solidFill>
                          <a:schemeClr val="tx1"/>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874988">
                <a:tc>
                  <a:txBody>
                    <a:bodyPr/>
                    <a:lstStyle/>
                    <a:p>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marL="0" algn="l" defTabSz="914400" rtl="0" eaLnBrk="1" latinLnBrk="0" hangingPunct="1"/>
                      <a:r>
                        <a:rPr lang="zh-CN" altLang="en-US" sz="1600" dirty="0">
                          <a:effectLst/>
                        </a:rPr>
                        <a:t> </a:t>
                      </a:r>
                      <a:r>
                        <a:rPr lang="en-US" altLang="zh-CN" sz="1600" kern="1200" dirty="0" smtClean="0">
                          <a:solidFill>
                            <a:srgbClr val="000000"/>
                          </a:solidFill>
                          <a:effectLst/>
                          <a:latin typeface="+mn-lt"/>
                          <a:ea typeface="+mn-ea"/>
                          <a:cs typeface="+mn-cs"/>
                        </a:rPr>
                        <a:t>select * from </a:t>
                      </a:r>
                      <a:r>
                        <a:rPr lang="en-US" altLang="zh-CN" sz="1600" kern="1200" dirty="0" err="1" smtClean="0">
                          <a:solidFill>
                            <a:srgbClr val="000000"/>
                          </a:solidFill>
                          <a:effectLst/>
                          <a:latin typeface="+mn-lt"/>
                          <a:ea typeface="+mn-ea"/>
                          <a:cs typeface="+mn-cs"/>
                        </a:rPr>
                        <a:t>test_index</a:t>
                      </a:r>
                      <a:r>
                        <a:rPr lang="en-US" altLang="zh-CN" sz="1600" kern="1200" dirty="0" smtClean="0">
                          <a:solidFill>
                            <a:srgbClr val="000000"/>
                          </a:solidFill>
                          <a:effectLst/>
                          <a:latin typeface="+mn-lt"/>
                          <a:ea typeface="+mn-ea"/>
                          <a:cs typeface="+mn-cs"/>
                        </a:rPr>
                        <a:t> where vid=1 and name = 'name2' for update;</a:t>
                      </a:r>
                    </a:p>
                    <a:p>
                      <a:pPr marL="0" algn="l" defTabSz="914400" rtl="0" eaLnBrk="1" latinLnBrk="0" hangingPunct="1"/>
                      <a:r>
                        <a:rPr lang="zh-CN" altLang="en-US" sz="1600" dirty="0" smtClean="0">
                          <a:solidFill>
                            <a:srgbClr val="FF0000"/>
                          </a:solidFill>
                          <a:effectLst/>
                        </a:rPr>
                        <a:t>阻塞。</a:t>
                      </a:r>
                      <a:endParaRPr lang="zh-CN" altLang="en-US"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376888">
                <a:tc>
                  <a:txBody>
                    <a:bodyPr/>
                    <a:lstStyle/>
                    <a:p>
                      <a:r>
                        <a:rPr lang="en-US" altLang="zh-CN" sz="1600" dirty="0" err="1" smtClean="0">
                          <a:effectLst/>
                        </a:rPr>
                        <a:t>mysql</a:t>
                      </a:r>
                      <a:r>
                        <a:rPr lang="en-US" altLang="zh-CN" sz="1600" dirty="0" smtClean="0">
                          <a:effectLst/>
                        </a:rPr>
                        <a:t>&gt; commit;</a:t>
                      </a:r>
                      <a:endParaRPr lang="zh-CN" altLang="en-US" sz="1600" dirty="0">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endParaRPr lang="en-US" sz="1600" dirty="0" smtClean="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51233">
                <a:tc>
                  <a:txBody>
                    <a:bodyPr/>
                    <a:lstStyle/>
                    <a:p>
                      <a:r>
                        <a:rPr lang="zh-CN" altLang="en-US" sz="1600" dirty="0">
                          <a:effectLst/>
                        </a:rPr>
                        <a:t>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smtClean="0">
                          <a:solidFill>
                            <a:srgbClr val="000000"/>
                          </a:solidFill>
                          <a:effectLst/>
                        </a:rPr>
                        <a:t>+----+------+-------+</a:t>
                      </a:r>
                    </a:p>
                    <a:p>
                      <a:r>
                        <a:rPr lang="en-US" sz="1600" dirty="0" smtClean="0">
                          <a:solidFill>
                            <a:srgbClr val="000000"/>
                          </a:solidFill>
                          <a:effectLst/>
                        </a:rPr>
                        <a:t>| id | vid  | name  |</a:t>
                      </a:r>
                    </a:p>
                    <a:p>
                      <a:r>
                        <a:rPr lang="en-US" sz="1600" dirty="0" smtClean="0">
                          <a:solidFill>
                            <a:srgbClr val="000000"/>
                          </a:solidFill>
                          <a:effectLst/>
                        </a:rPr>
                        <a:t>+----+------+-------+</a:t>
                      </a:r>
                    </a:p>
                    <a:p>
                      <a:r>
                        <a:rPr lang="en-US" sz="1600" dirty="0" smtClean="0">
                          <a:solidFill>
                            <a:srgbClr val="000000"/>
                          </a:solidFill>
                          <a:effectLst/>
                        </a:rPr>
                        <a:t>|  2 |    1 | name2 |</a:t>
                      </a:r>
                    </a:p>
                    <a:p>
                      <a:r>
                        <a:rPr lang="en-US" sz="1600" dirty="0" smtClean="0">
                          <a:solidFill>
                            <a:srgbClr val="000000"/>
                          </a:solidFill>
                          <a:effectLst/>
                        </a:rPr>
                        <a:t>+----+------+-------+</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bl>
          </a:graphicData>
        </a:graphic>
      </p:graphicFrame>
    </p:spTree>
    <p:extLst>
      <p:ext uri="{BB962C8B-B14F-4D97-AF65-F5344CB8AC3E}">
        <p14:creationId xmlns:p14="http://schemas.microsoft.com/office/powerpoint/2010/main" xmlns="" val="7945744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66</a:t>
            </a:fld>
            <a:endParaRPr lang="en-US" altLang="zh-CN" dirty="0"/>
          </a:p>
        </p:txBody>
      </p:sp>
      <p:sp>
        <p:nvSpPr>
          <p:cNvPr id="4" name="标题 3"/>
          <p:cNvSpPr>
            <a:spLocks noGrp="1"/>
          </p:cNvSpPr>
          <p:nvPr>
            <p:ph type="title"/>
          </p:nvPr>
        </p:nvSpPr>
        <p:spPr/>
        <p:txBody>
          <a:bodyPr/>
          <a:lstStyle/>
          <a:p>
            <a:r>
              <a:rPr lang="zh-CN" altLang="en-US" dirty="0" smtClean="0"/>
              <a:t>锁算法</a:t>
            </a:r>
            <a:endParaRPr lang="zh-CN" altLang="en-US" dirty="0"/>
          </a:p>
        </p:txBody>
      </p:sp>
      <p:sp>
        <p:nvSpPr>
          <p:cNvPr id="5" name="内容占位符 4"/>
          <p:cNvSpPr>
            <a:spLocks noGrp="1"/>
          </p:cNvSpPr>
          <p:nvPr>
            <p:ph idx="1"/>
          </p:nvPr>
        </p:nvSpPr>
        <p:spPr>
          <a:xfrm>
            <a:off x="467544" y="980728"/>
            <a:ext cx="8208912" cy="4896544"/>
          </a:xfrm>
        </p:spPr>
        <p:txBody>
          <a:bodyPr>
            <a:normAutofit fontScale="62500" lnSpcReduction="20000"/>
          </a:bodyPr>
          <a:lstStyle/>
          <a:p>
            <a:pPr lvl="1">
              <a:lnSpc>
                <a:spcPct val="150000"/>
              </a:lnSpc>
            </a:pPr>
            <a:r>
              <a:rPr lang="en-US" altLang="zh-CN" sz="3800" dirty="0" smtClean="0"/>
              <a:t>Record Lock :</a:t>
            </a:r>
            <a:r>
              <a:rPr lang="zh-CN" altLang="en-US" sz="3800" dirty="0" smtClean="0"/>
              <a:t>单个记录上的锁。</a:t>
            </a:r>
            <a:endParaRPr lang="en-US" altLang="zh-CN" sz="3800" dirty="0" smtClean="0"/>
          </a:p>
          <a:p>
            <a:pPr lvl="1">
              <a:lnSpc>
                <a:spcPct val="150000"/>
              </a:lnSpc>
            </a:pPr>
            <a:r>
              <a:rPr lang="en-US" altLang="zh-CN" sz="3800" dirty="0" smtClean="0"/>
              <a:t>Gap Lock</a:t>
            </a:r>
            <a:r>
              <a:rPr lang="zh-CN" altLang="en-US" sz="3800" dirty="0" smtClean="0"/>
              <a:t>：间隙锁，锁定一个范围，但不包含记录本身。</a:t>
            </a:r>
            <a:endParaRPr lang="en-US" altLang="zh-CN" sz="3800" dirty="0" smtClean="0"/>
          </a:p>
          <a:p>
            <a:pPr lvl="1">
              <a:lnSpc>
                <a:spcPct val="150000"/>
              </a:lnSpc>
            </a:pPr>
            <a:r>
              <a:rPr lang="en-US" altLang="zh-CN" sz="3800" dirty="0" smtClean="0"/>
              <a:t>Next-key Lock</a:t>
            </a:r>
            <a:r>
              <a:rPr lang="zh-CN" altLang="en-US" sz="3800" dirty="0" smtClean="0"/>
              <a:t>： 锁定一个范围和本身 </a:t>
            </a:r>
            <a:r>
              <a:rPr lang="en-US" altLang="zh-CN" sz="3800" dirty="0" smtClean="0"/>
              <a:t>Record Lock + Gap Lock</a:t>
            </a:r>
            <a:r>
              <a:rPr lang="zh-CN" altLang="en-US" sz="3800" dirty="0" smtClean="0"/>
              <a:t>。</a:t>
            </a:r>
            <a:endParaRPr lang="en-US" altLang="zh-CN" sz="3800" dirty="0" smtClean="0"/>
          </a:p>
          <a:p>
            <a:pPr lvl="1">
              <a:lnSpc>
                <a:spcPct val="150000"/>
              </a:lnSpc>
            </a:pPr>
            <a:r>
              <a:rPr lang="zh-CN" altLang="en-US" sz="3800" dirty="0" smtClean="0"/>
              <a:t>例如一个索引有</a:t>
            </a:r>
            <a:r>
              <a:rPr lang="en-US" altLang="zh-CN" sz="3800" dirty="0" smtClean="0"/>
              <a:t>10,11,13,20</a:t>
            </a:r>
            <a:r>
              <a:rPr lang="zh-CN" altLang="en-US" sz="3800" dirty="0" smtClean="0"/>
              <a:t>这</a:t>
            </a:r>
            <a:r>
              <a:rPr lang="en-US" altLang="zh-CN" sz="3800" dirty="0" smtClean="0"/>
              <a:t>4</a:t>
            </a:r>
            <a:r>
              <a:rPr lang="zh-CN" altLang="en-US" sz="3800" dirty="0" smtClean="0"/>
              <a:t>个值，那么索引可能被</a:t>
            </a:r>
            <a:r>
              <a:rPr lang="en-US" altLang="zh-CN" sz="3800" dirty="0" smtClean="0"/>
              <a:t>Next-key Locking</a:t>
            </a:r>
            <a:r>
              <a:rPr lang="zh-CN" altLang="en-US" sz="3800" dirty="0" smtClean="0"/>
              <a:t>的区间为：</a:t>
            </a:r>
            <a:endParaRPr lang="en-US" altLang="zh-CN" sz="3800" dirty="0" smtClean="0"/>
          </a:p>
          <a:p>
            <a:pPr lvl="1">
              <a:lnSpc>
                <a:spcPct val="150000"/>
              </a:lnSpc>
            </a:pPr>
            <a:r>
              <a:rPr lang="zh-CN" altLang="en-US" sz="3800" dirty="0" smtClean="0"/>
              <a:t>（</a:t>
            </a:r>
            <a:r>
              <a:rPr lang="en-US" altLang="zh-CN" sz="3800" dirty="0" smtClean="0"/>
              <a:t>-</a:t>
            </a:r>
            <a:r>
              <a:rPr lang="zh-CN" altLang="en-US" sz="3800" dirty="0"/>
              <a:t> </a:t>
            </a:r>
            <a:r>
              <a:rPr lang="zh-CN" altLang="en-US" sz="3800" dirty="0" smtClean="0"/>
              <a:t>∞，</a:t>
            </a:r>
            <a:r>
              <a:rPr lang="en-US" altLang="zh-CN" sz="3800" dirty="0" smtClean="0"/>
              <a:t>10</a:t>
            </a:r>
            <a:r>
              <a:rPr lang="zh-CN" altLang="en-US" sz="3800" dirty="0" smtClean="0"/>
              <a:t>）</a:t>
            </a:r>
            <a:r>
              <a:rPr lang="en-US" altLang="zh-CN" sz="3800" dirty="0" smtClean="0"/>
              <a:t>, [10,11) , [11,13), [13,20), [20,+</a:t>
            </a:r>
            <a:r>
              <a:rPr lang="zh-CN" altLang="en-US" sz="3800" dirty="0"/>
              <a:t> </a:t>
            </a:r>
            <a:r>
              <a:rPr lang="zh-CN" altLang="en-US" sz="3800" dirty="0" smtClean="0"/>
              <a:t>∞</a:t>
            </a:r>
            <a:r>
              <a:rPr lang="en-US" altLang="zh-CN" sz="3800" dirty="0" smtClean="0"/>
              <a:t>)</a:t>
            </a:r>
          </a:p>
          <a:p>
            <a:pPr lvl="1">
              <a:lnSpc>
                <a:spcPct val="150000"/>
              </a:lnSpc>
            </a:pPr>
            <a:r>
              <a:rPr lang="en-US" altLang="zh-CN" sz="3800" dirty="0" smtClean="0"/>
              <a:t>Next-key Lock</a:t>
            </a:r>
            <a:r>
              <a:rPr lang="zh-CN" altLang="en-US" sz="3800" dirty="0" smtClean="0"/>
              <a:t>为了解决幻读问题。</a:t>
            </a:r>
            <a:endParaRPr lang="en-US" altLang="zh-CN" sz="3800" dirty="0" smtClean="0"/>
          </a:p>
          <a:p>
            <a:pPr lvl="1">
              <a:lnSpc>
                <a:spcPct val="150000"/>
              </a:lnSpc>
            </a:pPr>
            <a:endParaRPr lang="zh-CN" altLang="en-US" sz="2400" dirty="0"/>
          </a:p>
          <a:p>
            <a:r>
              <a:rPr lang="zh-CN" altLang="en-US" dirty="0"/>
              <a:t/>
            </a:r>
            <a:br>
              <a:rPr lang="zh-CN" altLang="en-US" dirty="0"/>
            </a:br>
            <a:endParaRPr lang="zh-CN" altLang="en-US" sz="2400" dirty="0" smtClean="0"/>
          </a:p>
          <a:p>
            <a:endParaRPr lang="zh-CN" altLang="en-US" dirty="0"/>
          </a:p>
        </p:txBody>
      </p:sp>
    </p:spTree>
    <p:extLst>
      <p:ext uri="{BB962C8B-B14F-4D97-AF65-F5344CB8AC3E}">
        <p14:creationId xmlns:p14="http://schemas.microsoft.com/office/powerpoint/2010/main" xmlns="" val="33024751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67</a:t>
            </a:fld>
            <a:endParaRPr lang="en-US" altLang="zh-CN" dirty="0"/>
          </a:p>
        </p:txBody>
      </p:sp>
      <p:sp>
        <p:nvSpPr>
          <p:cNvPr id="4" name="标题 3"/>
          <p:cNvSpPr>
            <a:spLocks noGrp="1"/>
          </p:cNvSpPr>
          <p:nvPr>
            <p:ph type="title"/>
          </p:nvPr>
        </p:nvSpPr>
        <p:spPr/>
        <p:txBody>
          <a:bodyPr/>
          <a:lstStyle/>
          <a:p>
            <a:r>
              <a:rPr lang="zh-CN" altLang="en-US" dirty="0" smtClean="0"/>
              <a:t>锁算法</a:t>
            </a:r>
            <a:endParaRPr lang="zh-CN" altLang="en-US" dirty="0"/>
          </a:p>
        </p:txBody>
      </p:sp>
      <p:sp>
        <p:nvSpPr>
          <p:cNvPr id="5" name="内容占位符 4"/>
          <p:cNvSpPr>
            <a:spLocks noGrp="1"/>
          </p:cNvSpPr>
          <p:nvPr>
            <p:ph idx="1"/>
          </p:nvPr>
        </p:nvSpPr>
        <p:spPr>
          <a:xfrm>
            <a:off x="467544" y="980728"/>
            <a:ext cx="8208912" cy="4752528"/>
          </a:xfrm>
        </p:spPr>
        <p:txBody>
          <a:bodyPr>
            <a:normAutofit/>
          </a:bodyPr>
          <a:lstStyle/>
          <a:p>
            <a:pPr lvl="1">
              <a:lnSpc>
                <a:spcPct val="150000"/>
              </a:lnSpc>
            </a:pPr>
            <a:r>
              <a:rPr lang="zh-CN" altLang="en-US" sz="2400" dirty="0"/>
              <a:t>算法分析：</a:t>
            </a:r>
            <a:endParaRPr lang="en-US" altLang="zh-CN" sz="2400" dirty="0"/>
          </a:p>
          <a:p>
            <a:pPr lvl="1">
              <a:lnSpc>
                <a:spcPct val="150000"/>
              </a:lnSpc>
            </a:pPr>
            <a:r>
              <a:rPr lang="zh-CN" altLang="en-US" sz="2400" dirty="0"/>
              <a:t>如有一个表：</a:t>
            </a:r>
            <a:endParaRPr lang="en-US" altLang="zh-CN" sz="2400" dirty="0"/>
          </a:p>
          <a:p>
            <a:pPr lvl="1">
              <a:lnSpc>
                <a:spcPct val="150000"/>
              </a:lnSpc>
            </a:pPr>
            <a:r>
              <a:rPr lang="en-US" altLang="zh-CN" sz="2400" dirty="0"/>
              <a:t>Create table z( a INT, b INT, Primary key (a), key(b));</a:t>
            </a:r>
          </a:p>
          <a:p>
            <a:pPr lvl="1">
              <a:lnSpc>
                <a:spcPct val="150000"/>
              </a:lnSpc>
            </a:pPr>
            <a:r>
              <a:rPr lang="en-US" altLang="zh-CN" sz="2400" dirty="0"/>
              <a:t>Insert into z select  1,1;</a:t>
            </a:r>
          </a:p>
          <a:p>
            <a:pPr lvl="1">
              <a:lnSpc>
                <a:spcPct val="150000"/>
              </a:lnSpc>
            </a:pPr>
            <a:r>
              <a:rPr lang="en-US" altLang="zh-CN" sz="2400" dirty="0"/>
              <a:t>Insert into z select  3,1;</a:t>
            </a:r>
            <a:endParaRPr lang="zh-CN" altLang="en-US" sz="2400" dirty="0"/>
          </a:p>
          <a:p>
            <a:pPr lvl="1">
              <a:lnSpc>
                <a:spcPct val="150000"/>
              </a:lnSpc>
            </a:pPr>
            <a:r>
              <a:rPr lang="en-US" altLang="zh-CN" sz="2400" dirty="0"/>
              <a:t>Insert into z select  5,3;</a:t>
            </a:r>
            <a:endParaRPr lang="zh-CN" altLang="en-US" sz="2400" dirty="0"/>
          </a:p>
          <a:p>
            <a:pPr lvl="1">
              <a:lnSpc>
                <a:spcPct val="150000"/>
              </a:lnSpc>
            </a:pPr>
            <a:r>
              <a:rPr lang="en-US" altLang="zh-CN" sz="2400" dirty="0"/>
              <a:t>Insert into z select  7,6;</a:t>
            </a:r>
            <a:endParaRPr lang="zh-CN" altLang="en-US" sz="2400" dirty="0"/>
          </a:p>
          <a:p>
            <a:pPr lvl="1">
              <a:lnSpc>
                <a:spcPct val="150000"/>
              </a:lnSpc>
            </a:pPr>
            <a:r>
              <a:rPr lang="en-US" altLang="zh-CN" sz="2400" dirty="0"/>
              <a:t>Insert into z select  10,8</a:t>
            </a:r>
            <a:r>
              <a:rPr lang="en-US" altLang="zh-CN" sz="2400" dirty="0" smtClean="0"/>
              <a:t>;</a:t>
            </a:r>
            <a:r>
              <a:rPr lang="zh-CN" altLang="en-US" sz="2400" dirty="0" smtClean="0"/>
              <a:t> </a:t>
            </a:r>
            <a:endParaRPr lang="zh-CN" altLang="en-US" dirty="0"/>
          </a:p>
        </p:txBody>
      </p:sp>
    </p:spTree>
    <p:extLst>
      <p:ext uri="{BB962C8B-B14F-4D97-AF65-F5344CB8AC3E}">
        <p14:creationId xmlns:p14="http://schemas.microsoft.com/office/powerpoint/2010/main" xmlns="" val="26160863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68</a:t>
            </a:fld>
            <a:endParaRPr lang="en-US" altLang="zh-CN" dirty="0"/>
          </a:p>
        </p:txBody>
      </p:sp>
      <p:sp>
        <p:nvSpPr>
          <p:cNvPr id="4" name="标题 3"/>
          <p:cNvSpPr>
            <a:spLocks noGrp="1"/>
          </p:cNvSpPr>
          <p:nvPr>
            <p:ph type="title"/>
          </p:nvPr>
        </p:nvSpPr>
        <p:spPr/>
        <p:txBody>
          <a:bodyPr/>
          <a:lstStyle/>
          <a:p>
            <a:r>
              <a:rPr lang="zh-CN" altLang="en-US" dirty="0" smtClean="0"/>
              <a:t>锁算法</a:t>
            </a:r>
            <a:endParaRPr lang="zh-CN" altLang="en-US" dirty="0"/>
          </a:p>
        </p:txBody>
      </p:sp>
      <p:sp>
        <p:nvSpPr>
          <p:cNvPr id="5" name="内容占位符 4"/>
          <p:cNvSpPr>
            <a:spLocks noGrp="1"/>
          </p:cNvSpPr>
          <p:nvPr>
            <p:ph idx="1"/>
          </p:nvPr>
        </p:nvSpPr>
        <p:spPr>
          <a:xfrm>
            <a:off x="467544" y="980728"/>
            <a:ext cx="8208912" cy="4752528"/>
          </a:xfrm>
        </p:spPr>
        <p:txBody>
          <a:bodyPr>
            <a:normAutofit fontScale="92500" lnSpcReduction="20000"/>
          </a:bodyPr>
          <a:lstStyle/>
          <a:p>
            <a:pPr lvl="1">
              <a:lnSpc>
                <a:spcPct val="150000"/>
              </a:lnSpc>
            </a:pPr>
            <a:r>
              <a:rPr lang="en-US" altLang="zh-CN" sz="2400" dirty="0" smtClean="0"/>
              <a:t>select</a:t>
            </a:r>
            <a:r>
              <a:rPr lang="zh-CN" altLang="en-US" sz="2400" dirty="0"/>
              <a:t>* </a:t>
            </a:r>
            <a:r>
              <a:rPr lang="en-US" altLang="zh-CN" sz="2400" dirty="0"/>
              <a:t>from where</a:t>
            </a:r>
            <a:r>
              <a:rPr lang="zh-CN" altLang="en-US" sz="2400" dirty="0"/>
              <a:t> </a:t>
            </a:r>
            <a:r>
              <a:rPr lang="en-US" altLang="zh-CN" sz="2400" dirty="0">
                <a:solidFill>
                  <a:srgbClr val="FF0000"/>
                </a:solidFill>
              </a:rPr>
              <a:t>b =3 </a:t>
            </a:r>
            <a:r>
              <a:rPr lang="en-US" altLang="zh-CN" sz="2400" dirty="0"/>
              <a:t>for update</a:t>
            </a:r>
            <a:r>
              <a:rPr lang="en-US" altLang="zh-CN" sz="2400" dirty="0" smtClean="0"/>
              <a:t>;</a:t>
            </a:r>
          </a:p>
          <a:p>
            <a:pPr lvl="1">
              <a:lnSpc>
                <a:spcPct val="150000"/>
              </a:lnSpc>
            </a:pPr>
            <a:r>
              <a:rPr lang="en-US" altLang="zh-CN" sz="2400" dirty="0"/>
              <a:t>a</a:t>
            </a:r>
            <a:r>
              <a:rPr lang="zh-CN" altLang="en-US" sz="2400" dirty="0" smtClean="0"/>
              <a:t>列数据 </a:t>
            </a:r>
            <a:r>
              <a:rPr lang="en-US" altLang="zh-CN" sz="2400" dirty="0" smtClean="0"/>
              <a:t>:  1; 3; 5; 7; 10 </a:t>
            </a:r>
            <a:endParaRPr lang="zh-CN" altLang="en-US" sz="2400" dirty="0"/>
          </a:p>
          <a:p>
            <a:pPr lvl="1">
              <a:lnSpc>
                <a:spcPct val="150000"/>
              </a:lnSpc>
            </a:pPr>
            <a:r>
              <a:rPr lang="en-US" altLang="zh-CN" sz="2400" dirty="0"/>
              <a:t>b</a:t>
            </a:r>
            <a:r>
              <a:rPr lang="zh-CN" altLang="en-US" sz="2400" dirty="0" smtClean="0"/>
              <a:t>列数据：</a:t>
            </a:r>
            <a:r>
              <a:rPr lang="en-US" altLang="zh-CN" sz="2400" dirty="0" smtClean="0"/>
              <a:t>1; 1</a:t>
            </a:r>
            <a:r>
              <a:rPr lang="en-US" altLang="zh-CN" sz="2400" dirty="0"/>
              <a:t>;</a:t>
            </a:r>
            <a:r>
              <a:rPr lang="zh-CN" altLang="en-US" sz="2400" dirty="0"/>
              <a:t> </a:t>
            </a:r>
            <a:r>
              <a:rPr lang="en-US" altLang="zh-CN" sz="2400" dirty="0" smtClean="0"/>
              <a:t>3</a:t>
            </a:r>
            <a:r>
              <a:rPr lang="en-US" altLang="zh-CN" sz="2400" dirty="0"/>
              <a:t>;</a:t>
            </a:r>
            <a:r>
              <a:rPr lang="zh-CN" altLang="en-US" sz="2400" dirty="0"/>
              <a:t>  </a:t>
            </a:r>
            <a:r>
              <a:rPr lang="en-US" altLang="zh-CN" sz="2400" dirty="0" smtClean="0"/>
              <a:t>6</a:t>
            </a:r>
            <a:r>
              <a:rPr lang="en-US" altLang="zh-CN" sz="2400" dirty="0"/>
              <a:t>;</a:t>
            </a:r>
            <a:r>
              <a:rPr lang="zh-CN" altLang="en-US" sz="2400" dirty="0"/>
              <a:t>  </a:t>
            </a:r>
            <a:r>
              <a:rPr lang="en-US" altLang="zh-CN" sz="2400" dirty="0" smtClean="0"/>
              <a:t>8</a:t>
            </a:r>
            <a:r>
              <a:rPr lang="en-US" altLang="zh-CN" sz="2400" dirty="0"/>
              <a:t>;</a:t>
            </a:r>
            <a:endParaRPr lang="en-US" altLang="zh-CN" sz="2400" dirty="0" smtClean="0"/>
          </a:p>
          <a:p>
            <a:pPr lvl="1">
              <a:lnSpc>
                <a:spcPct val="150000"/>
              </a:lnSpc>
            </a:pPr>
            <a:r>
              <a:rPr lang="zh-CN" altLang="en-US" sz="2400" dirty="0" smtClean="0"/>
              <a:t>对于聚集索引，仅对列</a:t>
            </a:r>
            <a:r>
              <a:rPr lang="en-US" altLang="zh-CN" sz="2400" dirty="0" smtClean="0"/>
              <a:t>a=5</a:t>
            </a:r>
            <a:r>
              <a:rPr lang="zh-CN" altLang="en-US" sz="2400" dirty="0" smtClean="0"/>
              <a:t>的行加上</a:t>
            </a:r>
            <a:r>
              <a:rPr lang="en-US" altLang="zh-CN" sz="2400" dirty="0" smtClean="0"/>
              <a:t>record Lock</a:t>
            </a:r>
            <a:r>
              <a:rPr lang="zh-CN" altLang="en-US" sz="2400" dirty="0" smtClean="0"/>
              <a:t>。对于辅助索引，锁定范围是</a:t>
            </a:r>
            <a:r>
              <a:rPr lang="zh-CN" altLang="en-US" sz="2400" dirty="0" smtClean="0">
                <a:solidFill>
                  <a:srgbClr val="FF0000"/>
                </a:solidFill>
              </a:rPr>
              <a:t>（</a:t>
            </a:r>
            <a:r>
              <a:rPr lang="en-US" altLang="zh-CN" sz="2400" dirty="0" smtClean="0">
                <a:solidFill>
                  <a:srgbClr val="FF0000"/>
                </a:solidFill>
              </a:rPr>
              <a:t>1,3]</a:t>
            </a:r>
            <a:r>
              <a:rPr lang="zh-CN" altLang="en-US" sz="2400" dirty="0" smtClean="0"/>
              <a:t>，特别需要注意的是，</a:t>
            </a:r>
            <a:r>
              <a:rPr lang="en-US" altLang="zh-CN" sz="2400" dirty="0" err="1" smtClean="0"/>
              <a:t>Innodb</a:t>
            </a:r>
            <a:r>
              <a:rPr lang="zh-CN" altLang="en-US" sz="2400" dirty="0" smtClean="0"/>
              <a:t>会对辅助索引下一个键值加上</a:t>
            </a:r>
            <a:r>
              <a:rPr lang="en-US" altLang="zh-CN" sz="2400" dirty="0" smtClean="0"/>
              <a:t>Gap Lock</a:t>
            </a:r>
            <a:r>
              <a:rPr lang="zh-CN" altLang="en-US" sz="2400" dirty="0" smtClean="0"/>
              <a:t>，即还有一个辅助索引范围</a:t>
            </a:r>
            <a:r>
              <a:rPr lang="zh-CN" altLang="en-US" sz="2400" dirty="0" smtClean="0">
                <a:solidFill>
                  <a:srgbClr val="FF0000"/>
                </a:solidFill>
              </a:rPr>
              <a:t>（</a:t>
            </a:r>
            <a:r>
              <a:rPr lang="en-US" altLang="zh-CN" sz="2400" dirty="0" smtClean="0">
                <a:solidFill>
                  <a:srgbClr val="FF0000"/>
                </a:solidFill>
              </a:rPr>
              <a:t>3,6</a:t>
            </a:r>
            <a:r>
              <a:rPr lang="zh-CN" altLang="en-US" sz="2400" dirty="0" smtClean="0">
                <a:solidFill>
                  <a:srgbClr val="FF0000"/>
                </a:solidFill>
              </a:rPr>
              <a:t>）</a:t>
            </a:r>
            <a:r>
              <a:rPr lang="zh-CN" altLang="en-US" sz="2400" dirty="0" smtClean="0"/>
              <a:t>的锁。因此，运行如下</a:t>
            </a:r>
            <a:r>
              <a:rPr lang="en-US" altLang="zh-CN" sz="2400" dirty="0" smtClean="0"/>
              <a:t>SQL</a:t>
            </a:r>
            <a:r>
              <a:rPr lang="zh-CN" altLang="en-US" sz="2400" dirty="0" smtClean="0">
                <a:solidFill>
                  <a:srgbClr val="FF0000"/>
                </a:solidFill>
              </a:rPr>
              <a:t>会</a:t>
            </a:r>
            <a:r>
              <a:rPr lang="zh-CN" altLang="en-US" sz="2400" dirty="0" smtClean="0"/>
              <a:t>被阻塞：</a:t>
            </a:r>
            <a:endParaRPr lang="en-US" altLang="zh-CN" sz="2400" dirty="0" smtClean="0"/>
          </a:p>
          <a:p>
            <a:pPr lvl="1">
              <a:lnSpc>
                <a:spcPct val="150000"/>
              </a:lnSpc>
            </a:pPr>
            <a:r>
              <a:rPr lang="en-US" altLang="zh-CN" sz="2400" dirty="0" smtClean="0"/>
              <a:t>Select * from z where a=5 lock in share mode;</a:t>
            </a:r>
          </a:p>
          <a:p>
            <a:pPr lvl="1">
              <a:lnSpc>
                <a:spcPct val="150000"/>
              </a:lnSpc>
            </a:pPr>
            <a:r>
              <a:rPr lang="en-US" altLang="zh-CN" sz="2400" dirty="0" smtClean="0"/>
              <a:t>Insert into z select 4,2;</a:t>
            </a:r>
          </a:p>
          <a:p>
            <a:pPr lvl="1">
              <a:lnSpc>
                <a:spcPct val="150000"/>
              </a:lnSpc>
            </a:pPr>
            <a:r>
              <a:rPr lang="en-US" altLang="zh-CN" sz="2400" dirty="0" smtClean="0"/>
              <a:t>Insert into z select 6,5;</a:t>
            </a:r>
            <a:endParaRPr lang="zh-CN" altLang="en-US" dirty="0"/>
          </a:p>
        </p:txBody>
      </p:sp>
    </p:spTree>
    <p:extLst>
      <p:ext uri="{BB962C8B-B14F-4D97-AF65-F5344CB8AC3E}">
        <p14:creationId xmlns:p14="http://schemas.microsoft.com/office/powerpoint/2010/main" xmlns="" val="32958802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69</a:t>
            </a:fld>
            <a:endParaRPr lang="en-US" altLang="zh-CN" dirty="0"/>
          </a:p>
        </p:txBody>
      </p:sp>
      <p:sp>
        <p:nvSpPr>
          <p:cNvPr id="4" name="标题 3"/>
          <p:cNvSpPr>
            <a:spLocks noGrp="1"/>
          </p:cNvSpPr>
          <p:nvPr>
            <p:ph type="title"/>
          </p:nvPr>
        </p:nvSpPr>
        <p:spPr/>
        <p:txBody>
          <a:bodyPr/>
          <a:lstStyle/>
          <a:p>
            <a:r>
              <a:rPr lang="zh-CN" altLang="en-US" dirty="0" smtClean="0"/>
              <a:t>锁算法</a:t>
            </a:r>
            <a:endParaRPr lang="zh-CN" altLang="en-US" dirty="0"/>
          </a:p>
        </p:txBody>
      </p:sp>
      <p:sp>
        <p:nvSpPr>
          <p:cNvPr id="5" name="内容占位符 4"/>
          <p:cNvSpPr>
            <a:spLocks noGrp="1"/>
          </p:cNvSpPr>
          <p:nvPr>
            <p:ph idx="1"/>
          </p:nvPr>
        </p:nvSpPr>
        <p:spPr>
          <a:xfrm>
            <a:off x="467544" y="980728"/>
            <a:ext cx="8208912" cy="4752528"/>
          </a:xfrm>
        </p:spPr>
        <p:txBody>
          <a:bodyPr>
            <a:normAutofit/>
          </a:bodyPr>
          <a:lstStyle/>
          <a:p>
            <a:pPr lvl="1">
              <a:lnSpc>
                <a:spcPct val="150000"/>
              </a:lnSpc>
            </a:pPr>
            <a:r>
              <a:rPr lang="en-US" altLang="zh-CN" sz="2400" dirty="0"/>
              <a:t>a</a:t>
            </a:r>
            <a:r>
              <a:rPr lang="zh-CN" altLang="en-US" sz="2400" dirty="0"/>
              <a:t>列数据 </a:t>
            </a:r>
            <a:r>
              <a:rPr lang="en-US" altLang="zh-CN" sz="2400" dirty="0"/>
              <a:t>:  1; 3; 5; 7; 10 </a:t>
            </a:r>
            <a:endParaRPr lang="zh-CN" altLang="en-US" sz="2400" dirty="0"/>
          </a:p>
          <a:p>
            <a:pPr lvl="1">
              <a:lnSpc>
                <a:spcPct val="150000"/>
              </a:lnSpc>
            </a:pPr>
            <a:r>
              <a:rPr lang="en-US" altLang="zh-CN" sz="2400" dirty="0"/>
              <a:t>b</a:t>
            </a:r>
            <a:r>
              <a:rPr lang="zh-CN" altLang="en-US" sz="2400" dirty="0"/>
              <a:t>列数据：</a:t>
            </a:r>
            <a:r>
              <a:rPr lang="en-US" altLang="zh-CN" sz="2400" dirty="0"/>
              <a:t>1; 1;</a:t>
            </a:r>
            <a:r>
              <a:rPr lang="zh-CN" altLang="en-US" sz="2400" dirty="0"/>
              <a:t> </a:t>
            </a:r>
            <a:r>
              <a:rPr lang="en-US" altLang="zh-CN" sz="2400" dirty="0"/>
              <a:t>3;</a:t>
            </a:r>
            <a:r>
              <a:rPr lang="zh-CN" altLang="en-US" sz="2400" dirty="0"/>
              <a:t> </a:t>
            </a:r>
            <a:r>
              <a:rPr lang="en-US" altLang="zh-CN" sz="2400" dirty="0" smtClean="0"/>
              <a:t>6</a:t>
            </a:r>
            <a:r>
              <a:rPr lang="en-US" altLang="zh-CN" sz="2400" dirty="0"/>
              <a:t>;</a:t>
            </a:r>
            <a:r>
              <a:rPr lang="zh-CN" altLang="en-US" sz="2400" dirty="0"/>
              <a:t>  </a:t>
            </a:r>
            <a:r>
              <a:rPr lang="en-US" altLang="zh-CN" sz="2400" dirty="0"/>
              <a:t>8;</a:t>
            </a:r>
          </a:p>
          <a:p>
            <a:pPr lvl="1">
              <a:lnSpc>
                <a:spcPct val="150000"/>
              </a:lnSpc>
            </a:pPr>
            <a:r>
              <a:rPr lang="zh-CN" altLang="en-US" sz="2400" dirty="0" smtClean="0"/>
              <a:t>运行</a:t>
            </a:r>
            <a:r>
              <a:rPr lang="zh-CN" altLang="en-US" sz="2400" dirty="0"/>
              <a:t>如下</a:t>
            </a:r>
            <a:r>
              <a:rPr lang="en-US" altLang="zh-CN" sz="2400" dirty="0" smtClean="0"/>
              <a:t>SQL</a:t>
            </a:r>
            <a:r>
              <a:rPr lang="zh-CN" altLang="en-US" sz="2400" dirty="0" smtClean="0">
                <a:solidFill>
                  <a:srgbClr val="FF0000"/>
                </a:solidFill>
              </a:rPr>
              <a:t>不会</a:t>
            </a:r>
            <a:r>
              <a:rPr lang="zh-CN" altLang="en-US" sz="2400" dirty="0"/>
              <a:t>被阻塞</a:t>
            </a:r>
            <a:r>
              <a:rPr lang="zh-CN" altLang="en-US" sz="2400" dirty="0" smtClean="0"/>
              <a:t>：</a:t>
            </a:r>
            <a:endParaRPr lang="en-US" altLang="zh-CN" sz="2400" dirty="0" smtClean="0"/>
          </a:p>
          <a:p>
            <a:pPr lvl="1">
              <a:lnSpc>
                <a:spcPct val="150000"/>
              </a:lnSpc>
            </a:pPr>
            <a:r>
              <a:rPr lang="en-US" altLang="zh-CN" sz="2400" dirty="0" smtClean="0"/>
              <a:t>Insert into z select 8,6;</a:t>
            </a:r>
          </a:p>
          <a:p>
            <a:pPr lvl="1">
              <a:lnSpc>
                <a:spcPct val="150000"/>
              </a:lnSpc>
            </a:pPr>
            <a:r>
              <a:rPr lang="en-US" altLang="zh-CN" sz="2400" dirty="0"/>
              <a:t>Insert into z select </a:t>
            </a:r>
            <a:r>
              <a:rPr lang="en-US" altLang="zh-CN" sz="2400" dirty="0" smtClean="0"/>
              <a:t>2,0;</a:t>
            </a:r>
            <a:endParaRPr lang="en-US" altLang="zh-CN" sz="2400" dirty="0"/>
          </a:p>
          <a:p>
            <a:pPr lvl="1">
              <a:lnSpc>
                <a:spcPct val="150000"/>
              </a:lnSpc>
            </a:pPr>
            <a:r>
              <a:rPr lang="en-US" altLang="zh-CN" sz="2400" dirty="0"/>
              <a:t>Insert into z select </a:t>
            </a:r>
            <a:r>
              <a:rPr lang="en-US" altLang="zh-CN" sz="2400" dirty="0" smtClean="0"/>
              <a:t>6,7;</a:t>
            </a:r>
            <a:endParaRPr lang="en-US" altLang="zh-CN" sz="2400" dirty="0"/>
          </a:p>
          <a:p>
            <a:pPr lvl="1">
              <a:lnSpc>
                <a:spcPct val="150000"/>
              </a:lnSpc>
            </a:pPr>
            <a:endParaRPr lang="en-US" altLang="zh-CN" sz="2400" dirty="0"/>
          </a:p>
        </p:txBody>
      </p:sp>
    </p:spTree>
    <p:extLst>
      <p:ext uri="{BB962C8B-B14F-4D97-AF65-F5344CB8AC3E}">
        <p14:creationId xmlns:p14="http://schemas.microsoft.com/office/powerpoint/2010/main" xmlns="" val="2189502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a:t>
            </a:fld>
            <a:endParaRPr lang="en-US" altLang="zh-CN" dirty="0"/>
          </a:p>
        </p:txBody>
      </p:sp>
      <p:sp>
        <p:nvSpPr>
          <p:cNvPr id="4" name="标题 3"/>
          <p:cNvSpPr>
            <a:spLocks noGrp="1"/>
          </p:cNvSpPr>
          <p:nvPr>
            <p:ph type="title"/>
          </p:nvPr>
        </p:nvSpPr>
        <p:spPr/>
        <p:txBody>
          <a:bodyPr/>
          <a:lstStyle/>
          <a:p>
            <a:r>
              <a:rPr lang="en-US" altLang="zh-CN" dirty="0" err="1" smtClean="0"/>
              <a:t>B+tree</a:t>
            </a:r>
            <a:r>
              <a:rPr lang="zh-CN" altLang="en-US" dirty="0" smtClean="0">
                <a:solidFill>
                  <a:srgbClr val="000000"/>
                </a:solidFill>
                <a:ea typeface="DejaVu Sans" pitchFamily="16" charset="0"/>
                <a:cs typeface="DejaVu Sans" pitchFamily="16" charset="0"/>
              </a:rPr>
              <a:t>特点</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buFont typeface="Wingdings" pitchFamily="2" charset="2"/>
              <a:buChar char="l"/>
            </a:pPr>
            <a:r>
              <a:rPr lang="zh-CN" altLang="en-US" sz="2400" dirty="0" smtClean="0"/>
              <a:t>特点：</a:t>
            </a:r>
            <a:r>
              <a:rPr lang="zh-CN" altLang="en-US" sz="2400" dirty="0"/>
              <a:t>一般在数据库系统或文件系统中使用的</a:t>
            </a:r>
            <a:r>
              <a:rPr lang="en-US" altLang="zh-CN" sz="2400" dirty="0" err="1"/>
              <a:t>B+Tree</a:t>
            </a:r>
            <a:r>
              <a:rPr lang="zh-CN" altLang="en-US" sz="2400" dirty="0"/>
              <a:t>结构</a:t>
            </a:r>
            <a:r>
              <a:rPr lang="zh-CN" altLang="en-US" sz="2400" dirty="0" smtClean="0"/>
              <a:t>都进行</a:t>
            </a:r>
            <a:r>
              <a:rPr lang="zh-CN" altLang="en-US" sz="2400" dirty="0"/>
              <a:t>了优化，增加了顺序访问</a:t>
            </a:r>
            <a:r>
              <a:rPr lang="zh-CN" altLang="en-US" sz="2400" dirty="0" smtClean="0"/>
              <a:t>指针，</a:t>
            </a:r>
            <a:r>
              <a:rPr lang="zh-CN" altLang="en-US" sz="2400" dirty="0"/>
              <a:t>所有关键字都在叶子结点中出现，非叶子结点作为叶子结点的索引；</a:t>
            </a:r>
            <a:r>
              <a:rPr lang="en-US" altLang="zh-CN" sz="2400" dirty="0"/>
              <a:t>B+</a:t>
            </a:r>
            <a:r>
              <a:rPr lang="zh-CN" altLang="en-US" sz="2400" dirty="0"/>
              <a:t>树总是到叶子结点才命中；</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2780928"/>
            <a:ext cx="8352928" cy="3042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961880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70</a:t>
            </a:fld>
            <a:endParaRPr lang="en-US" altLang="zh-CN" dirty="0"/>
          </a:p>
        </p:txBody>
      </p:sp>
      <p:sp>
        <p:nvSpPr>
          <p:cNvPr id="4" name="标题 3"/>
          <p:cNvSpPr>
            <a:spLocks noGrp="1"/>
          </p:cNvSpPr>
          <p:nvPr>
            <p:ph type="title"/>
          </p:nvPr>
        </p:nvSpPr>
        <p:spPr/>
        <p:txBody>
          <a:bodyPr/>
          <a:lstStyle/>
          <a:p>
            <a:r>
              <a:rPr lang="zh-CN" altLang="en-US" dirty="0" smtClean="0"/>
              <a:t>死锁</a:t>
            </a:r>
            <a:endParaRPr lang="zh-CN" altLang="en-US" dirty="0"/>
          </a:p>
        </p:txBody>
      </p:sp>
      <p:sp>
        <p:nvSpPr>
          <p:cNvPr id="5" name="内容占位符 4"/>
          <p:cNvSpPr>
            <a:spLocks noGrp="1"/>
          </p:cNvSpPr>
          <p:nvPr>
            <p:ph idx="1"/>
          </p:nvPr>
        </p:nvSpPr>
        <p:spPr>
          <a:xfrm>
            <a:off x="467544" y="980728"/>
            <a:ext cx="8208912" cy="4752528"/>
          </a:xfrm>
        </p:spPr>
        <p:txBody>
          <a:bodyPr>
            <a:normAutofit/>
          </a:bodyPr>
          <a:lstStyle/>
          <a:p>
            <a:pPr lvl="1">
              <a:lnSpc>
                <a:spcPct val="150000"/>
              </a:lnSpc>
            </a:pPr>
            <a:r>
              <a:rPr lang="zh-CN" altLang="en-US" sz="2400" dirty="0" smtClean="0"/>
              <a:t>事务</a:t>
            </a:r>
            <a:r>
              <a:rPr lang="en-US" altLang="zh-CN" sz="2400" dirty="0" smtClean="0"/>
              <a:t>A</a:t>
            </a:r>
            <a:r>
              <a:rPr lang="zh-CN" altLang="en-US" sz="2400" dirty="0" smtClean="0"/>
              <a:t>等待事务</a:t>
            </a:r>
            <a:r>
              <a:rPr lang="en-US" altLang="zh-CN" sz="2400" dirty="0" smtClean="0"/>
              <a:t>B</a:t>
            </a:r>
            <a:r>
              <a:rPr lang="zh-CN" altLang="en-US" sz="2400" dirty="0" smtClean="0"/>
              <a:t>，同时事务</a:t>
            </a:r>
            <a:r>
              <a:rPr lang="en-US" altLang="zh-CN" sz="2400" dirty="0" smtClean="0"/>
              <a:t>B</a:t>
            </a:r>
            <a:r>
              <a:rPr lang="zh-CN" altLang="en-US" sz="2400" dirty="0" smtClean="0"/>
              <a:t>等待事务</a:t>
            </a:r>
            <a:r>
              <a:rPr lang="en-US" altLang="zh-CN" sz="2400" dirty="0" smtClean="0"/>
              <a:t>A</a:t>
            </a:r>
            <a:r>
              <a:rPr lang="zh-CN" altLang="en-US" sz="2400" dirty="0" smtClean="0"/>
              <a:t>，</a:t>
            </a:r>
            <a:r>
              <a:rPr lang="zh-CN" altLang="en-US" sz="2400" dirty="0"/>
              <a:t>会</a:t>
            </a:r>
            <a:r>
              <a:rPr lang="zh-CN" altLang="en-US" sz="2400" dirty="0" smtClean="0"/>
              <a:t>产生死锁。</a:t>
            </a:r>
            <a:endParaRPr lang="en-US" altLang="zh-CN" sz="2400" dirty="0" smtClean="0"/>
          </a:p>
          <a:p>
            <a:pPr lvl="1">
              <a:lnSpc>
                <a:spcPct val="150000"/>
              </a:lnSpc>
            </a:pPr>
            <a:r>
              <a:rPr lang="en-US" altLang="zh-CN" sz="2400" dirty="0" err="1" smtClean="0"/>
              <a:t>Innodb</a:t>
            </a:r>
            <a:r>
              <a:rPr lang="zh-CN" altLang="en-US" sz="2400" dirty="0" smtClean="0"/>
              <a:t>有死锁检测进程，如果检测到死锁，会马上抛出异常并回滚一个事务（另一个继续执行）。</a:t>
            </a:r>
            <a:endParaRPr lang="en-US" altLang="zh-CN" sz="2400" dirty="0"/>
          </a:p>
          <a:p>
            <a:pPr lvl="1">
              <a:lnSpc>
                <a:spcPct val="150000"/>
              </a:lnSpc>
            </a:pPr>
            <a:endParaRPr lang="en-US" altLang="zh-CN" sz="2400" dirty="0"/>
          </a:p>
          <a:p>
            <a:pPr lvl="1">
              <a:lnSpc>
                <a:spcPct val="150000"/>
              </a:lnSpc>
            </a:pPr>
            <a:endParaRPr lang="en-US" altLang="zh-CN" sz="2400" dirty="0"/>
          </a:p>
        </p:txBody>
      </p:sp>
    </p:spTree>
    <p:extLst>
      <p:ext uri="{BB962C8B-B14F-4D97-AF65-F5344CB8AC3E}">
        <p14:creationId xmlns:p14="http://schemas.microsoft.com/office/powerpoint/2010/main" xmlns="" val="514487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71</a:t>
            </a:fld>
            <a:endParaRPr lang="en-US" altLang="zh-CN" dirty="0"/>
          </a:p>
        </p:txBody>
      </p:sp>
      <p:sp>
        <p:nvSpPr>
          <p:cNvPr id="4" name="标题 3"/>
          <p:cNvSpPr>
            <a:spLocks noGrp="1"/>
          </p:cNvSpPr>
          <p:nvPr>
            <p:ph type="title"/>
          </p:nvPr>
        </p:nvSpPr>
        <p:spPr/>
        <p:txBody>
          <a:bodyPr/>
          <a:lstStyle/>
          <a:p>
            <a:r>
              <a:rPr lang="zh-CN" altLang="en-US" dirty="0" smtClean="0"/>
              <a:t>死锁</a:t>
            </a:r>
            <a:endParaRPr lang="zh-CN" altLang="en-US" dirty="0"/>
          </a:p>
        </p:txBody>
      </p:sp>
      <p:sp>
        <p:nvSpPr>
          <p:cNvPr id="5" name="内容占位符 4"/>
          <p:cNvSpPr>
            <a:spLocks noGrp="1"/>
          </p:cNvSpPr>
          <p:nvPr>
            <p:ph idx="1"/>
          </p:nvPr>
        </p:nvSpPr>
        <p:spPr>
          <a:xfrm>
            <a:off x="467544" y="980728"/>
            <a:ext cx="8208912" cy="4752528"/>
          </a:xfrm>
        </p:spPr>
        <p:txBody>
          <a:bodyPr>
            <a:normAutofit/>
          </a:bodyPr>
          <a:lstStyle/>
          <a:p>
            <a:pPr lvl="1">
              <a:lnSpc>
                <a:spcPct val="150000"/>
              </a:lnSpc>
            </a:pPr>
            <a:endParaRPr lang="en-US" altLang="zh-CN" sz="2400" dirty="0"/>
          </a:p>
          <a:p>
            <a:pPr lvl="1">
              <a:lnSpc>
                <a:spcPct val="150000"/>
              </a:lnSpc>
            </a:pP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xmlns="" val="1758976495"/>
              </p:ext>
            </p:extLst>
          </p:nvPr>
        </p:nvGraphicFramePr>
        <p:xfrm>
          <a:off x="467544" y="980728"/>
          <a:ext cx="8208912" cy="4734660"/>
        </p:xfrm>
        <a:graphic>
          <a:graphicData uri="http://schemas.openxmlformats.org/drawingml/2006/table">
            <a:tbl>
              <a:tblPr/>
              <a:tblGrid>
                <a:gridCol w="4392488"/>
                <a:gridCol w="3816424"/>
              </a:tblGrid>
              <a:tr h="288032">
                <a:tc>
                  <a:txBody>
                    <a:bodyPr/>
                    <a:lstStyle/>
                    <a:p>
                      <a:r>
                        <a:rPr lang="en-US" sz="1600" dirty="0" smtClean="0">
                          <a:solidFill>
                            <a:srgbClr val="000000"/>
                          </a:solidFill>
                          <a:effectLst/>
                        </a:rPr>
                        <a:t>session_1</a:t>
                      </a:r>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a:solidFill>
                            <a:srgbClr val="000000"/>
                          </a:solidFill>
                          <a:effectLst/>
                        </a:rPr>
                        <a:t>session_2</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1440160">
                <a:tc>
                  <a:txBody>
                    <a:bodyPr/>
                    <a:lstStyle/>
                    <a:p>
                      <a:r>
                        <a:rPr lang="en-US" sz="1600" dirty="0" err="1">
                          <a:solidFill>
                            <a:srgbClr val="000000"/>
                          </a:solidFill>
                          <a:effectLst/>
                        </a:rPr>
                        <a:t>mysql</a:t>
                      </a:r>
                      <a:r>
                        <a:rPr lang="en-US" sz="1600" dirty="0">
                          <a:solidFill>
                            <a:srgbClr val="000000"/>
                          </a:solidFill>
                          <a:effectLst/>
                        </a:rPr>
                        <a:t>&gt;</a:t>
                      </a:r>
                      <a:r>
                        <a:rPr lang="en-US" sz="1600" dirty="0">
                          <a:solidFill>
                            <a:srgbClr val="FF0000"/>
                          </a:solidFill>
                          <a:effectLst/>
                        </a:rPr>
                        <a:t> set </a:t>
                      </a:r>
                      <a:r>
                        <a:rPr lang="en-US" sz="1600" dirty="0" err="1">
                          <a:solidFill>
                            <a:srgbClr val="FF0000"/>
                          </a:solidFill>
                          <a:effectLst/>
                        </a:rPr>
                        <a:t>autocommit</a:t>
                      </a:r>
                      <a:r>
                        <a:rPr lang="en-US" sz="1600" dirty="0">
                          <a:solidFill>
                            <a:srgbClr val="FF0000"/>
                          </a:solidFill>
                          <a:effectLst/>
                        </a:rPr>
                        <a:t>=0;</a:t>
                      </a:r>
                    </a:p>
                    <a:p>
                      <a:r>
                        <a:rPr lang="en-US" sz="1600" dirty="0">
                          <a:solidFill>
                            <a:srgbClr val="000000"/>
                          </a:solidFill>
                          <a:effectLst/>
                        </a:rPr>
                        <a:t>Query OK, 0 rows affected (0.00 sec)</a:t>
                      </a:r>
                    </a:p>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abc</a:t>
                      </a:r>
                      <a:r>
                        <a:rPr lang="en-US" sz="1600" dirty="0" smtClean="0">
                          <a:solidFill>
                            <a:srgbClr val="000000"/>
                          </a:solidFill>
                          <a:effectLst/>
                        </a:rPr>
                        <a:t> where id=1 for update;</a:t>
                      </a:r>
                    </a:p>
                    <a:p>
                      <a:r>
                        <a:rPr lang="en-US" sz="1600" dirty="0" smtClean="0">
                          <a:solidFill>
                            <a:srgbClr val="000000"/>
                          </a:solidFill>
                          <a:effectLst/>
                        </a:rPr>
                        <a:t>| id | name | </a:t>
                      </a:r>
                      <a:r>
                        <a:rPr lang="en-US" sz="1600" dirty="0" err="1" smtClean="0">
                          <a:solidFill>
                            <a:srgbClr val="000000"/>
                          </a:solidFill>
                          <a:effectLst/>
                        </a:rPr>
                        <a:t>hehe</a:t>
                      </a:r>
                      <a:r>
                        <a:rPr lang="en-US" sz="1600" dirty="0" smtClean="0">
                          <a:solidFill>
                            <a:srgbClr val="000000"/>
                          </a:solidFill>
                          <a:effectLst/>
                        </a:rPr>
                        <a:t>       |</a:t>
                      </a:r>
                    </a:p>
                    <a:p>
                      <a:r>
                        <a:rPr lang="en-US" sz="1600" dirty="0" smtClean="0">
                          <a:solidFill>
                            <a:srgbClr val="000000"/>
                          </a:solidFill>
                          <a:effectLst/>
                        </a:rPr>
                        <a:t>|  1 | a1   | </a:t>
                      </a:r>
                      <a:r>
                        <a:rPr lang="en-US" sz="1600" dirty="0" err="1" smtClean="0">
                          <a:solidFill>
                            <a:srgbClr val="000000"/>
                          </a:solidFill>
                          <a:effectLst/>
                        </a:rPr>
                        <a:t>fdassfasdf</a:t>
                      </a:r>
                      <a:r>
                        <a:rPr lang="en-US" sz="1600" dirty="0" smtClean="0">
                          <a:solidFill>
                            <a:srgbClr val="000000"/>
                          </a:solidFill>
                          <a:effectLst/>
                        </a:rPr>
                        <a:t>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altLang="zh-CN" sz="1600" dirty="0" err="1" smtClean="0">
                          <a:solidFill>
                            <a:srgbClr val="000000"/>
                          </a:solidFill>
                          <a:effectLst/>
                        </a:rPr>
                        <a:t>mysql</a:t>
                      </a:r>
                      <a:r>
                        <a:rPr lang="en-US" altLang="zh-CN" sz="1600" dirty="0" smtClean="0">
                          <a:solidFill>
                            <a:srgbClr val="000000"/>
                          </a:solidFill>
                          <a:effectLst/>
                        </a:rPr>
                        <a:t>&gt;</a:t>
                      </a:r>
                      <a:r>
                        <a:rPr lang="en-US" altLang="zh-CN" sz="1600" dirty="0" smtClean="0">
                          <a:solidFill>
                            <a:srgbClr val="FF0000"/>
                          </a:solidFill>
                          <a:effectLst/>
                        </a:rPr>
                        <a:t> set </a:t>
                      </a:r>
                      <a:r>
                        <a:rPr lang="en-US" altLang="zh-CN" sz="1600" dirty="0" err="1" smtClean="0">
                          <a:solidFill>
                            <a:srgbClr val="FF0000"/>
                          </a:solidFill>
                          <a:effectLst/>
                        </a:rPr>
                        <a:t>autocommit</a:t>
                      </a:r>
                      <a:r>
                        <a:rPr lang="en-US" altLang="zh-CN" sz="1600" dirty="0" smtClean="0">
                          <a:solidFill>
                            <a:srgbClr val="FF0000"/>
                          </a:solidFill>
                          <a:effectLst/>
                        </a:rPr>
                        <a:t>=0;</a:t>
                      </a:r>
                      <a:endParaRPr lang="en-US" altLang="zh-CN" sz="1600" dirty="0">
                        <a:solidFill>
                          <a:srgbClr val="FF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874988">
                <a:tc>
                  <a:txBody>
                    <a:bodyPr/>
                    <a:lstStyle/>
                    <a:p>
                      <a:endParaRPr lang="en-US" sz="1600" dirty="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rPr>
                        <a:t> </a:t>
                      </a:r>
                      <a:r>
                        <a:rPr lang="en-US" altLang="zh-CN" sz="1600" kern="1200" dirty="0" err="1" smtClean="0">
                          <a:solidFill>
                            <a:srgbClr val="000000"/>
                          </a:solidFill>
                          <a:effectLst/>
                          <a:latin typeface="+mn-lt"/>
                          <a:ea typeface="+mn-ea"/>
                          <a:cs typeface="+mn-cs"/>
                        </a:rPr>
                        <a:t>mysql</a:t>
                      </a:r>
                      <a:r>
                        <a:rPr lang="en-US" altLang="zh-CN" sz="1600" kern="1200" dirty="0" smtClean="0">
                          <a:solidFill>
                            <a:srgbClr val="000000"/>
                          </a:solidFill>
                          <a:effectLst/>
                          <a:latin typeface="+mn-lt"/>
                          <a:ea typeface="+mn-ea"/>
                          <a:cs typeface="+mn-cs"/>
                        </a:rPr>
                        <a:t>&gt; </a:t>
                      </a:r>
                      <a:r>
                        <a:rPr lang="en-US" altLang="zh-CN" sz="1600" dirty="0" smtClean="0">
                          <a:effectLst/>
                        </a:rPr>
                        <a:t> select * from </a:t>
                      </a:r>
                      <a:r>
                        <a:rPr lang="en-US" altLang="zh-CN" sz="1600" dirty="0" err="1" smtClean="0">
                          <a:effectLst/>
                        </a:rPr>
                        <a:t>abc</a:t>
                      </a:r>
                      <a:r>
                        <a:rPr lang="en-US" altLang="zh-CN" sz="1600" smtClean="0">
                          <a:effectLst/>
                        </a:rPr>
                        <a:t> where id=2 for update ;</a:t>
                      </a:r>
                    </a:p>
                    <a:p>
                      <a:pPr marL="0" algn="l" defTabSz="914400" rtl="0" eaLnBrk="1" latinLnBrk="0" hangingPunct="1"/>
                      <a:r>
                        <a:rPr lang="en-US" altLang="zh-CN" sz="1600" kern="1200" smtClean="0">
                          <a:solidFill>
                            <a:srgbClr val="000000"/>
                          </a:solidFill>
                          <a:effectLst/>
                          <a:latin typeface="+mn-lt"/>
                          <a:ea typeface="+mn-ea"/>
                          <a:cs typeface="+mn-cs"/>
                        </a:rPr>
                        <a:t>| </a:t>
                      </a:r>
                      <a:r>
                        <a:rPr lang="en-US" altLang="zh-CN" sz="1600" kern="1200" dirty="0" smtClean="0">
                          <a:solidFill>
                            <a:srgbClr val="000000"/>
                          </a:solidFill>
                          <a:effectLst/>
                          <a:latin typeface="+mn-lt"/>
                          <a:ea typeface="+mn-ea"/>
                          <a:cs typeface="+mn-cs"/>
                        </a:rPr>
                        <a:t>id | vid  | name  |</a:t>
                      </a:r>
                    </a:p>
                    <a:p>
                      <a:pPr marL="0" algn="l" defTabSz="914400" rtl="0" eaLnBrk="1" latinLnBrk="0" hangingPunct="1"/>
                      <a:r>
                        <a:rPr lang="en-US" altLang="zh-CN" sz="1600" kern="1200" dirty="0" smtClean="0">
                          <a:solidFill>
                            <a:srgbClr val="000000"/>
                          </a:solidFill>
                          <a:effectLst/>
                          <a:latin typeface="+mn-lt"/>
                          <a:ea typeface="+mn-ea"/>
                          <a:cs typeface="+mn-cs"/>
                        </a:rPr>
                        <a:t>|  2 |    1 | name2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376888">
                <a:tc>
                  <a:txBody>
                    <a:bodyPr/>
                    <a:lstStyle/>
                    <a:p>
                      <a:r>
                        <a:rPr lang="zh-CN" altLang="en-US" sz="1600" dirty="0" smtClean="0">
                          <a:effectLst/>
                        </a:rPr>
                        <a:t> </a:t>
                      </a:r>
                      <a:r>
                        <a:rPr lang="en-US" altLang="zh-CN" sz="1600" dirty="0" err="1" smtClean="0">
                          <a:effectLst/>
                        </a:rPr>
                        <a:t>mysql</a:t>
                      </a:r>
                      <a:r>
                        <a:rPr lang="en-US" altLang="zh-CN" sz="1600" dirty="0" smtClean="0">
                          <a:effectLst/>
                        </a:rPr>
                        <a:t>&gt; select * from </a:t>
                      </a:r>
                      <a:r>
                        <a:rPr lang="en-US" altLang="zh-CN" sz="1600" dirty="0" err="1" smtClean="0">
                          <a:effectLst/>
                        </a:rPr>
                        <a:t>abc</a:t>
                      </a:r>
                      <a:r>
                        <a:rPr lang="en-US" altLang="zh-CN" sz="1600" dirty="0" smtClean="0">
                          <a:effectLst/>
                        </a:rPr>
                        <a:t> where id=2 for update ;</a:t>
                      </a:r>
                    </a:p>
                    <a:p>
                      <a:r>
                        <a:rPr lang="en-US" altLang="zh-CN" sz="1600" dirty="0" smtClean="0">
                          <a:effectLst/>
                        </a:rPr>
                        <a:t>| id | name | </a:t>
                      </a:r>
                      <a:r>
                        <a:rPr lang="en-US" altLang="zh-CN" sz="1600" dirty="0" err="1" smtClean="0">
                          <a:effectLst/>
                        </a:rPr>
                        <a:t>hehe</a:t>
                      </a:r>
                      <a:r>
                        <a:rPr lang="en-US" altLang="zh-CN" sz="1600" dirty="0" smtClean="0">
                          <a:effectLst/>
                        </a:rPr>
                        <a:t>       |</a:t>
                      </a:r>
                    </a:p>
                    <a:p>
                      <a:r>
                        <a:rPr lang="en-US" altLang="zh-CN" sz="1600" dirty="0" smtClean="0">
                          <a:effectLst/>
                        </a:rPr>
                        <a:t>|  2 | a2   | </a:t>
                      </a:r>
                      <a:r>
                        <a:rPr lang="en-US" altLang="zh-CN" sz="1600" dirty="0" err="1" smtClean="0">
                          <a:effectLst/>
                        </a:rPr>
                        <a:t>fdassfasdf</a:t>
                      </a:r>
                      <a:r>
                        <a:rPr lang="en-US" altLang="zh-CN" sz="1600" dirty="0" smtClean="0">
                          <a:effectLst/>
                        </a:rPr>
                        <a:t> |</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endParaRPr lang="en-US" sz="1600" dirty="0" smtClean="0">
                        <a:solidFill>
                          <a:srgbClr val="000000"/>
                        </a:solidFill>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r h="751233">
                <a:tc>
                  <a:txBody>
                    <a:bodyPr/>
                    <a:lstStyle/>
                    <a:p>
                      <a:endParaRPr lang="zh-CN" altLang="en-US" sz="1600" dirty="0">
                        <a:effectLst/>
                      </a:endParaRP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c>
                  <a:txBody>
                    <a:bodyPr/>
                    <a:lstStyle/>
                    <a:p>
                      <a:r>
                        <a:rPr lang="en-US" sz="1600" dirty="0" err="1" smtClean="0">
                          <a:solidFill>
                            <a:srgbClr val="000000"/>
                          </a:solidFill>
                          <a:effectLst/>
                        </a:rPr>
                        <a:t>mysql</a:t>
                      </a:r>
                      <a:r>
                        <a:rPr lang="en-US" sz="1600" dirty="0" smtClean="0">
                          <a:solidFill>
                            <a:srgbClr val="000000"/>
                          </a:solidFill>
                          <a:effectLst/>
                        </a:rPr>
                        <a:t>&gt; select * from </a:t>
                      </a:r>
                      <a:r>
                        <a:rPr lang="en-US" sz="1600" dirty="0" err="1" smtClean="0">
                          <a:solidFill>
                            <a:srgbClr val="000000"/>
                          </a:solidFill>
                          <a:effectLst/>
                        </a:rPr>
                        <a:t>abc</a:t>
                      </a:r>
                      <a:r>
                        <a:rPr lang="en-US" sz="1600" dirty="0" smtClean="0">
                          <a:solidFill>
                            <a:srgbClr val="000000"/>
                          </a:solidFill>
                          <a:effectLst/>
                        </a:rPr>
                        <a:t> where id=1 for update;</a:t>
                      </a:r>
                    </a:p>
                    <a:p>
                      <a:r>
                        <a:rPr lang="en-US" sz="1600" dirty="0" smtClean="0">
                          <a:solidFill>
                            <a:srgbClr val="FF3300"/>
                          </a:solidFill>
                          <a:effectLst/>
                        </a:rPr>
                        <a:t>ERROR 1213 (40001): Deadlock found when trying to get lock; try restarting transaction</a:t>
                      </a:r>
                    </a:p>
                  </a:txBody>
                  <a:tcPr marL="13398" marR="13398" marT="13398" marB="1339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EFEF2"/>
                    </a:solidFill>
                  </a:tcPr>
                </a:tc>
              </a:tr>
            </a:tbl>
          </a:graphicData>
        </a:graphic>
      </p:graphicFrame>
    </p:spTree>
    <p:extLst>
      <p:ext uri="{BB962C8B-B14F-4D97-AF65-F5344CB8AC3E}">
        <p14:creationId xmlns:p14="http://schemas.microsoft.com/office/powerpoint/2010/main" xmlns="" val="26539504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72</a:t>
            </a:fld>
            <a:endParaRPr lang="en-US" altLang="zh-CN" dirty="0"/>
          </a:p>
        </p:txBody>
      </p:sp>
      <p:sp>
        <p:nvSpPr>
          <p:cNvPr id="4" name="标题 3"/>
          <p:cNvSpPr>
            <a:spLocks noGrp="1"/>
          </p:cNvSpPr>
          <p:nvPr>
            <p:ph type="title"/>
          </p:nvPr>
        </p:nvSpPr>
        <p:spPr/>
        <p:txBody>
          <a:bodyPr/>
          <a:lstStyle/>
          <a:p>
            <a:r>
              <a:rPr lang="zh-CN" altLang="en-US" dirty="0"/>
              <a:t>死锁</a:t>
            </a:r>
          </a:p>
        </p:txBody>
      </p:sp>
      <p:sp>
        <p:nvSpPr>
          <p:cNvPr id="5" name="内容占位符 4"/>
          <p:cNvSpPr>
            <a:spLocks noGrp="1"/>
          </p:cNvSpPr>
          <p:nvPr>
            <p:ph idx="1"/>
          </p:nvPr>
        </p:nvSpPr>
        <p:spPr>
          <a:xfrm>
            <a:off x="467544" y="1124744"/>
            <a:ext cx="8208912" cy="4392488"/>
          </a:xfrm>
        </p:spPr>
        <p:txBody>
          <a:bodyPr>
            <a:normAutofit fontScale="92500" lnSpcReduction="20000"/>
          </a:bodyPr>
          <a:lstStyle/>
          <a:p>
            <a:pPr>
              <a:buFont typeface="Arial" pitchFamily="34" charset="0"/>
              <a:buChar char="•"/>
            </a:pPr>
            <a:r>
              <a:rPr lang="en-US" altLang="zh-CN" sz="2400" b="0" dirty="0" smtClean="0"/>
              <a:t>Wait-for graph</a:t>
            </a:r>
          </a:p>
          <a:p>
            <a:pPr>
              <a:buFont typeface="Arial" pitchFamily="34" charset="0"/>
              <a:buChar char="•"/>
            </a:pPr>
            <a:r>
              <a:rPr lang="zh-CN" altLang="en-US" sz="2400" b="0" dirty="0" smtClean="0"/>
              <a:t>事务</a:t>
            </a:r>
            <a:r>
              <a:rPr lang="en-US" altLang="zh-CN" sz="2400" b="0" dirty="0" smtClean="0"/>
              <a:t>T1</a:t>
            </a:r>
            <a:r>
              <a:rPr lang="zh-CN" altLang="en-US" sz="2400" b="0" dirty="0" smtClean="0"/>
              <a:t>需要等待事务</a:t>
            </a:r>
            <a:r>
              <a:rPr lang="en-US" altLang="zh-CN" sz="2400" b="0" dirty="0" smtClean="0"/>
              <a:t>T2</a:t>
            </a:r>
            <a:r>
              <a:rPr lang="zh-CN" altLang="en-US" sz="2400" b="0" dirty="0" smtClean="0"/>
              <a:t>，画一条</a:t>
            </a:r>
            <a:r>
              <a:rPr lang="en-US" altLang="zh-CN" sz="2400" b="0" dirty="0" smtClean="0"/>
              <a:t>T1</a:t>
            </a:r>
            <a:r>
              <a:rPr lang="zh-CN" altLang="en-US" sz="2400" b="0" dirty="0" smtClean="0"/>
              <a:t>到</a:t>
            </a:r>
            <a:r>
              <a:rPr lang="en-US" altLang="zh-CN" sz="2400" b="0" dirty="0" smtClean="0"/>
              <a:t>T2</a:t>
            </a:r>
            <a:r>
              <a:rPr lang="zh-CN" altLang="en-US" sz="2400" b="0" dirty="0" smtClean="0"/>
              <a:t>的线。</a:t>
            </a:r>
            <a:endParaRPr lang="en-US" altLang="zh-CN" sz="2400" b="0" dirty="0" smtClean="0"/>
          </a:p>
          <a:p>
            <a:pPr>
              <a:buFont typeface="Arial" pitchFamily="34" charset="0"/>
              <a:buChar char="•"/>
            </a:pPr>
            <a:r>
              <a:rPr lang="zh-CN" altLang="en-US" sz="2400" b="0" dirty="0" smtClean="0"/>
              <a:t>以此类推。</a:t>
            </a:r>
            <a:endParaRPr lang="en-US" altLang="zh-CN" sz="2400" b="0" dirty="0" smtClean="0"/>
          </a:p>
          <a:p>
            <a:pPr>
              <a:buFont typeface="Arial" pitchFamily="34" charset="0"/>
              <a:buChar char="•"/>
            </a:pPr>
            <a:r>
              <a:rPr lang="zh-CN" altLang="en-US" sz="2400" b="0" dirty="0" smtClean="0"/>
              <a:t>最后整个图如果有回路就表示有死锁。</a:t>
            </a:r>
            <a:endParaRPr lang="en-US" altLang="zh-CN" sz="2400" b="0" dirty="0" smtClean="0"/>
          </a:p>
          <a:p>
            <a:pPr>
              <a:buFont typeface="Arial" pitchFamily="34" charset="0"/>
              <a:buChar char="•"/>
            </a:pPr>
            <a:r>
              <a:rPr lang="zh-CN" altLang="en-US" sz="2400" b="0" dirty="0" smtClean="0"/>
              <a:t>深度优先算法实现。</a:t>
            </a:r>
            <a:endParaRPr lang="en-US" altLang="zh-CN" sz="2400" b="0" dirty="0" smtClean="0"/>
          </a:p>
          <a:p>
            <a:pPr>
              <a:buFont typeface="Arial" pitchFamily="34" charset="0"/>
              <a:buChar char="•"/>
            </a:pPr>
            <a:endParaRPr lang="en-US" altLang="zh-CN" sz="2400" b="0" dirty="0" smtClean="0"/>
          </a:p>
          <a:p>
            <a:pPr>
              <a:buFont typeface="Arial" pitchFamily="34" charset="0"/>
              <a:buChar char="•"/>
            </a:pPr>
            <a:endParaRPr lang="en-US" altLang="zh-CN" sz="2400" b="0" dirty="0" smtClean="0"/>
          </a:p>
          <a:p>
            <a:pPr>
              <a:buFont typeface="Arial" pitchFamily="34" charset="0"/>
              <a:buChar char="•"/>
            </a:pPr>
            <a:endParaRPr lang="en-US" altLang="zh-CN" sz="2400" b="0" dirty="0" smtClean="0"/>
          </a:p>
          <a:p>
            <a:pPr>
              <a:buFont typeface="Arial" pitchFamily="34" charset="0"/>
              <a:buChar char="•"/>
            </a:pPr>
            <a:r>
              <a:rPr lang="zh-CN" altLang="en-US" sz="2400" b="0" dirty="0" smtClean="0"/>
              <a:t>注意：</a:t>
            </a:r>
            <a:endParaRPr lang="en-US" altLang="zh-CN" sz="2400" b="0" dirty="0" smtClean="0"/>
          </a:p>
          <a:p>
            <a:pPr>
              <a:buFont typeface="Arial" pitchFamily="34" charset="0"/>
              <a:buChar char="•"/>
            </a:pPr>
            <a:r>
              <a:rPr lang="en-US" altLang="zh-CN" sz="2400" b="0" dirty="0" smtClean="0"/>
              <a:t>OLTP</a:t>
            </a:r>
            <a:r>
              <a:rPr lang="zh-CN" altLang="en-US" sz="2400" b="0" dirty="0" smtClean="0"/>
              <a:t>事务</a:t>
            </a:r>
            <a:r>
              <a:rPr lang="zh-CN" altLang="en-US" sz="2400" b="0" dirty="0"/>
              <a:t>要</a:t>
            </a:r>
            <a:r>
              <a:rPr lang="zh-CN" altLang="en-US" sz="2400" b="0" dirty="0" smtClean="0"/>
              <a:t>短。</a:t>
            </a:r>
            <a:endParaRPr lang="en-US" altLang="zh-CN" sz="2400" b="0" dirty="0"/>
          </a:p>
          <a:p>
            <a:pPr>
              <a:buFont typeface="Arial" pitchFamily="34" charset="0"/>
              <a:buChar char="•"/>
            </a:pPr>
            <a:r>
              <a:rPr lang="zh-CN" altLang="en-US" sz="2400" b="0" dirty="0"/>
              <a:t>不要不</a:t>
            </a:r>
            <a:r>
              <a:rPr lang="en-US" altLang="zh-CN" sz="2400" b="0" dirty="0"/>
              <a:t>commit</a:t>
            </a:r>
            <a:r>
              <a:rPr lang="zh-CN" altLang="en-US" sz="2400" b="0" dirty="0"/>
              <a:t>也不</a:t>
            </a:r>
            <a:r>
              <a:rPr lang="en-US" altLang="zh-CN" sz="2400" b="0" dirty="0" smtClean="0"/>
              <a:t>rollback</a:t>
            </a:r>
            <a:r>
              <a:rPr lang="zh-CN" altLang="en-US" sz="2400" b="0" dirty="0" smtClean="0"/>
              <a:t>。</a:t>
            </a:r>
            <a:endParaRPr lang="en-US" altLang="zh-CN" sz="2400" b="0" dirty="0" smtClean="0"/>
          </a:p>
          <a:p>
            <a:pPr>
              <a:buFont typeface="Arial" pitchFamily="34" charset="0"/>
              <a:buChar char="•"/>
            </a:pPr>
            <a:endParaRPr lang="zh-CN" altLang="en-US" sz="24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46104" y="2708920"/>
            <a:ext cx="2609850" cy="2562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091466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73</a:t>
            </a:fld>
            <a:endParaRPr lang="en-US" altLang="zh-CN" dirty="0"/>
          </a:p>
        </p:txBody>
      </p:sp>
      <p:sp>
        <p:nvSpPr>
          <p:cNvPr id="4" name="标题 3"/>
          <p:cNvSpPr>
            <a:spLocks noGrp="1"/>
          </p:cNvSpPr>
          <p:nvPr>
            <p:ph type="title"/>
          </p:nvPr>
        </p:nvSpPr>
        <p:spPr/>
        <p:txBody>
          <a:bodyPr/>
          <a:lstStyle/>
          <a:p>
            <a:r>
              <a:rPr lang="en-US" altLang="zh-CN" dirty="0" smtClean="0"/>
              <a:t>Q &amp; A</a:t>
            </a:r>
            <a:endParaRPr lang="zh-CN" altLang="en-US" dirty="0"/>
          </a:p>
        </p:txBody>
      </p:sp>
      <p:sp>
        <p:nvSpPr>
          <p:cNvPr id="5" name="内容占位符 4"/>
          <p:cNvSpPr>
            <a:spLocks noGrp="1"/>
          </p:cNvSpPr>
          <p:nvPr>
            <p:ph idx="1"/>
          </p:nvPr>
        </p:nvSpPr>
        <p:spPr>
          <a:xfrm>
            <a:off x="467544" y="2492896"/>
            <a:ext cx="8208912" cy="3024336"/>
          </a:xfrm>
        </p:spPr>
        <p:txBody>
          <a:bodyPr/>
          <a:lstStyle/>
          <a:p>
            <a:endParaRPr lang="en-US" altLang="zh-CN" dirty="0"/>
          </a:p>
          <a:p>
            <a:pPr algn="ctr"/>
            <a:r>
              <a:rPr lang="zh-CN" altLang="en-US" sz="2400" dirty="0" smtClean="0"/>
              <a:t>欢迎大家提出疑问，或者新的需求。</a:t>
            </a:r>
            <a:endParaRPr lang="zh-CN" altLang="en-US" sz="2400" dirty="0"/>
          </a:p>
        </p:txBody>
      </p:sp>
      <p:sp>
        <p:nvSpPr>
          <p:cNvPr id="6" name="矩形 5"/>
          <p:cNvSpPr/>
          <p:nvPr/>
        </p:nvSpPr>
        <p:spPr>
          <a:xfrm>
            <a:off x="3505197" y="1340768"/>
            <a:ext cx="208255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 &amp; A</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29846736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6FDE93B-24B6-487E-8F4E-B7677785EB5E}"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74</a:t>
            </a:fld>
            <a:endParaRPr lang="en-US" altLang="zh-C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262"/>
            <a:ext cx="9144000" cy="68537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7029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8</a:t>
            </a:fld>
            <a:endParaRPr lang="en-US" altLang="zh-CN" dirty="0"/>
          </a:p>
        </p:txBody>
      </p:sp>
      <p:sp>
        <p:nvSpPr>
          <p:cNvPr id="4" name="标题 3"/>
          <p:cNvSpPr>
            <a:spLocks noGrp="1"/>
          </p:cNvSpPr>
          <p:nvPr>
            <p:ph type="title"/>
          </p:nvPr>
        </p:nvSpPr>
        <p:spPr/>
        <p:txBody>
          <a:bodyPr/>
          <a:lstStyle/>
          <a:p>
            <a:r>
              <a:rPr lang="en-US" altLang="zh-CN" dirty="0" smtClean="0"/>
              <a:t>B</a:t>
            </a:r>
            <a:r>
              <a:rPr lang="zh-CN" altLang="en-US" dirty="0" smtClean="0"/>
              <a:t>*</a:t>
            </a:r>
            <a:r>
              <a:rPr lang="en-US" altLang="zh-CN" dirty="0" smtClean="0"/>
              <a:t>tree</a:t>
            </a:r>
            <a:r>
              <a:rPr lang="zh-CN" altLang="en-US" dirty="0" smtClean="0">
                <a:solidFill>
                  <a:srgbClr val="000000"/>
                </a:solidFill>
                <a:ea typeface="DejaVu Sans" pitchFamily="16" charset="0"/>
                <a:cs typeface="DejaVu Sans" pitchFamily="16" charset="0"/>
              </a:rPr>
              <a:t>特点</a:t>
            </a:r>
            <a:endParaRPr lang="zh-CN" altLang="en-US" cap="none" dirty="0"/>
          </a:p>
        </p:txBody>
      </p:sp>
      <p:sp>
        <p:nvSpPr>
          <p:cNvPr id="5" name="内容占位符 4"/>
          <p:cNvSpPr>
            <a:spLocks noGrp="1"/>
          </p:cNvSpPr>
          <p:nvPr>
            <p:ph idx="1"/>
          </p:nvPr>
        </p:nvSpPr>
        <p:spPr>
          <a:xfrm>
            <a:off x="179512" y="980728"/>
            <a:ext cx="8784976" cy="4752528"/>
          </a:xfrm>
        </p:spPr>
        <p:txBody>
          <a:bodyPr>
            <a:normAutofit/>
          </a:bodyPr>
          <a:lstStyle/>
          <a:p>
            <a:pPr lvl="1">
              <a:buFont typeface="Wingdings" pitchFamily="2" charset="2"/>
              <a:buChar char="l"/>
            </a:pPr>
            <a:r>
              <a:rPr lang="zh-CN" altLang="en-US" sz="2400" dirty="0" smtClean="0"/>
              <a:t>特点：非叶子节点也有链表；</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039" y="2190725"/>
            <a:ext cx="8353425" cy="3038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5524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49FEA43-52D3-48E7-83B4-3388325A27D0}" type="datetime6">
              <a:rPr lang="zh-CN" altLang="en-US" smtClean="0"/>
              <a:pPr>
                <a:defRPr/>
              </a:pPr>
              <a:t>2016年6月</a:t>
            </a:fld>
            <a:endParaRPr lang="en-US" altLang="zh-CN"/>
          </a:p>
        </p:txBody>
      </p:sp>
      <p:sp>
        <p:nvSpPr>
          <p:cNvPr id="3" name="灯片编号占位符 2"/>
          <p:cNvSpPr>
            <a:spLocks noGrp="1"/>
          </p:cNvSpPr>
          <p:nvPr>
            <p:ph type="sldNum" sz="quarter" idx="12"/>
          </p:nvPr>
        </p:nvSpPr>
        <p:spPr/>
        <p:txBody>
          <a:bodyPr/>
          <a:lstStyle/>
          <a:p>
            <a:pPr>
              <a:defRPr/>
            </a:pPr>
            <a:fld id="{ABC4D8AB-F2F6-4116-B8A3-F5500C3141DD}" type="slidenum">
              <a:rPr lang="en-US" altLang="zh-CN" smtClean="0"/>
              <a:pPr>
                <a:defRPr/>
              </a:pPr>
              <a:t>9</a:t>
            </a:fld>
            <a:endParaRPr lang="en-US" altLang="zh-CN" dirty="0"/>
          </a:p>
        </p:txBody>
      </p:sp>
      <p:sp>
        <p:nvSpPr>
          <p:cNvPr id="4" name="标题 3"/>
          <p:cNvSpPr>
            <a:spLocks noGrp="1"/>
          </p:cNvSpPr>
          <p:nvPr>
            <p:ph type="title"/>
          </p:nvPr>
        </p:nvSpPr>
        <p:spPr/>
        <p:txBody>
          <a:bodyPr/>
          <a:lstStyle/>
          <a:p>
            <a:pPr lvl="1" algn="l" rtl="0">
              <a:spcBef>
                <a:spcPct val="0"/>
              </a:spcBef>
            </a:pPr>
            <a:r>
              <a:rPr lang="zh-CN" altLang="en-US" sz="3200" kern="1200" cap="all" dirty="0">
                <a:solidFill>
                  <a:schemeClr val="tx1"/>
                </a:solidFill>
                <a:latin typeface="微软雅黑" pitchFamily="34" charset="-122"/>
                <a:ea typeface="微软雅黑" pitchFamily="34" charset="-122"/>
                <a:cs typeface="+mj-cs"/>
              </a:rPr>
              <a:t>为什么使用</a:t>
            </a:r>
            <a:r>
              <a:rPr lang="en-US" altLang="zh-CN" sz="3200" kern="1200" cap="all" dirty="0">
                <a:solidFill>
                  <a:schemeClr val="tx1"/>
                </a:solidFill>
                <a:latin typeface="微软雅黑" pitchFamily="34" charset="-122"/>
                <a:ea typeface="微软雅黑" pitchFamily="34" charset="-122"/>
                <a:cs typeface="+mj-cs"/>
              </a:rPr>
              <a:t>B-Tree</a:t>
            </a:r>
            <a:r>
              <a:rPr lang="zh-CN" altLang="en-US" sz="3200" kern="1200" cap="all" dirty="0">
                <a:solidFill>
                  <a:schemeClr val="tx1"/>
                </a:solidFill>
                <a:latin typeface="微软雅黑" pitchFamily="34" charset="-122"/>
                <a:ea typeface="微软雅黑" pitchFamily="34" charset="-122"/>
                <a:cs typeface="+mj-cs"/>
              </a:rPr>
              <a:t>（</a:t>
            </a:r>
            <a:r>
              <a:rPr lang="en-US" altLang="zh-CN" sz="3200" kern="1200" cap="all" dirty="0" err="1">
                <a:solidFill>
                  <a:schemeClr val="tx1"/>
                </a:solidFill>
                <a:latin typeface="微软雅黑" pitchFamily="34" charset="-122"/>
                <a:ea typeface="微软雅黑" pitchFamily="34" charset="-122"/>
                <a:cs typeface="+mj-cs"/>
              </a:rPr>
              <a:t>B+Tree</a:t>
            </a:r>
            <a:r>
              <a:rPr lang="zh-CN" altLang="en-US" sz="3200" kern="1200" cap="all" dirty="0">
                <a:solidFill>
                  <a:schemeClr val="tx1"/>
                </a:solidFill>
                <a:latin typeface="微软雅黑" pitchFamily="34" charset="-122"/>
                <a:ea typeface="微软雅黑" pitchFamily="34" charset="-122"/>
                <a:cs typeface="+mj-cs"/>
              </a:rPr>
              <a:t>）</a:t>
            </a:r>
          </a:p>
        </p:txBody>
      </p:sp>
      <p:sp>
        <p:nvSpPr>
          <p:cNvPr id="5" name="内容占位符 4"/>
          <p:cNvSpPr>
            <a:spLocks noGrp="1"/>
          </p:cNvSpPr>
          <p:nvPr>
            <p:ph idx="1"/>
          </p:nvPr>
        </p:nvSpPr>
        <p:spPr>
          <a:xfrm>
            <a:off x="179512" y="980728"/>
            <a:ext cx="8784976" cy="4752528"/>
          </a:xfrm>
        </p:spPr>
        <p:txBody>
          <a:bodyPr>
            <a:normAutofit/>
          </a:bodyPr>
          <a:lstStyle/>
          <a:p>
            <a:pPr lvl="1">
              <a:lnSpc>
                <a:spcPct val="150000"/>
              </a:lnSpc>
              <a:buFont typeface="Wingdings" pitchFamily="2" charset="2"/>
              <a:buChar char="l"/>
            </a:pPr>
            <a:r>
              <a:rPr lang="zh-CN" altLang="en-US" sz="2400" dirty="0" smtClean="0"/>
              <a:t>红</a:t>
            </a:r>
            <a:r>
              <a:rPr lang="zh-CN" altLang="en-US" sz="2400" dirty="0"/>
              <a:t>黑树等数据结构也可以用来实现索引，但是文件系统及数据库系统普遍采用</a:t>
            </a:r>
            <a:r>
              <a:rPr lang="en-US" altLang="zh-CN" sz="2400" dirty="0"/>
              <a:t>B-/+Tree</a:t>
            </a:r>
            <a:r>
              <a:rPr lang="zh-CN" altLang="en-US" sz="2400" dirty="0"/>
              <a:t>作为索引结构</a:t>
            </a:r>
            <a:r>
              <a:rPr lang="zh-CN" altLang="en-US" sz="2400" dirty="0" smtClean="0"/>
              <a:t>，</a:t>
            </a:r>
            <a:endParaRPr lang="en-US" altLang="zh-CN" sz="2400" dirty="0" smtClean="0"/>
          </a:p>
          <a:p>
            <a:pPr lvl="1">
              <a:lnSpc>
                <a:spcPct val="150000"/>
              </a:lnSpc>
              <a:buFont typeface="Wingdings" pitchFamily="2" charset="2"/>
              <a:buChar char="l"/>
            </a:pPr>
            <a:endParaRPr lang="en-US" altLang="zh-CN" sz="2400" dirty="0"/>
          </a:p>
          <a:p>
            <a:pPr lvl="1">
              <a:lnSpc>
                <a:spcPct val="150000"/>
              </a:lnSpc>
              <a:buFont typeface="Wingdings" pitchFamily="2" charset="2"/>
              <a:buChar char="l"/>
            </a:pPr>
            <a:r>
              <a:rPr lang="zh-CN" altLang="en-US" sz="2400" dirty="0" smtClean="0"/>
              <a:t>一般来说</a:t>
            </a:r>
            <a:r>
              <a:rPr lang="zh-CN" altLang="en-US" sz="2400" dirty="0"/>
              <a:t>，索引本身也很大，不可能全部存储在内存中，因此索引往往以索引文件的形式存储的磁盘上。这样的话，索引查找过程中就要产生磁盘</a:t>
            </a:r>
            <a:r>
              <a:rPr lang="en-US" altLang="zh-CN" sz="2400" dirty="0"/>
              <a:t>I/O</a:t>
            </a:r>
            <a:r>
              <a:rPr lang="zh-CN" altLang="en-US" sz="2400" dirty="0"/>
              <a:t>消耗，相对于内存存取，</a:t>
            </a:r>
            <a:r>
              <a:rPr lang="en-US" altLang="zh-CN" sz="2400" dirty="0"/>
              <a:t>I/O</a:t>
            </a:r>
            <a:r>
              <a:rPr lang="zh-CN" altLang="en-US" sz="2400" dirty="0"/>
              <a:t>存取的消耗要高几个数量级，所以评价一个数据结构作为索引的优劣最重要的指标就是在查找过程中磁盘</a:t>
            </a:r>
            <a:r>
              <a:rPr lang="en-US" altLang="zh-CN" sz="2400" dirty="0"/>
              <a:t>I/O</a:t>
            </a:r>
            <a:r>
              <a:rPr lang="zh-CN" altLang="en-US" sz="2400" dirty="0"/>
              <a:t>操作次数的渐进复杂度</a:t>
            </a:r>
            <a:r>
              <a:rPr lang="zh-CN" altLang="en-US" sz="2400" dirty="0" smtClean="0"/>
              <a:t>。</a:t>
            </a:r>
            <a:endParaRPr lang="zh-CN" altLang="en-US" b="0" dirty="0"/>
          </a:p>
        </p:txBody>
      </p:sp>
    </p:spTree>
    <p:extLst>
      <p:ext uri="{BB962C8B-B14F-4D97-AF65-F5344CB8AC3E}">
        <p14:creationId xmlns:p14="http://schemas.microsoft.com/office/powerpoint/2010/main" xmlns="" val="3082416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ppt/theme/themeOverride2.xml><?xml version="1.0" encoding="utf-8"?>
<a:themeOverride xmlns:a="http://schemas.openxmlformats.org/drawingml/2006/main">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ppt/theme/themeOverride3.xml><?xml version="1.0" encoding="utf-8"?>
<a:themeOverride xmlns:a="http://schemas.openxmlformats.org/drawingml/2006/main">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5330</TotalTime>
  <Words>4399</Words>
  <Application>Microsoft Office PowerPoint</Application>
  <PresentationFormat>全屏显示(4:3)</PresentationFormat>
  <Paragraphs>690</Paragraphs>
  <Slides>74</Slides>
  <Notes>2</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角度</vt:lpstr>
      <vt:lpstr>幻灯片 1</vt:lpstr>
      <vt:lpstr>目  录</vt:lpstr>
      <vt:lpstr>什么是索引</vt:lpstr>
      <vt:lpstr>什么是索引</vt:lpstr>
      <vt:lpstr>二叉查找树特点</vt:lpstr>
      <vt:lpstr>Btree特点</vt:lpstr>
      <vt:lpstr>B+tree特点</vt:lpstr>
      <vt:lpstr>B*tree特点</vt:lpstr>
      <vt:lpstr>为什么使用B-Tree（B+Tree）</vt:lpstr>
      <vt:lpstr>为什么使用B-Tree（B+Tree）</vt:lpstr>
      <vt:lpstr>B+Tree页结构</vt:lpstr>
      <vt:lpstr>MyISAM主键索引</vt:lpstr>
      <vt:lpstr>MyISAM非主键索引</vt:lpstr>
      <vt:lpstr>Innodb主键索引</vt:lpstr>
      <vt:lpstr>Innodb主键索引</vt:lpstr>
      <vt:lpstr>Innodb非主键索引</vt:lpstr>
      <vt:lpstr>B+Tree的插入</vt:lpstr>
      <vt:lpstr>B+Tree的插入</vt:lpstr>
      <vt:lpstr>B+Tree的插入</vt:lpstr>
      <vt:lpstr>建索引策略</vt:lpstr>
      <vt:lpstr>建索引策略</vt:lpstr>
      <vt:lpstr>全文索引</vt:lpstr>
      <vt:lpstr>自适应Hash索引</vt:lpstr>
      <vt:lpstr>自适应Hash索引限制</vt:lpstr>
      <vt:lpstr>目  录</vt:lpstr>
      <vt:lpstr>表结构设计原则</vt:lpstr>
      <vt:lpstr>表结构设计原则</vt:lpstr>
      <vt:lpstr>分析SQL效率方法</vt:lpstr>
      <vt:lpstr>最左前缀原理与相关优化</vt:lpstr>
      <vt:lpstr>全列匹配</vt:lpstr>
      <vt:lpstr>首列匹配</vt:lpstr>
      <vt:lpstr>第二列未匹配</vt:lpstr>
      <vt:lpstr>未匹配</vt:lpstr>
      <vt:lpstr>Like匹配</vt:lpstr>
      <vt:lpstr>Like未匹配</vt:lpstr>
      <vt:lpstr>范围匹配</vt:lpstr>
      <vt:lpstr>Between匹配</vt:lpstr>
      <vt:lpstr>函数无法匹配</vt:lpstr>
      <vt:lpstr>左侧表达式无法匹配</vt:lpstr>
      <vt:lpstr>索引与排序</vt:lpstr>
      <vt:lpstr>索引与排序</vt:lpstr>
      <vt:lpstr>索引与排序</vt:lpstr>
      <vt:lpstr>覆盖索引</vt:lpstr>
      <vt:lpstr>未覆盖索引</vt:lpstr>
      <vt:lpstr>左连接还是子查询？</vt:lpstr>
      <vt:lpstr>使用自增字段做主键</vt:lpstr>
      <vt:lpstr>使用自增字段做主键</vt:lpstr>
      <vt:lpstr>Select指定列来代替select *</vt:lpstr>
      <vt:lpstr>Select count(*)</vt:lpstr>
      <vt:lpstr>Select count( distinct)优化</vt:lpstr>
      <vt:lpstr>加limit明显减少客户端延迟</vt:lpstr>
      <vt:lpstr>Or的优化</vt:lpstr>
      <vt:lpstr>不必要的嵌套查询</vt:lpstr>
      <vt:lpstr>Upsert操作</vt:lpstr>
      <vt:lpstr>一些原则</vt:lpstr>
      <vt:lpstr>目  录</vt:lpstr>
      <vt:lpstr>锁类型</vt:lpstr>
      <vt:lpstr>锁类型</vt:lpstr>
      <vt:lpstr>锁类型</vt:lpstr>
      <vt:lpstr>锁类型</vt:lpstr>
      <vt:lpstr>锁类型</vt:lpstr>
      <vt:lpstr>锁实现</vt:lpstr>
      <vt:lpstr>锁实现</vt:lpstr>
      <vt:lpstr>锁实现</vt:lpstr>
      <vt:lpstr>锁实现</vt:lpstr>
      <vt:lpstr>锁算法</vt:lpstr>
      <vt:lpstr>锁算法</vt:lpstr>
      <vt:lpstr>锁算法</vt:lpstr>
      <vt:lpstr>锁算法</vt:lpstr>
      <vt:lpstr>死锁</vt:lpstr>
      <vt:lpstr>死锁</vt:lpstr>
      <vt:lpstr>死锁</vt:lpstr>
      <vt:lpstr>Q &amp; A</vt:lpstr>
      <vt:lpstr>幻灯片 74</vt:lpstr>
    </vt:vector>
  </TitlesOfParts>
  <Company>京东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京东ppt模板-章耿</dc:title>
  <dc:subject>京东ppt模板-章耿</dc:subject>
  <dc:creator>章耿</dc:creator>
  <cp:lastModifiedBy>ChinaUser</cp:lastModifiedBy>
  <cp:revision>1151</cp:revision>
  <dcterms:created xsi:type="dcterms:W3CDTF">2013-04-22T06:54:50Z</dcterms:created>
  <dcterms:modified xsi:type="dcterms:W3CDTF">2016-06-11T20:10:08Z</dcterms:modified>
</cp:coreProperties>
</file>