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sldIdLst>
    <p:sldId id="256" r:id="rId2"/>
    <p:sldId id="269" r:id="rId3"/>
    <p:sldId id="270" r:id="rId4"/>
    <p:sldId id="271" r:id="rId5"/>
    <p:sldId id="32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300" r:id="rId26"/>
    <p:sldId id="303" r:id="rId27"/>
    <p:sldId id="304" r:id="rId28"/>
    <p:sldId id="305" r:id="rId29"/>
    <p:sldId id="306" r:id="rId30"/>
    <p:sldId id="301" r:id="rId31"/>
    <p:sldId id="293" r:id="rId32"/>
    <p:sldId id="294" r:id="rId33"/>
    <p:sldId id="295" r:id="rId34"/>
    <p:sldId id="321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2" r:id="rId43"/>
    <p:sldId id="323" r:id="rId44"/>
    <p:sldId id="324" r:id="rId45"/>
    <p:sldId id="325" r:id="rId46"/>
    <p:sldId id="326" r:id="rId4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SzPct val="100000"/>
      <a:buFont typeface="Times New Roman" pitchFamily="18" charset="0"/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DejaVu Sans" charset="0"/>
        <a:ea typeface="Yahei Mono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</p:showPr>
  <p:clrMru>
    <a:srgbClr val="FF0000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76" y="-96"/>
      </p:cViewPr>
      <p:guideLst>
        <p:guide orient="horz" pos="2115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3538" cy="460835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DejaVu Serif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DejaVu Serif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DejaVu Serif" charset="0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DejaVu Serif" charset="0"/>
              </a:defRPr>
            </a:lvl1pPr>
          </a:lstStyle>
          <a:p>
            <a:fld id="{19FD8778-9C93-42CF-9BA9-58C4CA7D31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3949700" y="6743700"/>
            <a:ext cx="31924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pic>
        <p:nvPicPr>
          <p:cNvPr id="1027" name="Picture 3" descr="E:/教学/logo.PNG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0725" y="404813"/>
            <a:ext cx="1798638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843213" y="441325"/>
            <a:ext cx="630078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39725">
              <a:lnSpc>
                <a:spcPct val="90000"/>
              </a:lnSpc>
              <a:spcBef>
                <a:spcPts val="825"/>
              </a:spcBef>
              <a:buSzPct val="7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高端PHP培训 高性能架构班</a:t>
            </a:r>
            <a:r>
              <a:rPr 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179388" y="153988"/>
            <a:ext cx="9720262" cy="6865937"/>
          </a:xfrm>
          <a:prstGeom prst="roundRect">
            <a:avLst>
              <a:gd name="adj" fmla="val 11046"/>
            </a:avLst>
          </a:prstGeom>
          <a:noFill/>
          <a:ln w="28440" cmpd="sng">
            <a:solidFill>
              <a:srgbClr val="33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 flipV="1">
            <a:off x="619125" y="1800225"/>
            <a:ext cx="8651875" cy="41275"/>
          </a:xfrm>
          <a:prstGeom prst="line">
            <a:avLst/>
          </a:prstGeom>
          <a:noFill/>
          <a:ln w="36000" cap="flat" cmpd="sng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1" name="Text Box 5"/>
          <p:cNvSpPr txBox="1">
            <a:spLocks noChangeArrowheads="1"/>
          </p:cNvSpPr>
          <p:nvPr userDrawn="1"/>
        </p:nvSpPr>
        <p:spPr bwMode="auto">
          <a:xfrm>
            <a:off x="6616700" y="1304925"/>
            <a:ext cx="1701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燕十八 主讲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2pPr>
      <a:lvl3pPr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3pPr>
      <a:lvl4pPr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4pPr>
      <a:lvl5pPr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5pPr>
      <a:lvl6pPr marL="4572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6pPr>
      <a:lvl7pPr marL="9144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7pPr>
      <a:lvl8pPr marL="1371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8pPr>
      <a:lvl9pPr marL="18288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DejaVu Sans" charset="0"/>
          <a:ea typeface="Yahei Mono" charset="-122"/>
        </a:defRPr>
      </a:lvl9pPr>
    </p:titleStyle>
    <p:bodyStyle>
      <a:lvl1pPr marL="342900" indent="-342900" algn="l" defTabSz="449263" rtl="0" fontAlgn="base" hangingPunct="0">
        <a:lnSpc>
          <a:spcPct val="98000"/>
        </a:lnSpc>
        <a:spcBef>
          <a:spcPct val="0"/>
        </a:spcBef>
        <a:spcAft>
          <a:spcPts val="1425"/>
        </a:spcAft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8000"/>
        </a:lnSpc>
        <a:spcBef>
          <a:spcPct val="0"/>
        </a:spcBef>
        <a:spcAft>
          <a:spcPts val="1138"/>
        </a:spcAft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8000"/>
        </a:lnSpc>
        <a:spcBef>
          <a:spcPct val="0"/>
        </a:spcBef>
        <a:spcAft>
          <a:spcPts val="850"/>
        </a:spcAft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8000"/>
        </a:lnSpc>
        <a:spcBef>
          <a:spcPct val="0"/>
        </a:spcBef>
        <a:spcAft>
          <a:spcPts val="575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900113" y="2114550"/>
            <a:ext cx="7632700" cy="410527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6666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65288" y="2609850"/>
            <a:ext cx="6537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</a:p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-高性能内存k-v缓存服务器</a:t>
            </a:r>
          </a:p>
          <a:p>
            <a:endParaRPr lang="zh-CN" altLang="en-US" sz="28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2-4 重要的启动项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55663" y="2565400"/>
            <a:ext cx="6611937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-p &lt;num&gt;             监听的TCP端口 (缺省: 11211)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-d                          以守护进程方式运行Memcached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-u &lt;username&gt;    运行Memcached的账户，非root用户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-m &lt;num&gt;           最大的内存使用, 单位是MB，缺省是 64 MB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-c &lt;num&gt;             软连接数量, 缺省是 1024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-v                          输出警告和错误信息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-vv                        打印客户端的请求和返回信息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-h                          打印帮助信息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-i                           打印memcached和libevent的版权信息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2-5 启动memcached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2025650"/>
            <a:ext cx="5849938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2-5 连接memcached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15975" y="2079625"/>
            <a:ext cx="65659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memcached已经打开,并监听11211端口,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因此,任何能满足端口通信的工具,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都可以连接memcahced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我们利用telnet来连接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telnet localhost 11211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连接后 ctrl+] ,然后回车, 打开回显功能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输入stats 回车, 即可查看memcached运行状态.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3-1 memcached增删改查--add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98500" y="2262188"/>
            <a:ext cx="6637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5175" y="2128838"/>
            <a:ext cx="6165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增: add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命令格式: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add key flag expiretime bytes\r\n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data\r\n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4005263"/>
            <a:ext cx="324802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3-2 memcached增删改查--get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5175" y="2128838"/>
            <a:ext cx="6165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查: get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命令格式: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get key\r\n</a:t>
            </a:r>
          </a:p>
          <a:p>
            <a:endParaRPr lang="zh-CN" altLang="en-US" sz="24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3600450"/>
            <a:ext cx="24161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3-3 memcached增删改查--replace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5175" y="2128838"/>
            <a:ext cx="6165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改: replace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命令格式: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replace key flag expiretime bytes\r\n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data\r\n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3959225"/>
            <a:ext cx="30162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3-4 memcached增删改查--delete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5" y="4095750"/>
            <a:ext cx="25638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65175" y="2114550"/>
            <a:ext cx="61658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删: delete key [time]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time参数是指使key失效并在time秒内不允许用此key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3-5 增删改查参数探讨-key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15963" y="2062163"/>
            <a:ext cx="6980237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key是什么?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key是缓存名,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memcached的一个重要特点就是key-value缓存,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即键值对缓存.</a:t>
            </a:r>
          </a:p>
          <a:p>
            <a:endParaRPr lang="zh-CN" altLang="en-US" sz="20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每个缓存有一个独特的名字和存储空间.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key是操作数据的唯一标识</a:t>
            </a:r>
          </a:p>
          <a:p>
            <a:endParaRPr lang="zh-CN" altLang="en-US" sz="20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问:key能取多长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答:key可以250个字节以内,(不能有空格和控制字符)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注:在新版开发计划中提到key可能会扩充到65535个字节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3-6 增删改查参数探讨-flag的意义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2625" y="2228850"/>
            <a:ext cx="70580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flag有什么用?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flag是"标志"的意思,可以用此参数来标志内容的类型.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场景案例: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memcached存储的数据形式只能是字符串.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那么如果要存储 'hello' 和  array('hello','world'); 怎么办?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对于字符串,直接存5个字符即可, 对于array,则需要序列化.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问:取出数据时,又如何处理呢?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字符串,取回直接用, 数组,则需要反序列化成数组.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如何知道,取出的是一段"裸字符串",还是"数组序列化后的字符串"?</a:t>
            </a:r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答:flag!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标志flag的范围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0-2^16-1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3-7 增删改查参数探讨-expire的意义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76275" y="2159000"/>
            <a:ext cx="705802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问:expire以什么为单位?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答:秒为单位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问:expire的秒数代表什么?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答:如果expire&lt;=30*24*60*60,则代表自当前时间的偏移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即有效期在 time()+expire以内.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如果expire &gt; 30 * 24 * 60 * 60 ,则直接代表时间戳.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即,在1970年+expire秒以内有效.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5" y="4770438"/>
            <a:ext cx="8542338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7110413" y="2295525"/>
            <a:ext cx="2341562" cy="1665288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如何让数据永不过期?</a:t>
            </a:r>
          </a:p>
          <a:p>
            <a:pPr algn="ctr"/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答:expire参数为0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0725" y="1304925"/>
            <a:ext cx="160496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ea typeface="黑体" pitchFamily="49" charset="-122"/>
              </a:rPr>
              <a:t>学习目录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90600" y="2114550"/>
            <a:ext cx="28606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memcached介绍</a:t>
            </a: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memcached安装</a:t>
            </a: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memcached操作</a:t>
            </a:r>
          </a:p>
          <a:p>
            <a:pPr>
              <a:buFont typeface="Arial" pitchFamily="34" charset="0"/>
              <a:buAutoNum type="arabicPeriod"/>
            </a:pPr>
            <a:endParaRPr lang="zh-CN" altLang="en-US" sz="20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内存存储机制</a:t>
            </a: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数据过期与删除机制</a:t>
            </a:r>
          </a:p>
          <a:p>
            <a:pPr>
              <a:buFont typeface="Arial" pitchFamily="34" charset="0"/>
              <a:buAutoNum type="arabicPeriod"/>
            </a:pPr>
            <a:endParaRPr lang="zh-CN" altLang="en-US" sz="20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php操作memcached</a:t>
            </a: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多服务器集群算法</a:t>
            </a:r>
          </a:p>
          <a:p>
            <a:pPr>
              <a:buFont typeface="Arial" pitchFamily="34" charset="0"/>
              <a:buAutoNum type="arabicPeriod"/>
            </a:pPr>
            <a:endParaRPr lang="zh-CN" altLang="en-US" sz="20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缓存无底洞效应</a:t>
            </a: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缓存雪崩</a:t>
            </a: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老数据被踢现象</a:t>
            </a:r>
          </a:p>
          <a:p>
            <a:pPr>
              <a:buFont typeface="Arial" pitchFamily="34" charset="0"/>
              <a:buAutoNum type="arabicPeriod"/>
            </a:pP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结课作业</a:t>
            </a:r>
          </a:p>
          <a:p>
            <a:endParaRPr lang="zh-CN" altLang="en-US" sz="2000">
              <a:solidFill>
                <a:srgbClr val="003366"/>
              </a:solidFill>
            </a:endParaRPr>
          </a:p>
          <a:p>
            <a:endParaRPr lang="zh-CN" altLang="en-US" sz="20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3-8 增删改查参数探讨-bytes的意义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76275" y="2159000"/>
            <a:ext cx="7058025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问:bytes是什么?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答:是这个key要准备存储的字节长度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例:bytes是５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那么,输入'hello'后即认为内容结果,等待回车!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3-9 增删改查操作之-set命令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82638" y="3340100"/>
            <a:ext cx="3095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20725" y="2159000"/>
            <a:ext cx="49149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增改: set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命令格式: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set key flag expiretime bytes\r\n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data\r\n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09625" y="3959225"/>
            <a:ext cx="6545263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add表示如果服务器没有保存该关键字的情况下，存储该数据；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replace表示在服务器已经拥有该关键字的情况下，替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换原有内容。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set表示存储该数据；--无则存,有则改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3-10 增删改查操作之-flush_all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5175" y="2114550"/>
            <a:ext cx="61658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全删: flush_all [time]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time参数是指是所有缓存失效,并在time秒内限制使用删除的key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509963"/>
            <a:ext cx="2565400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14775" y="3644900"/>
            <a:ext cx="33956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095750" y="4410075"/>
            <a:ext cx="27003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025900" y="4562475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870325" y="3644900"/>
            <a:ext cx="2111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095750" y="3330575"/>
            <a:ext cx="3095625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时间用来延迟失效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意义?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如果有3台memcached服务器,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如果同时失效,那么所有的数据,都要立即从mysql来读,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可以让3台服务器延迟失效.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60, 120,180秒</a:t>
            </a:r>
          </a:p>
          <a:p>
            <a:endParaRPr lang="zh-CN" altLang="en-US">
              <a:solidFill>
                <a:srgbClr val="003366"/>
              </a:solidFill>
            </a:endParaRPr>
          </a:p>
          <a:p>
            <a:endParaRPr lang="zh-CN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3-11 递增递减操作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3419475"/>
            <a:ext cx="2430463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65175" y="2114550"/>
            <a:ext cx="616585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增减: incr/decr key value</a:t>
            </a:r>
          </a:p>
          <a:p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注:value及增减后的结果,都是32位无符号整数</a:t>
            </a:r>
          </a:p>
          <a:p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0-2^32-1,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3-12 统计命令 stats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76275" y="2205038"/>
            <a:ext cx="5038725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pid 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服务器进程的进程号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uptime 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服务器自运行以来的秒数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time 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当前服务器上的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version string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服务器的版本字符串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curr_items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当前在服务器上存储的数据项的个数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cmd_get  get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命令请求的次数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cmd_set 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存储命令请求的次数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get_hits 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关键字获取命中的次数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5-1 malloc的内存碎片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0888" y="2079625"/>
            <a:ext cx="6945312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内存碎片: </a:t>
            </a:r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空闲,但无法被利用的内存空间</a:t>
            </a:r>
          </a:p>
          <a:p>
            <a:r>
              <a:rPr lang="zh-CN" altLang="en-US" b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产生原因:</a:t>
            </a:r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在多次申请/释放过程中,形成的零碎空间,没法利用.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如下图: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100" y="2790825"/>
            <a:ext cx="5895975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5-2 memcached Slab Allocator分配机制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205038"/>
            <a:ext cx="5243512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581650" y="2205038"/>
            <a:ext cx="406876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Slab Allocator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的基本原理是按照预先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规定的大小，将分配的内存分割成特定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长度的块，以完全解决内存碎片问题。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Slab Allocation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的原理相当简单。 将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分配的内存分割成各种尺寸的块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），并把尺寸相同的块分成组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的集合）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5-3 Slab Allocator缓存原理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6113" y="2251075"/>
            <a:ext cx="4994275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85788" y="2835275"/>
            <a:ext cx="4332287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根据收到的数据的大小，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选择最适合数据大小的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slab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中保存着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slab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内空闲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的列表，</a:t>
            </a:r>
          </a:p>
          <a:p>
            <a:endParaRPr lang="zh-CN" altLang="en-GB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根据该列表选择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然后将数据缓存于其中。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5-4 Slab Allocator的缺点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935163"/>
            <a:ext cx="4994275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4" name="箭头 434"/>
          <p:cNvSpPr>
            <a:spLocks noChangeShapeType="1"/>
          </p:cNvSpPr>
          <p:nvPr/>
        </p:nvSpPr>
        <p:spPr bwMode="auto">
          <a:xfrm>
            <a:off x="5221288" y="3600450"/>
            <a:ext cx="1214437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6705600" y="3149600"/>
            <a:ext cx="1935163" cy="1216025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剩下的12Bytes</a:t>
            </a:r>
          </a:p>
          <a:p>
            <a:pPr algn="ctr"/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怎么利用?</a:t>
            </a:r>
          </a:p>
          <a:p>
            <a:pPr algn="ctr"/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答:无法利用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970588" y="1997075"/>
            <a:ext cx="32115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chunks为固定大小,造成浪费.</a:t>
            </a:r>
          </a:p>
          <a:p>
            <a:r>
              <a:rPr lang="zh-CN" altLang="en-US">
                <a:solidFill>
                  <a:srgbClr val="FF0000"/>
                </a:solidFill>
              </a:rPr>
              <a:t>这个问题 不能克服,只能缓解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5-5 grow factor减缓内存浪费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76275" y="1981200"/>
            <a:ext cx="8280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在启动时指定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Growth Factor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因子（通过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­f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选项），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就可以在某种程度上控制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slab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之间的差异。默认值为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1.25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但是，在该选项出现之前，这个因子曾经固定为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，称为“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powers of 2”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5" y="3016250"/>
            <a:ext cx="4860925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6238" y="3419475"/>
            <a:ext cx="5354637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65175" y="2251075"/>
            <a:ext cx="6327775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memcached是LiveJournal旗下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Danga Interactive公司开发的一款软件。</a:t>
            </a:r>
          </a:p>
          <a:p>
            <a:endParaRPr lang="zh-CN" altLang="en-US" sz="240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www.LiveJournal.com(需翻墙)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www.danga.com(已被收购)</a:t>
            </a:r>
          </a:p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www.memcached.org(项目主页)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0725" y="1304925"/>
            <a:ext cx="47879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1.1:memcached是谁开发的?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5.6 memcached数据过期方式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5288" y="2390775"/>
            <a:ext cx="97440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• Lazy Expiration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内部不会监视记录是否过期，而是在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时查看记录的时间戳，检查记录是否过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期。这种技术被称为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lazy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（惰性）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expiration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不会在过期监视上耗费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时间。</a:t>
            </a:r>
          </a:p>
          <a:p>
            <a:endParaRPr lang="zh-CN" altLang="en-GB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• LRU</a:t>
            </a:r>
          </a:p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会优先使用已超时的记录的空间，但即使如此，也会发生追加新记录时空间不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足的情况，此时就要使用名为 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Least Recently Used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）机制来分配空间。</a:t>
            </a:r>
          </a:p>
          <a:p>
            <a:endParaRPr lang="zh-CN" altLang="en-GB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顾名思义，这是删除“最近最少使用”的记录的机制。因此，当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的内存空间不足时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（无法从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slab class 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获取到新的空间时），就从最近未被使用的记录中搜索，并将其空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间分配给新的记录。从缓存的实用角度来看，该模型十分理想。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6-1 选择php-memcache扩展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76275" y="2295525"/>
            <a:ext cx="5683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PHP连接memcached服务器,需要引入相应的扩展才行.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在window下php-memcache.dll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注意:在window下找相应的dll时要非常小心.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需要考虑:</a:t>
            </a:r>
          </a:p>
          <a:p>
            <a:endParaRPr lang="zh-CN" altLang="en-US">
              <a:solidFill>
                <a:srgbClr val="003366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5084763"/>
            <a:ext cx="512127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" y="4365625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6256338" y="2879725"/>
            <a:ext cx="2835275" cy="202565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1:php版本</a:t>
            </a:r>
          </a:p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2:ts or nts</a:t>
            </a:r>
          </a:p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3:vc6 or vc9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6-2 下载安装php-memcache扩展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4819" name="Object 3"/>
          <p:cNvGraphicFramePr>
            <a:graphicFrameLocks/>
          </p:cNvGraphicFramePr>
          <p:nvPr/>
        </p:nvGraphicFramePr>
        <p:xfrm>
          <a:off x="676275" y="2025650"/>
          <a:ext cx="5489575" cy="944563"/>
        </p:xfrm>
        <a:graphic>
          <a:graphicData uri="http://schemas.openxmlformats.org/presentationml/2006/ole">
            <p:oleObj spid="_x0000_s34819" r:id="rId3" imgW="4172357" imgH="543197" progId="Paint.Picture">
              <p:embed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09625" y="4140200"/>
            <a:ext cx="4968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1:选择合适版本下载,并放到php/ext目录下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2:修改php.ini,加如下句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extension=php_memcache.dll</a:t>
            </a:r>
            <a:b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3:重启apache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46150" y="3330575"/>
            <a:ext cx="50371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http://downloads.php.net/pierre/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6-3 使用memcache扩展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90600" y="2114550"/>
            <a:ext cx="30956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创建memcache对象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$mem = new memcache();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添加服务器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$mem-&gt;addServer();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断开服务器: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$mem-&gt;close()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数据操作命令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add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get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set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increment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decrement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flush</a:t>
            </a:r>
          </a:p>
          <a:p>
            <a:endParaRPr lang="zh-CN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2070100"/>
            <a:ext cx="4319587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7.0 memcached分布式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400675" y="2744788"/>
            <a:ext cx="3438525" cy="170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1:计算的分布尽量平均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2:如果新增/减少了服务器,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对于其他服务器的影响要尽量小.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可以通过新增或删除后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一段时间内的缓存命中率来考核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7-1 多服务器分布算法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0738" y="1936750"/>
            <a:ext cx="75057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最容易想到的分布算法:余数法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00113" y="2609850"/>
            <a:ext cx="61214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GB">
                <a:solidFill>
                  <a:srgbClr val="003366"/>
                </a:solidFill>
              </a:rPr>
              <a:t>就是“根据服务器台数的余数进行分散”。求得键的整</a:t>
            </a:r>
          </a:p>
          <a:p>
            <a:r>
              <a:rPr lang="zh-CN" altLang="en-GB">
                <a:solidFill>
                  <a:srgbClr val="003366"/>
                </a:solidFill>
              </a:rPr>
              <a:t>数哈希值，再除以服务器台数，根据其余数来选择服务器。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779838"/>
            <a:ext cx="566102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7-2 余数分布式的缺陷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2025650"/>
            <a:ext cx="81470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7-3 一致性哈希算法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0850" y="1889125"/>
            <a:ext cx="8310563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Consistent Hashing 原理: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首先求出memcached服务器（节点）的哈希值，并将其配置到0～2^32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的圆（continuum）上。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然后用同样的方法求出存储数据的键的哈希值，并映射到圆上。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然后从数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据映射到的位置开始顺时针查找，将数据保存到找到的第一个服务器上。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如果超过2^32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仍然找不到</a:t>
            </a:r>
          </a:p>
          <a:p>
            <a:r>
              <a:rPr lang="zh-CN" altLang="en-US" sz="20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服务器，就会保存到第一台memcached服务器上。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7-3 一致性哈希算法图解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890713"/>
            <a:ext cx="74707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7-4 一致性哈希之思考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27063" y="2065338"/>
            <a:ext cx="6484937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1:在一致性哈希算法中,每增加或减少1个缓存节点,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有几个节点受到了影响?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2:如何让产生的影响均匀分散给各节点??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20725" y="1304925"/>
            <a:ext cx="40767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1.2:memcached是什么?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0850" y="1981200"/>
            <a:ext cx="94361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003366"/>
                </a:solidFill>
                <a:latin typeface="Lucida Console" pitchFamily="49" charset="0"/>
              </a:rPr>
              <a:t>About Memcached</a:t>
            </a:r>
          </a:p>
          <a:p>
            <a:endParaRPr lang="en-GB" altLang="zh-CN">
              <a:solidFill>
                <a:srgbClr val="003366"/>
              </a:solidFill>
              <a:latin typeface="Lucida Console" pitchFamily="49" charset="0"/>
            </a:endParaRPr>
          </a:p>
          <a:p>
            <a:r>
              <a:rPr lang="en-GB" altLang="zh-CN">
                <a:solidFill>
                  <a:srgbClr val="003366"/>
                </a:solidFill>
                <a:latin typeface="Lucida Console" pitchFamily="49" charset="0"/>
              </a:rPr>
              <a:t>memcached is a high-performance, </a:t>
            </a:r>
          </a:p>
          <a:p>
            <a:r>
              <a:rPr lang="en-GB" altLang="zh-CN">
                <a:solidFill>
                  <a:srgbClr val="003366"/>
                </a:solidFill>
                <a:latin typeface="Lucida Console" pitchFamily="49" charset="0"/>
              </a:rPr>
              <a:t>distributed memory object caching system, </a:t>
            </a:r>
          </a:p>
          <a:p>
            <a:r>
              <a:rPr lang="en-GB" altLang="zh-CN">
                <a:solidFill>
                  <a:srgbClr val="003366"/>
                </a:solidFill>
                <a:latin typeface="Lucida Console" pitchFamily="49" charset="0"/>
              </a:rPr>
              <a:t>generic in nature, but originally intended for use in</a:t>
            </a:r>
          </a:p>
          <a:p>
            <a:r>
              <a:rPr lang="en-GB" altLang="zh-CN">
                <a:solidFill>
                  <a:srgbClr val="003366"/>
                </a:solidFill>
                <a:latin typeface="Lucida Console" pitchFamily="49" charset="0"/>
              </a:rPr>
              <a:t> speeding up dynamic web applications by alleviating database load.</a:t>
            </a:r>
          </a:p>
          <a:p>
            <a:endParaRPr lang="en-GB" altLang="zh-CN">
              <a:solidFill>
                <a:srgbClr val="003366"/>
              </a:solidFill>
              <a:latin typeface="Lucida Console" pitchFamily="49" charset="0"/>
            </a:endParaRPr>
          </a:p>
          <a:p>
            <a:r>
              <a:rPr lang="en-GB" altLang="zh-CN">
                <a:solidFill>
                  <a:srgbClr val="003366"/>
                </a:solidFill>
                <a:latin typeface="Lucida Console" pitchFamily="49" charset="0"/>
              </a:rPr>
              <a:t>You can think of it as a short-term memory for your applications.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68338" y="4392613"/>
            <a:ext cx="6307137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memcached是一个高性能,分布式内存对象缓存系统,具备通用性,但本来的目的是用于为动态web程序加速,并减轻数据库的的负担.</a:t>
            </a:r>
          </a:p>
          <a:p>
            <a:endParaRPr lang="zh-CN" altLang="en-US"/>
          </a:p>
          <a:p>
            <a:endParaRPr lang="zh-CN" altLang="en-US">
              <a:solidFill>
                <a:srgbClr val="003366"/>
              </a:solidFill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76275" y="5310188"/>
            <a:ext cx="663892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mem</a:t>
            </a:r>
            <a:r>
              <a:rPr lang="zh-CN" altLang="en-US" sz="2800">
                <a:solidFill>
                  <a:srgbClr val="FF0000"/>
                </a:solidFill>
              </a:rPr>
              <a:t>cached</a:t>
            </a:r>
          </a:p>
          <a:p>
            <a:r>
              <a:rPr lang="zh-CN" altLang="en-US" sz="2800">
                <a:solidFill>
                  <a:schemeClr val="accent2"/>
                </a:solidFill>
              </a:rPr>
              <a:t>mem</a:t>
            </a:r>
            <a:r>
              <a:rPr lang="zh-CN" altLang="en-US" sz="2800">
                <a:solidFill>
                  <a:srgbClr val="003366"/>
                </a:solidFill>
              </a:rPr>
              <a:t> =&gt; </a:t>
            </a:r>
            <a:r>
              <a:rPr lang="zh-CN" altLang="en-US" sz="2800">
                <a:solidFill>
                  <a:schemeClr val="accent2"/>
                </a:solidFill>
              </a:rPr>
              <a:t>memory 内存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cached</a:t>
            </a:r>
            <a:r>
              <a:rPr lang="zh-CN" altLang="en-US" sz="2800">
                <a:solidFill>
                  <a:srgbClr val="003366"/>
                </a:solidFill>
              </a:rPr>
              <a:t> =&gt; </a:t>
            </a:r>
            <a:r>
              <a:rPr lang="zh-CN" altLang="en-US" sz="2800">
                <a:solidFill>
                  <a:srgbClr val="FF0000"/>
                </a:solidFill>
              </a:rPr>
              <a:t>缓存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7-5 增加虚拟节点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85788" y="2114550"/>
            <a:ext cx="8983662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Consistent Hashing的实现方法还采用了虚拟节点的思想。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使用一般的hash函数的话，服务器的映射地点的分布非常不均匀。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因此，使用虚拟节点的思想，为每个物理节点（服务器）在圆环上分配100～200个点。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这样就能抑制分布不均匀，最大限度地减小服务器增减时的缓存重新分布。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725" y="3240088"/>
            <a:ext cx="4860925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7-6 实战课题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74713" y="2176463"/>
            <a:ext cx="6911975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根据前面介绍的一致性哈希算法的思路,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用PHP实现一个支持虚拟节点的一致性哈希算法.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要求: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1:可以增加memcached节点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2:节点映射成虚节点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3:可以减少节点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难点: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节点与虚节点的映射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8.1 延伸课题-缓存无底洞效应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74688" y="2114550"/>
            <a:ext cx="1022985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的实际应用中，发现了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Multiget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无底洞问题，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具体表现为：出于效率的考虑，很多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应用都已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Multiget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操作为主，随着访问量的增加，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系统负载捉襟见肘，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遇到此类问题，直觉通常都是通过增加服务器来提升系统性能，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但是在实际操作中却发现问题并不简单，新加的服务器好像被扔到了无底洞里一样毫无效果。</a:t>
            </a:r>
          </a:p>
          <a:p>
            <a:endParaRPr lang="zh-CN" altLang="en-GB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为什么会这样？让我们来模拟一下案发经过，看看到底发生了什么：</a:t>
            </a:r>
          </a:p>
          <a:p>
            <a:endParaRPr lang="zh-CN" altLang="en-GB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Multiget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一次性获取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个键对应的数据，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系统最初只有一台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服务器，随着访问量的增加，系统负载捉襟见肘，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于是我们又增加了一台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服务器，数据散列到两台服务器上，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开始那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个键在两台服务器上各有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个，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问题就在这里：原本只要访问一台服务器就能获取的数据，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现在要访问两台服务器才能获取，服务器加的越多，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需要访问的服务器就越多，所以问题不会改善，甚至还会恶化。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34938" y="6345238"/>
            <a:ext cx="149272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chemeClr val="accent2"/>
                </a:solidFill>
                <a:latin typeface="Courier New" pitchFamily="49" charset="0"/>
              </a:rPr>
              <a:t>http://highscalability.com/blog/2009/10/26/facebooks-memcached-multiget-hole-more-machines-more-capacit.html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8.2 无底洞效应之消除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65175" y="1981200"/>
            <a:ext cx="71056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Courier New" pitchFamily="49" charset="0"/>
              </a:rPr>
              <a:t>官方回应:http://dormando.livejournal.com/521163.html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30238" y="2520950"/>
            <a:ext cx="10180637" cy="35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请求多台服务器并不是问题的症结，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真正的原因在于客户端在请求多台服务器时是并行的还是串行的！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问题是很多客户端，包括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Libmemcached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在内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，在处理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Multiget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多服务器请求时，使用的是串行的方式！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也就是说，先请求一台服务器，然后等待响应结果，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接着请求另一台，结果导致客户端操作时间累加，请求堆积，性能下降。</a:t>
            </a:r>
          </a:p>
          <a:p>
            <a:endParaRPr lang="zh-CN" altLang="en-GB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如何解决这个棘手的问题呢？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只要保证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Multiget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中的键只出现在一台服务器上即可！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比如说用户名字（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user:foo:name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），用户年龄（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user:foo:age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）等数据在散列到多台服务器上时，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不应按照完整的键名（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user:foo:name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user:foo:age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）来散列的，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而应按照特殊的键（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foo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）来散列的，这样就保证了相关的键只出现在一台服务器上。</a:t>
            </a:r>
          </a:p>
          <a:p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客户端为例，有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getMultiByKey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GB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setMultiByKey</a:t>
            </a:r>
            <a:r>
              <a:rPr lang="zh-CN" altLang="en-GB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可供使用。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9 缓存雪崩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725" y="2744788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916363" y="2114550"/>
            <a:ext cx="1395412" cy="3016250"/>
          </a:xfrm>
          <a:prstGeom prst="flowChartAlternateProcess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缓存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200900" y="1935163"/>
            <a:ext cx="315913" cy="3465512"/>
          </a:xfrm>
          <a:prstGeom prst="rect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库</a:t>
            </a:r>
          </a:p>
        </p:txBody>
      </p:sp>
      <p:sp>
        <p:nvSpPr>
          <p:cNvPr id="47110" name="箭头 326"/>
          <p:cNvSpPr>
            <a:spLocks noChangeShapeType="1"/>
          </p:cNvSpPr>
          <p:nvPr/>
        </p:nvSpPr>
        <p:spPr bwMode="auto">
          <a:xfrm>
            <a:off x="2835275" y="3016250"/>
            <a:ext cx="67627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47111" name="AutoShape 7"/>
          <p:cNvCxnSpPr>
            <a:cxnSpLocks noChangeShapeType="1"/>
          </p:cNvCxnSpPr>
          <p:nvPr/>
        </p:nvCxnSpPr>
        <p:spPr bwMode="auto">
          <a:xfrm>
            <a:off x="2881313" y="3556000"/>
            <a:ext cx="674687" cy="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7112" name="箭头 328"/>
          <p:cNvSpPr>
            <a:spLocks noChangeShapeType="1"/>
          </p:cNvSpPr>
          <p:nvPr/>
        </p:nvSpPr>
        <p:spPr bwMode="auto">
          <a:xfrm>
            <a:off x="2881313" y="3960813"/>
            <a:ext cx="5857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946150" y="5310188"/>
            <a:ext cx="4316413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</a:rPr>
              <a:t>缓存失效后,database压力骤增,被压跨.</a:t>
            </a:r>
          </a:p>
          <a:p>
            <a:r>
              <a:rPr lang="zh-CN" altLang="en-US">
                <a:solidFill>
                  <a:srgbClr val="003366"/>
                </a:solidFill>
              </a:rPr>
              <a:t>重启后,缓存为空,再被压跨.</a:t>
            </a:r>
          </a:p>
          <a:p>
            <a:r>
              <a:rPr lang="zh-CN" altLang="en-US">
                <a:solidFill>
                  <a:srgbClr val="003366"/>
                </a:solidFill>
              </a:rPr>
              <a:t>反复多次才重启成功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10 老数据被踢现象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47725" y="2147888"/>
            <a:ext cx="7839075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网上有人反馈为"memcached数据丢失",明明设为永久有效,却莫名其妙的丢失了.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其实,这要从2个方面来找原因: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即前面介绍的 懒删除,与 LRU 最近最少使用记录删除.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提示: 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1:数据在内存中并未真正删除.,下次去get他时才知道失效.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2:如上房间可能被很多未删除的过期数据占满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3:永久数据很久没动了....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官方解决方案: 永久数据和非永久数据分开放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688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11 结课作业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76275" y="2205038"/>
            <a:ext cx="6564313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1:服务器上编译memcached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2:设计分布式算法,为至少5个节点,每节点添加2000条数据.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3:增加或减少节点,并循环get数据,并记录命中率.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形成实验报告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思考题:在一致性分布算法的基本上, 改进算法,实现memcached的主从复制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1-3 memcached 缓存图解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889125"/>
            <a:ext cx="6346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1-4 谁在使用memcached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138" y="2295525"/>
            <a:ext cx="1409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038" y="3195638"/>
            <a:ext cx="1295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0925" y="2205038"/>
            <a:ext cx="1524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49825" y="3286125"/>
            <a:ext cx="16208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75475" y="2114550"/>
            <a:ext cx="18399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6025" y="4635500"/>
            <a:ext cx="353695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40313" y="4635500"/>
            <a:ext cx="21875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30800" y="5489575"/>
            <a:ext cx="16954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2-1 memcached在win下的安装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55663" y="2114550"/>
            <a:ext cx="596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3366"/>
                </a:solidFill>
              </a:rPr>
              <a:t>在windows下安装,相对简单,</a:t>
            </a:r>
          </a:p>
          <a:p>
            <a:r>
              <a:rPr lang="zh-CN" altLang="en-US" sz="2400">
                <a:solidFill>
                  <a:srgbClr val="003366"/>
                </a:solidFill>
              </a:rPr>
              <a:t>从官方网站下载相应的二进制文件,</a:t>
            </a:r>
          </a:p>
          <a:p>
            <a:r>
              <a:rPr lang="zh-CN" altLang="en-US" sz="2400">
                <a:solidFill>
                  <a:srgbClr val="003366"/>
                </a:solidFill>
              </a:rPr>
              <a:t>解压到磁盘即可</a:t>
            </a:r>
          </a:p>
          <a:p>
            <a:endParaRPr lang="zh-CN" altLang="en-US" sz="2400">
              <a:solidFill>
                <a:srgbClr val="003366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3825875"/>
            <a:ext cx="34464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2-2 memcached在linux下的安装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33425" y="2062163"/>
            <a:ext cx="804227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libevent官网：http://libevent.org/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Memcached官网：http://memcached.org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•  安装 libevent(memcached依赖libevent)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tar zxvf libevent-2.0.1-stable.tar.gz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cd libevent-2.0.21-stable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./configure --prefix=/usr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make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make install</a:t>
            </a:r>
          </a:p>
          <a:p>
            <a:endParaRPr lang="zh-CN" altLang="en-US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• 安装 Memcached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tar zxvf memcached-1.4.15.tar.gz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cd memcached-1.4.15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./configure --prefix=/usr/local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make</a:t>
            </a:r>
          </a:p>
          <a:p>
            <a:r>
              <a:rPr lang="zh-CN" altLang="en-US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# make install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zh-CN" altLang="en-US"/>
              <a:t>zixue.it </a:t>
            </a:r>
            <a:r>
              <a:rPr lang="en-US"/>
              <a:t>燕十八</a:t>
            </a:r>
          </a:p>
          <a:p>
            <a:r>
              <a:rPr lang="en-US"/>
              <a:t>精品PHP教程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76275" y="1260475"/>
            <a:ext cx="57626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2-3 查看memcached帮助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979613"/>
            <a:ext cx="6391275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DejaVu Sans"/>
        <a:ea typeface="Yahei Mono"/>
        <a:cs typeface=""/>
      </a:majorFont>
      <a:minorFont>
        <a:latin typeface="DejaVu Sans"/>
        <a:ea typeface="Yahei Mon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DejaVu Sans" charset="0"/>
            <a:ea typeface="Yahei Mono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DejaVu Sans" charset="0"/>
            <a:ea typeface="Yahei Mono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2942</Words>
  <Characters>0</Characters>
  <Application>WPS Office 个人版</Application>
  <DocSecurity>0</DocSecurity>
  <PresentationFormat>自定义</PresentationFormat>
  <Lines>0</Lines>
  <Paragraphs>448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87" baseType="lpstr">
      <vt:lpstr>Arial</vt:lpstr>
      <vt:lpstr>宋体</vt:lpstr>
      <vt:lpstr>Wingdings</vt:lpstr>
      <vt:lpstr>Times New Roman</vt:lpstr>
      <vt:lpstr>DejaVu Sans</vt:lpstr>
      <vt:lpstr>Yahei Mono</vt:lpstr>
      <vt:lpstr>隶书</vt:lpstr>
      <vt:lpstr>DejaVu Serif</vt:lpstr>
      <vt:lpstr>Courier New</vt:lpstr>
      <vt:lpstr>微软雅黑</vt:lpstr>
      <vt:lpstr>StarSymbol</vt:lpstr>
      <vt:lpstr>黑体</vt:lpstr>
      <vt:lpstr>Georgia</vt:lpstr>
      <vt:lpstr>Lucida Sans</vt:lpstr>
      <vt:lpstr>Arial Black</vt:lpstr>
      <vt:lpstr>Calibri</vt:lpstr>
      <vt:lpstr>华文细黑</vt:lpstr>
      <vt:lpstr>MS UI Gothic</vt:lpstr>
      <vt:lpstr>Gulim</vt:lpstr>
      <vt:lpstr>Arial Narrow</vt:lpstr>
      <vt:lpstr>华文行楷</vt:lpstr>
      <vt:lpstr>楷体_GB2312</vt:lpstr>
      <vt:lpstr>Garamond</vt:lpstr>
      <vt:lpstr>MingLiU</vt:lpstr>
      <vt:lpstr>Symbol</vt:lpstr>
      <vt:lpstr>楷体</vt:lpstr>
      <vt:lpstr>System</vt:lpstr>
      <vt:lpstr>Latha</vt:lpstr>
      <vt:lpstr>永中宋体</vt:lpstr>
      <vt:lpstr>文泉驿微米黑</vt:lpstr>
      <vt:lpstr>华文新魏</vt:lpstr>
      <vt:lpstr>华文隶书</vt:lpstr>
      <vt:lpstr>Verdana</vt:lpstr>
      <vt:lpstr>Tahoma</vt:lpstr>
      <vt:lpstr>Lucida Console</vt:lpstr>
      <vt:lpstr>Segoe Print</vt:lpstr>
      <vt:lpstr>Lucida Sans Unicode</vt:lpstr>
      <vt:lpstr>新宋体</vt:lpstr>
      <vt:lpstr>Segoe Print</vt:lpstr>
      <vt:lpstr>Office 主题</vt:lpstr>
      <vt:lpstr>Bitmap 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shiba Yan</dc:creator>
  <cp:lastModifiedBy>ChinaUser</cp:lastModifiedBy>
  <cp:revision>1</cp:revision>
  <dcterms:created xsi:type="dcterms:W3CDTF">2011-10-16T13:49:51Z</dcterms:created>
  <dcterms:modified xsi:type="dcterms:W3CDTF">2016-06-06T12:42:44Z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