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0DFA1-1B80-4E67-A7FA-577D4533D94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4DE30C6-E7B2-446C-9C83-A8F2FC1820D1}">
      <dgm:prSet/>
      <dgm:spPr/>
      <dgm:t>
        <a:bodyPr/>
        <a:lstStyle/>
        <a:p>
          <a:r>
            <a:rPr lang="zh-CN" altLang="en-US" dirty="0" smtClean="0"/>
            <a:t>主从复制</a:t>
          </a:r>
          <a:endParaRPr lang="zh-CN" altLang="en-US" dirty="0"/>
        </a:p>
      </dgm:t>
    </dgm:pt>
    <dgm:pt modelId="{3737D2EC-E4FB-4573-8B63-64AAF2CF3E98}" type="parTrans" cxnId="{3662E2C8-9C46-4BF2-97F0-527980D4C339}">
      <dgm:prSet/>
      <dgm:spPr/>
    </dgm:pt>
    <dgm:pt modelId="{002EC0CF-2EF2-41E9-A438-599C980A85D3}" type="sibTrans" cxnId="{3662E2C8-9C46-4BF2-97F0-527980D4C339}">
      <dgm:prSet/>
      <dgm:spPr/>
    </dgm:pt>
    <dgm:pt modelId="{D0D8937D-F3D9-4926-838B-D0ECE001DBAE}">
      <dgm:prSet/>
      <dgm:spPr/>
      <dgm:t>
        <a:bodyPr/>
        <a:lstStyle/>
        <a:p>
          <a:r>
            <a:rPr lang="zh-CN" altLang="en-US" dirty="0" smtClean="0"/>
            <a:t>副本集</a:t>
          </a:r>
          <a:endParaRPr lang="zh-CN" altLang="en-US" dirty="0"/>
        </a:p>
      </dgm:t>
    </dgm:pt>
    <dgm:pt modelId="{094F9EFE-2630-4985-96F7-9C5AEB9D6507}" type="parTrans" cxnId="{40449FFC-CED5-4D5F-AD21-17A3322E601B}">
      <dgm:prSet/>
      <dgm:spPr/>
    </dgm:pt>
    <dgm:pt modelId="{9B53DE9E-29F9-43B8-85D8-40F064C407F5}" type="sibTrans" cxnId="{40449FFC-CED5-4D5F-AD21-17A3322E601B}">
      <dgm:prSet/>
      <dgm:spPr/>
    </dgm:pt>
    <dgm:pt modelId="{F4781700-3520-45A3-97C0-09241FEC659F}" type="pres">
      <dgm:prSet presAssocID="{0540DFA1-1B80-4E67-A7FA-577D4533D94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33B192E-9B09-46BF-8EB9-FBE4CADEC5FF}" type="pres">
      <dgm:prSet presAssocID="{44DE30C6-E7B2-446C-9C83-A8F2FC1820D1}" presName="parentLin" presStyleCnt="0"/>
      <dgm:spPr/>
    </dgm:pt>
    <dgm:pt modelId="{9D87C040-29AE-4669-929C-4DBA8E4D79CC}" type="pres">
      <dgm:prSet presAssocID="{44DE30C6-E7B2-446C-9C83-A8F2FC1820D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B6D79AD3-6856-465F-9C02-6FBB3AD1CBD6}" type="pres">
      <dgm:prSet presAssocID="{44DE30C6-E7B2-446C-9C83-A8F2FC1820D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90DDC0-7C93-4118-A8F9-4FB22B1588D7}" type="pres">
      <dgm:prSet presAssocID="{44DE30C6-E7B2-446C-9C83-A8F2FC1820D1}" presName="negativeSpace" presStyleCnt="0"/>
      <dgm:spPr/>
    </dgm:pt>
    <dgm:pt modelId="{A83B532C-1CCA-4ADC-9473-6E06CEF390D2}" type="pres">
      <dgm:prSet presAssocID="{44DE30C6-E7B2-446C-9C83-A8F2FC1820D1}" presName="childText" presStyleLbl="conFgAcc1" presStyleIdx="0" presStyleCnt="2">
        <dgm:presLayoutVars>
          <dgm:bulletEnabled val="1"/>
        </dgm:presLayoutVars>
      </dgm:prSet>
      <dgm:spPr/>
    </dgm:pt>
    <dgm:pt modelId="{89C4753D-5609-4047-A2A8-3EE4935387FB}" type="pres">
      <dgm:prSet presAssocID="{002EC0CF-2EF2-41E9-A438-599C980A85D3}" presName="spaceBetweenRectangles" presStyleCnt="0"/>
      <dgm:spPr/>
    </dgm:pt>
    <dgm:pt modelId="{5BF45CD1-1964-4B70-9FF3-6A375C4C5FF9}" type="pres">
      <dgm:prSet presAssocID="{D0D8937D-F3D9-4926-838B-D0ECE001DBAE}" presName="parentLin" presStyleCnt="0"/>
      <dgm:spPr/>
    </dgm:pt>
    <dgm:pt modelId="{3F72DC59-E190-4D43-90D2-48B9681F718F}" type="pres">
      <dgm:prSet presAssocID="{D0D8937D-F3D9-4926-838B-D0ECE001DBAE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5D79EDCD-7960-4D74-9A98-EE5FFDCA7157}" type="pres">
      <dgm:prSet presAssocID="{D0D8937D-F3D9-4926-838B-D0ECE001DBA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3FCBA7-4096-4789-86CE-ED0C85F1DACE}" type="pres">
      <dgm:prSet presAssocID="{D0D8937D-F3D9-4926-838B-D0ECE001DBAE}" presName="negativeSpace" presStyleCnt="0"/>
      <dgm:spPr/>
    </dgm:pt>
    <dgm:pt modelId="{5E60CB79-FBE5-436A-A461-11D17DD8AB0F}" type="pres">
      <dgm:prSet presAssocID="{D0D8937D-F3D9-4926-838B-D0ECE001DBA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9FCE29E-CFFF-4EE0-8876-0C7DB41CDFB8}" type="presOf" srcId="{D0D8937D-F3D9-4926-838B-D0ECE001DBAE}" destId="{3F72DC59-E190-4D43-90D2-48B9681F718F}" srcOrd="0" destOrd="0" presId="urn:microsoft.com/office/officeart/2005/8/layout/list1"/>
    <dgm:cxn modelId="{17090920-8672-42D8-A1F4-7863E143841B}" type="presOf" srcId="{44DE30C6-E7B2-446C-9C83-A8F2FC1820D1}" destId="{9D87C040-29AE-4669-929C-4DBA8E4D79CC}" srcOrd="0" destOrd="0" presId="urn:microsoft.com/office/officeart/2005/8/layout/list1"/>
    <dgm:cxn modelId="{32A657D2-18AF-483F-8284-DA30A692D548}" type="presOf" srcId="{44DE30C6-E7B2-446C-9C83-A8F2FC1820D1}" destId="{B6D79AD3-6856-465F-9C02-6FBB3AD1CBD6}" srcOrd="1" destOrd="0" presId="urn:microsoft.com/office/officeart/2005/8/layout/list1"/>
    <dgm:cxn modelId="{6F1D615D-843D-4ADC-8BC8-8A0BC8405B65}" type="presOf" srcId="{0540DFA1-1B80-4E67-A7FA-577D4533D944}" destId="{F4781700-3520-45A3-97C0-09241FEC659F}" srcOrd="0" destOrd="0" presId="urn:microsoft.com/office/officeart/2005/8/layout/list1"/>
    <dgm:cxn modelId="{B833A73E-D35A-459A-88DD-BB0584FC1F6E}" type="presOf" srcId="{D0D8937D-F3D9-4926-838B-D0ECE001DBAE}" destId="{5D79EDCD-7960-4D74-9A98-EE5FFDCA7157}" srcOrd="1" destOrd="0" presId="urn:microsoft.com/office/officeart/2005/8/layout/list1"/>
    <dgm:cxn modelId="{40449FFC-CED5-4D5F-AD21-17A3322E601B}" srcId="{0540DFA1-1B80-4E67-A7FA-577D4533D944}" destId="{D0D8937D-F3D9-4926-838B-D0ECE001DBAE}" srcOrd="1" destOrd="0" parTransId="{094F9EFE-2630-4985-96F7-9C5AEB9D6507}" sibTransId="{9B53DE9E-29F9-43B8-85D8-40F064C407F5}"/>
    <dgm:cxn modelId="{3662E2C8-9C46-4BF2-97F0-527980D4C339}" srcId="{0540DFA1-1B80-4E67-A7FA-577D4533D944}" destId="{44DE30C6-E7B2-446C-9C83-A8F2FC1820D1}" srcOrd="0" destOrd="0" parTransId="{3737D2EC-E4FB-4573-8B63-64AAF2CF3E98}" sibTransId="{002EC0CF-2EF2-41E9-A438-599C980A85D3}"/>
    <dgm:cxn modelId="{DAC44015-1BB5-45CE-81F8-4150FE2A4880}" type="presParOf" srcId="{F4781700-3520-45A3-97C0-09241FEC659F}" destId="{433B192E-9B09-46BF-8EB9-FBE4CADEC5FF}" srcOrd="0" destOrd="0" presId="urn:microsoft.com/office/officeart/2005/8/layout/list1"/>
    <dgm:cxn modelId="{B2D75EF9-0AB3-425C-BF22-F139FAA54D62}" type="presParOf" srcId="{433B192E-9B09-46BF-8EB9-FBE4CADEC5FF}" destId="{9D87C040-29AE-4669-929C-4DBA8E4D79CC}" srcOrd="0" destOrd="0" presId="urn:microsoft.com/office/officeart/2005/8/layout/list1"/>
    <dgm:cxn modelId="{03F93026-D9CE-4926-AEDC-80C4B753965D}" type="presParOf" srcId="{433B192E-9B09-46BF-8EB9-FBE4CADEC5FF}" destId="{B6D79AD3-6856-465F-9C02-6FBB3AD1CBD6}" srcOrd="1" destOrd="0" presId="urn:microsoft.com/office/officeart/2005/8/layout/list1"/>
    <dgm:cxn modelId="{C3989C5D-ABF1-4D6E-A471-9F1E89094917}" type="presParOf" srcId="{F4781700-3520-45A3-97C0-09241FEC659F}" destId="{1190DDC0-7C93-4118-A8F9-4FB22B1588D7}" srcOrd="1" destOrd="0" presId="urn:microsoft.com/office/officeart/2005/8/layout/list1"/>
    <dgm:cxn modelId="{648F1AF6-4FD6-4547-AD93-88ABBCE9BA2A}" type="presParOf" srcId="{F4781700-3520-45A3-97C0-09241FEC659F}" destId="{A83B532C-1CCA-4ADC-9473-6E06CEF390D2}" srcOrd="2" destOrd="0" presId="urn:microsoft.com/office/officeart/2005/8/layout/list1"/>
    <dgm:cxn modelId="{0636D183-3A7F-4888-9742-E83EC8861862}" type="presParOf" srcId="{F4781700-3520-45A3-97C0-09241FEC659F}" destId="{89C4753D-5609-4047-A2A8-3EE4935387FB}" srcOrd="3" destOrd="0" presId="urn:microsoft.com/office/officeart/2005/8/layout/list1"/>
    <dgm:cxn modelId="{7EE4BAE0-80E5-49A9-836B-86D91B58BDCE}" type="presParOf" srcId="{F4781700-3520-45A3-97C0-09241FEC659F}" destId="{5BF45CD1-1964-4B70-9FF3-6A375C4C5FF9}" srcOrd="4" destOrd="0" presId="urn:microsoft.com/office/officeart/2005/8/layout/list1"/>
    <dgm:cxn modelId="{FB3F320F-779B-4AC2-99CE-95D39C0AF761}" type="presParOf" srcId="{5BF45CD1-1964-4B70-9FF3-6A375C4C5FF9}" destId="{3F72DC59-E190-4D43-90D2-48B9681F718F}" srcOrd="0" destOrd="0" presId="urn:microsoft.com/office/officeart/2005/8/layout/list1"/>
    <dgm:cxn modelId="{A5C90D0C-A4FD-4589-BEBF-58DF24DEDF27}" type="presParOf" srcId="{5BF45CD1-1964-4B70-9FF3-6A375C4C5FF9}" destId="{5D79EDCD-7960-4D74-9A98-EE5FFDCA7157}" srcOrd="1" destOrd="0" presId="urn:microsoft.com/office/officeart/2005/8/layout/list1"/>
    <dgm:cxn modelId="{701E01DE-635E-46E8-82C8-962514E70F2E}" type="presParOf" srcId="{F4781700-3520-45A3-97C0-09241FEC659F}" destId="{1D3FCBA7-4096-4789-86CE-ED0C85F1DACE}" srcOrd="5" destOrd="0" presId="urn:microsoft.com/office/officeart/2005/8/layout/list1"/>
    <dgm:cxn modelId="{52967582-ECF8-478D-9713-F44A4534E9FB}" type="presParOf" srcId="{F4781700-3520-45A3-97C0-09241FEC659F}" destId="{5E60CB79-FBE5-436A-A461-11D17DD8AB0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3B532C-1CCA-4ADC-9473-6E06CEF390D2}">
      <dsp:nvSpPr>
        <dsp:cNvPr id="0" name=""/>
        <dsp:cNvSpPr/>
      </dsp:nvSpPr>
      <dsp:spPr>
        <a:xfrm>
          <a:off x="0" y="720699"/>
          <a:ext cx="6096000" cy="118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79AD3-6856-465F-9C02-6FBB3AD1CBD6}">
      <dsp:nvSpPr>
        <dsp:cNvPr id="0" name=""/>
        <dsp:cNvSpPr/>
      </dsp:nvSpPr>
      <dsp:spPr>
        <a:xfrm>
          <a:off x="304800" y="26979"/>
          <a:ext cx="4267200" cy="1387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700" kern="1200" dirty="0" smtClean="0"/>
            <a:t>主从复制</a:t>
          </a:r>
          <a:endParaRPr lang="zh-CN" altLang="en-US" sz="4700" kern="1200" dirty="0"/>
        </a:p>
      </dsp:txBody>
      <dsp:txXfrm>
        <a:off x="304800" y="26979"/>
        <a:ext cx="4267200" cy="1387440"/>
      </dsp:txXfrm>
    </dsp:sp>
    <dsp:sp modelId="{5E60CB79-FBE5-436A-A461-11D17DD8AB0F}">
      <dsp:nvSpPr>
        <dsp:cNvPr id="0" name=""/>
        <dsp:cNvSpPr/>
      </dsp:nvSpPr>
      <dsp:spPr>
        <a:xfrm>
          <a:off x="0" y="2852620"/>
          <a:ext cx="6096000" cy="118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9EDCD-7960-4D74-9A98-EE5FFDCA7157}">
      <dsp:nvSpPr>
        <dsp:cNvPr id="0" name=""/>
        <dsp:cNvSpPr/>
      </dsp:nvSpPr>
      <dsp:spPr>
        <a:xfrm>
          <a:off x="304800" y="2158900"/>
          <a:ext cx="4267200" cy="1387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700" kern="1200" dirty="0" smtClean="0"/>
            <a:t>副本集</a:t>
          </a:r>
          <a:endParaRPr lang="zh-CN" altLang="en-US" sz="4700" kern="1200" dirty="0"/>
        </a:p>
      </dsp:txBody>
      <dsp:txXfrm>
        <a:off x="304800" y="2158900"/>
        <a:ext cx="4267200" cy="138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1842A-CECF-4263-A5A1-C8B80B6CD044}" type="datetimeFigureOut">
              <a:rPr lang="zh-CN" altLang="en-US" smtClean="0"/>
              <a:pPr/>
              <a:t>2012/8/17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CD067-C2C6-4230-B0C5-C9129A1D28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CD067-C2C6-4230-B0C5-C9129A1D28D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graphicFrame>
        <p:nvGraphicFramePr>
          <p:cNvPr id="9" name="图示 8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607408" y="21429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副本集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9233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6.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读写分离操作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扩展读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6.1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一般情况下作为副本的节点是不能进行数据库读操作的</a:t>
            </a:r>
            <a:endParaRPr lang="en-US" altLang="zh-CN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         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但是在读取密集型的系统中读写分离是十分必要的</a:t>
            </a:r>
            <a:endParaRPr lang="en-US" altLang="zh-CN" dirty="0" smtClean="0">
              <a:solidFill>
                <a:srgbClr val="FFFF00"/>
              </a:solidFill>
              <a:sym typeface="Wingdings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000240"/>
            <a:ext cx="51244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428596" y="3571876"/>
            <a:ext cx="8358246" cy="286232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    6.2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设置读写分离</a:t>
            </a:r>
            <a:endParaRPr lang="en-US" altLang="zh-CN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          slaveOkay :  true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          </a:t>
            </a:r>
            <a:r>
              <a:rPr lang="zh-CN" altLang="en-US" dirty="0" smtClean="0">
                <a:solidFill>
                  <a:srgbClr val="00B0F0"/>
                </a:solidFill>
                <a:sym typeface="Wingdings" pitchFamily="2" charset="2"/>
              </a:rPr>
              <a:t>很遗憾他在</a:t>
            </a:r>
            <a:r>
              <a:rPr lang="en-US" altLang="zh-CN" dirty="0" smtClean="0">
                <a:solidFill>
                  <a:srgbClr val="00B0F0"/>
                </a:solidFill>
                <a:sym typeface="Wingdings" pitchFamily="2" charset="2"/>
              </a:rPr>
              <a:t>shell</a:t>
            </a:r>
            <a:r>
              <a:rPr lang="zh-CN" altLang="en-US" dirty="0" smtClean="0">
                <a:solidFill>
                  <a:srgbClr val="00B0F0"/>
                </a:solidFill>
                <a:sym typeface="Wingdings" pitchFamily="2" charset="2"/>
              </a:rPr>
              <a:t>中无法掩饰</a:t>
            </a:r>
            <a:r>
              <a:rPr lang="en-US" altLang="zh-CN" dirty="0" smtClean="0">
                <a:solidFill>
                  <a:srgbClr val="00B0F0"/>
                </a:solidFill>
                <a:sym typeface="Wingdings" pitchFamily="2" charset="2"/>
              </a:rPr>
              <a:t>,</a:t>
            </a:r>
            <a:r>
              <a:rPr lang="zh-CN" altLang="en-US" dirty="0" smtClean="0">
                <a:solidFill>
                  <a:srgbClr val="00B0F0"/>
                </a:solidFill>
                <a:sym typeface="Wingdings" pitchFamily="2" charset="2"/>
              </a:rPr>
              <a:t>这个特性是被写到</a:t>
            </a:r>
            <a:r>
              <a:rPr lang="en-US" altLang="zh-CN" dirty="0" smtClean="0">
                <a:solidFill>
                  <a:srgbClr val="00B0F0"/>
                </a:solidFill>
                <a:sym typeface="Wingdings" pitchFamily="2" charset="2"/>
              </a:rPr>
              <a:t>mongoDB</a:t>
            </a:r>
            <a:r>
              <a:rPr lang="zh-CN" altLang="en-US" dirty="0" smtClean="0">
                <a:solidFill>
                  <a:srgbClr val="00B0F0"/>
                </a:solidFill>
                <a:sym typeface="Wingdings" pitchFamily="2" charset="2"/>
              </a:rPr>
              <a:t>的</a:t>
            </a:r>
            <a:endParaRPr lang="en-US" altLang="zh-CN" dirty="0" smtClean="0">
              <a:solidFill>
                <a:srgbClr val="00B0F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rgbClr val="00B0F0"/>
                </a:solidFill>
                <a:sym typeface="Wingdings" pitchFamily="2" charset="2"/>
              </a:rPr>
              <a:t>          </a:t>
            </a:r>
            <a:r>
              <a:rPr lang="zh-CN" altLang="en-US" dirty="0" smtClean="0">
                <a:solidFill>
                  <a:srgbClr val="00B0F0"/>
                </a:solidFill>
                <a:sym typeface="Wingdings" pitchFamily="2" charset="2"/>
              </a:rPr>
              <a:t>驱动程序中的</a:t>
            </a:r>
            <a:r>
              <a:rPr lang="en-US" altLang="zh-CN" dirty="0" smtClean="0">
                <a:solidFill>
                  <a:srgbClr val="00B0F0"/>
                </a:solidFill>
                <a:sym typeface="Wingdings" pitchFamily="2" charset="2"/>
              </a:rPr>
              <a:t>,</a:t>
            </a:r>
            <a:r>
              <a:rPr lang="zh-CN" altLang="en-US" dirty="0" smtClean="0">
                <a:solidFill>
                  <a:srgbClr val="00B0F0"/>
                </a:solidFill>
                <a:sym typeface="Wingdings" pitchFamily="2" charset="2"/>
              </a:rPr>
              <a:t>在</a:t>
            </a:r>
            <a:r>
              <a:rPr lang="en-US" altLang="zh-CN" dirty="0" smtClean="0">
                <a:solidFill>
                  <a:srgbClr val="00B0F0"/>
                </a:solidFill>
                <a:sym typeface="Wingdings" pitchFamily="2" charset="2"/>
              </a:rPr>
              <a:t>java</a:t>
            </a:r>
            <a:r>
              <a:rPr lang="zh-CN" altLang="en-US" dirty="0" smtClean="0">
                <a:solidFill>
                  <a:srgbClr val="00B0F0"/>
                </a:solidFill>
                <a:sym typeface="Wingdings" pitchFamily="2" charset="2"/>
              </a:rPr>
              <a:t>和</a:t>
            </a:r>
            <a:r>
              <a:rPr lang="en-US" altLang="zh-CN" dirty="0" smtClean="0">
                <a:solidFill>
                  <a:srgbClr val="00B0F0"/>
                </a:solidFill>
                <a:sym typeface="Wingdings" pitchFamily="2" charset="2"/>
              </a:rPr>
              <a:t>node</a:t>
            </a:r>
            <a:r>
              <a:rPr lang="zh-CN" altLang="en-US" dirty="0" smtClean="0">
                <a:solidFill>
                  <a:srgbClr val="00B0F0"/>
                </a:solidFill>
                <a:sym typeface="Wingdings" pitchFamily="2" charset="2"/>
              </a:rPr>
              <a:t>等其他语言中可以完成</a:t>
            </a:r>
            <a:endParaRPr lang="en-US" altLang="zh-CN" dirty="0" smtClean="0">
              <a:solidFill>
                <a:srgbClr val="00B0F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7.Oplog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    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他是被存储在本地数据库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local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中的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,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他的每一个文档保证这一个节点操作</a:t>
            </a:r>
            <a:endParaRPr lang="en-US" altLang="zh-CN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    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如果想故障恢复可以更彻底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oplog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可已经尽量设置大一些用来保存更多的操作</a:t>
            </a:r>
            <a:endParaRPr lang="en-US" altLang="zh-CN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    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信息</a:t>
            </a:r>
            <a:endParaRPr lang="en-US" altLang="zh-CN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    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改变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oplog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大小</a:t>
            </a:r>
            <a:endParaRPr lang="en-US" altLang="zh-CN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    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主库 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--master --oplogSize  </a:t>
            </a:r>
            <a:r>
              <a:rPr lang="en-US" altLang="zh-CN" i="1" dirty="0" smtClean="0">
                <a:solidFill>
                  <a:srgbClr val="FF0000"/>
                </a:solidFill>
                <a:sym typeface="Wingdings" pitchFamily="2" charset="2"/>
              </a:rPr>
              <a:t>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215206" y="21429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主从复制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主从复制是一个简单的数据库同步备份的集群技术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流程图: 磁盘 7"/>
          <p:cNvSpPr/>
          <p:nvPr/>
        </p:nvSpPr>
        <p:spPr>
          <a:xfrm>
            <a:off x="1000100" y="1785926"/>
            <a:ext cx="857256" cy="928694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000100" y="3714752"/>
            <a:ext cx="857256" cy="92869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8" idx="3"/>
            <a:endCxn id="9" idx="1"/>
          </p:cNvCxnSpPr>
          <p:nvPr/>
        </p:nvCxnSpPr>
        <p:spPr>
          <a:xfrm rot="5400000">
            <a:off x="928662" y="3214686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流程图: 磁盘 12"/>
          <p:cNvSpPr/>
          <p:nvPr/>
        </p:nvSpPr>
        <p:spPr>
          <a:xfrm>
            <a:off x="5572132" y="1785926"/>
            <a:ext cx="857256" cy="928694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</a:t>
            </a:r>
            <a:endParaRPr lang="zh-CN" altLang="en-US" dirty="0"/>
          </a:p>
        </p:txBody>
      </p:sp>
      <p:sp>
        <p:nvSpPr>
          <p:cNvPr id="14" name="流程图: 磁盘 13"/>
          <p:cNvSpPr/>
          <p:nvPr/>
        </p:nvSpPr>
        <p:spPr>
          <a:xfrm>
            <a:off x="7500958" y="3786190"/>
            <a:ext cx="857256" cy="92869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572132" y="3786190"/>
            <a:ext cx="857256" cy="92869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3857620" y="3786190"/>
            <a:ext cx="857256" cy="92869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3" idx="3"/>
            <a:endCxn id="16" idx="1"/>
          </p:cNvCxnSpPr>
          <p:nvPr/>
        </p:nvCxnSpPr>
        <p:spPr>
          <a:xfrm rot="5400000">
            <a:off x="4607719" y="2393149"/>
            <a:ext cx="1071570" cy="1714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5" idx="1"/>
          </p:cNvCxnSpPr>
          <p:nvPr/>
        </p:nvCxnSpPr>
        <p:spPr>
          <a:xfrm rot="5400000">
            <a:off x="5464975" y="3250405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3"/>
            <a:endCxn id="14" idx="1"/>
          </p:cNvCxnSpPr>
          <p:nvPr/>
        </p:nvCxnSpPr>
        <p:spPr>
          <a:xfrm rot="16200000" flipH="1">
            <a:off x="6429388" y="2285992"/>
            <a:ext cx="1071570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0034" y="4929198"/>
            <a:ext cx="8358246" cy="9233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1.1</a:t>
            </a:r>
            <a:r>
              <a:rPr lang="zh-CN" altLang="en-US" dirty="0" smtClean="0">
                <a:solidFill>
                  <a:srgbClr val="FFFF00"/>
                </a:solidFill>
              </a:rPr>
              <a:t>在数据库集群中要明确的知道谁是主服务器</a:t>
            </a:r>
            <a:r>
              <a:rPr lang="en-US" altLang="zh-CN" dirty="0" smtClean="0">
                <a:solidFill>
                  <a:srgbClr val="FFFF00"/>
                </a:solidFill>
              </a:rPr>
              <a:t>,</a:t>
            </a:r>
            <a:r>
              <a:rPr lang="zh-CN" altLang="en-US" dirty="0" smtClean="0">
                <a:solidFill>
                  <a:srgbClr val="FFFF00"/>
                </a:solidFill>
              </a:rPr>
              <a:t>主服务器只有一台</a:t>
            </a:r>
            <a:r>
              <a:rPr lang="en-US" altLang="zh-CN" dirty="0" smtClean="0">
                <a:solidFill>
                  <a:srgbClr val="FFFF00"/>
                </a:solidFill>
              </a:rPr>
              <a:t>.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1.2</a:t>
            </a:r>
            <a:r>
              <a:rPr lang="zh-CN" altLang="en-US" dirty="0" smtClean="0">
                <a:solidFill>
                  <a:srgbClr val="FFFF00"/>
                </a:solidFill>
              </a:rPr>
              <a:t>从服务器要知道自己的数据源也就是对于的主服务是谁</a:t>
            </a:r>
            <a:r>
              <a:rPr lang="en-US" altLang="zh-CN" dirty="0" smtClean="0">
                <a:solidFill>
                  <a:srgbClr val="FFFF00"/>
                </a:solidFill>
              </a:rPr>
              <a:t>.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1.3--master</a:t>
            </a:r>
            <a:r>
              <a:rPr lang="zh-CN" altLang="en-US" dirty="0" smtClean="0">
                <a:solidFill>
                  <a:srgbClr val="FFFF00"/>
                </a:solidFill>
              </a:rPr>
              <a:t>用来确定主服务器</a:t>
            </a:r>
            <a:r>
              <a:rPr lang="en-US" altLang="zh-CN" dirty="0" smtClean="0">
                <a:solidFill>
                  <a:srgbClr val="FFFF00"/>
                </a:solidFill>
              </a:rPr>
              <a:t>,--slave </a:t>
            </a:r>
            <a:r>
              <a:rPr lang="zh-CN" altLang="en-US" dirty="0" smtClean="0">
                <a:solidFill>
                  <a:srgbClr val="FFFF00"/>
                </a:solidFill>
              </a:rPr>
              <a:t>和 </a:t>
            </a:r>
            <a:r>
              <a:rPr lang="en-US" altLang="zh-CN" dirty="0" smtClean="0">
                <a:solidFill>
                  <a:srgbClr val="FFFF00"/>
                </a:solidFill>
              </a:rPr>
              <a:t>–source </a:t>
            </a:r>
            <a:r>
              <a:rPr lang="zh-CN" altLang="en-US" dirty="0" smtClean="0">
                <a:solidFill>
                  <a:srgbClr val="FFFF00"/>
                </a:solidFill>
              </a:rPr>
              <a:t>来控制曾服务器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215206" y="21429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主从复制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主从复制集群案例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1071538" y="1785926"/>
            <a:ext cx="1000132" cy="100013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</a:t>
            </a:r>
            <a:r>
              <a:rPr lang="en-US" altLang="zh-CN" dirty="0" smtClean="0"/>
              <a:t>8888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071538" y="4929198"/>
            <a:ext cx="1000132" cy="1000132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</a:t>
            </a:r>
            <a:r>
              <a:rPr lang="en-US" altLang="zh-CN" dirty="0" smtClean="0"/>
              <a:t>7777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8" idx="3"/>
            <a:endCxn id="9" idx="1"/>
          </p:cNvCxnSpPr>
          <p:nvPr/>
        </p:nvCxnSpPr>
        <p:spPr>
          <a:xfrm rot="5400000">
            <a:off x="500034" y="3857628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28860" y="1800043"/>
            <a:ext cx="6286544" cy="120032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dbpath = D:\sortware\mongod\01\8888   </a:t>
            </a:r>
            <a:r>
              <a:rPr lang="zh-CN" altLang="en-US" dirty="0" smtClean="0">
                <a:solidFill>
                  <a:srgbClr val="FFFF00"/>
                </a:solidFill>
              </a:rPr>
              <a:t>主数据库地址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port = 8888 </a:t>
            </a:r>
            <a:r>
              <a:rPr lang="zh-CN" altLang="en-US" dirty="0" smtClean="0">
                <a:solidFill>
                  <a:srgbClr val="FFFF00"/>
                </a:solidFill>
              </a:rPr>
              <a:t>主数据库端口号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bind_ip = 127.0.0.1 </a:t>
            </a:r>
            <a:r>
              <a:rPr lang="zh-CN" altLang="en-US" dirty="0" smtClean="0">
                <a:solidFill>
                  <a:srgbClr val="FFFF00"/>
                </a:solidFill>
              </a:rPr>
              <a:t>主数据库所在服务器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0000"/>
                </a:solidFill>
              </a:rPr>
              <a:t>master = true </a:t>
            </a:r>
            <a:r>
              <a:rPr lang="zh-CN" altLang="en-US" dirty="0" smtClean="0">
                <a:solidFill>
                  <a:srgbClr val="FF0000"/>
                </a:solidFill>
              </a:rPr>
              <a:t>确定我是主服务器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28860" y="4857760"/>
            <a:ext cx="6286544" cy="14773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dbpath = D:\sortware\mongod\01\7777   </a:t>
            </a:r>
            <a:r>
              <a:rPr lang="zh-CN" altLang="en-US" dirty="0" smtClean="0">
                <a:solidFill>
                  <a:srgbClr val="FFFF00"/>
                </a:solidFill>
              </a:rPr>
              <a:t>从数据库地址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port = 7777 </a:t>
            </a:r>
            <a:r>
              <a:rPr lang="zh-CN" altLang="en-US" dirty="0" smtClean="0">
                <a:solidFill>
                  <a:srgbClr val="FFFF00"/>
                </a:solidFill>
              </a:rPr>
              <a:t>从数据库端口号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bind_ip = 127.0.0.1 </a:t>
            </a:r>
            <a:r>
              <a:rPr lang="zh-CN" altLang="en-US" dirty="0" smtClean="0">
                <a:solidFill>
                  <a:srgbClr val="FFFF00"/>
                </a:solidFill>
              </a:rPr>
              <a:t>从数据库所在服务器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0000"/>
                </a:solidFill>
              </a:rPr>
              <a:t>source = 127.0.0.1:8888 </a:t>
            </a:r>
            <a:r>
              <a:rPr lang="zh-CN" altLang="en-US" dirty="0" smtClean="0">
                <a:solidFill>
                  <a:srgbClr val="FF0000"/>
                </a:solidFill>
              </a:rPr>
              <a:t>确定我数据库端口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0000"/>
                </a:solidFill>
              </a:rPr>
              <a:t>slave = true </a:t>
            </a:r>
            <a:r>
              <a:rPr lang="zh-CN" altLang="en-US" dirty="0" smtClean="0">
                <a:solidFill>
                  <a:srgbClr val="FF0000"/>
                </a:solidFill>
              </a:rPr>
              <a:t>确定自己是从服务器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215206" y="21429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主从复制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535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主从复制的其他设置项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--only  </a:t>
            </a:r>
            <a:r>
              <a:rPr lang="zh-CN" altLang="en-US" dirty="0" smtClean="0">
                <a:solidFill>
                  <a:srgbClr val="FFFF00"/>
                </a:solidFill>
              </a:rPr>
              <a:t>从节点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FFFF00"/>
                </a:solidFill>
              </a:rPr>
              <a:t>指定复制某个数据库</a:t>
            </a:r>
            <a:r>
              <a:rPr lang="en-US" altLang="zh-CN" dirty="0" smtClean="0">
                <a:solidFill>
                  <a:srgbClr val="FFFF00"/>
                </a:solidFill>
              </a:rPr>
              <a:t>,</a:t>
            </a:r>
            <a:r>
              <a:rPr lang="zh-CN" altLang="en-US" dirty="0" smtClean="0">
                <a:solidFill>
                  <a:srgbClr val="FFFF00"/>
                </a:solidFill>
              </a:rPr>
              <a:t>默认是复制全部数据库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</a:rPr>
              <a:t>--slavedelay  </a:t>
            </a:r>
            <a:r>
              <a:rPr lang="zh-CN" altLang="en-US" dirty="0" smtClean="0">
                <a:solidFill>
                  <a:srgbClr val="FFFF00"/>
                </a:solidFill>
              </a:rPr>
              <a:t>从节点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设置主数据库同步数据的延迟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单位是秒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--fastsync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从节点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以主数据库的节点快照为节点启动从数据库</a:t>
            </a:r>
            <a:endParaRPr lang="en-US" altLang="zh-CN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--autoresync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从节点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如果不同步则从新同步数据库</a:t>
            </a:r>
            <a:endParaRPr lang="en-US" altLang="zh-CN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--oplogSize 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主节点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设置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oplog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的大小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主节点操作记录存储到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local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的</a:t>
            </a:r>
            <a:r>
              <a:rPr lang="en-US" altLang="zh-CN" dirty="0" err="1" smtClean="0">
                <a:solidFill>
                  <a:srgbClr val="FFFF00"/>
                </a:solidFill>
                <a:sym typeface="Wingdings" pitchFamily="2" charset="2"/>
              </a:rPr>
              <a:t>oplog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中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利用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shell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动态添加和删除从节点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   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不难看出从节点中关于主节点的信息全部存到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local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的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sources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的集合中</a:t>
            </a:r>
            <a:endParaRPr lang="en-US" altLang="zh-CN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   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我们只要对集合进行操作就可以动态操作主从关系</a:t>
            </a:r>
            <a:endParaRPr lang="en-US" altLang="zh-CN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    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挂接主节点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: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操作之前只留下从数据库服务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    db.sources.insert({“host”:”127.0.0.1:8888”})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    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删除已经挂接的主节点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: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操作之前只留下从数据库服务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    db.sources.remove({“host”:”127.0.0.1:8888”})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3000372"/>
            <a:ext cx="61150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607408" y="21429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副本集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副本集概念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71472" y="1785926"/>
            <a:ext cx="2286016" cy="2286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磁盘 6"/>
          <p:cNvSpPr/>
          <p:nvPr/>
        </p:nvSpPr>
        <p:spPr>
          <a:xfrm>
            <a:off x="1428728" y="2000240"/>
            <a:ext cx="500066" cy="571504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</a:t>
            </a:r>
          </a:p>
          <a:p>
            <a:pPr algn="ctr"/>
            <a:r>
              <a:rPr lang="zh-CN" altLang="en-US" sz="1050" dirty="0" smtClean="0"/>
              <a:t>活跃</a:t>
            </a:r>
            <a:endParaRPr lang="zh-CN" altLang="en-US" sz="1050" dirty="0"/>
          </a:p>
        </p:txBody>
      </p:sp>
      <p:sp>
        <p:nvSpPr>
          <p:cNvPr id="8" name="流程图: 磁盘 7"/>
          <p:cNvSpPr/>
          <p:nvPr/>
        </p:nvSpPr>
        <p:spPr>
          <a:xfrm>
            <a:off x="1071538" y="3000372"/>
            <a:ext cx="500066" cy="571504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B</a:t>
            </a:r>
          </a:p>
          <a:p>
            <a:pPr algn="ctr"/>
            <a:r>
              <a:rPr lang="zh-CN" altLang="en-US" sz="1050" dirty="0" smtClean="0"/>
              <a:t>备份</a:t>
            </a:r>
            <a:endParaRPr lang="zh-CN" altLang="en-US" sz="1050" dirty="0"/>
          </a:p>
        </p:txBody>
      </p:sp>
      <p:sp>
        <p:nvSpPr>
          <p:cNvPr id="9" name="流程图: 磁盘 8"/>
          <p:cNvSpPr/>
          <p:nvPr/>
        </p:nvSpPr>
        <p:spPr>
          <a:xfrm>
            <a:off x="1857356" y="3000372"/>
            <a:ext cx="500066" cy="57150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</a:t>
            </a:r>
          </a:p>
          <a:p>
            <a:pPr algn="ctr"/>
            <a:r>
              <a:rPr lang="zh-CN" altLang="en-US" sz="1050" dirty="0" smtClean="0"/>
              <a:t>备份</a:t>
            </a:r>
            <a:endParaRPr lang="zh-CN" altLang="en-US" sz="1050" dirty="0"/>
          </a:p>
        </p:txBody>
      </p:sp>
      <p:cxnSp>
        <p:nvCxnSpPr>
          <p:cNvPr id="11" name="直接箭头连接符 10"/>
          <p:cNvCxnSpPr>
            <a:stCxn id="7" idx="3"/>
          </p:cNvCxnSpPr>
          <p:nvPr/>
        </p:nvCxnSpPr>
        <p:spPr>
          <a:xfrm rot="5400000">
            <a:off x="1303712" y="2625323"/>
            <a:ext cx="428628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9" idx="1"/>
          </p:cNvCxnSpPr>
          <p:nvPr/>
        </p:nvCxnSpPr>
        <p:spPr>
          <a:xfrm rot="16200000" flipH="1">
            <a:off x="1678761" y="2571744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428992" y="1785926"/>
            <a:ext cx="2286016" cy="2286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磁盘 14"/>
          <p:cNvSpPr/>
          <p:nvPr/>
        </p:nvSpPr>
        <p:spPr>
          <a:xfrm>
            <a:off x="4286248" y="2000240"/>
            <a:ext cx="500066" cy="571504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</a:t>
            </a:r>
          </a:p>
          <a:p>
            <a:pPr algn="ctr"/>
            <a:r>
              <a:rPr lang="zh-CN" altLang="en-US" sz="1050" dirty="0" smtClean="0"/>
              <a:t>故障</a:t>
            </a:r>
            <a:endParaRPr lang="zh-CN" altLang="en-US" sz="1050" dirty="0"/>
          </a:p>
        </p:txBody>
      </p:sp>
      <p:sp>
        <p:nvSpPr>
          <p:cNvPr id="16" name="流程图: 磁盘 15"/>
          <p:cNvSpPr/>
          <p:nvPr/>
        </p:nvSpPr>
        <p:spPr>
          <a:xfrm>
            <a:off x="3929058" y="3000372"/>
            <a:ext cx="500066" cy="571504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B</a:t>
            </a:r>
          </a:p>
          <a:p>
            <a:pPr algn="ctr"/>
            <a:r>
              <a:rPr lang="zh-CN" altLang="en-US" sz="1050" dirty="0" smtClean="0"/>
              <a:t>活跃</a:t>
            </a:r>
            <a:endParaRPr lang="zh-CN" altLang="en-US" sz="1050" dirty="0"/>
          </a:p>
        </p:txBody>
      </p:sp>
      <p:sp>
        <p:nvSpPr>
          <p:cNvPr id="17" name="流程图: 磁盘 16"/>
          <p:cNvSpPr/>
          <p:nvPr/>
        </p:nvSpPr>
        <p:spPr>
          <a:xfrm>
            <a:off x="4714876" y="3000372"/>
            <a:ext cx="500066" cy="57150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</a:t>
            </a:r>
          </a:p>
          <a:p>
            <a:pPr algn="ctr"/>
            <a:r>
              <a:rPr lang="zh-CN" altLang="en-US" sz="1050" dirty="0" smtClean="0"/>
              <a:t>备份</a:t>
            </a:r>
            <a:endParaRPr lang="zh-CN" altLang="en-US" sz="1050" dirty="0"/>
          </a:p>
        </p:txBody>
      </p:sp>
      <p:sp>
        <p:nvSpPr>
          <p:cNvPr id="20" name="乘号 19"/>
          <p:cNvSpPr/>
          <p:nvPr/>
        </p:nvSpPr>
        <p:spPr>
          <a:xfrm>
            <a:off x="4643438" y="2285992"/>
            <a:ext cx="285752" cy="285752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太阳形 20"/>
          <p:cNvSpPr/>
          <p:nvPr/>
        </p:nvSpPr>
        <p:spPr>
          <a:xfrm>
            <a:off x="1285852" y="1928802"/>
            <a:ext cx="285752" cy="285752"/>
          </a:xfrm>
          <a:prstGeom prst="su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太阳形 21"/>
          <p:cNvSpPr/>
          <p:nvPr/>
        </p:nvSpPr>
        <p:spPr>
          <a:xfrm>
            <a:off x="3786182" y="3000372"/>
            <a:ext cx="285752" cy="285752"/>
          </a:xfrm>
          <a:prstGeom prst="su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16" idx="4"/>
            <a:endCxn id="17" idx="2"/>
          </p:cNvCxnSpPr>
          <p:nvPr/>
        </p:nvCxnSpPr>
        <p:spPr>
          <a:xfrm>
            <a:off x="4429124" y="328612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215074" y="1785926"/>
            <a:ext cx="2286016" cy="2286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磁盘 25"/>
          <p:cNvSpPr/>
          <p:nvPr/>
        </p:nvSpPr>
        <p:spPr>
          <a:xfrm>
            <a:off x="7072330" y="2000240"/>
            <a:ext cx="500066" cy="571504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</a:t>
            </a:r>
          </a:p>
          <a:p>
            <a:pPr algn="ctr"/>
            <a:r>
              <a:rPr lang="zh-CN" altLang="en-US" sz="1050" dirty="0" smtClean="0"/>
              <a:t>备份</a:t>
            </a:r>
            <a:endParaRPr lang="zh-CN" altLang="en-US" sz="1050" dirty="0"/>
          </a:p>
        </p:txBody>
      </p:sp>
      <p:sp>
        <p:nvSpPr>
          <p:cNvPr id="27" name="流程图: 磁盘 26"/>
          <p:cNvSpPr/>
          <p:nvPr/>
        </p:nvSpPr>
        <p:spPr>
          <a:xfrm>
            <a:off x="6715140" y="3000372"/>
            <a:ext cx="500066" cy="571504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B</a:t>
            </a:r>
          </a:p>
          <a:p>
            <a:pPr algn="ctr"/>
            <a:r>
              <a:rPr lang="zh-CN" altLang="en-US" sz="1050" dirty="0" smtClean="0"/>
              <a:t>活跃</a:t>
            </a:r>
            <a:endParaRPr lang="zh-CN" altLang="en-US" sz="1050" dirty="0"/>
          </a:p>
        </p:txBody>
      </p:sp>
      <p:sp>
        <p:nvSpPr>
          <p:cNvPr id="28" name="流程图: 磁盘 27"/>
          <p:cNvSpPr/>
          <p:nvPr/>
        </p:nvSpPr>
        <p:spPr>
          <a:xfrm>
            <a:off x="7500958" y="3000372"/>
            <a:ext cx="500066" cy="57150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</a:t>
            </a:r>
          </a:p>
          <a:p>
            <a:pPr algn="ctr"/>
            <a:r>
              <a:rPr lang="zh-CN" altLang="en-US" sz="1050" dirty="0" smtClean="0"/>
              <a:t>备份</a:t>
            </a:r>
            <a:endParaRPr lang="zh-CN" altLang="en-US" sz="1050" dirty="0"/>
          </a:p>
        </p:txBody>
      </p:sp>
      <p:sp>
        <p:nvSpPr>
          <p:cNvPr id="30" name="太阳形 29"/>
          <p:cNvSpPr/>
          <p:nvPr/>
        </p:nvSpPr>
        <p:spPr>
          <a:xfrm>
            <a:off x="6572264" y="3000372"/>
            <a:ext cx="285752" cy="285752"/>
          </a:xfrm>
          <a:prstGeom prst="su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27" idx="4"/>
            <a:endCxn id="28" idx="2"/>
          </p:cNvCxnSpPr>
          <p:nvPr/>
        </p:nvCxnSpPr>
        <p:spPr>
          <a:xfrm>
            <a:off x="7215206" y="328612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4"/>
            <a:endCxn id="26" idx="3"/>
          </p:cNvCxnSpPr>
          <p:nvPr/>
        </p:nvCxnSpPr>
        <p:spPr>
          <a:xfrm flipV="1">
            <a:off x="7215206" y="2571744"/>
            <a:ext cx="107157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8596" y="4505934"/>
            <a:ext cx="8358246" cy="92333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1.1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第一张图表明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A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是活跃的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B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和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C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是用于备份的</a:t>
            </a:r>
            <a:endParaRPr lang="en-US" altLang="zh-CN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1.2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第二张图当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A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出现了故障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,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这时候集群根据权重算法推选出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B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为活跃的数据库</a:t>
            </a:r>
            <a:endParaRPr lang="en-US" altLang="zh-CN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1.3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第三张图当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A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恢复后他自动又会变为备份数据库</a:t>
            </a:r>
            <a:endParaRPr lang="en-US" altLang="zh-CN" dirty="0" smtClean="0">
              <a:solidFill>
                <a:srgbClr val="FFFF00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607408" y="21429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副本集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副本集概念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642910" y="2000240"/>
            <a:ext cx="500066" cy="571504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</a:t>
            </a:r>
          </a:p>
        </p:txBody>
      </p:sp>
      <p:sp>
        <p:nvSpPr>
          <p:cNvPr id="8" name="流程图: 磁盘 7"/>
          <p:cNvSpPr/>
          <p:nvPr/>
        </p:nvSpPr>
        <p:spPr>
          <a:xfrm>
            <a:off x="642910" y="3714752"/>
            <a:ext cx="500066" cy="571504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B</a:t>
            </a:r>
          </a:p>
        </p:txBody>
      </p:sp>
      <p:sp>
        <p:nvSpPr>
          <p:cNvPr id="9" name="流程图: 磁盘 8"/>
          <p:cNvSpPr/>
          <p:nvPr/>
        </p:nvSpPr>
        <p:spPr>
          <a:xfrm>
            <a:off x="642910" y="5500702"/>
            <a:ext cx="500066" cy="57150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28728" y="1714488"/>
            <a:ext cx="6858048" cy="120032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dbpath = D:\sortware\mongod\02\A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port = 1111  #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端口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bind_ip = 127.0.0.1 #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服务地址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replSet = child/127.0.0.1:2222 #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设定同伴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8728" y="3357562"/>
            <a:ext cx="6858048" cy="120032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dbpath = D:\sortware\mongod\02\B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port = 2222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bind_ip = 127.0.0.1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replSet = child/127.0.0.1:3333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28728" y="5072074"/>
            <a:ext cx="6858048" cy="120032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dbpath = D:\sortware\mongod\02\C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port = 3333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bind_ip = 127.0.0.1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replSet = child/127.0.0.1:1111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607408" y="21429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副本集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53553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初始化副本集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use admin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db.runCommand({"replSetInitiate":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   {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      "_id":'child',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       "members":[{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	        "_id":1,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		"host":"127.0.0.1:1111"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	    },{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		"_id":2,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		"host":"127.0.0.1:2222"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	    },{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		"_id":3,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		"host":"127.0.0.1:3333"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	    }]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    }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})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查看副本集状态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err="1" smtClean="0">
                <a:solidFill>
                  <a:srgbClr val="FFFF00"/>
                </a:solidFill>
                <a:sym typeface="Wingdings" pitchFamily="2" charset="2"/>
              </a:rPr>
              <a:t>rs.status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607408" y="21429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副本集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2.Shell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展示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481141"/>
            <a:ext cx="47148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8596" y="4000504"/>
            <a:ext cx="8358246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关掉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127.0.0.1:2222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再查看状态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4429132"/>
            <a:ext cx="53816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thinkpad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"/>
            <a:ext cx="9144000" cy="85725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607408" y="21429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bg1"/>
                </a:solidFill>
              </a:rPr>
              <a:t>副本集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995306"/>
            <a:ext cx="8358246" cy="39703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节点和初始化高级参数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     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standard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常规节点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: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参与投票有可能成为活跃节点</a:t>
            </a:r>
            <a:endParaRPr lang="en-US" altLang="zh-CN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     passive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副本节点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: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参与投票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,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但是不能成为活跃节点</a:t>
            </a:r>
            <a:endParaRPr lang="en-US" altLang="zh-CN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     arbiter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仲裁节点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: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只是参与投票不复制节点也不能成为活跃节点</a:t>
            </a:r>
            <a:endParaRPr lang="en-US" altLang="zh-CN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4.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高级参数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Priority  0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到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1000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之间 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,0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代表是</a:t>
            </a:r>
            <a:r>
              <a:rPr lang="zh-CN" altLang="en-US" smtClean="0">
                <a:solidFill>
                  <a:srgbClr val="FFFF00"/>
                </a:solidFill>
                <a:sym typeface="Wingdings" pitchFamily="2" charset="2"/>
              </a:rPr>
              <a:t>副本</a:t>
            </a:r>
            <a:r>
              <a:rPr lang="zh-CN" altLang="en-US" smtClean="0">
                <a:solidFill>
                  <a:srgbClr val="FFFF00"/>
                </a:solidFill>
                <a:sym typeface="Wingdings" pitchFamily="2" charset="2"/>
              </a:rPr>
              <a:t>节点 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,1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到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1000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是常规节点</a:t>
            </a:r>
            <a:endParaRPr lang="en-US" altLang="zh-CN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arbiterOnly : true 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仲裁节点</a:t>
            </a:r>
            <a:endParaRPr lang="en-US" altLang="zh-CN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342900" indent="-342900"/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用法</a:t>
            </a:r>
            <a:endParaRPr lang="en-US" altLang="zh-CN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members":[{</a:t>
            </a:r>
          </a:p>
          <a:p>
            <a:pPr marL="800100" lvl="1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"_id":1,</a:t>
            </a:r>
          </a:p>
          <a:p>
            <a:pPr marL="800100" lvl="1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"host":"127.0.0.1:1111“,</a:t>
            </a:r>
          </a:p>
          <a:p>
            <a:pPr marL="800100" lvl="1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arbiterOnly : true</a:t>
            </a:r>
          </a:p>
          <a:p>
            <a:pPr marL="342900" indent="-342900"/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}]”</a:t>
            </a:r>
          </a:p>
          <a:p>
            <a:pPr marL="342900" indent="-342900"/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5.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优先级相同时候仲裁组建的规则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1285852" y="5072074"/>
            <a:ext cx="714380" cy="571504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A</a:t>
            </a:r>
          </a:p>
          <a:p>
            <a:pPr algn="ctr"/>
            <a:r>
              <a:rPr lang="zh-CN" altLang="en-US" sz="1050" dirty="0" smtClean="0"/>
              <a:t>优先级</a:t>
            </a:r>
            <a:r>
              <a:rPr lang="en-US" altLang="zh-CN" sz="1050" dirty="0" smtClean="0"/>
              <a:t>1</a:t>
            </a:r>
            <a:endParaRPr lang="zh-CN" altLang="en-US" sz="1050" dirty="0"/>
          </a:p>
        </p:txBody>
      </p:sp>
      <p:sp>
        <p:nvSpPr>
          <p:cNvPr id="9" name="流程图: 磁盘 8"/>
          <p:cNvSpPr/>
          <p:nvPr/>
        </p:nvSpPr>
        <p:spPr>
          <a:xfrm>
            <a:off x="642910" y="6072206"/>
            <a:ext cx="714380" cy="571504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B</a:t>
            </a:r>
          </a:p>
          <a:p>
            <a:pPr algn="ctr"/>
            <a:r>
              <a:rPr lang="zh-CN" altLang="en-US" sz="1050" dirty="0" smtClean="0"/>
              <a:t>优先级</a:t>
            </a:r>
            <a:r>
              <a:rPr lang="en-US" altLang="zh-CN" sz="1050" dirty="0" smtClean="0"/>
              <a:t>1</a:t>
            </a:r>
            <a:endParaRPr lang="zh-CN" altLang="en-US" sz="1050" dirty="0"/>
          </a:p>
        </p:txBody>
      </p:sp>
      <p:sp>
        <p:nvSpPr>
          <p:cNvPr id="10" name="流程图: 磁盘 9"/>
          <p:cNvSpPr/>
          <p:nvPr/>
        </p:nvSpPr>
        <p:spPr>
          <a:xfrm>
            <a:off x="1857356" y="6072206"/>
            <a:ext cx="714380" cy="57150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</a:t>
            </a:r>
          </a:p>
          <a:p>
            <a:pPr algn="ctr"/>
            <a:r>
              <a:rPr lang="zh-CN" altLang="en-US" sz="1050" dirty="0" smtClean="0"/>
              <a:t>优先级</a:t>
            </a:r>
            <a:r>
              <a:rPr lang="en-US" altLang="zh-CN" sz="1050" dirty="0" smtClean="0"/>
              <a:t>1</a:t>
            </a:r>
            <a:endParaRPr lang="zh-CN" altLang="en-US" sz="1050" dirty="0"/>
          </a:p>
        </p:txBody>
      </p:sp>
      <p:cxnSp>
        <p:nvCxnSpPr>
          <p:cNvPr id="11" name="直接箭头连接符 10"/>
          <p:cNvCxnSpPr>
            <a:stCxn id="9" idx="4"/>
            <a:endCxn id="10" idx="2"/>
          </p:cNvCxnSpPr>
          <p:nvPr/>
        </p:nvCxnSpPr>
        <p:spPr>
          <a:xfrm>
            <a:off x="1357290" y="635795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乘号 14"/>
          <p:cNvSpPr/>
          <p:nvPr/>
        </p:nvSpPr>
        <p:spPr>
          <a:xfrm>
            <a:off x="1857356" y="5286388"/>
            <a:ext cx="357190" cy="357190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线形标注 1(带边框和强调线) 15"/>
          <p:cNvSpPr/>
          <p:nvPr/>
        </p:nvSpPr>
        <p:spPr>
          <a:xfrm>
            <a:off x="2857488" y="5143512"/>
            <a:ext cx="1214446" cy="285752"/>
          </a:xfrm>
          <a:prstGeom prst="accentBorderCallout1">
            <a:avLst>
              <a:gd name="adj1" fmla="val 18750"/>
              <a:gd name="adj2" fmla="val -8333"/>
              <a:gd name="adj3" fmla="val 326784"/>
              <a:gd name="adj4" fmla="val -5166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5</a:t>
            </a:r>
            <a:r>
              <a:rPr lang="zh-CN" altLang="en-US" sz="1100" dirty="0" smtClean="0"/>
              <a:t>秒前更新</a:t>
            </a:r>
            <a:endParaRPr lang="zh-CN" altLang="en-US" sz="1100" dirty="0"/>
          </a:p>
        </p:txBody>
      </p:sp>
      <p:sp>
        <p:nvSpPr>
          <p:cNvPr id="17" name="线形标注 1(带边框和强调线) 16"/>
          <p:cNvSpPr/>
          <p:nvPr/>
        </p:nvSpPr>
        <p:spPr>
          <a:xfrm>
            <a:off x="2857488" y="5643578"/>
            <a:ext cx="1214446" cy="285752"/>
          </a:xfrm>
          <a:prstGeom prst="accentBorderCallout1">
            <a:avLst>
              <a:gd name="adj1" fmla="val 18750"/>
              <a:gd name="adj2" fmla="val -8333"/>
              <a:gd name="adj3" fmla="val 146786"/>
              <a:gd name="adj4" fmla="val -149706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002060"/>
                </a:solidFill>
              </a:rPr>
              <a:t>1</a:t>
            </a:r>
            <a:r>
              <a:rPr lang="zh-CN" altLang="en-US" sz="1100" dirty="0" smtClean="0">
                <a:solidFill>
                  <a:srgbClr val="002060"/>
                </a:solidFill>
              </a:rPr>
              <a:t>秒前更新</a:t>
            </a:r>
            <a:endParaRPr lang="zh-CN" altLang="en-US" sz="1100" dirty="0">
              <a:solidFill>
                <a:srgbClr val="002060"/>
              </a:solidFill>
            </a:endParaRPr>
          </a:p>
        </p:txBody>
      </p:sp>
      <p:sp>
        <p:nvSpPr>
          <p:cNvPr id="18" name="太阳形 17"/>
          <p:cNvSpPr/>
          <p:nvPr/>
        </p:nvSpPr>
        <p:spPr>
          <a:xfrm>
            <a:off x="571472" y="6143644"/>
            <a:ext cx="285752" cy="285752"/>
          </a:xfrm>
          <a:prstGeom prst="su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772</Words>
  <Application>Microsoft Office PowerPoint</Application>
  <PresentationFormat>全屏显示(4:3)</PresentationFormat>
  <Paragraphs>147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yunfengcheng</dc:creator>
  <cp:lastModifiedBy>yunfengcheng</cp:lastModifiedBy>
  <cp:revision>2268</cp:revision>
  <dcterms:created xsi:type="dcterms:W3CDTF">2012-07-18T09:22:35Z</dcterms:created>
  <dcterms:modified xsi:type="dcterms:W3CDTF">2012-08-17T12:51:21Z</dcterms:modified>
</cp:coreProperties>
</file>