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08"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40DFA1-1B80-4E67-A7FA-577D4533D944}"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zh-CN" altLang="en-US"/>
        </a:p>
      </dgm:t>
    </dgm:pt>
    <dgm:pt modelId="{5E1427C7-B9F8-419E-AA2C-E79587EEAA7A}">
      <dgm:prSet phldrT="[文本]"/>
      <dgm:spPr/>
      <dgm:t>
        <a:bodyPr/>
        <a:lstStyle/>
        <a:p>
          <a:r>
            <a:rPr lang="en-US" altLang="zh-CN" dirty="0" smtClean="0"/>
            <a:t>Find </a:t>
          </a:r>
          <a:r>
            <a:rPr lang="zh-CN" altLang="en-US" dirty="0" smtClean="0"/>
            <a:t>详讲</a:t>
          </a:r>
          <a:endParaRPr lang="zh-CN" altLang="en-US" dirty="0"/>
        </a:p>
      </dgm:t>
    </dgm:pt>
    <dgm:pt modelId="{F4AE3B22-7484-4979-90BD-F83B48CA59B0}" type="parTrans" cxnId="{3ABD3CC4-217F-4CBB-AB56-FDB9389A508A}">
      <dgm:prSet/>
      <dgm:spPr/>
      <dgm:t>
        <a:bodyPr/>
        <a:lstStyle/>
        <a:p>
          <a:endParaRPr lang="zh-CN" altLang="en-US"/>
        </a:p>
      </dgm:t>
    </dgm:pt>
    <dgm:pt modelId="{92E16A15-3631-4CC7-8A92-1DB2F2CB942D}" type="sibTrans" cxnId="{3ABD3CC4-217F-4CBB-AB56-FDB9389A508A}">
      <dgm:prSet/>
      <dgm:spPr/>
      <dgm:t>
        <a:bodyPr/>
        <a:lstStyle/>
        <a:p>
          <a:endParaRPr lang="zh-CN" altLang="en-US"/>
        </a:p>
      </dgm:t>
    </dgm:pt>
    <dgm:pt modelId="{94B3EDFF-490F-43DF-9A62-41382DAF9D98}">
      <dgm:prSet phldrT="[文本]"/>
      <dgm:spPr/>
      <dgm:t>
        <a:bodyPr/>
        <a:lstStyle/>
        <a:p>
          <a:r>
            <a:rPr lang="zh-CN" altLang="en-US" dirty="0" smtClean="0"/>
            <a:t>分页与排序</a:t>
          </a:r>
          <a:endParaRPr lang="zh-CN" altLang="en-US" dirty="0"/>
        </a:p>
      </dgm:t>
    </dgm:pt>
    <dgm:pt modelId="{B007AC62-A587-4F6D-A61D-E3BAC71AE3B7}" type="parTrans" cxnId="{74AED4F1-29EF-40D1-982A-C272972C4D3A}">
      <dgm:prSet/>
      <dgm:spPr/>
      <dgm:t>
        <a:bodyPr/>
        <a:lstStyle/>
        <a:p>
          <a:endParaRPr lang="zh-CN" altLang="en-US"/>
        </a:p>
      </dgm:t>
    </dgm:pt>
    <dgm:pt modelId="{31FD6492-A2E2-4832-857E-40EFFFDDDCE2}" type="sibTrans" cxnId="{74AED4F1-29EF-40D1-982A-C272972C4D3A}">
      <dgm:prSet/>
      <dgm:spPr/>
      <dgm:t>
        <a:bodyPr/>
        <a:lstStyle/>
        <a:p>
          <a:endParaRPr lang="zh-CN" altLang="en-US"/>
        </a:p>
      </dgm:t>
    </dgm:pt>
    <dgm:pt modelId="{CAF34F4D-6CF4-47D0-87B8-30348ED5C9FF}">
      <dgm:prSet phldrT="[文本]"/>
      <dgm:spPr/>
      <dgm:t>
        <a:bodyPr/>
        <a:lstStyle/>
        <a:p>
          <a:r>
            <a:rPr lang="zh-CN" altLang="en-US" dirty="0" smtClean="0"/>
            <a:t>游标和其他知识</a:t>
          </a:r>
          <a:endParaRPr lang="zh-CN" altLang="en-US" dirty="0"/>
        </a:p>
      </dgm:t>
    </dgm:pt>
    <dgm:pt modelId="{AFE832AE-EA8E-4B43-84CC-882A19CBAA1E}" type="parTrans" cxnId="{BBC91707-8512-4646-B700-0C3CB99F948B}">
      <dgm:prSet/>
      <dgm:spPr/>
      <dgm:t>
        <a:bodyPr/>
        <a:lstStyle/>
        <a:p>
          <a:endParaRPr lang="zh-CN" altLang="en-US"/>
        </a:p>
      </dgm:t>
    </dgm:pt>
    <dgm:pt modelId="{B02C4141-1E70-4505-B874-E438199076DC}" type="sibTrans" cxnId="{BBC91707-8512-4646-B700-0C3CB99F948B}">
      <dgm:prSet/>
      <dgm:spPr/>
      <dgm:t>
        <a:bodyPr/>
        <a:lstStyle/>
        <a:p>
          <a:endParaRPr lang="zh-CN" altLang="en-US"/>
        </a:p>
      </dgm:t>
    </dgm:pt>
    <dgm:pt modelId="{F4781700-3520-45A3-97C0-09241FEC659F}" type="pres">
      <dgm:prSet presAssocID="{0540DFA1-1B80-4E67-A7FA-577D4533D944}" presName="linear" presStyleCnt="0">
        <dgm:presLayoutVars>
          <dgm:dir/>
          <dgm:animLvl val="lvl"/>
          <dgm:resizeHandles val="exact"/>
        </dgm:presLayoutVars>
      </dgm:prSet>
      <dgm:spPr/>
      <dgm:t>
        <a:bodyPr/>
        <a:lstStyle/>
        <a:p>
          <a:endParaRPr lang="zh-CN" altLang="en-US"/>
        </a:p>
      </dgm:t>
    </dgm:pt>
    <dgm:pt modelId="{2FDA771F-B788-4C30-8762-2E8EE1ADDCEE}" type="pres">
      <dgm:prSet presAssocID="{5E1427C7-B9F8-419E-AA2C-E79587EEAA7A}" presName="parentLin" presStyleCnt="0"/>
      <dgm:spPr/>
    </dgm:pt>
    <dgm:pt modelId="{C971FD80-F3C1-4A0D-B8C3-FBA4B7228129}" type="pres">
      <dgm:prSet presAssocID="{5E1427C7-B9F8-419E-AA2C-E79587EEAA7A}" presName="parentLeftMargin" presStyleLbl="node1" presStyleIdx="0" presStyleCnt="3"/>
      <dgm:spPr/>
      <dgm:t>
        <a:bodyPr/>
        <a:lstStyle/>
        <a:p>
          <a:endParaRPr lang="zh-CN" altLang="en-US"/>
        </a:p>
      </dgm:t>
    </dgm:pt>
    <dgm:pt modelId="{9881EE31-A3B9-4B0F-A1E2-5B8E2351E8E7}" type="pres">
      <dgm:prSet presAssocID="{5E1427C7-B9F8-419E-AA2C-E79587EEAA7A}" presName="parentText" presStyleLbl="node1" presStyleIdx="0" presStyleCnt="3">
        <dgm:presLayoutVars>
          <dgm:chMax val="0"/>
          <dgm:bulletEnabled val="1"/>
        </dgm:presLayoutVars>
      </dgm:prSet>
      <dgm:spPr/>
      <dgm:t>
        <a:bodyPr/>
        <a:lstStyle/>
        <a:p>
          <a:endParaRPr lang="zh-CN" altLang="en-US"/>
        </a:p>
      </dgm:t>
    </dgm:pt>
    <dgm:pt modelId="{4EB7D6FA-83AF-4971-8FAC-136CF9F0DAD3}" type="pres">
      <dgm:prSet presAssocID="{5E1427C7-B9F8-419E-AA2C-E79587EEAA7A}" presName="negativeSpace" presStyleCnt="0"/>
      <dgm:spPr/>
    </dgm:pt>
    <dgm:pt modelId="{48948441-BC89-4B59-90DE-CE8A53378A1D}" type="pres">
      <dgm:prSet presAssocID="{5E1427C7-B9F8-419E-AA2C-E79587EEAA7A}" presName="childText" presStyleLbl="conFgAcc1" presStyleIdx="0" presStyleCnt="3">
        <dgm:presLayoutVars>
          <dgm:bulletEnabled val="1"/>
        </dgm:presLayoutVars>
      </dgm:prSet>
      <dgm:spPr/>
    </dgm:pt>
    <dgm:pt modelId="{3D742870-0906-419A-9E45-5665B245C09A}" type="pres">
      <dgm:prSet presAssocID="{92E16A15-3631-4CC7-8A92-1DB2F2CB942D}" presName="spaceBetweenRectangles" presStyleCnt="0"/>
      <dgm:spPr/>
    </dgm:pt>
    <dgm:pt modelId="{601EE2C1-D21D-4C8C-8C65-F6817E9F5BCC}" type="pres">
      <dgm:prSet presAssocID="{94B3EDFF-490F-43DF-9A62-41382DAF9D98}" presName="parentLin" presStyleCnt="0"/>
      <dgm:spPr/>
    </dgm:pt>
    <dgm:pt modelId="{8DC737AE-B647-478D-84E2-77F5D696D8A0}" type="pres">
      <dgm:prSet presAssocID="{94B3EDFF-490F-43DF-9A62-41382DAF9D98}" presName="parentLeftMargin" presStyleLbl="node1" presStyleIdx="0" presStyleCnt="3"/>
      <dgm:spPr/>
      <dgm:t>
        <a:bodyPr/>
        <a:lstStyle/>
        <a:p>
          <a:endParaRPr lang="zh-CN" altLang="en-US"/>
        </a:p>
      </dgm:t>
    </dgm:pt>
    <dgm:pt modelId="{003A4F48-EC2E-4B79-ACF6-B9D1E514690E}" type="pres">
      <dgm:prSet presAssocID="{94B3EDFF-490F-43DF-9A62-41382DAF9D98}" presName="parentText" presStyleLbl="node1" presStyleIdx="1" presStyleCnt="3">
        <dgm:presLayoutVars>
          <dgm:chMax val="0"/>
          <dgm:bulletEnabled val="1"/>
        </dgm:presLayoutVars>
      </dgm:prSet>
      <dgm:spPr/>
      <dgm:t>
        <a:bodyPr/>
        <a:lstStyle/>
        <a:p>
          <a:endParaRPr lang="zh-CN" altLang="en-US"/>
        </a:p>
      </dgm:t>
    </dgm:pt>
    <dgm:pt modelId="{F489DC94-A5B4-47E6-AB52-B95A716B14D8}" type="pres">
      <dgm:prSet presAssocID="{94B3EDFF-490F-43DF-9A62-41382DAF9D98}" presName="negativeSpace" presStyleCnt="0"/>
      <dgm:spPr/>
    </dgm:pt>
    <dgm:pt modelId="{6206BEB0-DBFA-4CAE-A3B3-9609E9EEA00E}" type="pres">
      <dgm:prSet presAssocID="{94B3EDFF-490F-43DF-9A62-41382DAF9D98}" presName="childText" presStyleLbl="conFgAcc1" presStyleIdx="1" presStyleCnt="3">
        <dgm:presLayoutVars>
          <dgm:bulletEnabled val="1"/>
        </dgm:presLayoutVars>
      </dgm:prSet>
      <dgm:spPr/>
    </dgm:pt>
    <dgm:pt modelId="{C5BBF4BA-F48E-48F8-9CB8-1FCDCDE015B8}" type="pres">
      <dgm:prSet presAssocID="{31FD6492-A2E2-4832-857E-40EFFFDDDCE2}" presName="spaceBetweenRectangles" presStyleCnt="0"/>
      <dgm:spPr/>
    </dgm:pt>
    <dgm:pt modelId="{BB0BE1D8-8C21-4603-85E5-5E4EF0535D93}" type="pres">
      <dgm:prSet presAssocID="{CAF34F4D-6CF4-47D0-87B8-30348ED5C9FF}" presName="parentLin" presStyleCnt="0"/>
      <dgm:spPr/>
    </dgm:pt>
    <dgm:pt modelId="{CC7A55F6-A383-4504-BF9C-3DD7BFC7083B}" type="pres">
      <dgm:prSet presAssocID="{CAF34F4D-6CF4-47D0-87B8-30348ED5C9FF}" presName="parentLeftMargin" presStyleLbl="node1" presStyleIdx="1" presStyleCnt="3"/>
      <dgm:spPr/>
      <dgm:t>
        <a:bodyPr/>
        <a:lstStyle/>
        <a:p>
          <a:endParaRPr lang="zh-CN" altLang="en-US"/>
        </a:p>
      </dgm:t>
    </dgm:pt>
    <dgm:pt modelId="{66EB4D87-85AA-4CA1-A0D4-E7C61676419A}" type="pres">
      <dgm:prSet presAssocID="{CAF34F4D-6CF4-47D0-87B8-30348ED5C9FF}" presName="parentText" presStyleLbl="node1" presStyleIdx="2" presStyleCnt="3">
        <dgm:presLayoutVars>
          <dgm:chMax val="0"/>
          <dgm:bulletEnabled val="1"/>
        </dgm:presLayoutVars>
      </dgm:prSet>
      <dgm:spPr/>
      <dgm:t>
        <a:bodyPr/>
        <a:lstStyle/>
        <a:p>
          <a:endParaRPr lang="zh-CN" altLang="en-US"/>
        </a:p>
      </dgm:t>
    </dgm:pt>
    <dgm:pt modelId="{68861ADC-F973-48F7-9AC8-E4C8BEBB566D}" type="pres">
      <dgm:prSet presAssocID="{CAF34F4D-6CF4-47D0-87B8-30348ED5C9FF}" presName="negativeSpace" presStyleCnt="0"/>
      <dgm:spPr/>
    </dgm:pt>
    <dgm:pt modelId="{2381DFB7-0AAD-42A1-87B9-C539C41AAE7E}" type="pres">
      <dgm:prSet presAssocID="{CAF34F4D-6CF4-47D0-87B8-30348ED5C9FF}" presName="childText" presStyleLbl="conFgAcc1" presStyleIdx="2" presStyleCnt="3">
        <dgm:presLayoutVars>
          <dgm:bulletEnabled val="1"/>
        </dgm:presLayoutVars>
      </dgm:prSet>
      <dgm:spPr/>
    </dgm:pt>
  </dgm:ptLst>
  <dgm:cxnLst>
    <dgm:cxn modelId="{26AF8525-6E6E-40A0-9A02-B76B5EF9C506}" type="presOf" srcId="{5E1427C7-B9F8-419E-AA2C-E79587EEAA7A}" destId="{C971FD80-F3C1-4A0D-B8C3-FBA4B7228129}" srcOrd="0" destOrd="0" presId="urn:microsoft.com/office/officeart/2005/8/layout/list1"/>
    <dgm:cxn modelId="{BBC91707-8512-4646-B700-0C3CB99F948B}" srcId="{0540DFA1-1B80-4E67-A7FA-577D4533D944}" destId="{CAF34F4D-6CF4-47D0-87B8-30348ED5C9FF}" srcOrd="2" destOrd="0" parTransId="{AFE832AE-EA8E-4B43-84CC-882A19CBAA1E}" sibTransId="{B02C4141-1E70-4505-B874-E438199076DC}"/>
    <dgm:cxn modelId="{3ABD3CC4-217F-4CBB-AB56-FDB9389A508A}" srcId="{0540DFA1-1B80-4E67-A7FA-577D4533D944}" destId="{5E1427C7-B9F8-419E-AA2C-E79587EEAA7A}" srcOrd="0" destOrd="0" parTransId="{F4AE3B22-7484-4979-90BD-F83B48CA59B0}" sibTransId="{92E16A15-3631-4CC7-8A92-1DB2F2CB942D}"/>
    <dgm:cxn modelId="{A780228F-0320-493F-9CCA-5BE3AE1C8EF6}" type="presOf" srcId="{94B3EDFF-490F-43DF-9A62-41382DAF9D98}" destId="{8DC737AE-B647-478D-84E2-77F5D696D8A0}" srcOrd="0" destOrd="0" presId="urn:microsoft.com/office/officeart/2005/8/layout/list1"/>
    <dgm:cxn modelId="{74AED4F1-29EF-40D1-982A-C272972C4D3A}" srcId="{0540DFA1-1B80-4E67-A7FA-577D4533D944}" destId="{94B3EDFF-490F-43DF-9A62-41382DAF9D98}" srcOrd="1" destOrd="0" parTransId="{B007AC62-A587-4F6D-A61D-E3BAC71AE3B7}" sibTransId="{31FD6492-A2E2-4832-857E-40EFFFDDDCE2}"/>
    <dgm:cxn modelId="{D88E9E5A-83AC-455A-B9EF-1271F1F25204}" type="presOf" srcId="{94B3EDFF-490F-43DF-9A62-41382DAF9D98}" destId="{003A4F48-EC2E-4B79-ACF6-B9D1E514690E}" srcOrd="1" destOrd="0" presId="urn:microsoft.com/office/officeart/2005/8/layout/list1"/>
    <dgm:cxn modelId="{0295756F-FC11-4FE2-ACD0-777E5A0C260B}" type="presOf" srcId="{CAF34F4D-6CF4-47D0-87B8-30348ED5C9FF}" destId="{66EB4D87-85AA-4CA1-A0D4-E7C61676419A}" srcOrd="1" destOrd="0" presId="urn:microsoft.com/office/officeart/2005/8/layout/list1"/>
    <dgm:cxn modelId="{AE80444A-AEDC-4EF4-8C1E-A22DA18835EE}" type="presOf" srcId="{5E1427C7-B9F8-419E-AA2C-E79587EEAA7A}" destId="{9881EE31-A3B9-4B0F-A1E2-5B8E2351E8E7}" srcOrd="1" destOrd="0" presId="urn:microsoft.com/office/officeart/2005/8/layout/list1"/>
    <dgm:cxn modelId="{6F1D615D-843D-4ADC-8BC8-8A0BC8405B65}" type="presOf" srcId="{0540DFA1-1B80-4E67-A7FA-577D4533D944}" destId="{F4781700-3520-45A3-97C0-09241FEC659F}" srcOrd="0" destOrd="0" presId="urn:microsoft.com/office/officeart/2005/8/layout/list1"/>
    <dgm:cxn modelId="{D9353E4E-E4D8-481E-86AB-AB8BE9DAAF2C}" type="presOf" srcId="{CAF34F4D-6CF4-47D0-87B8-30348ED5C9FF}" destId="{CC7A55F6-A383-4504-BF9C-3DD7BFC7083B}" srcOrd="0" destOrd="0" presId="urn:microsoft.com/office/officeart/2005/8/layout/list1"/>
    <dgm:cxn modelId="{22750D06-F950-4D07-9C01-224CEB141246}" type="presParOf" srcId="{F4781700-3520-45A3-97C0-09241FEC659F}" destId="{2FDA771F-B788-4C30-8762-2E8EE1ADDCEE}" srcOrd="0" destOrd="0" presId="urn:microsoft.com/office/officeart/2005/8/layout/list1"/>
    <dgm:cxn modelId="{8BB6F5B5-6DB4-4160-A751-4840519441C1}" type="presParOf" srcId="{2FDA771F-B788-4C30-8762-2E8EE1ADDCEE}" destId="{C971FD80-F3C1-4A0D-B8C3-FBA4B7228129}" srcOrd="0" destOrd="0" presId="urn:microsoft.com/office/officeart/2005/8/layout/list1"/>
    <dgm:cxn modelId="{3035ED2B-C9F2-49B1-B825-B4153D9DDB93}" type="presParOf" srcId="{2FDA771F-B788-4C30-8762-2E8EE1ADDCEE}" destId="{9881EE31-A3B9-4B0F-A1E2-5B8E2351E8E7}" srcOrd="1" destOrd="0" presId="urn:microsoft.com/office/officeart/2005/8/layout/list1"/>
    <dgm:cxn modelId="{A001FB42-817E-4741-A823-D6560701CEA0}" type="presParOf" srcId="{F4781700-3520-45A3-97C0-09241FEC659F}" destId="{4EB7D6FA-83AF-4971-8FAC-136CF9F0DAD3}" srcOrd="1" destOrd="0" presId="urn:microsoft.com/office/officeart/2005/8/layout/list1"/>
    <dgm:cxn modelId="{14B29EB7-A84F-4C7B-B4A0-CF06E265781F}" type="presParOf" srcId="{F4781700-3520-45A3-97C0-09241FEC659F}" destId="{48948441-BC89-4B59-90DE-CE8A53378A1D}" srcOrd="2" destOrd="0" presId="urn:microsoft.com/office/officeart/2005/8/layout/list1"/>
    <dgm:cxn modelId="{82EE133F-3EA4-4918-A753-E62CBA1D0594}" type="presParOf" srcId="{F4781700-3520-45A3-97C0-09241FEC659F}" destId="{3D742870-0906-419A-9E45-5665B245C09A}" srcOrd="3" destOrd="0" presId="urn:microsoft.com/office/officeart/2005/8/layout/list1"/>
    <dgm:cxn modelId="{1C39A85F-7EFE-4DB1-9073-25721B49FA81}" type="presParOf" srcId="{F4781700-3520-45A3-97C0-09241FEC659F}" destId="{601EE2C1-D21D-4C8C-8C65-F6817E9F5BCC}" srcOrd="4" destOrd="0" presId="urn:microsoft.com/office/officeart/2005/8/layout/list1"/>
    <dgm:cxn modelId="{22A20F5B-D8DB-4BF7-A99B-2A9638E52464}" type="presParOf" srcId="{601EE2C1-D21D-4C8C-8C65-F6817E9F5BCC}" destId="{8DC737AE-B647-478D-84E2-77F5D696D8A0}" srcOrd="0" destOrd="0" presId="urn:microsoft.com/office/officeart/2005/8/layout/list1"/>
    <dgm:cxn modelId="{3FBF9D2D-A5FE-4DF3-8892-32EBC8DCC2AA}" type="presParOf" srcId="{601EE2C1-D21D-4C8C-8C65-F6817E9F5BCC}" destId="{003A4F48-EC2E-4B79-ACF6-B9D1E514690E}" srcOrd="1" destOrd="0" presId="urn:microsoft.com/office/officeart/2005/8/layout/list1"/>
    <dgm:cxn modelId="{367B857D-7671-4B8B-A287-B3ACE887B631}" type="presParOf" srcId="{F4781700-3520-45A3-97C0-09241FEC659F}" destId="{F489DC94-A5B4-47E6-AB52-B95A716B14D8}" srcOrd="5" destOrd="0" presId="urn:microsoft.com/office/officeart/2005/8/layout/list1"/>
    <dgm:cxn modelId="{AE1934BF-585A-4D50-81EF-7A1CF1248D7C}" type="presParOf" srcId="{F4781700-3520-45A3-97C0-09241FEC659F}" destId="{6206BEB0-DBFA-4CAE-A3B3-9609E9EEA00E}" srcOrd="6" destOrd="0" presId="urn:microsoft.com/office/officeart/2005/8/layout/list1"/>
    <dgm:cxn modelId="{756EF25B-86DC-4461-91DC-EDB4D750A62F}" type="presParOf" srcId="{F4781700-3520-45A3-97C0-09241FEC659F}" destId="{C5BBF4BA-F48E-48F8-9CB8-1FCDCDE015B8}" srcOrd="7" destOrd="0" presId="urn:microsoft.com/office/officeart/2005/8/layout/list1"/>
    <dgm:cxn modelId="{F2C0407A-67F9-43F6-AC94-C248B27065D4}" type="presParOf" srcId="{F4781700-3520-45A3-97C0-09241FEC659F}" destId="{BB0BE1D8-8C21-4603-85E5-5E4EF0535D93}" srcOrd="8" destOrd="0" presId="urn:microsoft.com/office/officeart/2005/8/layout/list1"/>
    <dgm:cxn modelId="{47EF12D1-D43C-4E64-B6F0-E5EA100066D8}" type="presParOf" srcId="{BB0BE1D8-8C21-4603-85E5-5E4EF0535D93}" destId="{CC7A55F6-A383-4504-BF9C-3DD7BFC7083B}" srcOrd="0" destOrd="0" presId="urn:microsoft.com/office/officeart/2005/8/layout/list1"/>
    <dgm:cxn modelId="{A36BA9EB-47CD-40B1-BAC7-22547006BEA4}" type="presParOf" srcId="{BB0BE1D8-8C21-4603-85E5-5E4EF0535D93}" destId="{66EB4D87-85AA-4CA1-A0D4-E7C61676419A}" srcOrd="1" destOrd="0" presId="urn:microsoft.com/office/officeart/2005/8/layout/list1"/>
    <dgm:cxn modelId="{EB87D494-6D8A-4CEE-9935-5945B22ECAFB}" type="presParOf" srcId="{F4781700-3520-45A3-97C0-09241FEC659F}" destId="{68861ADC-F973-48F7-9AC8-E4C8BEBB566D}" srcOrd="9" destOrd="0" presId="urn:microsoft.com/office/officeart/2005/8/layout/list1"/>
    <dgm:cxn modelId="{713E383E-7BA1-4957-ABF2-C6823F1B37D9}" type="presParOf" srcId="{F4781700-3520-45A3-97C0-09241FEC659F}" destId="{2381DFB7-0AAD-42A1-87B9-C539C41AAE7E}"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8948441-BC89-4B59-90DE-CE8A53378A1D}">
      <dsp:nvSpPr>
        <dsp:cNvPr id="0" name=""/>
        <dsp:cNvSpPr/>
      </dsp:nvSpPr>
      <dsp:spPr>
        <a:xfrm>
          <a:off x="0" y="464019"/>
          <a:ext cx="6096000" cy="7812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1EE31-A3B9-4B0F-A1E2-5B8E2351E8E7}">
      <dsp:nvSpPr>
        <dsp:cNvPr id="0" name=""/>
        <dsp:cNvSpPr/>
      </dsp:nvSpPr>
      <dsp:spPr>
        <a:xfrm>
          <a:off x="304800" y="6459"/>
          <a:ext cx="4267200" cy="91512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altLang="zh-CN" sz="3100" kern="1200" dirty="0" smtClean="0"/>
            <a:t>Find </a:t>
          </a:r>
          <a:r>
            <a:rPr lang="zh-CN" altLang="en-US" sz="3100" kern="1200" dirty="0" smtClean="0"/>
            <a:t>详讲</a:t>
          </a:r>
          <a:endParaRPr lang="zh-CN" altLang="en-US" sz="3100" kern="1200" dirty="0"/>
        </a:p>
      </dsp:txBody>
      <dsp:txXfrm>
        <a:off x="304800" y="6459"/>
        <a:ext cx="4267200" cy="915120"/>
      </dsp:txXfrm>
    </dsp:sp>
    <dsp:sp modelId="{6206BEB0-DBFA-4CAE-A3B3-9609E9EEA00E}">
      <dsp:nvSpPr>
        <dsp:cNvPr id="0" name=""/>
        <dsp:cNvSpPr/>
      </dsp:nvSpPr>
      <dsp:spPr>
        <a:xfrm>
          <a:off x="0" y="1870179"/>
          <a:ext cx="6096000" cy="7812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3A4F48-EC2E-4B79-ACF6-B9D1E514690E}">
      <dsp:nvSpPr>
        <dsp:cNvPr id="0" name=""/>
        <dsp:cNvSpPr/>
      </dsp:nvSpPr>
      <dsp:spPr>
        <a:xfrm>
          <a:off x="304800" y="1412619"/>
          <a:ext cx="4267200" cy="91512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分页与排序</a:t>
          </a:r>
          <a:endParaRPr lang="zh-CN" altLang="en-US" sz="3100" kern="1200" dirty="0"/>
        </a:p>
      </dsp:txBody>
      <dsp:txXfrm>
        <a:off x="304800" y="1412619"/>
        <a:ext cx="4267200" cy="915120"/>
      </dsp:txXfrm>
    </dsp:sp>
    <dsp:sp modelId="{2381DFB7-0AAD-42A1-87B9-C539C41AAE7E}">
      <dsp:nvSpPr>
        <dsp:cNvPr id="0" name=""/>
        <dsp:cNvSpPr/>
      </dsp:nvSpPr>
      <dsp:spPr>
        <a:xfrm>
          <a:off x="0" y="3276340"/>
          <a:ext cx="6096000" cy="7812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EB4D87-85AA-4CA1-A0D4-E7C61676419A}">
      <dsp:nvSpPr>
        <dsp:cNvPr id="0" name=""/>
        <dsp:cNvSpPr/>
      </dsp:nvSpPr>
      <dsp:spPr>
        <a:xfrm>
          <a:off x="304800" y="2818780"/>
          <a:ext cx="4267200" cy="91512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游标和其他知识</a:t>
          </a:r>
          <a:endParaRPr lang="zh-CN" altLang="en-US" sz="3100" kern="1200" dirty="0"/>
        </a:p>
      </dsp:txBody>
      <dsp:txXfrm>
        <a:off x="304800" y="2818780"/>
        <a:ext cx="4267200" cy="915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2012/8/8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2012/8/8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2012/8/8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graphicFrame>
        <p:nvGraphicFramePr>
          <p:cNvPr id="9" name="图示 8"/>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6643702" y="214290"/>
            <a:ext cx="2339102" cy="461665"/>
          </a:xfrm>
          <a:prstGeom prst="rect">
            <a:avLst/>
          </a:prstGeom>
        </p:spPr>
        <p:txBody>
          <a:bodyPr wrap="none">
            <a:spAutoFit/>
          </a:bodyPr>
          <a:lstStyle/>
          <a:p>
            <a:pPr lvl="0"/>
            <a:r>
              <a:rPr lang="zh-CN" altLang="en-US" sz="2400" b="1" dirty="0" smtClean="0">
                <a:solidFill>
                  <a:schemeClr val="bg1"/>
                </a:solidFill>
              </a:rPr>
              <a:t>游标和其他知识</a:t>
            </a:r>
            <a:endParaRPr lang="zh-CN" altLang="en-US" sz="2400" b="1" dirty="0">
              <a:solidFill>
                <a:schemeClr val="bg1"/>
              </a:solidFill>
            </a:endParaRPr>
          </a:p>
        </p:txBody>
      </p:sp>
      <p:sp>
        <p:nvSpPr>
          <p:cNvPr id="5" name="TextBox 4"/>
          <p:cNvSpPr txBox="1"/>
          <p:nvPr/>
        </p:nvSpPr>
        <p:spPr>
          <a:xfrm>
            <a:off x="428596" y="995306"/>
            <a:ext cx="8358246" cy="2031325"/>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1.</a:t>
            </a:r>
            <a:r>
              <a:rPr lang="zh-CN" altLang="en-US" dirty="0" smtClean="0">
                <a:solidFill>
                  <a:schemeClr val="bg1"/>
                </a:solidFill>
              </a:rPr>
              <a:t>游标</a:t>
            </a:r>
          </a:p>
          <a:p>
            <a:pPr marL="342900" indent="-342900"/>
            <a:r>
              <a:rPr lang="en-US" altLang="zh-CN" dirty="0" smtClean="0">
                <a:solidFill>
                  <a:srgbClr val="FFFF00"/>
                </a:solidFill>
              </a:rPr>
              <a:t>    </a:t>
            </a:r>
            <a:r>
              <a:rPr lang="zh-CN" altLang="en-US" dirty="0" smtClean="0">
                <a:solidFill>
                  <a:srgbClr val="FFFF00"/>
                </a:solidFill>
              </a:rPr>
              <a:t>利用游标遍历查询数据</a:t>
            </a:r>
            <a:endParaRPr lang="en-US" altLang="zh-CN" dirty="0" smtClean="0">
              <a:solidFill>
                <a:srgbClr val="FFFF00"/>
              </a:solidFill>
            </a:endParaRPr>
          </a:p>
          <a:p>
            <a:pPr marL="342900" indent="-342900"/>
            <a:r>
              <a:rPr lang="en-US" altLang="zh-CN" dirty="0" smtClean="0">
                <a:solidFill>
                  <a:srgbClr val="FFFF00"/>
                </a:solidFill>
              </a:rPr>
              <a:t>    var  persons = db.persons.find();</a:t>
            </a:r>
          </a:p>
          <a:p>
            <a:pPr marL="342900" indent="-342900"/>
            <a:r>
              <a:rPr lang="en-US" altLang="zh-CN" dirty="0" smtClean="0">
                <a:solidFill>
                  <a:srgbClr val="FFFF00"/>
                </a:solidFill>
              </a:rPr>
              <a:t>    while(persons.hasNext()){</a:t>
            </a:r>
          </a:p>
          <a:p>
            <a:pPr marL="342900" indent="-342900"/>
            <a:r>
              <a:rPr lang="en-US" altLang="zh-CN" dirty="0" smtClean="0">
                <a:solidFill>
                  <a:srgbClr val="FFFF00"/>
                </a:solidFill>
              </a:rPr>
              <a:t>	    obj = persons.next();</a:t>
            </a:r>
          </a:p>
          <a:p>
            <a:pPr marL="342900" indent="-342900"/>
            <a:r>
              <a:rPr lang="en-US" altLang="zh-CN" dirty="0" smtClean="0">
                <a:solidFill>
                  <a:srgbClr val="FFFF00"/>
                </a:solidFill>
              </a:rPr>
              <a:t>          print(obj.name)</a:t>
            </a:r>
          </a:p>
          <a:p>
            <a:pPr marL="342900" indent="-342900"/>
            <a:r>
              <a:rPr lang="en-US" altLang="zh-CN" dirty="0" smtClean="0">
                <a:solidFill>
                  <a:srgbClr val="FFFF00"/>
                </a:solidFill>
              </a:rPr>
              <a:t>     } </a:t>
            </a:r>
          </a:p>
        </p:txBody>
      </p:sp>
      <p:graphicFrame>
        <p:nvGraphicFramePr>
          <p:cNvPr id="6" name="表格 5"/>
          <p:cNvGraphicFramePr>
            <a:graphicFrameLocks noGrp="1"/>
          </p:cNvGraphicFramePr>
          <p:nvPr/>
        </p:nvGraphicFramePr>
        <p:xfrm>
          <a:off x="428596" y="3286124"/>
          <a:ext cx="5143537" cy="2595880"/>
        </p:xfrm>
        <a:graphic>
          <a:graphicData uri="http://schemas.openxmlformats.org/drawingml/2006/table">
            <a:tbl>
              <a:tblPr firstRow="1" bandRow="1">
                <a:tableStyleId>{D7AC3CCA-C797-4891-BE02-D94E43425B78}</a:tableStyleId>
              </a:tblPr>
              <a:tblGrid>
                <a:gridCol w="1812632"/>
                <a:gridCol w="1812632"/>
                <a:gridCol w="1518273"/>
              </a:tblGrid>
              <a:tr h="370840">
                <a:tc>
                  <a:txBody>
                    <a:bodyPr/>
                    <a:lstStyle/>
                    <a:p>
                      <a:pPr algn="ctr"/>
                      <a:r>
                        <a:rPr lang="en-US" altLang="zh-CN" dirty="0" smtClean="0"/>
                        <a:t>_id</a:t>
                      </a:r>
                      <a:endParaRPr lang="zh-CN" altLang="en-US" dirty="0"/>
                    </a:p>
                  </a:txBody>
                  <a:tcPr anchor="ctr"/>
                </a:tc>
                <a:tc>
                  <a:txBody>
                    <a:bodyPr/>
                    <a:lstStyle/>
                    <a:p>
                      <a:pPr algn="ctr"/>
                      <a:r>
                        <a:rPr lang="en-US" altLang="zh-CN" dirty="0" smtClean="0"/>
                        <a:t>name</a:t>
                      </a:r>
                      <a:endParaRPr lang="zh-CN" altLang="en-US" dirty="0"/>
                    </a:p>
                  </a:txBody>
                  <a:tcPr anchor="ctr"/>
                </a:tc>
                <a:tc>
                  <a:txBody>
                    <a:bodyPr/>
                    <a:lstStyle/>
                    <a:p>
                      <a:pPr algn="ctr"/>
                      <a:r>
                        <a:rPr lang="en-US" altLang="zh-CN" dirty="0" smtClean="0"/>
                        <a:t>Age</a:t>
                      </a:r>
                      <a:endParaRPr lang="zh-CN" altLang="en-US" dirty="0"/>
                    </a:p>
                  </a:txBody>
                  <a:tcPr anchor="ctr"/>
                </a:tc>
              </a:tr>
              <a:tr h="370840">
                <a:tc>
                  <a:txBody>
                    <a:bodyPr/>
                    <a:lstStyle/>
                    <a:p>
                      <a:pPr algn="ctr"/>
                      <a:r>
                        <a:rPr lang="en-US" altLang="zh-CN" dirty="0" smtClean="0"/>
                        <a:t>001</a:t>
                      </a:r>
                      <a:endParaRPr lang="zh-CN" altLang="en-US" dirty="0"/>
                    </a:p>
                  </a:txBody>
                  <a:tcPr anchor="ctr"/>
                </a:tc>
                <a:tc>
                  <a:txBody>
                    <a:bodyPr/>
                    <a:lstStyle/>
                    <a:p>
                      <a:pPr algn="ctr"/>
                      <a:r>
                        <a:rPr lang="en-US" altLang="zh-CN" dirty="0" smtClean="0"/>
                        <a:t>Jim</a:t>
                      </a:r>
                      <a:endParaRPr lang="zh-CN" altLang="en-US" dirty="0"/>
                    </a:p>
                  </a:txBody>
                  <a:tcPr anchor="ctr"/>
                </a:tc>
                <a:tc>
                  <a:txBody>
                    <a:bodyPr/>
                    <a:lstStyle/>
                    <a:p>
                      <a:pPr algn="ctr"/>
                      <a:r>
                        <a:rPr lang="en-US" altLang="zh-CN" dirty="0" smtClean="0"/>
                        <a:t>25</a:t>
                      </a:r>
                      <a:endParaRPr lang="zh-CN" altLang="en-US" dirty="0"/>
                    </a:p>
                  </a:txBody>
                  <a:tcPr anchor="ctr"/>
                </a:tc>
              </a:tr>
              <a:tr h="370840">
                <a:tc>
                  <a:txBody>
                    <a:bodyPr/>
                    <a:lstStyle/>
                    <a:p>
                      <a:pPr algn="ctr"/>
                      <a:r>
                        <a:rPr lang="en-US" altLang="zh-CN" dirty="0" smtClean="0"/>
                        <a:t>002</a:t>
                      </a:r>
                      <a:endParaRPr lang="zh-CN" altLang="en-US" dirty="0"/>
                    </a:p>
                  </a:txBody>
                  <a:tcPr anchor="ctr"/>
                </a:tc>
                <a:tc>
                  <a:txBody>
                    <a:bodyPr/>
                    <a:lstStyle/>
                    <a:p>
                      <a:pPr algn="ctr"/>
                      <a:r>
                        <a:rPr lang="en-US" altLang="zh-CN" dirty="0" smtClean="0"/>
                        <a:t>tom</a:t>
                      </a:r>
                      <a:endParaRPr lang="zh-CN" altLang="en-US" dirty="0"/>
                    </a:p>
                  </a:txBody>
                  <a:tcPr anchor="ctr"/>
                </a:tc>
                <a:tc>
                  <a:txBody>
                    <a:bodyPr/>
                    <a:lstStyle/>
                    <a:p>
                      <a:pPr algn="ctr"/>
                      <a:r>
                        <a:rPr lang="en-US" altLang="zh-CN" dirty="0" smtClean="0"/>
                        <a:t>34</a:t>
                      </a:r>
                      <a:endParaRPr lang="zh-CN" altLang="en-US" dirty="0"/>
                    </a:p>
                  </a:txBody>
                  <a:tcPr anchor="ctr"/>
                </a:tc>
              </a:tr>
              <a:tr h="370840">
                <a:tc>
                  <a:txBody>
                    <a:bodyPr/>
                    <a:lstStyle/>
                    <a:p>
                      <a:pPr algn="ctr"/>
                      <a:r>
                        <a:rPr lang="en-US" altLang="zh-CN" dirty="0" smtClean="0"/>
                        <a:t>003</a:t>
                      </a:r>
                      <a:endParaRPr lang="zh-CN" altLang="en-US" dirty="0"/>
                    </a:p>
                  </a:txBody>
                  <a:tcPr anchor="ctr"/>
                </a:tc>
                <a:tc>
                  <a:txBody>
                    <a:bodyPr/>
                    <a:lstStyle/>
                    <a:p>
                      <a:pPr algn="ctr"/>
                      <a:r>
                        <a:rPr lang="en-US" altLang="zh-CN" dirty="0" smtClean="0"/>
                        <a:t>Lilli</a:t>
                      </a:r>
                      <a:endParaRPr lang="zh-CN" altLang="en-US" dirty="0"/>
                    </a:p>
                  </a:txBody>
                  <a:tcPr anchor="ctr"/>
                </a:tc>
                <a:tc>
                  <a:txBody>
                    <a:bodyPr/>
                    <a:lstStyle/>
                    <a:p>
                      <a:pPr algn="ctr"/>
                      <a:r>
                        <a:rPr lang="en-US" altLang="zh-CN" dirty="0" smtClean="0"/>
                        <a:t>21</a:t>
                      </a:r>
                      <a:endParaRPr lang="zh-CN" altLang="en-US" dirty="0"/>
                    </a:p>
                  </a:txBody>
                  <a:tcPr anchor="ctr"/>
                </a:tc>
              </a:tr>
              <a:tr h="370840">
                <a:tc>
                  <a:txBody>
                    <a:bodyPr/>
                    <a:lstStyle/>
                    <a:p>
                      <a:pPr algn="ctr"/>
                      <a:r>
                        <a:rPr lang="en-US" altLang="zh-CN" dirty="0" smtClean="0"/>
                        <a:t>004</a:t>
                      </a:r>
                      <a:endParaRPr lang="zh-CN" altLang="en-US" dirty="0"/>
                    </a:p>
                  </a:txBody>
                  <a:tcPr anchor="ctr"/>
                </a:tc>
                <a:tc>
                  <a:txBody>
                    <a:bodyPr/>
                    <a:lstStyle/>
                    <a:p>
                      <a:pPr algn="ctr"/>
                      <a:r>
                        <a:rPr lang="en-US" altLang="zh-CN" dirty="0" smtClean="0"/>
                        <a:t>zhangsan</a:t>
                      </a:r>
                      <a:endParaRPr lang="zh-CN" altLang="en-US" dirty="0"/>
                    </a:p>
                  </a:txBody>
                  <a:tcPr anchor="ctr"/>
                </a:tc>
                <a:tc>
                  <a:txBody>
                    <a:bodyPr/>
                    <a:lstStyle/>
                    <a:p>
                      <a:pPr algn="ctr"/>
                      <a:r>
                        <a:rPr lang="en-US" altLang="zh-CN" dirty="0" smtClean="0"/>
                        <a:t>23</a:t>
                      </a:r>
                      <a:endParaRPr lang="zh-CN" altLang="en-US" dirty="0"/>
                    </a:p>
                  </a:txBody>
                  <a:tcPr anchor="ctr"/>
                </a:tc>
              </a:tr>
              <a:tr h="370840">
                <a:tc>
                  <a:txBody>
                    <a:bodyPr/>
                    <a:lstStyle/>
                    <a:p>
                      <a:pPr algn="ctr"/>
                      <a:r>
                        <a:rPr lang="en-US" altLang="zh-CN" dirty="0" smtClean="0"/>
                        <a:t>005</a:t>
                      </a:r>
                      <a:endParaRPr lang="zh-CN" altLang="en-US" dirty="0"/>
                    </a:p>
                  </a:txBody>
                  <a:tcPr anchor="ctr"/>
                </a:tc>
                <a:tc>
                  <a:txBody>
                    <a:bodyPr/>
                    <a:lstStyle/>
                    <a:p>
                      <a:pPr algn="ctr"/>
                      <a:r>
                        <a:rPr lang="en-US" altLang="zh-CN" dirty="0" smtClean="0"/>
                        <a:t>wangwu</a:t>
                      </a:r>
                      <a:endParaRPr lang="zh-CN" altLang="en-US" dirty="0"/>
                    </a:p>
                  </a:txBody>
                  <a:tcPr anchor="ctr"/>
                </a:tc>
                <a:tc>
                  <a:txBody>
                    <a:bodyPr/>
                    <a:lstStyle/>
                    <a:p>
                      <a:pPr algn="ctr"/>
                      <a:r>
                        <a:rPr lang="en-US" altLang="zh-CN" dirty="0" smtClean="0"/>
                        <a:t>26</a:t>
                      </a:r>
                      <a:endParaRPr lang="zh-CN" altLang="en-US" dirty="0"/>
                    </a:p>
                  </a:txBody>
                  <a:tcPr anchor="ctr"/>
                </a:tc>
              </a:tr>
              <a:tr h="370840">
                <a:tc>
                  <a:txBody>
                    <a:bodyPr/>
                    <a:lstStyle/>
                    <a:p>
                      <a:pPr algn="ctr"/>
                      <a:r>
                        <a:rPr lang="en-US" altLang="zh-CN" dirty="0" smtClean="0"/>
                        <a:t>006</a:t>
                      </a:r>
                      <a:endParaRPr lang="zh-CN" altLang="en-US" dirty="0"/>
                    </a:p>
                  </a:txBody>
                  <a:tcPr anchor="ctr"/>
                </a:tc>
                <a:tc>
                  <a:txBody>
                    <a:bodyPr/>
                    <a:lstStyle/>
                    <a:p>
                      <a:pPr algn="ctr"/>
                      <a:r>
                        <a:rPr lang="en-US" altLang="zh-CN" dirty="0" smtClean="0"/>
                        <a:t>zhaoliu</a:t>
                      </a:r>
                      <a:endParaRPr lang="zh-CN" altLang="en-US" dirty="0"/>
                    </a:p>
                  </a:txBody>
                  <a:tcPr anchor="ctr"/>
                </a:tc>
                <a:tc>
                  <a:txBody>
                    <a:bodyPr/>
                    <a:lstStyle/>
                    <a:p>
                      <a:pPr algn="ctr"/>
                      <a:r>
                        <a:rPr lang="en-US" altLang="zh-CN" dirty="0" smtClean="0"/>
                        <a:t>29</a:t>
                      </a:r>
                      <a:endParaRPr lang="zh-CN" altLang="en-US" dirty="0"/>
                    </a:p>
                  </a:txBody>
                  <a:tcPr anchor="ctr"/>
                </a:tc>
              </a:tr>
            </a:tbl>
          </a:graphicData>
        </a:graphic>
      </p:graphicFrame>
      <p:sp>
        <p:nvSpPr>
          <p:cNvPr id="7" name="左箭头 6"/>
          <p:cNvSpPr/>
          <p:nvPr/>
        </p:nvSpPr>
        <p:spPr>
          <a:xfrm>
            <a:off x="5786446" y="3714752"/>
            <a:ext cx="1214446" cy="285752"/>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4" name="左箭头 13"/>
          <p:cNvSpPr/>
          <p:nvPr/>
        </p:nvSpPr>
        <p:spPr>
          <a:xfrm>
            <a:off x="5786446" y="5572140"/>
            <a:ext cx="1214446" cy="285752"/>
          </a:xfrm>
          <a:prstGeom prst="lef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15" name="TextBox 14"/>
          <p:cNvSpPr txBox="1"/>
          <p:nvPr/>
        </p:nvSpPr>
        <p:spPr>
          <a:xfrm>
            <a:off x="5832187" y="6072206"/>
            <a:ext cx="2954655" cy="646331"/>
          </a:xfrm>
          <a:prstGeom prst="rect">
            <a:avLst/>
          </a:prstGeom>
          <a:solidFill>
            <a:schemeClr val="bg2">
              <a:lumMod val="90000"/>
            </a:schemeClr>
          </a:solidFill>
          <a:ln>
            <a:solidFill>
              <a:schemeClr val="tx1">
                <a:lumMod val="65000"/>
                <a:lumOff val="35000"/>
              </a:schemeClr>
            </a:solidFill>
          </a:ln>
        </p:spPr>
        <p:txBody>
          <a:bodyPr wrap="none" rtlCol="0">
            <a:spAutoFit/>
          </a:bodyPr>
          <a:lstStyle/>
          <a:p>
            <a:r>
              <a:rPr lang="zh-CN" altLang="en-US" dirty="0" smtClean="0"/>
              <a:t>游标到了底部就会释放资源</a:t>
            </a:r>
            <a:endParaRPr lang="en-US" altLang="zh-CN" dirty="0" smtClean="0"/>
          </a:p>
          <a:p>
            <a:r>
              <a:rPr lang="zh-CN" altLang="en-US" dirty="0" smtClean="0"/>
              <a:t>不能再读取了</a:t>
            </a:r>
            <a:r>
              <a:rPr lang="en-US" altLang="zh-CN" dirty="0" smtClean="0"/>
              <a:t>.</a:t>
            </a:r>
            <a:endParaRPr lang="zh-CN" altLang="en-US" dirty="0"/>
          </a:p>
        </p:txBody>
      </p:sp>
      <p:cxnSp>
        <p:nvCxnSpPr>
          <p:cNvPr id="19" name="直接连接符 18"/>
          <p:cNvCxnSpPr/>
          <p:nvPr/>
        </p:nvCxnSpPr>
        <p:spPr>
          <a:xfrm>
            <a:off x="5929322" y="4214818"/>
            <a:ext cx="928694" cy="1588"/>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a:off x="5929322" y="4572008"/>
            <a:ext cx="928694" cy="1588"/>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a:off x="5929322" y="4929198"/>
            <a:ext cx="928694" cy="1588"/>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a:off x="5929322" y="5286388"/>
            <a:ext cx="928694" cy="1588"/>
          </a:xfrm>
          <a:prstGeom prst="line">
            <a:avLst/>
          </a:prstGeom>
          <a:ln>
            <a:prstDash val="dash"/>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linds(horizontal)">
                                      <p:cBhvr>
                                        <p:cTn id="16" dur="500"/>
                                        <p:tgtEl>
                                          <p:spTgt spid="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blinds(horizontal)">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linds(horizontal)">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6643702" y="214290"/>
            <a:ext cx="2339102" cy="461665"/>
          </a:xfrm>
          <a:prstGeom prst="rect">
            <a:avLst/>
          </a:prstGeom>
        </p:spPr>
        <p:txBody>
          <a:bodyPr wrap="none">
            <a:spAutoFit/>
          </a:bodyPr>
          <a:lstStyle/>
          <a:p>
            <a:pPr lvl="0"/>
            <a:r>
              <a:rPr lang="zh-CN" altLang="en-US" sz="2400" b="1" dirty="0" smtClean="0">
                <a:solidFill>
                  <a:schemeClr val="bg1"/>
                </a:solidFill>
              </a:rPr>
              <a:t>游标和其他知识</a:t>
            </a:r>
            <a:endParaRPr lang="zh-CN" altLang="en-US" sz="2400" b="1" dirty="0">
              <a:solidFill>
                <a:schemeClr val="bg1"/>
              </a:solidFill>
            </a:endParaRPr>
          </a:p>
        </p:txBody>
      </p:sp>
      <p:sp>
        <p:nvSpPr>
          <p:cNvPr id="5" name="TextBox 4"/>
          <p:cNvSpPr txBox="1"/>
          <p:nvPr/>
        </p:nvSpPr>
        <p:spPr>
          <a:xfrm>
            <a:off x="428596" y="995306"/>
            <a:ext cx="8358246" cy="4801314"/>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2.</a:t>
            </a:r>
            <a:r>
              <a:rPr lang="zh-CN" altLang="en-US" dirty="0" smtClean="0">
                <a:solidFill>
                  <a:schemeClr val="bg1"/>
                </a:solidFill>
              </a:rPr>
              <a:t>游标几个销毁条件</a:t>
            </a:r>
          </a:p>
          <a:p>
            <a:pPr marL="342900" indent="-342900"/>
            <a:r>
              <a:rPr lang="en-US" altLang="zh-CN" dirty="0" smtClean="0">
                <a:solidFill>
                  <a:srgbClr val="FFFF00"/>
                </a:solidFill>
              </a:rPr>
              <a:t>    1.</a:t>
            </a:r>
            <a:r>
              <a:rPr lang="zh-CN" altLang="en-US" dirty="0" smtClean="0">
                <a:solidFill>
                  <a:srgbClr val="FFFF00"/>
                </a:solidFill>
              </a:rPr>
              <a:t>客户端发来信息叫他销毁</a:t>
            </a:r>
            <a:endParaRPr lang="en-US" altLang="zh-CN" dirty="0" smtClean="0">
              <a:solidFill>
                <a:srgbClr val="FFFF00"/>
              </a:solidFill>
            </a:endParaRPr>
          </a:p>
          <a:p>
            <a:pPr marL="342900" indent="-342900"/>
            <a:r>
              <a:rPr lang="en-US" altLang="zh-CN" dirty="0" smtClean="0">
                <a:solidFill>
                  <a:srgbClr val="FFFF00"/>
                </a:solidFill>
              </a:rPr>
              <a:t>    2.</a:t>
            </a:r>
            <a:r>
              <a:rPr lang="zh-CN" altLang="en-US" dirty="0" smtClean="0">
                <a:solidFill>
                  <a:srgbClr val="FFFF00"/>
                </a:solidFill>
              </a:rPr>
              <a:t>游标迭代完毕</a:t>
            </a:r>
            <a:endParaRPr lang="en-US" altLang="zh-CN" dirty="0" smtClean="0">
              <a:solidFill>
                <a:srgbClr val="FFFF00"/>
              </a:solidFill>
            </a:endParaRPr>
          </a:p>
          <a:p>
            <a:pPr marL="342900" indent="-342900"/>
            <a:r>
              <a:rPr lang="en-US" altLang="zh-CN" dirty="0" smtClean="0">
                <a:solidFill>
                  <a:srgbClr val="FFFF00"/>
                </a:solidFill>
              </a:rPr>
              <a:t>    3.</a:t>
            </a:r>
            <a:r>
              <a:rPr lang="zh-CN" altLang="en-US" dirty="0" smtClean="0">
                <a:solidFill>
                  <a:srgbClr val="FFFF00"/>
                </a:solidFill>
              </a:rPr>
              <a:t>默认游标超过</a:t>
            </a:r>
            <a:r>
              <a:rPr lang="en-US" altLang="zh-CN" dirty="0" smtClean="0">
                <a:solidFill>
                  <a:srgbClr val="FFFF00"/>
                </a:solidFill>
              </a:rPr>
              <a:t>10</a:t>
            </a:r>
            <a:r>
              <a:rPr lang="zh-CN" altLang="en-US" dirty="0" smtClean="0">
                <a:solidFill>
                  <a:srgbClr val="FFFF00"/>
                </a:solidFill>
              </a:rPr>
              <a:t>分钟没用也会别清除</a:t>
            </a:r>
            <a:endParaRPr lang="en-US" altLang="zh-CN" dirty="0" smtClean="0">
              <a:solidFill>
                <a:srgbClr val="FFFF00"/>
              </a:solidFill>
            </a:endParaRPr>
          </a:p>
          <a:p>
            <a:pPr marL="342900" indent="-342900"/>
            <a:r>
              <a:rPr lang="en-US" altLang="zh-CN" dirty="0" smtClean="0">
                <a:solidFill>
                  <a:schemeClr val="bg1"/>
                </a:solidFill>
              </a:rPr>
              <a:t>3.</a:t>
            </a:r>
            <a:r>
              <a:rPr lang="zh-CN" altLang="en-US" dirty="0" smtClean="0">
                <a:solidFill>
                  <a:schemeClr val="bg1"/>
                </a:solidFill>
              </a:rPr>
              <a:t>查询快照</a:t>
            </a:r>
            <a:endParaRPr lang="en-US" altLang="zh-CN" dirty="0" smtClean="0">
              <a:solidFill>
                <a:schemeClr val="bg1"/>
              </a:solidFill>
            </a:endParaRPr>
          </a:p>
          <a:p>
            <a:pPr marL="342900" indent="-342900"/>
            <a:r>
              <a:rPr lang="en-US" altLang="zh-CN" dirty="0" smtClean="0">
                <a:solidFill>
                  <a:schemeClr val="bg1"/>
                </a:solidFill>
              </a:rPr>
              <a:t>    </a:t>
            </a:r>
            <a:r>
              <a:rPr lang="zh-CN" altLang="en-US" dirty="0" smtClean="0">
                <a:solidFill>
                  <a:srgbClr val="FFFF00"/>
                </a:solidFill>
              </a:rPr>
              <a:t>快照后就会针对不变的集合进行游标运动了</a:t>
            </a:r>
            <a:r>
              <a:rPr lang="en-US" altLang="zh-CN" dirty="0" smtClean="0">
                <a:solidFill>
                  <a:srgbClr val="FFFF00"/>
                </a:solidFill>
              </a:rPr>
              <a:t>,</a:t>
            </a:r>
            <a:r>
              <a:rPr lang="zh-CN" altLang="en-US" dirty="0" smtClean="0">
                <a:solidFill>
                  <a:srgbClr val="FFFF00"/>
                </a:solidFill>
              </a:rPr>
              <a:t>看看使用方法</a:t>
            </a:r>
            <a:r>
              <a:rPr lang="en-US" altLang="zh-CN" dirty="0" smtClean="0">
                <a:solidFill>
                  <a:srgbClr val="FFFF00"/>
                </a:solidFill>
              </a:rPr>
              <a:t>.</a:t>
            </a:r>
          </a:p>
          <a:p>
            <a:pPr marL="342900" indent="-342900"/>
            <a:r>
              <a:rPr lang="en-US" altLang="zh-CN" dirty="0" smtClean="0">
                <a:solidFill>
                  <a:srgbClr val="FFFF00"/>
                </a:solidFill>
              </a:rPr>
              <a:t>    db.persons.find({$query:{name:”Jim”},$snapshot:true})</a:t>
            </a:r>
          </a:p>
          <a:p>
            <a:r>
              <a:rPr lang="zh-CN" altLang="en-US" dirty="0" smtClean="0">
                <a:solidFill>
                  <a:srgbClr val="00B050"/>
                </a:solidFill>
              </a:rPr>
              <a:t>    高级查询选项</a:t>
            </a:r>
          </a:p>
          <a:p>
            <a:r>
              <a:rPr lang="zh-CN" altLang="en-US" dirty="0" smtClean="0">
                <a:solidFill>
                  <a:srgbClr val="00B050"/>
                </a:solidFill>
              </a:rPr>
              <a:t>    </a:t>
            </a:r>
            <a:r>
              <a:rPr lang="en-US" altLang="zh-CN" dirty="0" smtClean="0">
                <a:solidFill>
                  <a:srgbClr val="00B050"/>
                </a:solidFill>
              </a:rPr>
              <a:t>$</a:t>
            </a:r>
            <a:r>
              <a:rPr lang="en-US" dirty="0" smtClean="0">
                <a:solidFill>
                  <a:srgbClr val="00B050"/>
                </a:solidFill>
              </a:rPr>
              <a:t>query</a:t>
            </a:r>
          </a:p>
          <a:p>
            <a:r>
              <a:rPr lang="en-US" dirty="0" smtClean="0">
                <a:solidFill>
                  <a:srgbClr val="00B050"/>
                </a:solidFill>
              </a:rPr>
              <a:t>    $orderby</a:t>
            </a:r>
          </a:p>
          <a:p>
            <a:r>
              <a:rPr lang="en-US" dirty="0" smtClean="0">
                <a:solidFill>
                  <a:srgbClr val="00B050"/>
                </a:solidFill>
              </a:rPr>
              <a:t>    $maxsan：integer </a:t>
            </a:r>
            <a:r>
              <a:rPr lang="zh-CN" altLang="en-US" dirty="0" smtClean="0">
                <a:solidFill>
                  <a:srgbClr val="00B050"/>
                </a:solidFill>
              </a:rPr>
              <a:t>最多扫描的文档数</a:t>
            </a:r>
          </a:p>
          <a:p>
            <a:r>
              <a:rPr lang="zh-CN" altLang="en-US" dirty="0" smtClean="0">
                <a:solidFill>
                  <a:srgbClr val="00B050"/>
                </a:solidFill>
              </a:rPr>
              <a:t>    </a:t>
            </a:r>
            <a:r>
              <a:rPr lang="en-US" altLang="zh-CN" dirty="0" smtClean="0">
                <a:solidFill>
                  <a:srgbClr val="00B050"/>
                </a:solidFill>
              </a:rPr>
              <a:t>$</a:t>
            </a:r>
            <a:r>
              <a:rPr lang="en-US" dirty="0" smtClean="0">
                <a:solidFill>
                  <a:srgbClr val="00B050"/>
                </a:solidFill>
              </a:rPr>
              <a:t>min：doc  </a:t>
            </a:r>
            <a:r>
              <a:rPr lang="zh-CN" altLang="en-US" dirty="0" smtClean="0">
                <a:solidFill>
                  <a:srgbClr val="00B050"/>
                </a:solidFill>
              </a:rPr>
              <a:t>查询开始</a:t>
            </a:r>
          </a:p>
          <a:p>
            <a:r>
              <a:rPr lang="zh-CN" altLang="en-US" dirty="0" smtClean="0">
                <a:solidFill>
                  <a:srgbClr val="00B050"/>
                </a:solidFill>
              </a:rPr>
              <a:t>    </a:t>
            </a:r>
            <a:r>
              <a:rPr lang="en-US" altLang="zh-CN" dirty="0" smtClean="0">
                <a:solidFill>
                  <a:srgbClr val="00B050"/>
                </a:solidFill>
              </a:rPr>
              <a:t>$</a:t>
            </a:r>
            <a:r>
              <a:rPr lang="en-US" dirty="0" smtClean="0">
                <a:solidFill>
                  <a:srgbClr val="00B050"/>
                </a:solidFill>
              </a:rPr>
              <a:t>max：doc  </a:t>
            </a:r>
            <a:r>
              <a:rPr lang="zh-CN" altLang="en-US" dirty="0" smtClean="0">
                <a:solidFill>
                  <a:srgbClr val="00B050"/>
                </a:solidFill>
              </a:rPr>
              <a:t>查询结束</a:t>
            </a:r>
          </a:p>
          <a:p>
            <a:r>
              <a:rPr lang="zh-CN" altLang="en-US" dirty="0" smtClean="0">
                <a:solidFill>
                  <a:srgbClr val="00B050"/>
                </a:solidFill>
              </a:rPr>
              <a:t>    </a:t>
            </a:r>
            <a:r>
              <a:rPr lang="en-US" altLang="zh-CN" dirty="0" smtClean="0">
                <a:solidFill>
                  <a:srgbClr val="00B050"/>
                </a:solidFill>
              </a:rPr>
              <a:t>$</a:t>
            </a:r>
            <a:r>
              <a:rPr lang="en-US" dirty="0" smtClean="0">
                <a:solidFill>
                  <a:srgbClr val="00B050"/>
                </a:solidFill>
              </a:rPr>
              <a:t>hint：doc   </a:t>
            </a:r>
            <a:r>
              <a:rPr lang="zh-CN" altLang="en-US" dirty="0" smtClean="0">
                <a:solidFill>
                  <a:srgbClr val="00B050"/>
                </a:solidFill>
              </a:rPr>
              <a:t>使用哪个索引</a:t>
            </a:r>
          </a:p>
          <a:p>
            <a:r>
              <a:rPr lang="zh-CN" altLang="en-US" dirty="0" smtClean="0">
                <a:solidFill>
                  <a:srgbClr val="00B050"/>
                </a:solidFill>
              </a:rPr>
              <a:t>    </a:t>
            </a:r>
            <a:r>
              <a:rPr lang="en-US" altLang="zh-CN" dirty="0" smtClean="0">
                <a:solidFill>
                  <a:srgbClr val="00B050"/>
                </a:solidFill>
              </a:rPr>
              <a:t>$</a:t>
            </a:r>
            <a:r>
              <a:rPr lang="en-US" dirty="0" smtClean="0">
                <a:solidFill>
                  <a:srgbClr val="00B050"/>
                </a:solidFill>
              </a:rPr>
              <a:t>explain:boolean  </a:t>
            </a:r>
            <a:r>
              <a:rPr lang="zh-CN" altLang="en-US" dirty="0" smtClean="0">
                <a:solidFill>
                  <a:srgbClr val="00B050"/>
                </a:solidFill>
              </a:rPr>
              <a:t>统计</a:t>
            </a:r>
          </a:p>
          <a:p>
            <a:r>
              <a:rPr lang="zh-CN" altLang="en-US" dirty="0" smtClean="0">
                <a:solidFill>
                  <a:srgbClr val="00B050"/>
                </a:solidFill>
              </a:rPr>
              <a:t>    </a:t>
            </a:r>
            <a:r>
              <a:rPr lang="en-US" altLang="zh-CN" dirty="0" smtClean="0">
                <a:solidFill>
                  <a:srgbClr val="00B050"/>
                </a:solidFill>
              </a:rPr>
              <a:t>$</a:t>
            </a:r>
            <a:r>
              <a:rPr lang="en-US" dirty="0" smtClean="0">
                <a:solidFill>
                  <a:srgbClr val="00B050"/>
                </a:solidFill>
              </a:rPr>
              <a:t>snapshot:boolean </a:t>
            </a:r>
            <a:r>
              <a:rPr lang="zh-CN" altLang="en-US" dirty="0" smtClean="0">
                <a:solidFill>
                  <a:srgbClr val="00B050"/>
                </a:solidFill>
              </a:rPr>
              <a:t>一致快照</a:t>
            </a:r>
            <a:endParaRPr lang="en-US" altLang="zh-CN" dirty="0" smtClean="0">
              <a:solidFill>
                <a:srgbClr val="00B050"/>
              </a:solidFill>
            </a:endParaRPr>
          </a:p>
          <a:p>
            <a:pPr marL="342900" indent="-342900"/>
            <a:endParaRPr lang="en-US" altLang="zh-CN"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1472" y="1643050"/>
            <a:ext cx="8001056" cy="1357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6643702" y="214290"/>
            <a:ext cx="2339102" cy="461665"/>
          </a:xfrm>
          <a:prstGeom prst="rect">
            <a:avLst/>
          </a:prstGeom>
        </p:spPr>
        <p:txBody>
          <a:bodyPr wrap="none">
            <a:spAutoFit/>
          </a:bodyPr>
          <a:lstStyle/>
          <a:p>
            <a:pPr lvl="0"/>
            <a:r>
              <a:rPr lang="zh-CN" altLang="en-US" sz="2400" b="1" dirty="0" smtClean="0">
                <a:solidFill>
                  <a:schemeClr val="bg1"/>
                </a:solidFill>
              </a:rPr>
              <a:t>游标和其他知识</a:t>
            </a:r>
            <a:endParaRPr lang="zh-CN" altLang="en-US" sz="2400" b="1" dirty="0">
              <a:solidFill>
                <a:schemeClr val="bg1"/>
              </a:solidFill>
            </a:endParaRPr>
          </a:p>
        </p:txBody>
      </p:sp>
      <p:sp>
        <p:nvSpPr>
          <p:cNvPr id="5" name="TextBox 4"/>
          <p:cNvSpPr txBox="1"/>
          <p:nvPr/>
        </p:nvSpPr>
        <p:spPr>
          <a:xfrm>
            <a:off x="428596" y="995307"/>
            <a:ext cx="8358246" cy="369332"/>
          </a:xfrm>
          <a:prstGeom prst="rect">
            <a:avLst/>
          </a:prstGeom>
          <a:solidFill>
            <a:schemeClr val="tx2">
              <a:lumMod val="75000"/>
            </a:schemeClr>
          </a:solidFill>
          <a:ln>
            <a:solidFill>
              <a:schemeClr val="tx2">
                <a:lumMod val="75000"/>
              </a:schemeClr>
            </a:solidFill>
          </a:ln>
        </p:spPr>
        <p:txBody>
          <a:bodyPr wrap="square" rtlCol="0">
            <a:spAutoFit/>
          </a:bodyPr>
          <a:lstStyle/>
          <a:p>
            <a:r>
              <a:rPr lang="en-US" altLang="zh-CN" dirty="0" smtClean="0">
                <a:solidFill>
                  <a:schemeClr val="bg1"/>
                </a:solidFill>
              </a:rPr>
              <a:t>4.</a:t>
            </a:r>
            <a:r>
              <a:rPr lang="zh-CN" altLang="en-US" dirty="0" smtClean="0">
                <a:solidFill>
                  <a:schemeClr val="bg1"/>
                </a:solidFill>
              </a:rPr>
              <a:t>为什么有的时候要用查询快照</a:t>
            </a:r>
            <a:r>
              <a:rPr lang="en-US" altLang="zh-CN" dirty="0" smtClean="0">
                <a:solidFill>
                  <a:schemeClr val="bg1"/>
                </a:solidFill>
              </a:rPr>
              <a:t>?</a:t>
            </a:r>
            <a:r>
              <a:rPr lang="zh-CN" altLang="en-US" dirty="0" smtClean="0">
                <a:solidFill>
                  <a:schemeClr val="bg1"/>
                </a:solidFill>
              </a:rPr>
              <a:t>看图</a:t>
            </a:r>
            <a:r>
              <a:rPr lang="en-US" altLang="zh-CN" dirty="0" smtClean="0">
                <a:solidFill>
                  <a:schemeClr val="bg1"/>
                </a:solidFill>
              </a:rPr>
              <a:t>.</a:t>
            </a:r>
            <a:endParaRPr lang="zh-CN" altLang="en-US" dirty="0" smtClean="0">
              <a:solidFill>
                <a:schemeClr val="bg1"/>
              </a:solidFill>
            </a:endParaRPr>
          </a:p>
        </p:txBody>
      </p:sp>
      <p:pic>
        <p:nvPicPr>
          <p:cNvPr id="1027" name="Picture 3"/>
          <p:cNvPicPr>
            <a:picLocks noChangeAspect="1" noChangeArrowheads="1"/>
          </p:cNvPicPr>
          <p:nvPr/>
        </p:nvPicPr>
        <p:blipFill>
          <a:blip r:embed="rId3" cstate="print"/>
          <a:srcRect/>
          <a:stretch>
            <a:fillRect/>
          </a:stretch>
        </p:blipFill>
        <p:spPr bwMode="auto">
          <a:xfrm>
            <a:off x="714348" y="1956176"/>
            <a:ext cx="781045" cy="687006"/>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1571604" y="1956176"/>
            <a:ext cx="781045" cy="687006"/>
          </a:xfrm>
          <a:prstGeom prst="rect">
            <a:avLst/>
          </a:prstGeom>
          <a:noFill/>
          <a:ln w="9525">
            <a:noFill/>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2433633" y="1956176"/>
            <a:ext cx="781045" cy="687006"/>
          </a:xfrm>
          <a:prstGeom prst="rect">
            <a:avLst/>
          </a:prstGeom>
          <a:noFill/>
          <a:ln w="9525">
            <a:noFill/>
            <a:miter lim="800000"/>
            <a:headEnd/>
            <a:tailEnd/>
          </a:ln>
          <a:effectLst/>
        </p:spPr>
      </p:pic>
      <p:pic>
        <p:nvPicPr>
          <p:cNvPr id="10" name="Picture 3"/>
          <p:cNvPicPr>
            <a:picLocks noChangeAspect="1" noChangeArrowheads="1"/>
          </p:cNvPicPr>
          <p:nvPr/>
        </p:nvPicPr>
        <p:blipFill>
          <a:blip r:embed="rId3" cstate="print"/>
          <a:srcRect/>
          <a:stretch>
            <a:fillRect/>
          </a:stretch>
        </p:blipFill>
        <p:spPr bwMode="auto">
          <a:xfrm>
            <a:off x="3290889" y="1956176"/>
            <a:ext cx="781045" cy="687006"/>
          </a:xfrm>
          <a:prstGeom prst="rect">
            <a:avLst/>
          </a:prstGeom>
          <a:noFill/>
          <a:ln w="9525">
            <a:noFill/>
            <a:miter lim="800000"/>
            <a:headEnd/>
            <a:tailEnd/>
          </a:ln>
          <a:effectLst/>
        </p:spPr>
      </p:pic>
      <p:pic>
        <p:nvPicPr>
          <p:cNvPr id="11" name="Picture 3"/>
          <p:cNvPicPr>
            <a:picLocks noChangeAspect="1" noChangeArrowheads="1"/>
          </p:cNvPicPr>
          <p:nvPr/>
        </p:nvPicPr>
        <p:blipFill>
          <a:blip r:embed="rId3" cstate="print"/>
          <a:srcRect/>
          <a:stretch>
            <a:fillRect/>
          </a:stretch>
        </p:blipFill>
        <p:spPr bwMode="auto">
          <a:xfrm>
            <a:off x="4138599" y="1956176"/>
            <a:ext cx="781045" cy="687006"/>
          </a:xfrm>
          <a:prstGeom prst="rect">
            <a:avLst/>
          </a:prstGeom>
          <a:noFill/>
          <a:ln w="9525">
            <a:noFill/>
            <a:miter lim="800000"/>
            <a:headEnd/>
            <a:tailEnd/>
          </a:ln>
          <a:effectLst/>
        </p:spPr>
      </p:pic>
      <p:pic>
        <p:nvPicPr>
          <p:cNvPr id="12" name="Picture 3"/>
          <p:cNvPicPr>
            <a:picLocks noChangeAspect="1" noChangeArrowheads="1"/>
          </p:cNvPicPr>
          <p:nvPr/>
        </p:nvPicPr>
        <p:blipFill>
          <a:blip r:embed="rId3" cstate="print"/>
          <a:srcRect/>
          <a:stretch>
            <a:fillRect/>
          </a:stretch>
        </p:blipFill>
        <p:spPr bwMode="auto">
          <a:xfrm>
            <a:off x="4995855" y="1956176"/>
            <a:ext cx="781045" cy="687006"/>
          </a:xfrm>
          <a:prstGeom prst="rect">
            <a:avLst/>
          </a:prstGeom>
          <a:noFill/>
          <a:ln w="9525">
            <a:noFill/>
            <a:miter lim="800000"/>
            <a:headEnd/>
            <a:tailEnd/>
          </a:ln>
          <a:effectLst/>
        </p:spPr>
      </p:pic>
      <p:pic>
        <p:nvPicPr>
          <p:cNvPr id="13" name="Picture 3"/>
          <p:cNvPicPr>
            <a:picLocks noChangeAspect="1" noChangeArrowheads="1"/>
          </p:cNvPicPr>
          <p:nvPr/>
        </p:nvPicPr>
        <p:blipFill>
          <a:blip r:embed="rId3" cstate="print"/>
          <a:srcRect/>
          <a:stretch>
            <a:fillRect/>
          </a:stretch>
        </p:blipFill>
        <p:spPr bwMode="auto">
          <a:xfrm>
            <a:off x="5857884" y="1956176"/>
            <a:ext cx="781045" cy="687006"/>
          </a:xfrm>
          <a:prstGeom prst="rect">
            <a:avLst/>
          </a:prstGeom>
          <a:noFill/>
          <a:ln w="9525">
            <a:noFill/>
            <a:miter lim="800000"/>
            <a:headEnd/>
            <a:tailEnd/>
          </a:ln>
          <a:effectLst/>
        </p:spPr>
      </p:pic>
      <p:pic>
        <p:nvPicPr>
          <p:cNvPr id="14" name="Picture 3"/>
          <p:cNvPicPr>
            <a:picLocks noChangeAspect="1" noChangeArrowheads="1"/>
          </p:cNvPicPr>
          <p:nvPr/>
        </p:nvPicPr>
        <p:blipFill>
          <a:blip r:embed="rId3" cstate="print"/>
          <a:srcRect/>
          <a:stretch>
            <a:fillRect/>
          </a:stretch>
        </p:blipFill>
        <p:spPr bwMode="auto">
          <a:xfrm>
            <a:off x="6715140" y="1956176"/>
            <a:ext cx="781045" cy="687006"/>
          </a:xfrm>
          <a:prstGeom prst="rect">
            <a:avLst/>
          </a:prstGeom>
          <a:noFill/>
          <a:ln w="9525">
            <a:noFill/>
            <a:miter lim="800000"/>
            <a:headEnd/>
            <a:tailEnd/>
          </a:ln>
          <a:effectLst/>
        </p:spPr>
      </p:pic>
      <p:pic>
        <p:nvPicPr>
          <p:cNvPr id="15" name="Picture 3"/>
          <p:cNvPicPr>
            <a:picLocks noChangeAspect="1" noChangeArrowheads="1"/>
          </p:cNvPicPr>
          <p:nvPr/>
        </p:nvPicPr>
        <p:blipFill>
          <a:blip r:embed="rId3" cstate="print"/>
          <a:srcRect/>
          <a:stretch>
            <a:fillRect/>
          </a:stretch>
        </p:blipFill>
        <p:spPr bwMode="auto">
          <a:xfrm>
            <a:off x="7572396" y="1956176"/>
            <a:ext cx="781045" cy="687006"/>
          </a:xfrm>
          <a:prstGeom prst="rect">
            <a:avLst/>
          </a:prstGeom>
          <a:noFill/>
          <a:ln w="9525">
            <a:noFill/>
            <a:miter lim="800000"/>
            <a:headEnd/>
            <a:tailEnd/>
          </a:ln>
          <a:effectLst/>
        </p:spPr>
      </p:pic>
      <p:cxnSp>
        <p:nvCxnSpPr>
          <p:cNvPr id="18" name="直接连接符 17"/>
          <p:cNvCxnSpPr/>
          <p:nvPr/>
        </p:nvCxnSpPr>
        <p:spPr>
          <a:xfrm>
            <a:off x="571472" y="1928802"/>
            <a:ext cx="8001056"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1472" y="2643182"/>
            <a:ext cx="8001056"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71472" y="3214686"/>
            <a:ext cx="8001056" cy="135732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21" name="Picture 3"/>
          <p:cNvPicPr>
            <a:picLocks noChangeAspect="1" noChangeArrowheads="1"/>
          </p:cNvPicPr>
          <p:nvPr/>
        </p:nvPicPr>
        <p:blipFill>
          <a:blip r:embed="rId3" cstate="print"/>
          <a:srcRect/>
          <a:stretch>
            <a:fillRect/>
          </a:stretch>
        </p:blipFill>
        <p:spPr bwMode="auto">
          <a:xfrm>
            <a:off x="714348" y="3527812"/>
            <a:ext cx="781045" cy="687006"/>
          </a:xfrm>
          <a:prstGeom prst="rect">
            <a:avLst/>
          </a:prstGeom>
          <a:noFill/>
          <a:ln w="9525">
            <a:noFill/>
            <a:miter lim="800000"/>
            <a:headEnd/>
            <a:tailEnd/>
          </a:ln>
          <a:effectLst/>
        </p:spPr>
      </p:pic>
      <p:pic>
        <p:nvPicPr>
          <p:cNvPr id="22" name="Picture 3"/>
          <p:cNvPicPr>
            <a:picLocks noChangeAspect="1" noChangeArrowheads="1"/>
          </p:cNvPicPr>
          <p:nvPr/>
        </p:nvPicPr>
        <p:blipFill>
          <a:blip r:embed="rId4" cstate="print"/>
          <a:srcRect/>
          <a:stretch>
            <a:fillRect/>
          </a:stretch>
        </p:blipFill>
        <p:spPr bwMode="auto">
          <a:xfrm>
            <a:off x="1702916" y="3643314"/>
            <a:ext cx="518422" cy="456002"/>
          </a:xfrm>
          <a:prstGeom prst="rect">
            <a:avLst/>
          </a:prstGeom>
          <a:noFill/>
          <a:ln w="9525">
            <a:noFill/>
            <a:miter lim="800000"/>
            <a:headEnd/>
            <a:tailEnd/>
          </a:ln>
          <a:effectLst/>
        </p:spPr>
      </p:pic>
      <p:pic>
        <p:nvPicPr>
          <p:cNvPr id="23" name="Picture 3"/>
          <p:cNvPicPr>
            <a:picLocks noChangeAspect="1" noChangeArrowheads="1"/>
          </p:cNvPicPr>
          <p:nvPr/>
        </p:nvPicPr>
        <p:blipFill>
          <a:blip r:embed="rId3" cstate="print"/>
          <a:srcRect/>
          <a:stretch>
            <a:fillRect/>
          </a:stretch>
        </p:blipFill>
        <p:spPr bwMode="auto">
          <a:xfrm>
            <a:off x="2495524" y="3302474"/>
            <a:ext cx="1362096" cy="1198096"/>
          </a:xfrm>
          <a:prstGeom prst="rect">
            <a:avLst/>
          </a:prstGeom>
          <a:noFill/>
          <a:ln w="9525">
            <a:noFill/>
            <a:miter lim="800000"/>
            <a:headEnd/>
            <a:tailEnd/>
          </a:ln>
          <a:effectLst/>
        </p:spPr>
      </p:pic>
      <p:pic>
        <p:nvPicPr>
          <p:cNvPr id="25" name="Picture 3"/>
          <p:cNvPicPr>
            <a:picLocks noChangeAspect="1" noChangeArrowheads="1"/>
          </p:cNvPicPr>
          <p:nvPr/>
        </p:nvPicPr>
        <p:blipFill>
          <a:blip r:embed="rId3" cstate="print"/>
          <a:srcRect/>
          <a:stretch>
            <a:fillRect/>
          </a:stretch>
        </p:blipFill>
        <p:spPr bwMode="auto">
          <a:xfrm>
            <a:off x="4071934" y="3527812"/>
            <a:ext cx="781045" cy="687006"/>
          </a:xfrm>
          <a:prstGeom prst="rect">
            <a:avLst/>
          </a:prstGeom>
          <a:noFill/>
          <a:ln w="9525">
            <a:noFill/>
            <a:miter lim="800000"/>
            <a:headEnd/>
            <a:tailEnd/>
          </a:ln>
          <a:effectLst/>
        </p:spPr>
      </p:pic>
      <p:pic>
        <p:nvPicPr>
          <p:cNvPr id="27" name="Picture 3"/>
          <p:cNvPicPr>
            <a:picLocks noChangeAspect="1" noChangeArrowheads="1"/>
          </p:cNvPicPr>
          <p:nvPr/>
        </p:nvPicPr>
        <p:blipFill>
          <a:blip r:embed="rId3" cstate="print"/>
          <a:srcRect/>
          <a:stretch>
            <a:fillRect/>
          </a:stretch>
        </p:blipFill>
        <p:spPr bwMode="auto">
          <a:xfrm>
            <a:off x="5067294" y="3307731"/>
            <a:ext cx="1219218" cy="1072420"/>
          </a:xfrm>
          <a:prstGeom prst="rect">
            <a:avLst/>
          </a:prstGeom>
          <a:noFill/>
          <a:ln w="9525">
            <a:noFill/>
            <a:miter lim="800000"/>
            <a:headEnd/>
            <a:tailEnd/>
          </a:ln>
          <a:effectLst/>
        </p:spPr>
      </p:pic>
      <p:pic>
        <p:nvPicPr>
          <p:cNvPr id="28" name="Picture 3"/>
          <p:cNvPicPr>
            <a:picLocks noChangeAspect="1" noChangeArrowheads="1"/>
          </p:cNvPicPr>
          <p:nvPr/>
        </p:nvPicPr>
        <p:blipFill>
          <a:blip r:embed="rId3" cstate="print"/>
          <a:srcRect/>
          <a:stretch>
            <a:fillRect/>
          </a:stretch>
        </p:blipFill>
        <p:spPr bwMode="auto">
          <a:xfrm>
            <a:off x="6357950" y="3571876"/>
            <a:ext cx="781045" cy="687006"/>
          </a:xfrm>
          <a:prstGeom prst="rect">
            <a:avLst/>
          </a:prstGeom>
          <a:noFill/>
          <a:ln w="9525">
            <a:noFill/>
            <a:miter lim="800000"/>
            <a:headEnd/>
            <a:tailEnd/>
          </a:ln>
          <a:effectLst/>
        </p:spPr>
      </p:pic>
      <p:pic>
        <p:nvPicPr>
          <p:cNvPr id="29" name="Picture 3"/>
          <p:cNvPicPr>
            <a:picLocks noChangeAspect="1" noChangeArrowheads="1"/>
          </p:cNvPicPr>
          <p:nvPr/>
        </p:nvPicPr>
        <p:blipFill>
          <a:blip r:embed="rId3" cstate="print"/>
          <a:srcRect/>
          <a:stretch>
            <a:fillRect/>
          </a:stretch>
        </p:blipFill>
        <p:spPr bwMode="auto">
          <a:xfrm>
            <a:off x="7286644" y="3527812"/>
            <a:ext cx="781045" cy="687006"/>
          </a:xfrm>
          <a:prstGeom prst="rect">
            <a:avLst/>
          </a:prstGeom>
          <a:noFill/>
          <a:ln w="9525">
            <a:noFill/>
            <a:miter lim="800000"/>
            <a:headEnd/>
            <a:tailEnd/>
          </a:ln>
          <a:effectLst/>
        </p:spPr>
      </p:pic>
      <p:cxnSp>
        <p:nvCxnSpPr>
          <p:cNvPr id="32" name="直接连接符 31"/>
          <p:cNvCxnSpPr/>
          <p:nvPr/>
        </p:nvCxnSpPr>
        <p:spPr>
          <a:xfrm>
            <a:off x="571472" y="3500438"/>
            <a:ext cx="8001056"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1472" y="4286256"/>
            <a:ext cx="8001056"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71472" y="4786322"/>
            <a:ext cx="8001056" cy="135732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35" name="Picture 3"/>
          <p:cNvPicPr>
            <a:picLocks noChangeAspect="1" noChangeArrowheads="1"/>
          </p:cNvPicPr>
          <p:nvPr/>
        </p:nvPicPr>
        <p:blipFill>
          <a:blip r:embed="rId3" cstate="print"/>
          <a:srcRect/>
          <a:stretch>
            <a:fillRect/>
          </a:stretch>
        </p:blipFill>
        <p:spPr bwMode="auto">
          <a:xfrm>
            <a:off x="714348" y="5099448"/>
            <a:ext cx="781045" cy="687006"/>
          </a:xfrm>
          <a:prstGeom prst="rect">
            <a:avLst/>
          </a:prstGeom>
          <a:noFill/>
          <a:ln w="9525">
            <a:noFill/>
            <a:miter lim="800000"/>
            <a:headEnd/>
            <a:tailEnd/>
          </a:ln>
          <a:effectLst/>
        </p:spPr>
      </p:pic>
      <p:pic>
        <p:nvPicPr>
          <p:cNvPr id="36" name="Picture 3"/>
          <p:cNvPicPr>
            <a:picLocks noChangeAspect="1" noChangeArrowheads="1"/>
          </p:cNvPicPr>
          <p:nvPr/>
        </p:nvPicPr>
        <p:blipFill>
          <a:blip r:embed="rId5" cstate="print"/>
          <a:srcRect/>
          <a:stretch>
            <a:fillRect/>
          </a:stretch>
        </p:blipFill>
        <p:spPr bwMode="auto">
          <a:xfrm>
            <a:off x="1709707" y="5220923"/>
            <a:ext cx="504840" cy="444056"/>
          </a:xfrm>
          <a:prstGeom prst="rect">
            <a:avLst/>
          </a:prstGeom>
          <a:noFill/>
          <a:ln w="9525">
            <a:noFill/>
            <a:miter lim="800000"/>
            <a:headEnd/>
            <a:tailEnd/>
          </a:ln>
          <a:effectLst/>
        </p:spPr>
      </p:pic>
      <p:pic>
        <p:nvPicPr>
          <p:cNvPr id="40" name="Picture 3"/>
          <p:cNvPicPr>
            <a:picLocks noChangeAspect="1" noChangeArrowheads="1"/>
          </p:cNvPicPr>
          <p:nvPr/>
        </p:nvPicPr>
        <p:blipFill>
          <a:blip r:embed="rId3" cstate="print"/>
          <a:srcRect/>
          <a:stretch>
            <a:fillRect/>
          </a:stretch>
        </p:blipFill>
        <p:spPr bwMode="auto">
          <a:xfrm>
            <a:off x="2571736" y="5099448"/>
            <a:ext cx="781045" cy="687006"/>
          </a:xfrm>
          <a:prstGeom prst="rect">
            <a:avLst/>
          </a:prstGeom>
          <a:noFill/>
          <a:ln w="9525">
            <a:noFill/>
            <a:miter lim="800000"/>
            <a:headEnd/>
            <a:tailEnd/>
          </a:ln>
          <a:effectLst/>
        </p:spPr>
      </p:pic>
      <p:pic>
        <p:nvPicPr>
          <p:cNvPr id="41" name="Picture 3"/>
          <p:cNvPicPr>
            <a:picLocks noChangeAspect="1" noChangeArrowheads="1"/>
          </p:cNvPicPr>
          <p:nvPr/>
        </p:nvPicPr>
        <p:blipFill>
          <a:blip r:embed="rId3" cstate="print"/>
          <a:srcRect/>
          <a:stretch>
            <a:fillRect/>
          </a:stretch>
        </p:blipFill>
        <p:spPr bwMode="auto">
          <a:xfrm>
            <a:off x="3500430" y="5099448"/>
            <a:ext cx="781045" cy="687006"/>
          </a:xfrm>
          <a:prstGeom prst="rect">
            <a:avLst/>
          </a:prstGeom>
          <a:noFill/>
          <a:ln w="9525">
            <a:noFill/>
            <a:miter lim="800000"/>
            <a:headEnd/>
            <a:tailEnd/>
          </a:ln>
          <a:effectLst/>
        </p:spPr>
      </p:pic>
      <p:cxnSp>
        <p:nvCxnSpPr>
          <p:cNvPr id="42" name="直接连接符 41"/>
          <p:cNvCxnSpPr/>
          <p:nvPr/>
        </p:nvCxnSpPr>
        <p:spPr>
          <a:xfrm>
            <a:off x="571472" y="5072074"/>
            <a:ext cx="464347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71472" y="5857892"/>
            <a:ext cx="464347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64" name="Picture 3"/>
          <p:cNvPicPr>
            <a:picLocks noChangeAspect="1" noChangeArrowheads="1"/>
          </p:cNvPicPr>
          <p:nvPr/>
        </p:nvPicPr>
        <p:blipFill>
          <a:blip r:embed="rId3" cstate="print"/>
          <a:srcRect/>
          <a:stretch>
            <a:fillRect/>
          </a:stretch>
        </p:blipFill>
        <p:spPr bwMode="auto">
          <a:xfrm>
            <a:off x="4429124" y="5099448"/>
            <a:ext cx="781045" cy="687006"/>
          </a:xfrm>
          <a:prstGeom prst="rect">
            <a:avLst/>
          </a:prstGeom>
          <a:noFill/>
          <a:ln w="9525">
            <a:noFill/>
            <a:miter lim="800000"/>
            <a:headEnd/>
            <a:tailEnd/>
          </a:ln>
          <a:effectLst/>
        </p:spPr>
      </p:pic>
      <p:cxnSp>
        <p:nvCxnSpPr>
          <p:cNvPr id="70" name="直接连接符 69"/>
          <p:cNvCxnSpPr/>
          <p:nvPr/>
        </p:nvCxnSpPr>
        <p:spPr>
          <a:xfrm rot="5400000" flipH="1" flipV="1">
            <a:off x="5107785" y="4964917"/>
            <a:ext cx="214314"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5400000" flipH="1" flipV="1">
            <a:off x="5108579" y="5964255"/>
            <a:ext cx="214314"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5214942" y="4857760"/>
            <a:ext cx="3286148" cy="95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5214942" y="6072206"/>
            <a:ext cx="3286148" cy="95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81" name="Picture 3"/>
          <p:cNvPicPr>
            <a:picLocks noChangeAspect="1" noChangeArrowheads="1"/>
          </p:cNvPicPr>
          <p:nvPr/>
        </p:nvPicPr>
        <p:blipFill>
          <a:blip r:embed="rId3" cstate="print"/>
          <a:srcRect/>
          <a:stretch>
            <a:fillRect/>
          </a:stretch>
        </p:blipFill>
        <p:spPr bwMode="auto">
          <a:xfrm>
            <a:off x="5362592" y="4924796"/>
            <a:ext cx="1209672" cy="1064024"/>
          </a:xfrm>
          <a:prstGeom prst="rect">
            <a:avLst/>
          </a:prstGeom>
          <a:noFill/>
          <a:ln w="9525">
            <a:noFill/>
            <a:miter lim="800000"/>
            <a:headEnd/>
            <a:tailEnd/>
          </a:ln>
          <a:effectLst/>
        </p:spPr>
      </p:pic>
      <p:pic>
        <p:nvPicPr>
          <p:cNvPr id="82" name="Picture 3"/>
          <p:cNvPicPr>
            <a:picLocks noChangeAspect="1" noChangeArrowheads="1"/>
          </p:cNvPicPr>
          <p:nvPr/>
        </p:nvPicPr>
        <p:blipFill>
          <a:blip r:embed="rId3" cstate="print"/>
          <a:srcRect/>
          <a:stretch>
            <a:fillRect/>
          </a:stretch>
        </p:blipFill>
        <p:spPr bwMode="auto">
          <a:xfrm>
            <a:off x="6715140" y="4928348"/>
            <a:ext cx="1219218" cy="107242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cstate="print"/>
          <a:srcRect/>
          <a:stretch>
            <a:fillRect/>
          </a:stretch>
        </p:blipFill>
        <p:spPr bwMode="auto">
          <a:xfrm>
            <a:off x="71406" y="5286388"/>
            <a:ext cx="431324" cy="435432"/>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cstate="print"/>
          <a:srcRect/>
          <a:stretch>
            <a:fillRect/>
          </a:stretch>
        </p:blipFill>
        <p:spPr bwMode="auto">
          <a:xfrm>
            <a:off x="71406" y="3714752"/>
            <a:ext cx="428628" cy="42862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amond(in)">
                                      <p:cBhvr>
                                        <p:cTn id="7" dur="2000"/>
                                        <p:tgtEl>
                                          <p:spTgt spid="20"/>
                                        </p:tgtEl>
                                      </p:cBhvr>
                                    </p:animEffect>
                                  </p:childTnLst>
                                </p:cTn>
                              </p:par>
                              <p:par>
                                <p:cTn id="8" presetID="8" presetClass="entr" presetSubtype="16"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amond(in)">
                                      <p:cBhvr>
                                        <p:cTn id="10" dur="2000"/>
                                        <p:tgtEl>
                                          <p:spTgt spid="21"/>
                                        </p:tgtEl>
                                      </p:cBhvr>
                                    </p:animEffect>
                                  </p:childTnLst>
                                </p:cTn>
                              </p:par>
                              <p:par>
                                <p:cTn id="11" presetID="8" presetClass="entr" presetSubtype="16"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amond(in)">
                                      <p:cBhvr>
                                        <p:cTn id="13" dur="2000"/>
                                        <p:tgtEl>
                                          <p:spTgt spid="22"/>
                                        </p:tgtEl>
                                      </p:cBhvr>
                                    </p:animEffect>
                                  </p:childTnLst>
                                </p:cTn>
                              </p:par>
                              <p:par>
                                <p:cTn id="14" presetID="8" presetClass="entr" presetSubtype="16"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amond(in)">
                                      <p:cBhvr>
                                        <p:cTn id="16" dur="2000"/>
                                        <p:tgtEl>
                                          <p:spTgt spid="23"/>
                                        </p:tgtEl>
                                      </p:cBhvr>
                                    </p:animEffect>
                                  </p:childTnLst>
                                </p:cTn>
                              </p:par>
                              <p:par>
                                <p:cTn id="17" presetID="8" presetClass="entr" presetSubtype="16"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amond(in)">
                                      <p:cBhvr>
                                        <p:cTn id="19" dur="2000"/>
                                        <p:tgtEl>
                                          <p:spTgt spid="25"/>
                                        </p:tgtEl>
                                      </p:cBhvr>
                                    </p:animEffect>
                                  </p:childTnLst>
                                </p:cTn>
                              </p:par>
                              <p:par>
                                <p:cTn id="20" presetID="8" presetClass="entr" presetSubtype="16"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amond(in)">
                                      <p:cBhvr>
                                        <p:cTn id="22" dur="2000"/>
                                        <p:tgtEl>
                                          <p:spTgt spid="27"/>
                                        </p:tgtEl>
                                      </p:cBhvr>
                                    </p:animEffect>
                                  </p:childTnLst>
                                </p:cTn>
                              </p:par>
                              <p:par>
                                <p:cTn id="23" presetID="8" presetClass="entr" presetSubtype="16"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diamond(in)">
                                      <p:cBhvr>
                                        <p:cTn id="25" dur="2000"/>
                                        <p:tgtEl>
                                          <p:spTgt spid="28"/>
                                        </p:tgtEl>
                                      </p:cBhvr>
                                    </p:animEffect>
                                  </p:childTnLst>
                                </p:cTn>
                              </p:par>
                              <p:par>
                                <p:cTn id="26" presetID="8" presetClass="entr" presetSubtype="16"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amond(in)">
                                      <p:cBhvr>
                                        <p:cTn id="28" dur="2000"/>
                                        <p:tgtEl>
                                          <p:spTgt spid="29"/>
                                        </p:tgtEl>
                                      </p:cBhvr>
                                    </p:animEffect>
                                  </p:childTnLst>
                                </p:cTn>
                              </p:par>
                              <p:par>
                                <p:cTn id="29" presetID="8" presetClass="entr" presetSubtype="16"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diamond(in)">
                                      <p:cBhvr>
                                        <p:cTn id="31" dur="2000"/>
                                        <p:tgtEl>
                                          <p:spTgt spid="32"/>
                                        </p:tgtEl>
                                      </p:cBhvr>
                                    </p:animEffect>
                                  </p:childTnLst>
                                </p:cTn>
                              </p:par>
                              <p:par>
                                <p:cTn id="32" presetID="8" presetClass="entr" presetSubtype="16"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diamond(in)">
                                      <p:cBhvr>
                                        <p:cTn id="34" dur="2000"/>
                                        <p:tgtEl>
                                          <p:spTgt spid="33"/>
                                        </p:tgtEl>
                                      </p:cBhvr>
                                    </p:animEffect>
                                  </p:childTnLst>
                                </p:cTn>
                              </p:par>
                              <p:par>
                                <p:cTn id="35" presetID="8" presetClass="entr" presetSubtype="16" fill="hold" nodeType="withEffect">
                                  <p:stCondLst>
                                    <p:cond delay="0"/>
                                  </p:stCondLst>
                                  <p:childTnLst>
                                    <p:set>
                                      <p:cBhvr>
                                        <p:cTn id="36" dur="1" fill="hold">
                                          <p:stCondLst>
                                            <p:cond delay="0"/>
                                          </p:stCondLst>
                                        </p:cTn>
                                        <p:tgtEl>
                                          <p:spTgt spid="1029"/>
                                        </p:tgtEl>
                                        <p:attrNameLst>
                                          <p:attrName>style.visibility</p:attrName>
                                        </p:attrNameLst>
                                      </p:cBhvr>
                                      <p:to>
                                        <p:strVal val="visible"/>
                                      </p:to>
                                    </p:set>
                                    <p:animEffect transition="in" filter="diamond(in)">
                                      <p:cBhvr>
                                        <p:cTn id="37" dur="2000"/>
                                        <p:tgtEl>
                                          <p:spTgt spid="1029"/>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diamond(in)">
                                      <p:cBhvr>
                                        <p:cTn id="42" dur="2000"/>
                                        <p:tgtEl>
                                          <p:spTgt spid="34"/>
                                        </p:tgtEl>
                                      </p:cBhvr>
                                    </p:animEffect>
                                  </p:childTnLst>
                                </p:cTn>
                              </p:par>
                              <p:par>
                                <p:cTn id="43" presetID="8" presetClass="entr" presetSubtype="16"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diamond(in)">
                                      <p:cBhvr>
                                        <p:cTn id="45" dur="2000"/>
                                        <p:tgtEl>
                                          <p:spTgt spid="35"/>
                                        </p:tgtEl>
                                      </p:cBhvr>
                                    </p:animEffect>
                                  </p:childTnLst>
                                </p:cTn>
                              </p:par>
                              <p:par>
                                <p:cTn id="46" presetID="8" presetClass="entr" presetSubtype="16"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amond(in)">
                                      <p:cBhvr>
                                        <p:cTn id="48" dur="2000"/>
                                        <p:tgtEl>
                                          <p:spTgt spid="36"/>
                                        </p:tgtEl>
                                      </p:cBhvr>
                                    </p:animEffect>
                                  </p:childTnLst>
                                </p:cTn>
                              </p:par>
                              <p:par>
                                <p:cTn id="49" presetID="8" presetClass="entr" presetSubtype="16"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diamond(in)">
                                      <p:cBhvr>
                                        <p:cTn id="51" dur="2000"/>
                                        <p:tgtEl>
                                          <p:spTgt spid="40"/>
                                        </p:tgtEl>
                                      </p:cBhvr>
                                    </p:animEffect>
                                  </p:childTnLst>
                                </p:cTn>
                              </p:par>
                              <p:par>
                                <p:cTn id="52" presetID="8" presetClass="entr" presetSubtype="16"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diamond(in)">
                                      <p:cBhvr>
                                        <p:cTn id="54" dur="2000"/>
                                        <p:tgtEl>
                                          <p:spTgt spid="41"/>
                                        </p:tgtEl>
                                      </p:cBhvr>
                                    </p:animEffect>
                                  </p:childTnLst>
                                </p:cTn>
                              </p:par>
                              <p:par>
                                <p:cTn id="55" presetID="8" presetClass="entr" presetSubtype="16"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diamond(in)">
                                      <p:cBhvr>
                                        <p:cTn id="57" dur="2000"/>
                                        <p:tgtEl>
                                          <p:spTgt spid="42"/>
                                        </p:tgtEl>
                                      </p:cBhvr>
                                    </p:animEffect>
                                  </p:childTnLst>
                                </p:cTn>
                              </p:par>
                              <p:par>
                                <p:cTn id="58" presetID="8" presetClass="entr" presetSubtype="16"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amond(in)">
                                      <p:cBhvr>
                                        <p:cTn id="60" dur="2000"/>
                                        <p:tgtEl>
                                          <p:spTgt spid="43"/>
                                        </p:tgtEl>
                                      </p:cBhvr>
                                    </p:animEffect>
                                  </p:childTnLst>
                                </p:cTn>
                              </p:par>
                              <p:par>
                                <p:cTn id="61" presetID="8" presetClass="entr" presetSubtype="16"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diamond(in)">
                                      <p:cBhvr>
                                        <p:cTn id="63" dur="2000"/>
                                        <p:tgtEl>
                                          <p:spTgt spid="64"/>
                                        </p:tgtEl>
                                      </p:cBhvr>
                                    </p:animEffect>
                                  </p:childTnLst>
                                </p:cTn>
                              </p:par>
                              <p:par>
                                <p:cTn id="64" presetID="8" presetClass="entr" presetSubtype="16" fill="hold" nodeType="with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diamond(in)">
                                      <p:cBhvr>
                                        <p:cTn id="66" dur="2000"/>
                                        <p:tgtEl>
                                          <p:spTgt spid="70"/>
                                        </p:tgtEl>
                                      </p:cBhvr>
                                    </p:animEffect>
                                  </p:childTnLst>
                                </p:cTn>
                              </p:par>
                              <p:par>
                                <p:cTn id="67" presetID="8" presetClass="entr" presetSubtype="16" fill="hold"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diamond(in)">
                                      <p:cBhvr>
                                        <p:cTn id="69" dur="2000"/>
                                        <p:tgtEl>
                                          <p:spTgt spid="76"/>
                                        </p:tgtEl>
                                      </p:cBhvr>
                                    </p:animEffect>
                                  </p:childTnLst>
                                </p:cTn>
                              </p:par>
                              <p:par>
                                <p:cTn id="70" presetID="8" presetClass="entr" presetSubtype="16" fill="hold" nodeType="with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diamond(in)">
                                      <p:cBhvr>
                                        <p:cTn id="72" dur="2000"/>
                                        <p:tgtEl>
                                          <p:spTgt spid="77"/>
                                        </p:tgtEl>
                                      </p:cBhvr>
                                    </p:animEffect>
                                  </p:childTnLst>
                                </p:cTn>
                              </p:par>
                              <p:par>
                                <p:cTn id="73" presetID="8" presetClass="entr" presetSubtype="16" fill="hold" nodeType="with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diamond(in)">
                                      <p:cBhvr>
                                        <p:cTn id="75" dur="2000"/>
                                        <p:tgtEl>
                                          <p:spTgt spid="80"/>
                                        </p:tgtEl>
                                      </p:cBhvr>
                                    </p:animEffect>
                                  </p:childTnLst>
                                </p:cTn>
                              </p:par>
                              <p:par>
                                <p:cTn id="76" presetID="8" presetClass="entr" presetSubtype="16" fill="hold" nodeType="with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diamond(in)">
                                      <p:cBhvr>
                                        <p:cTn id="78" dur="2000"/>
                                        <p:tgtEl>
                                          <p:spTgt spid="81"/>
                                        </p:tgtEl>
                                      </p:cBhvr>
                                    </p:animEffect>
                                  </p:childTnLst>
                                </p:cTn>
                              </p:par>
                              <p:par>
                                <p:cTn id="79" presetID="8" presetClass="entr" presetSubtype="16" fill="hold" nodeType="withEffect">
                                  <p:stCondLst>
                                    <p:cond delay="0"/>
                                  </p:stCondLst>
                                  <p:childTnLst>
                                    <p:set>
                                      <p:cBhvr>
                                        <p:cTn id="80" dur="1" fill="hold">
                                          <p:stCondLst>
                                            <p:cond delay="0"/>
                                          </p:stCondLst>
                                        </p:cTn>
                                        <p:tgtEl>
                                          <p:spTgt spid="82"/>
                                        </p:tgtEl>
                                        <p:attrNameLst>
                                          <p:attrName>style.visibility</p:attrName>
                                        </p:attrNameLst>
                                      </p:cBhvr>
                                      <p:to>
                                        <p:strVal val="visible"/>
                                      </p:to>
                                    </p:set>
                                    <p:animEffect transition="in" filter="diamond(in)">
                                      <p:cBhvr>
                                        <p:cTn id="81" dur="2000"/>
                                        <p:tgtEl>
                                          <p:spTgt spid="82"/>
                                        </p:tgtEl>
                                      </p:cBhvr>
                                    </p:animEffect>
                                  </p:childTnLst>
                                </p:cTn>
                              </p:par>
                              <p:par>
                                <p:cTn id="82" presetID="8" presetClass="entr" presetSubtype="16" fill="hold" nodeType="withEffect">
                                  <p:stCondLst>
                                    <p:cond delay="0"/>
                                  </p:stCondLst>
                                  <p:childTnLst>
                                    <p:set>
                                      <p:cBhvr>
                                        <p:cTn id="83" dur="1" fill="hold">
                                          <p:stCondLst>
                                            <p:cond delay="0"/>
                                          </p:stCondLst>
                                        </p:cTn>
                                        <p:tgtEl>
                                          <p:spTgt spid="1028"/>
                                        </p:tgtEl>
                                        <p:attrNameLst>
                                          <p:attrName>style.visibility</p:attrName>
                                        </p:attrNameLst>
                                      </p:cBhvr>
                                      <p:to>
                                        <p:strVal val="visible"/>
                                      </p:to>
                                    </p:set>
                                    <p:animEffect transition="in" filter="diamond(in)">
                                      <p:cBhvr>
                                        <p:cTn id="84"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7286644" y="214290"/>
            <a:ext cx="1487908" cy="461665"/>
          </a:xfrm>
          <a:prstGeom prst="rect">
            <a:avLst/>
          </a:prstGeom>
        </p:spPr>
        <p:txBody>
          <a:bodyPr wrap="none">
            <a:spAutoFit/>
          </a:bodyPr>
          <a:lstStyle/>
          <a:p>
            <a:r>
              <a:rPr lang="en-US" altLang="zh-CN" sz="2400" dirty="0" smtClean="0"/>
              <a:t> </a:t>
            </a:r>
            <a:r>
              <a:rPr lang="en-US" altLang="zh-CN" sz="2400" b="1" dirty="0" smtClean="0">
                <a:solidFill>
                  <a:schemeClr val="bg1"/>
                </a:solidFill>
              </a:rPr>
              <a:t>Find </a:t>
            </a:r>
            <a:r>
              <a:rPr lang="zh-CN" altLang="en-US" sz="2400" b="1" dirty="0" smtClean="0">
                <a:solidFill>
                  <a:schemeClr val="bg1"/>
                </a:solidFill>
              </a:rPr>
              <a:t>详讲</a:t>
            </a:r>
          </a:p>
        </p:txBody>
      </p:sp>
      <p:sp>
        <p:nvSpPr>
          <p:cNvPr id="5" name="TextBox 4"/>
          <p:cNvSpPr txBox="1"/>
          <p:nvPr/>
        </p:nvSpPr>
        <p:spPr>
          <a:xfrm>
            <a:off x="428596" y="995306"/>
            <a:ext cx="8358246" cy="1754326"/>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1.</a:t>
            </a:r>
            <a:r>
              <a:rPr lang="zh-CN" altLang="en-US" dirty="0" smtClean="0">
                <a:solidFill>
                  <a:schemeClr val="bg1"/>
                </a:solidFill>
              </a:rPr>
              <a:t>指定返回的键</a:t>
            </a:r>
            <a:endParaRPr lang="en-US" altLang="zh-CN" dirty="0" smtClean="0">
              <a:solidFill>
                <a:schemeClr val="bg1"/>
              </a:solidFill>
            </a:endParaRPr>
          </a:p>
          <a:p>
            <a:pPr marL="342900" indent="-342900"/>
            <a:r>
              <a:rPr lang="en-US" altLang="zh-CN" dirty="0" smtClean="0">
                <a:solidFill>
                  <a:schemeClr val="bg1"/>
                </a:solidFill>
              </a:rPr>
              <a:t>	  </a:t>
            </a:r>
            <a:r>
              <a:rPr lang="en-US" altLang="zh-CN" dirty="0" smtClean="0">
                <a:solidFill>
                  <a:srgbClr val="FFFF00"/>
                </a:solidFill>
              </a:rPr>
              <a:t>db.[documentName].find ({</a:t>
            </a:r>
            <a:r>
              <a:rPr lang="zh-CN" altLang="en-US" dirty="0" smtClean="0">
                <a:solidFill>
                  <a:srgbClr val="FFFF00"/>
                </a:solidFill>
              </a:rPr>
              <a:t>条件</a:t>
            </a:r>
            <a:r>
              <a:rPr lang="en-US" altLang="zh-CN" dirty="0" smtClean="0">
                <a:solidFill>
                  <a:srgbClr val="FFFF00"/>
                </a:solidFill>
              </a:rPr>
              <a:t>},{</a:t>
            </a:r>
            <a:r>
              <a:rPr lang="zh-CN" altLang="en-US" dirty="0" smtClean="0">
                <a:solidFill>
                  <a:srgbClr val="FFFF00"/>
                </a:solidFill>
              </a:rPr>
              <a:t>键指定</a:t>
            </a:r>
            <a:r>
              <a:rPr lang="en-US" altLang="zh-CN" dirty="0" smtClean="0">
                <a:solidFill>
                  <a:srgbClr val="FFFF00"/>
                </a:solidFill>
              </a:rPr>
              <a:t>})</a:t>
            </a:r>
          </a:p>
          <a:p>
            <a:pPr marL="342900" indent="-342900"/>
            <a:r>
              <a:rPr lang="en-US" altLang="zh-CN" dirty="0" smtClean="0">
                <a:solidFill>
                  <a:srgbClr val="FFFF00"/>
                </a:solidFill>
              </a:rPr>
              <a:t>         </a:t>
            </a:r>
            <a:r>
              <a:rPr lang="zh-CN" altLang="en-US" dirty="0" smtClean="0">
                <a:solidFill>
                  <a:srgbClr val="FFFF00"/>
                </a:solidFill>
              </a:rPr>
              <a:t>数据准备</a:t>
            </a:r>
            <a:r>
              <a:rPr lang="en-US" altLang="zh-CN" dirty="0" smtClean="0">
                <a:solidFill>
                  <a:srgbClr val="FFFF00"/>
                </a:solidFill>
                <a:sym typeface="Wingdings" pitchFamily="2" charset="2"/>
              </a:rPr>
              <a:t>persons.json</a:t>
            </a:r>
          </a:p>
          <a:p>
            <a:pPr marL="342900" indent="-342900"/>
            <a:r>
              <a:rPr lang="en-US" altLang="zh-CN" dirty="0" smtClean="0">
                <a:solidFill>
                  <a:srgbClr val="FFFF00"/>
                </a:solidFill>
                <a:sym typeface="Wingdings" pitchFamily="2" charset="2"/>
              </a:rPr>
              <a:t>	  </a:t>
            </a:r>
            <a:r>
              <a:rPr lang="en-US" altLang="zh-CN" b="1" dirty="0" smtClean="0">
                <a:solidFill>
                  <a:schemeClr val="accent6">
                    <a:lumMod val="75000"/>
                  </a:schemeClr>
                </a:solidFill>
                <a:sym typeface="Wingdings" pitchFamily="2" charset="2"/>
              </a:rPr>
              <a:t>1.1 </a:t>
            </a:r>
            <a:r>
              <a:rPr lang="zh-CN" altLang="en-US" b="1" dirty="0" smtClean="0">
                <a:solidFill>
                  <a:schemeClr val="accent6">
                    <a:lumMod val="75000"/>
                  </a:schemeClr>
                </a:solidFill>
                <a:sym typeface="Wingdings" pitchFamily="2" charset="2"/>
              </a:rPr>
              <a:t>查询出所有数据的指定键</a:t>
            </a:r>
            <a:r>
              <a:rPr lang="en-US" altLang="zh-CN" b="1" dirty="0" smtClean="0">
                <a:solidFill>
                  <a:schemeClr val="accent6">
                    <a:lumMod val="75000"/>
                  </a:schemeClr>
                </a:solidFill>
                <a:sym typeface="Wingdings" pitchFamily="2" charset="2"/>
              </a:rPr>
              <a:t>(name ,age ,country)</a:t>
            </a:r>
          </a:p>
          <a:p>
            <a:pPr marL="342900" indent="-342900"/>
            <a:r>
              <a:rPr lang="en-US" altLang="zh-CN" dirty="0" smtClean="0">
                <a:solidFill>
                  <a:srgbClr val="FFFF00"/>
                </a:solidFill>
              </a:rPr>
              <a:t>		db.persons.find({},{name:</a:t>
            </a:r>
            <a:r>
              <a:rPr lang="en-US" altLang="zh-CN" dirty="0" smtClean="0">
                <a:solidFill>
                  <a:srgbClr val="FF0000"/>
                </a:solidFill>
              </a:rPr>
              <a:t>1,</a:t>
            </a:r>
            <a:r>
              <a:rPr lang="en-US" altLang="zh-CN" dirty="0" smtClean="0">
                <a:solidFill>
                  <a:srgbClr val="FFFF00"/>
                </a:solidFill>
              </a:rPr>
              <a:t>age:</a:t>
            </a:r>
            <a:r>
              <a:rPr lang="en-US" altLang="zh-CN" dirty="0" smtClean="0">
                <a:solidFill>
                  <a:srgbClr val="FF0000"/>
                </a:solidFill>
              </a:rPr>
              <a:t>1</a:t>
            </a:r>
            <a:r>
              <a:rPr lang="en-US" altLang="zh-CN" dirty="0" smtClean="0">
                <a:solidFill>
                  <a:srgbClr val="FFFF00"/>
                </a:solidFill>
              </a:rPr>
              <a:t>,country:1,_id:</a:t>
            </a:r>
            <a:r>
              <a:rPr lang="en-US" altLang="zh-CN" dirty="0" smtClean="0">
                <a:solidFill>
                  <a:srgbClr val="FF0000"/>
                </a:solidFill>
              </a:rPr>
              <a:t>0</a:t>
            </a:r>
            <a:r>
              <a:rPr lang="en-US" altLang="zh-CN" dirty="0" smtClean="0">
                <a:solidFill>
                  <a:srgbClr val="FFFF00"/>
                </a:solidFill>
              </a:rPr>
              <a:t>})</a:t>
            </a:r>
          </a:p>
          <a:p>
            <a:pPr marL="342900" indent="-342900"/>
            <a:r>
              <a:rPr lang="en-US" altLang="zh-CN" dirty="0" smtClean="0">
                <a:solidFill>
                  <a:schemeClr val="bg1"/>
                </a:solidFill>
              </a:rPr>
              <a:t>2.</a:t>
            </a:r>
            <a:r>
              <a:rPr lang="zh-CN" altLang="en-US" dirty="0" smtClean="0">
                <a:solidFill>
                  <a:schemeClr val="bg1"/>
                </a:solidFill>
              </a:rPr>
              <a:t>查询条件</a:t>
            </a:r>
            <a:endParaRPr lang="en-US" altLang="zh-CN" dirty="0" smtClean="0">
              <a:solidFill>
                <a:schemeClr val="bg1"/>
              </a:solidFill>
            </a:endParaRPr>
          </a:p>
        </p:txBody>
      </p:sp>
      <p:graphicFrame>
        <p:nvGraphicFramePr>
          <p:cNvPr id="6" name="表格 5"/>
          <p:cNvGraphicFramePr>
            <a:graphicFrameLocks noGrp="1"/>
          </p:cNvGraphicFramePr>
          <p:nvPr/>
        </p:nvGraphicFramePr>
        <p:xfrm>
          <a:off x="428596" y="2928934"/>
          <a:ext cx="8358246" cy="3600474"/>
        </p:xfrm>
        <a:graphic>
          <a:graphicData uri="http://schemas.openxmlformats.org/drawingml/2006/table">
            <a:tbl>
              <a:tblPr firstRow="1" bandRow="1">
                <a:tableStyleId>{D7AC3CCA-C797-4891-BE02-D94E43425B78}</a:tableStyleId>
              </a:tblPr>
              <a:tblGrid>
                <a:gridCol w="2786082"/>
                <a:gridCol w="857256"/>
                <a:gridCol w="4714908"/>
              </a:tblGrid>
              <a:tr h="600079">
                <a:tc gridSpan="3">
                  <a:txBody>
                    <a:bodyPr/>
                    <a:lstStyle/>
                    <a:p>
                      <a:pPr algn="ctr"/>
                      <a:r>
                        <a:rPr lang="zh-CN" altLang="en-US" dirty="0" smtClean="0"/>
                        <a:t>比较操作符</a:t>
                      </a:r>
                      <a:endParaRPr lang="zh-CN" altLang="en-US" dirty="0"/>
                    </a:p>
                  </a:txBody>
                  <a:tcPr anchor="ctr"/>
                </a:tc>
                <a:tc hMerge="1">
                  <a:txBody>
                    <a:bodyPr/>
                    <a:lstStyle/>
                    <a:p>
                      <a:endParaRPr lang="zh-CN" altLang="en-US" dirty="0"/>
                    </a:p>
                  </a:txBody>
                  <a:tcPr/>
                </a:tc>
                <a:tc hMerge="1">
                  <a:txBody>
                    <a:bodyPr/>
                    <a:lstStyle/>
                    <a:p>
                      <a:endParaRPr lang="zh-CN" altLang="en-US" dirty="0"/>
                    </a:p>
                  </a:txBody>
                  <a:tcPr/>
                </a:tc>
              </a:tr>
              <a:tr h="600079">
                <a:tc>
                  <a:txBody>
                    <a:bodyPr/>
                    <a:lstStyle/>
                    <a:p>
                      <a:pPr algn="ctr"/>
                      <a:r>
                        <a:rPr lang="en-US" altLang="zh-CN" dirty="0" smtClean="0"/>
                        <a:t>$lt</a:t>
                      </a:r>
                      <a:endParaRPr lang="zh-CN" altLang="en-US" dirty="0"/>
                    </a:p>
                  </a:txBody>
                  <a:tcPr anchor="ctr"/>
                </a:tc>
                <a:tc>
                  <a:txBody>
                    <a:bodyPr/>
                    <a:lstStyle/>
                    <a:p>
                      <a:pPr algn="ctr"/>
                      <a:r>
                        <a:rPr lang="en-US" altLang="zh-CN" dirty="0" smtClean="0"/>
                        <a:t>&lt;</a:t>
                      </a:r>
                      <a:endParaRPr lang="zh-CN" altLang="en-US" dirty="0"/>
                    </a:p>
                  </a:txBody>
                  <a:tcPr anchor="ctr"/>
                </a:tc>
                <a:tc>
                  <a:txBody>
                    <a:bodyPr/>
                    <a:lstStyle/>
                    <a:p>
                      <a:pPr algn="ctr"/>
                      <a:r>
                        <a:rPr lang="en-US" altLang="zh-CN" dirty="0" smtClean="0"/>
                        <a:t>{age:{$gte:22,$lte:27}}</a:t>
                      </a:r>
                      <a:endParaRPr lang="zh-CN" altLang="en-US" dirty="0"/>
                    </a:p>
                  </a:txBody>
                  <a:tcPr anchor="ctr"/>
                </a:tc>
              </a:tr>
              <a:tr h="600079">
                <a:tc>
                  <a:txBody>
                    <a:bodyPr/>
                    <a:lstStyle/>
                    <a:p>
                      <a:pPr algn="ctr"/>
                      <a:r>
                        <a:rPr lang="en-US" altLang="zh-CN" dirty="0" smtClean="0"/>
                        <a:t>$lte</a:t>
                      </a:r>
                      <a:endParaRPr lang="zh-CN" altLang="en-US" dirty="0"/>
                    </a:p>
                  </a:txBody>
                  <a:tcPr anchor="ctr"/>
                </a:tc>
                <a:tc>
                  <a:txBody>
                    <a:bodyPr/>
                    <a:lstStyle/>
                    <a:p>
                      <a:pPr algn="ctr"/>
                      <a:r>
                        <a:rPr lang="en-US" altLang="zh-CN" dirty="0" smtClean="0"/>
                        <a:t>&lt;=</a:t>
                      </a:r>
                      <a:endParaRPr lang="zh-CN" altLang="en-US" dirty="0"/>
                    </a:p>
                  </a:txBody>
                  <a:tcPr anchor="ctr"/>
                </a:tc>
                <a:tc>
                  <a:txBody>
                    <a:bodyPr/>
                    <a:lstStyle/>
                    <a:p>
                      <a:pPr algn="ctr"/>
                      <a:endParaRPr lang="zh-CN" altLang="en-US" dirty="0"/>
                    </a:p>
                  </a:txBody>
                  <a:tcPr anchor="ctr"/>
                </a:tc>
              </a:tr>
              <a:tr h="600079">
                <a:tc>
                  <a:txBody>
                    <a:bodyPr/>
                    <a:lstStyle/>
                    <a:p>
                      <a:pPr algn="ctr"/>
                      <a:r>
                        <a:rPr lang="en-US" altLang="zh-CN" dirty="0" smtClean="0"/>
                        <a:t>$gt</a:t>
                      </a:r>
                      <a:endParaRPr lang="zh-CN" altLang="en-US" dirty="0"/>
                    </a:p>
                  </a:txBody>
                  <a:tcPr anchor="ctr"/>
                </a:tc>
                <a:tc>
                  <a:txBody>
                    <a:bodyPr/>
                    <a:lstStyle/>
                    <a:p>
                      <a:pPr algn="ctr"/>
                      <a:r>
                        <a:rPr lang="en-US" altLang="zh-CN" dirty="0" smtClean="0"/>
                        <a:t>&gt;</a:t>
                      </a:r>
                      <a:endParaRPr lang="zh-CN" altLang="en-US" dirty="0"/>
                    </a:p>
                  </a:txBody>
                  <a:tcPr anchor="ctr"/>
                </a:tc>
                <a:tc>
                  <a:txBody>
                    <a:bodyPr/>
                    <a:lstStyle/>
                    <a:p>
                      <a:pPr algn="ctr"/>
                      <a:endParaRPr lang="zh-CN" altLang="en-US" dirty="0"/>
                    </a:p>
                  </a:txBody>
                  <a:tcPr anchor="ctr"/>
                </a:tc>
              </a:tr>
              <a:tr h="600079">
                <a:tc>
                  <a:txBody>
                    <a:bodyPr/>
                    <a:lstStyle/>
                    <a:p>
                      <a:pPr algn="ctr"/>
                      <a:r>
                        <a:rPr lang="en-US" altLang="zh-CN" dirty="0" smtClean="0"/>
                        <a:t>$gte</a:t>
                      </a:r>
                      <a:endParaRPr lang="zh-CN" altLang="en-US" dirty="0"/>
                    </a:p>
                  </a:txBody>
                  <a:tcPr anchor="ctr"/>
                </a:tc>
                <a:tc>
                  <a:txBody>
                    <a:bodyPr/>
                    <a:lstStyle/>
                    <a:p>
                      <a:pPr algn="ctr"/>
                      <a:r>
                        <a:rPr lang="en-US" altLang="zh-CN" dirty="0" smtClean="0"/>
                        <a:t>&gt;=</a:t>
                      </a:r>
                      <a:endParaRPr lang="zh-CN" altLang="en-US" dirty="0"/>
                    </a:p>
                  </a:txBody>
                  <a:tcPr anchor="ctr"/>
                </a:tc>
                <a:tc>
                  <a:txBody>
                    <a:bodyPr/>
                    <a:lstStyle/>
                    <a:p>
                      <a:pPr algn="ctr"/>
                      <a:endParaRPr lang="zh-CN" altLang="en-US" dirty="0"/>
                    </a:p>
                  </a:txBody>
                  <a:tcPr anchor="ctr"/>
                </a:tc>
              </a:tr>
              <a:tr h="600079">
                <a:tc>
                  <a:txBody>
                    <a:bodyPr/>
                    <a:lstStyle/>
                    <a:p>
                      <a:pPr algn="ctr"/>
                      <a:r>
                        <a:rPr lang="en-US" altLang="zh-CN" dirty="0" smtClean="0"/>
                        <a:t>$ne</a:t>
                      </a:r>
                      <a:endParaRPr lang="zh-CN" altLang="en-US" dirty="0"/>
                    </a:p>
                  </a:txBody>
                  <a:tcPr anchor="ctr"/>
                </a:tc>
                <a:tc>
                  <a:txBody>
                    <a:bodyPr/>
                    <a:lstStyle/>
                    <a:p>
                      <a:pPr algn="ctr"/>
                      <a:r>
                        <a:rPr lang="en-US" altLang="zh-CN" dirty="0" smtClean="0"/>
                        <a:t>!=</a:t>
                      </a:r>
                      <a:endParaRPr lang="zh-CN" altLang="en-US" dirty="0"/>
                    </a:p>
                  </a:txBody>
                  <a:tcPr anchor="ctr"/>
                </a:tc>
                <a:tc>
                  <a:txBody>
                    <a:bodyPr/>
                    <a:lstStyle/>
                    <a:p>
                      <a:pPr algn="ctr"/>
                      <a:r>
                        <a:rPr lang="en-US" altLang="zh-CN" dirty="0" smtClean="0"/>
                        <a:t>{age:{$ne:26}}</a:t>
                      </a:r>
                      <a:endParaRPr lang="zh-CN" altLang="en-US" dirty="0"/>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7286644" y="214290"/>
            <a:ext cx="1487908" cy="461665"/>
          </a:xfrm>
          <a:prstGeom prst="rect">
            <a:avLst/>
          </a:prstGeom>
        </p:spPr>
        <p:txBody>
          <a:bodyPr wrap="none">
            <a:spAutoFit/>
          </a:bodyPr>
          <a:lstStyle/>
          <a:p>
            <a:r>
              <a:rPr lang="en-US" altLang="zh-CN" sz="2400" dirty="0" smtClean="0"/>
              <a:t> </a:t>
            </a:r>
            <a:r>
              <a:rPr lang="en-US" altLang="zh-CN" sz="2400" b="1" dirty="0" smtClean="0">
                <a:solidFill>
                  <a:schemeClr val="bg1"/>
                </a:solidFill>
              </a:rPr>
              <a:t>Find </a:t>
            </a:r>
            <a:r>
              <a:rPr lang="zh-CN" altLang="en-US" sz="2400" b="1" dirty="0" smtClean="0">
                <a:solidFill>
                  <a:schemeClr val="bg1"/>
                </a:solidFill>
              </a:rPr>
              <a:t>详讲</a:t>
            </a:r>
          </a:p>
        </p:txBody>
      </p:sp>
      <p:sp>
        <p:nvSpPr>
          <p:cNvPr id="5" name="TextBox 4"/>
          <p:cNvSpPr txBox="1"/>
          <p:nvPr/>
        </p:nvSpPr>
        <p:spPr>
          <a:xfrm>
            <a:off x="428596" y="995306"/>
            <a:ext cx="8358246" cy="5632311"/>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2.</a:t>
            </a:r>
            <a:r>
              <a:rPr lang="zh-CN" altLang="en-US" dirty="0" smtClean="0">
                <a:solidFill>
                  <a:schemeClr val="bg1"/>
                </a:solidFill>
              </a:rPr>
              <a:t>查询条件</a:t>
            </a:r>
            <a:endParaRPr lang="en-US" altLang="zh-CN" dirty="0" smtClean="0">
              <a:solidFill>
                <a:schemeClr val="bg1"/>
              </a:solidFill>
            </a:endParaRPr>
          </a:p>
          <a:p>
            <a:pPr marL="342900" indent="-342900"/>
            <a:r>
              <a:rPr lang="en-US" altLang="zh-CN" dirty="0" smtClean="0">
                <a:solidFill>
                  <a:schemeClr val="bg1"/>
                </a:solidFill>
              </a:rPr>
              <a:t> 	</a:t>
            </a:r>
            <a:r>
              <a:rPr lang="en-US" altLang="zh-CN" b="1" dirty="0" smtClean="0">
                <a:solidFill>
                  <a:schemeClr val="accent6">
                    <a:lumMod val="75000"/>
                  </a:schemeClr>
                </a:solidFill>
                <a:sym typeface="Wingdings" pitchFamily="2" charset="2"/>
              </a:rPr>
              <a:t>2.1</a:t>
            </a:r>
            <a:r>
              <a:rPr lang="zh-CN" altLang="en-US" b="1" dirty="0" smtClean="0">
                <a:solidFill>
                  <a:schemeClr val="accent6">
                    <a:lumMod val="75000"/>
                  </a:schemeClr>
                </a:solidFill>
                <a:sym typeface="Wingdings" pitchFamily="2" charset="2"/>
              </a:rPr>
              <a:t>查询出年龄在</a:t>
            </a:r>
            <a:r>
              <a:rPr lang="en-US" altLang="zh-CN" b="1" dirty="0" smtClean="0">
                <a:solidFill>
                  <a:schemeClr val="accent6">
                    <a:lumMod val="75000"/>
                  </a:schemeClr>
                </a:solidFill>
                <a:sym typeface="Wingdings" pitchFamily="2" charset="2"/>
              </a:rPr>
              <a:t>25</a:t>
            </a:r>
            <a:r>
              <a:rPr lang="zh-CN" altLang="en-US" b="1" dirty="0" smtClean="0">
                <a:solidFill>
                  <a:schemeClr val="accent6">
                    <a:lumMod val="75000"/>
                  </a:schemeClr>
                </a:solidFill>
                <a:sym typeface="Wingdings" pitchFamily="2" charset="2"/>
              </a:rPr>
              <a:t>到</a:t>
            </a:r>
            <a:r>
              <a:rPr lang="en-US" altLang="zh-CN" b="1" dirty="0" smtClean="0">
                <a:solidFill>
                  <a:schemeClr val="accent6">
                    <a:lumMod val="75000"/>
                  </a:schemeClr>
                </a:solidFill>
                <a:sym typeface="Wingdings" pitchFamily="2" charset="2"/>
              </a:rPr>
              <a:t>27</a:t>
            </a:r>
            <a:r>
              <a:rPr lang="zh-CN" altLang="en-US" b="1" dirty="0" smtClean="0">
                <a:solidFill>
                  <a:schemeClr val="accent6">
                    <a:lumMod val="75000"/>
                  </a:schemeClr>
                </a:solidFill>
                <a:sym typeface="Wingdings" pitchFamily="2" charset="2"/>
              </a:rPr>
              <a:t>岁之间的学生</a:t>
            </a:r>
            <a:endParaRPr lang="en-US" altLang="zh-CN" b="1" dirty="0" smtClean="0">
              <a:solidFill>
                <a:schemeClr val="accent6">
                  <a:lumMod val="75000"/>
                </a:schemeClr>
              </a:solidFill>
              <a:sym typeface="Wingdings" pitchFamily="2" charset="2"/>
            </a:endParaRPr>
          </a:p>
          <a:p>
            <a:pPr marL="342900" indent="-342900"/>
            <a:r>
              <a:rPr lang="en-US" altLang="zh-CN" b="1" dirty="0" smtClean="0">
                <a:solidFill>
                  <a:schemeClr val="accent6">
                    <a:lumMod val="75000"/>
                  </a:schemeClr>
                </a:solidFill>
                <a:sym typeface="Wingdings" pitchFamily="2" charset="2"/>
              </a:rPr>
              <a:t>       </a:t>
            </a:r>
            <a:r>
              <a:rPr lang="en-US" altLang="zh-CN" dirty="0" smtClean="0">
                <a:solidFill>
                  <a:srgbClr val="FFFF00"/>
                </a:solidFill>
                <a:sym typeface="Wingdings" pitchFamily="2" charset="2"/>
              </a:rPr>
              <a:t>db.persons.find({age:</a:t>
            </a:r>
            <a:r>
              <a:rPr lang="en-US" altLang="zh-CN" dirty="0" smtClean="0">
                <a:solidFill>
                  <a:srgbClr val="FFFF00"/>
                </a:solidFill>
              </a:rPr>
              <a:t> {$gte:25,$lte:27</a:t>
            </a:r>
            <a:r>
              <a:rPr lang="en-US" altLang="zh-CN" dirty="0" smtClean="0">
                <a:solidFill>
                  <a:srgbClr val="FFFF00"/>
                </a:solidFill>
                <a:sym typeface="Wingdings" pitchFamily="2" charset="2"/>
              </a:rPr>
              <a:t>},{_id:0,age:1})</a:t>
            </a:r>
          </a:p>
          <a:p>
            <a:pPr marL="342900" indent="-342900"/>
            <a:r>
              <a:rPr lang="en-US" altLang="zh-CN" dirty="0" smtClean="0">
                <a:solidFill>
                  <a:srgbClr val="FFFF00"/>
                </a:solidFill>
                <a:sym typeface="Wingdings" pitchFamily="2" charset="2"/>
              </a:rPr>
              <a:t>       </a:t>
            </a:r>
            <a:r>
              <a:rPr lang="en-US" altLang="zh-CN" b="1" dirty="0" smtClean="0">
                <a:solidFill>
                  <a:schemeClr val="accent6">
                    <a:lumMod val="75000"/>
                  </a:schemeClr>
                </a:solidFill>
                <a:sym typeface="Wingdings" pitchFamily="2" charset="2"/>
              </a:rPr>
              <a:t>2.2</a:t>
            </a:r>
            <a:r>
              <a:rPr lang="zh-CN" altLang="en-US" b="1" dirty="0" smtClean="0">
                <a:solidFill>
                  <a:schemeClr val="accent6">
                    <a:lumMod val="75000"/>
                  </a:schemeClr>
                </a:solidFill>
                <a:sym typeface="Wingdings" pitchFamily="2" charset="2"/>
              </a:rPr>
              <a:t>查询出所有不是韩国籍的学生的数学成绩</a:t>
            </a:r>
            <a:endParaRPr lang="en-US" altLang="zh-CN" b="1" dirty="0" smtClean="0">
              <a:solidFill>
                <a:schemeClr val="accent6">
                  <a:lumMod val="75000"/>
                </a:schemeClr>
              </a:solidFill>
              <a:sym typeface="Wingdings" pitchFamily="2" charset="2"/>
            </a:endParaRPr>
          </a:p>
          <a:p>
            <a:pPr marL="342900" indent="-342900"/>
            <a:r>
              <a:rPr lang="en-US" altLang="zh-CN" dirty="0" smtClean="0">
                <a:solidFill>
                  <a:srgbClr val="FFFF00"/>
                </a:solidFill>
                <a:sym typeface="Wingdings" pitchFamily="2" charset="2"/>
              </a:rPr>
              <a:t>       db.persons.find({country:{$ne:”</a:t>
            </a:r>
            <a:r>
              <a:rPr lang="en-US" altLang="zh-CN" dirty="0" smtClean="0"/>
              <a:t> </a:t>
            </a:r>
            <a:r>
              <a:rPr lang="en-US" altLang="zh-CN" dirty="0" smtClean="0">
                <a:solidFill>
                  <a:srgbClr val="FFFF00"/>
                </a:solidFill>
              </a:rPr>
              <a:t>Korea</a:t>
            </a:r>
            <a:r>
              <a:rPr lang="en-US" altLang="zh-CN" dirty="0" smtClean="0">
                <a:solidFill>
                  <a:srgbClr val="FFFF00"/>
                </a:solidFill>
                <a:sym typeface="Wingdings" pitchFamily="2" charset="2"/>
              </a:rPr>
              <a:t>”}},{_id:0,m:1})</a:t>
            </a:r>
          </a:p>
          <a:p>
            <a:pPr marL="342900" indent="-342900"/>
            <a:r>
              <a:rPr lang="en-US" altLang="zh-CN" dirty="0" smtClean="0">
                <a:solidFill>
                  <a:schemeClr val="bg1"/>
                </a:solidFill>
                <a:sym typeface="Wingdings" pitchFamily="2" charset="2"/>
              </a:rPr>
              <a:t>3.</a:t>
            </a:r>
            <a:r>
              <a:rPr lang="zh-CN" altLang="en-US" dirty="0" smtClean="0">
                <a:solidFill>
                  <a:schemeClr val="bg1"/>
                </a:solidFill>
                <a:sym typeface="Wingdings" pitchFamily="2" charset="2"/>
              </a:rPr>
              <a:t>包含或不包含</a:t>
            </a:r>
            <a:endParaRPr lang="en-US" altLang="zh-CN" dirty="0" smtClean="0">
              <a:solidFill>
                <a:schemeClr val="bg1"/>
              </a:solidFill>
              <a:sym typeface="Wingdings" pitchFamily="2" charset="2"/>
            </a:endParaRPr>
          </a:p>
          <a:p>
            <a:pPr marL="342900" indent="-342900"/>
            <a:r>
              <a:rPr lang="en-US" altLang="zh-CN" dirty="0" smtClean="0">
                <a:solidFill>
                  <a:srgbClr val="FFFF00"/>
                </a:solidFill>
                <a:sym typeface="Wingdings" pitchFamily="2" charset="2"/>
              </a:rPr>
              <a:t>       $in</a:t>
            </a:r>
            <a:r>
              <a:rPr lang="zh-CN" altLang="en-US" dirty="0" smtClean="0">
                <a:solidFill>
                  <a:srgbClr val="FFFF00"/>
                </a:solidFill>
                <a:sym typeface="Wingdings" pitchFamily="2" charset="2"/>
              </a:rPr>
              <a:t>或</a:t>
            </a:r>
            <a:r>
              <a:rPr lang="en-US" altLang="zh-CN" dirty="0" smtClean="0">
                <a:solidFill>
                  <a:srgbClr val="FFFF00"/>
                </a:solidFill>
                <a:sym typeface="Wingdings" pitchFamily="2" charset="2"/>
              </a:rPr>
              <a:t>$nin</a:t>
            </a:r>
          </a:p>
          <a:p>
            <a:pPr marL="342900" indent="-342900"/>
            <a:r>
              <a:rPr lang="en-US" altLang="zh-CN" dirty="0" smtClean="0">
                <a:solidFill>
                  <a:srgbClr val="FFFF00"/>
                </a:solidFill>
                <a:sym typeface="Wingdings" pitchFamily="2" charset="2"/>
              </a:rPr>
              <a:t>       </a:t>
            </a:r>
            <a:r>
              <a:rPr lang="en-US" altLang="zh-CN" b="1" dirty="0" smtClean="0">
                <a:solidFill>
                  <a:schemeClr val="accent6">
                    <a:lumMod val="75000"/>
                  </a:schemeClr>
                </a:solidFill>
                <a:sym typeface="Wingdings" pitchFamily="2" charset="2"/>
              </a:rPr>
              <a:t>2.3</a:t>
            </a:r>
            <a:r>
              <a:rPr lang="zh-CN" altLang="en-US" b="1" dirty="0" smtClean="0">
                <a:solidFill>
                  <a:schemeClr val="accent6">
                    <a:lumMod val="75000"/>
                  </a:schemeClr>
                </a:solidFill>
                <a:sym typeface="Wingdings" pitchFamily="2" charset="2"/>
              </a:rPr>
              <a:t>查询国籍是</a:t>
            </a:r>
            <a:r>
              <a:rPr lang="zh-CN" altLang="en-US" b="1" dirty="0" smtClean="0">
                <a:solidFill>
                  <a:schemeClr val="accent6">
                    <a:lumMod val="75000"/>
                  </a:schemeClr>
                </a:solidFill>
                <a:sym typeface="Wingdings" pitchFamily="2" charset="2"/>
              </a:rPr>
              <a:t>中国</a:t>
            </a:r>
            <a:r>
              <a:rPr lang="zh-CN" altLang="en-US" b="1" dirty="0" smtClean="0">
                <a:solidFill>
                  <a:schemeClr val="accent6">
                    <a:lumMod val="75000"/>
                  </a:schemeClr>
                </a:solidFill>
                <a:sym typeface="Wingdings" pitchFamily="2" charset="2"/>
              </a:rPr>
              <a:t>或</a:t>
            </a:r>
            <a:r>
              <a:rPr lang="zh-CN" altLang="en-US" b="1" dirty="0" smtClean="0">
                <a:solidFill>
                  <a:schemeClr val="accent6">
                    <a:lumMod val="75000"/>
                  </a:schemeClr>
                </a:solidFill>
                <a:sym typeface="Wingdings" pitchFamily="2" charset="2"/>
              </a:rPr>
              <a:t>美国</a:t>
            </a:r>
            <a:r>
              <a:rPr lang="zh-CN" altLang="en-US" b="1" dirty="0" smtClean="0">
                <a:solidFill>
                  <a:schemeClr val="accent6">
                    <a:lumMod val="75000"/>
                  </a:schemeClr>
                </a:solidFill>
                <a:sym typeface="Wingdings" pitchFamily="2" charset="2"/>
              </a:rPr>
              <a:t>的学生信息</a:t>
            </a:r>
            <a:endParaRPr lang="en-US" altLang="zh-CN" b="1" dirty="0" smtClean="0">
              <a:solidFill>
                <a:schemeClr val="accent6">
                  <a:lumMod val="75000"/>
                </a:schemeClr>
              </a:solidFill>
              <a:sym typeface="Wingdings" pitchFamily="2" charset="2"/>
            </a:endParaRPr>
          </a:p>
          <a:p>
            <a:pPr marL="342900" indent="-342900"/>
            <a:r>
              <a:rPr lang="en-US" altLang="zh-CN" dirty="0" smtClean="0">
                <a:solidFill>
                  <a:srgbClr val="FFFF00"/>
                </a:solidFill>
                <a:sym typeface="Wingdings" pitchFamily="2" charset="2"/>
              </a:rPr>
              <a:t>       db.persons.find({country:{$in:[“USA</a:t>
            </a:r>
            <a:r>
              <a:rPr lang="en-US" altLang="zh-CN" dirty="0" smtClean="0">
                <a:solidFill>
                  <a:srgbClr val="FFFF00"/>
                </a:solidFill>
                <a:sym typeface="Wingdings" pitchFamily="2" charset="2"/>
              </a:rPr>
              <a:t>”,“</a:t>
            </a:r>
            <a:r>
              <a:rPr lang="en-US" altLang="zh-CN" dirty="0" smtClean="0">
                <a:solidFill>
                  <a:srgbClr val="FFFF00"/>
                </a:solidFill>
              </a:rPr>
              <a:t>China</a:t>
            </a:r>
            <a:r>
              <a:rPr lang="en-US" altLang="zh-CN" dirty="0" smtClean="0">
                <a:solidFill>
                  <a:srgbClr val="FFFF00"/>
                </a:solidFill>
                <a:sym typeface="Wingdings" pitchFamily="2" charset="2"/>
              </a:rPr>
              <a:t>”]}})</a:t>
            </a:r>
            <a:endParaRPr lang="en-US" altLang="zh-CN" dirty="0" smtClean="0">
              <a:solidFill>
                <a:srgbClr val="FFFF00"/>
              </a:solidFill>
              <a:sym typeface="Wingdings" pitchFamily="2" charset="2"/>
            </a:endParaRPr>
          </a:p>
          <a:p>
            <a:pPr marL="342900" indent="-342900"/>
            <a:r>
              <a:rPr lang="en-US" altLang="zh-CN" dirty="0" smtClean="0">
                <a:solidFill>
                  <a:srgbClr val="FFFF00"/>
                </a:solidFill>
                <a:sym typeface="Wingdings" pitchFamily="2" charset="2"/>
              </a:rPr>
              <a:t>       </a:t>
            </a:r>
            <a:r>
              <a:rPr lang="en-US" altLang="zh-CN" b="1" dirty="0" smtClean="0">
                <a:solidFill>
                  <a:schemeClr val="accent6">
                    <a:lumMod val="75000"/>
                  </a:schemeClr>
                </a:solidFill>
                <a:sym typeface="Wingdings" pitchFamily="2" charset="2"/>
              </a:rPr>
              <a:t>2.4</a:t>
            </a:r>
            <a:r>
              <a:rPr lang="zh-CN" altLang="en-US" b="1" dirty="0" smtClean="0">
                <a:solidFill>
                  <a:schemeClr val="accent6">
                    <a:lumMod val="75000"/>
                  </a:schemeClr>
                </a:solidFill>
                <a:sym typeface="Wingdings" pitchFamily="2" charset="2"/>
              </a:rPr>
              <a:t>查询国籍</a:t>
            </a:r>
            <a:r>
              <a:rPr lang="zh-CN" altLang="en-US" b="1" dirty="0" smtClean="0">
                <a:solidFill>
                  <a:srgbClr val="FFFF00"/>
                </a:solidFill>
                <a:sym typeface="Wingdings" pitchFamily="2" charset="2"/>
              </a:rPr>
              <a:t>不是</a:t>
            </a:r>
            <a:r>
              <a:rPr lang="zh-CN" altLang="en-US" b="1" dirty="0" smtClean="0">
                <a:solidFill>
                  <a:schemeClr val="accent6">
                    <a:lumMod val="75000"/>
                  </a:schemeClr>
                </a:solidFill>
                <a:sym typeface="Wingdings" pitchFamily="2" charset="2"/>
              </a:rPr>
              <a:t>中国或美国</a:t>
            </a:r>
            <a:r>
              <a:rPr lang="zh-CN" altLang="en-US" b="1" dirty="0" smtClean="0">
                <a:solidFill>
                  <a:schemeClr val="accent6">
                    <a:lumMod val="75000"/>
                  </a:schemeClr>
                </a:solidFill>
                <a:sym typeface="Wingdings" pitchFamily="2" charset="2"/>
              </a:rPr>
              <a:t>的学生信息</a:t>
            </a:r>
            <a:endParaRPr lang="en-US" altLang="zh-CN" b="1" dirty="0" smtClean="0">
              <a:solidFill>
                <a:schemeClr val="accent6">
                  <a:lumMod val="75000"/>
                </a:schemeClr>
              </a:solidFill>
              <a:sym typeface="Wingdings" pitchFamily="2" charset="2"/>
            </a:endParaRPr>
          </a:p>
          <a:p>
            <a:pPr marL="342900" indent="-342900"/>
            <a:r>
              <a:rPr lang="en-US" altLang="zh-CN" b="1" dirty="0" smtClean="0">
                <a:solidFill>
                  <a:schemeClr val="accent6">
                    <a:lumMod val="75000"/>
                  </a:schemeClr>
                </a:solidFill>
                <a:sym typeface="Wingdings" pitchFamily="2" charset="2"/>
              </a:rPr>
              <a:t>       </a:t>
            </a:r>
            <a:r>
              <a:rPr lang="en-US" altLang="zh-CN" dirty="0" smtClean="0">
                <a:solidFill>
                  <a:srgbClr val="FFFF00"/>
                </a:solidFill>
                <a:sym typeface="Wingdings" pitchFamily="2" charset="2"/>
              </a:rPr>
              <a:t>db.persons.find({country:{</a:t>
            </a:r>
            <a:r>
              <a:rPr lang="en-US" altLang="zh-CN" dirty="0" smtClean="0">
                <a:solidFill>
                  <a:srgbClr val="FF0000"/>
                </a:solidFill>
                <a:sym typeface="Wingdings" pitchFamily="2" charset="2"/>
              </a:rPr>
              <a:t>$nin</a:t>
            </a:r>
            <a:r>
              <a:rPr lang="en-US" altLang="zh-CN" dirty="0" smtClean="0">
                <a:solidFill>
                  <a:srgbClr val="FFFF00"/>
                </a:solidFill>
                <a:sym typeface="Wingdings" pitchFamily="2" charset="2"/>
              </a:rPr>
              <a:t>:[“USA</a:t>
            </a:r>
            <a:r>
              <a:rPr lang="en-US" altLang="zh-CN" dirty="0" smtClean="0">
                <a:solidFill>
                  <a:srgbClr val="FFFF00"/>
                </a:solidFill>
                <a:sym typeface="Wingdings" pitchFamily="2" charset="2"/>
              </a:rPr>
              <a:t>”,“</a:t>
            </a:r>
            <a:r>
              <a:rPr lang="en-US" altLang="zh-CN" dirty="0" smtClean="0">
                <a:solidFill>
                  <a:srgbClr val="FFFF00"/>
                </a:solidFill>
              </a:rPr>
              <a:t>China</a:t>
            </a:r>
            <a:r>
              <a:rPr lang="en-US" altLang="zh-CN" dirty="0" smtClean="0">
                <a:solidFill>
                  <a:srgbClr val="FFFF00"/>
                </a:solidFill>
                <a:sym typeface="Wingdings" pitchFamily="2" charset="2"/>
              </a:rPr>
              <a:t>”]}})</a:t>
            </a:r>
            <a:endParaRPr lang="en-US" altLang="zh-CN" dirty="0" smtClean="0">
              <a:solidFill>
                <a:srgbClr val="FFFF00"/>
              </a:solidFill>
              <a:sym typeface="Wingdings" pitchFamily="2" charset="2"/>
            </a:endParaRPr>
          </a:p>
          <a:p>
            <a:pPr marL="342900" indent="-342900"/>
            <a:r>
              <a:rPr lang="en-US" altLang="zh-CN" dirty="0" smtClean="0">
                <a:solidFill>
                  <a:schemeClr val="bg1"/>
                </a:solidFill>
                <a:sym typeface="Wingdings" pitchFamily="2" charset="2"/>
              </a:rPr>
              <a:t>4.OR</a:t>
            </a:r>
            <a:r>
              <a:rPr lang="zh-CN" altLang="en-US" dirty="0" smtClean="0">
                <a:solidFill>
                  <a:schemeClr val="bg1"/>
                </a:solidFill>
                <a:sym typeface="Wingdings" pitchFamily="2" charset="2"/>
              </a:rPr>
              <a:t>查询</a:t>
            </a:r>
            <a:endParaRPr lang="en-US" altLang="zh-CN" dirty="0" smtClean="0">
              <a:solidFill>
                <a:schemeClr val="bg1"/>
              </a:solidFill>
              <a:sym typeface="Wingdings" pitchFamily="2" charset="2"/>
            </a:endParaRPr>
          </a:p>
          <a:p>
            <a:pPr marL="342900" indent="-342900"/>
            <a:r>
              <a:rPr lang="en-US" altLang="zh-CN" dirty="0" smtClean="0">
                <a:solidFill>
                  <a:srgbClr val="FFFF00"/>
                </a:solidFill>
                <a:sym typeface="Wingdings" pitchFamily="2" charset="2"/>
              </a:rPr>
              <a:t>	$or</a:t>
            </a:r>
          </a:p>
          <a:p>
            <a:pPr marL="342900" indent="-342900"/>
            <a:r>
              <a:rPr lang="en-US" altLang="zh-CN" b="1" dirty="0" smtClean="0">
                <a:solidFill>
                  <a:schemeClr val="accent6">
                    <a:lumMod val="75000"/>
                  </a:schemeClr>
                </a:solidFill>
                <a:sym typeface="Wingdings" pitchFamily="2" charset="2"/>
              </a:rPr>
              <a:t>       2.4</a:t>
            </a:r>
            <a:r>
              <a:rPr lang="zh-CN" altLang="en-US" b="1" dirty="0" smtClean="0">
                <a:solidFill>
                  <a:schemeClr val="accent6">
                    <a:lumMod val="75000"/>
                  </a:schemeClr>
                </a:solidFill>
                <a:sym typeface="Wingdings" pitchFamily="2" charset="2"/>
              </a:rPr>
              <a:t>查询语文成绩大于</a:t>
            </a:r>
            <a:r>
              <a:rPr lang="en-US" altLang="zh-CN" b="1" dirty="0" smtClean="0">
                <a:solidFill>
                  <a:schemeClr val="accent6">
                    <a:lumMod val="75000"/>
                  </a:schemeClr>
                </a:solidFill>
                <a:sym typeface="Wingdings" pitchFamily="2" charset="2"/>
              </a:rPr>
              <a:t>85</a:t>
            </a:r>
            <a:r>
              <a:rPr lang="zh-CN" altLang="en-US" b="1" dirty="0" smtClean="0">
                <a:solidFill>
                  <a:schemeClr val="accent6">
                    <a:lumMod val="75000"/>
                  </a:schemeClr>
                </a:solidFill>
                <a:sym typeface="Wingdings" pitchFamily="2" charset="2"/>
              </a:rPr>
              <a:t>或者英语大于</a:t>
            </a:r>
            <a:r>
              <a:rPr lang="en-US" altLang="zh-CN" b="1" dirty="0" smtClean="0">
                <a:solidFill>
                  <a:schemeClr val="accent6">
                    <a:lumMod val="75000"/>
                  </a:schemeClr>
                </a:solidFill>
                <a:sym typeface="Wingdings" pitchFamily="2" charset="2"/>
              </a:rPr>
              <a:t>90</a:t>
            </a:r>
            <a:r>
              <a:rPr lang="zh-CN" altLang="en-US" b="1" dirty="0" smtClean="0">
                <a:solidFill>
                  <a:schemeClr val="accent6">
                    <a:lumMod val="75000"/>
                  </a:schemeClr>
                </a:solidFill>
                <a:sym typeface="Wingdings" pitchFamily="2" charset="2"/>
              </a:rPr>
              <a:t>的学生信息</a:t>
            </a:r>
            <a:endParaRPr lang="en-US" altLang="zh-CN" b="1" dirty="0" smtClean="0">
              <a:solidFill>
                <a:schemeClr val="accent6">
                  <a:lumMod val="75000"/>
                </a:schemeClr>
              </a:solidFill>
              <a:sym typeface="Wingdings" pitchFamily="2" charset="2"/>
            </a:endParaRPr>
          </a:p>
          <a:p>
            <a:pPr marL="342900" indent="-342900"/>
            <a:r>
              <a:rPr lang="en-US" altLang="zh-CN" dirty="0" smtClean="0">
                <a:solidFill>
                  <a:srgbClr val="FFFF00"/>
                </a:solidFill>
                <a:sym typeface="Wingdings" pitchFamily="2" charset="2"/>
              </a:rPr>
              <a:t>      db.persons.find({$or:[{c:{$gte:85}},{e:{$gte:90}}]},{_id:0,c:1,e:1})</a:t>
            </a:r>
          </a:p>
          <a:p>
            <a:pPr marL="342900" indent="-342900"/>
            <a:r>
              <a:rPr lang="en-US" altLang="zh-CN" dirty="0" smtClean="0">
                <a:solidFill>
                  <a:schemeClr val="bg1"/>
                </a:solidFill>
                <a:sym typeface="Wingdings" pitchFamily="2" charset="2"/>
              </a:rPr>
              <a:t>5.Null</a:t>
            </a:r>
          </a:p>
          <a:p>
            <a:pPr marL="342900" indent="-342900"/>
            <a:r>
              <a:rPr lang="en-US" altLang="zh-CN" dirty="0" smtClean="0">
                <a:solidFill>
                  <a:schemeClr val="bg1"/>
                </a:solidFill>
                <a:sym typeface="Wingdings" pitchFamily="2" charset="2"/>
              </a:rPr>
              <a:t>      </a:t>
            </a:r>
            <a:r>
              <a:rPr lang="zh-CN" altLang="en-US" dirty="0" smtClean="0">
                <a:solidFill>
                  <a:schemeClr val="bg1"/>
                </a:solidFill>
                <a:sym typeface="Wingdings" pitchFamily="2" charset="2"/>
              </a:rPr>
              <a:t>把中国国籍的学生上增加新的键</a:t>
            </a:r>
            <a:r>
              <a:rPr lang="en-US" altLang="zh-CN" dirty="0" smtClean="0">
                <a:solidFill>
                  <a:schemeClr val="bg1"/>
                </a:solidFill>
                <a:sym typeface="Wingdings" pitchFamily="2" charset="2"/>
              </a:rPr>
              <a:t>sex</a:t>
            </a:r>
          </a:p>
          <a:p>
            <a:pPr marL="342900" indent="-342900"/>
            <a:r>
              <a:rPr lang="en-US" altLang="zh-CN" dirty="0" smtClean="0">
                <a:solidFill>
                  <a:schemeClr val="bg1"/>
                </a:solidFill>
              </a:rPr>
              <a:t>      db.person.update({country:”China”},{$set:{sex:”m”}})</a:t>
            </a:r>
          </a:p>
          <a:p>
            <a:pPr marL="342900" indent="-342900"/>
            <a:r>
              <a:rPr lang="en-US" altLang="zh-CN" dirty="0" smtClean="0">
                <a:solidFill>
                  <a:schemeClr val="bg1"/>
                </a:solidFill>
              </a:rPr>
              <a:t>      </a:t>
            </a:r>
            <a:r>
              <a:rPr lang="en-US" altLang="zh-CN" b="1" dirty="0" smtClean="0">
                <a:solidFill>
                  <a:schemeClr val="accent6">
                    <a:lumMod val="75000"/>
                  </a:schemeClr>
                </a:solidFill>
              </a:rPr>
              <a:t>2.5</a:t>
            </a:r>
            <a:r>
              <a:rPr lang="zh-CN" altLang="en-US" b="1" dirty="0" smtClean="0">
                <a:solidFill>
                  <a:schemeClr val="accent6">
                    <a:lumMod val="75000"/>
                  </a:schemeClr>
                </a:solidFill>
              </a:rPr>
              <a:t>查询出</a:t>
            </a:r>
            <a:r>
              <a:rPr lang="en-US" altLang="zh-CN" b="1" dirty="0" smtClean="0">
                <a:solidFill>
                  <a:schemeClr val="accent6">
                    <a:lumMod val="75000"/>
                  </a:schemeClr>
                </a:solidFill>
              </a:rPr>
              <a:t>sex </a:t>
            </a:r>
            <a:r>
              <a:rPr lang="zh-CN" altLang="en-US" b="1" dirty="0" smtClean="0">
                <a:solidFill>
                  <a:schemeClr val="accent6">
                    <a:lumMod val="75000"/>
                  </a:schemeClr>
                </a:solidFill>
              </a:rPr>
              <a:t>等于 </a:t>
            </a:r>
            <a:r>
              <a:rPr lang="en-US" altLang="zh-CN" b="1" dirty="0" smtClean="0">
                <a:solidFill>
                  <a:schemeClr val="accent6">
                    <a:lumMod val="75000"/>
                  </a:schemeClr>
                </a:solidFill>
              </a:rPr>
              <a:t>null</a:t>
            </a:r>
            <a:r>
              <a:rPr lang="zh-CN" altLang="en-US" b="1" dirty="0" smtClean="0">
                <a:solidFill>
                  <a:schemeClr val="accent6">
                    <a:lumMod val="75000"/>
                  </a:schemeClr>
                </a:solidFill>
              </a:rPr>
              <a:t>的学生</a:t>
            </a:r>
            <a:endParaRPr lang="en-US" altLang="zh-CN" b="1" dirty="0" smtClean="0">
              <a:solidFill>
                <a:schemeClr val="accent6">
                  <a:lumMod val="75000"/>
                </a:schemeClr>
              </a:solidFill>
            </a:endParaRPr>
          </a:p>
          <a:p>
            <a:pPr marL="342900" indent="-342900"/>
            <a:r>
              <a:rPr lang="en-US" altLang="zh-CN" b="1" dirty="0" smtClean="0">
                <a:solidFill>
                  <a:schemeClr val="accent6">
                    <a:lumMod val="75000"/>
                  </a:schemeClr>
                </a:solidFill>
              </a:rPr>
              <a:t>      </a:t>
            </a:r>
            <a:r>
              <a:rPr lang="en-US" altLang="zh-CN" dirty="0" smtClean="0">
                <a:solidFill>
                  <a:srgbClr val="FFFF00"/>
                </a:solidFill>
              </a:rPr>
              <a:t>db.persons.find({sex:{$in:[null]}},{country:1})</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blinds(horizontal)">
                                      <p:cBhvr>
                                        <p:cTn id="17" dur="500"/>
                                        <p:tgtEl>
                                          <p:spTgt spid="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Effect transition="in" filter="blinds(horizontal)">
                                      <p:cBhvr>
                                        <p:cTn id="22" dur="500"/>
                                        <p:tgtEl>
                                          <p:spTgt spid="5">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animEffect transition="in" filter="blinds(horizontal)">
                                      <p:cBhvr>
                                        <p:cTn id="27" dur="500"/>
                                        <p:tgtEl>
                                          <p:spTgt spid="5">
                                            <p:txEl>
                                              <p:pRg st="14" end="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19" end="19"/>
                                            </p:txEl>
                                          </p:spTgt>
                                        </p:tgtEl>
                                        <p:attrNameLst>
                                          <p:attrName>style.visibility</p:attrName>
                                        </p:attrNameLst>
                                      </p:cBhvr>
                                      <p:to>
                                        <p:strVal val="visible"/>
                                      </p:to>
                                    </p:set>
                                    <p:animEffect transition="in" filter="blinds(horizontal)">
                                      <p:cBhvr>
                                        <p:cTn id="32"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7286644" y="214290"/>
            <a:ext cx="1487908" cy="461665"/>
          </a:xfrm>
          <a:prstGeom prst="rect">
            <a:avLst/>
          </a:prstGeom>
        </p:spPr>
        <p:txBody>
          <a:bodyPr wrap="none">
            <a:spAutoFit/>
          </a:bodyPr>
          <a:lstStyle/>
          <a:p>
            <a:r>
              <a:rPr lang="en-US" altLang="zh-CN" sz="2400" dirty="0" smtClean="0"/>
              <a:t> </a:t>
            </a:r>
            <a:r>
              <a:rPr lang="en-US" altLang="zh-CN" sz="2400" b="1" dirty="0" smtClean="0">
                <a:solidFill>
                  <a:schemeClr val="bg1"/>
                </a:solidFill>
              </a:rPr>
              <a:t>Find </a:t>
            </a:r>
            <a:r>
              <a:rPr lang="zh-CN" altLang="en-US" sz="2400" b="1" dirty="0" smtClean="0">
                <a:solidFill>
                  <a:schemeClr val="bg1"/>
                </a:solidFill>
              </a:rPr>
              <a:t>详讲</a:t>
            </a:r>
          </a:p>
        </p:txBody>
      </p:sp>
      <p:sp>
        <p:nvSpPr>
          <p:cNvPr id="5" name="TextBox 4"/>
          <p:cNvSpPr txBox="1"/>
          <p:nvPr/>
        </p:nvSpPr>
        <p:spPr>
          <a:xfrm>
            <a:off x="428596" y="995306"/>
            <a:ext cx="8358246" cy="4801314"/>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6.</a:t>
            </a:r>
            <a:r>
              <a:rPr lang="zh-CN" altLang="en-US" dirty="0" smtClean="0">
                <a:solidFill>
                  <a:schemeClr val="bg1"/>
                </a:solidFill>
              </a:rPr>
              <a:t>正则查询</a:t>
            </a:r>
            <a:endParaRPr lang="en-US" altLang="zh-CN" dirty="0" smtClean="0">
              <a:solidFill>
                <a:schemeClr val="bg1"/>
              </a:solidFill>
            </a:endParaRPr>
          </a:p>
          <a:p>
            <a:pPr marL="342900" indent="-342900"/>
            <a:r>
              <a:rPr lang="en-US" altLang="zh-CN" dirty="0" smtClean="0">
                <a:solidFill>
                  <a:schemeClr val="bg1"/>
                </a:solidFill>
              </a:rPr>
              <a:t>        </a:t>
            </a:r>
            <a:r>
              <a:rPr lang="en-US" altLang="zh-CN" b="1" dirty="0" smtClean="0">
                <a:solidFill>
                  <a:schemeClr val="accent6">
                    <a:lumMod val="75000"/>
                  </a:schemeClr>
                </a:solidFill>
              </a:rPr>
              <a:t>2.6</a:t>
            </a:r>
            <a:r>
              <a:rPr lang="zh-CN" altLang="en-US" b="1" dirty="0" smtClean="0">
                <a:solidFill>
                  <a:schemeClr val="accent6">
                    <a:lumMod val="75000"/>
                  </a:schemeClr>
                </a:solidFill>
              </a:rPr>
              <a:t>查询出名字中存在</a:t>
            </a:r>
            <a:r>
              <a:rPr lang="en-US" altLang="zh-CN" b="1" dirty="0" smtClean="0">
                <a:solidFill>
                  <a:schemeClr val="accent6">
                    <a:lumMod val="75000"/>
                  </a:schemeClr>
                </a:solidFill>
              </a:rPr>
              <a:t>”li”</a:t>
            </a:r>
            <a:r>
              <a:rPr lang="zh-CN" altLang="en-US" b="1" dirty="0" smtClean="0">
                <a:solidFill>
                  <a:schemeClr val="accent6">
                    <a:lumMod val="75000"/>
                  </a:schemeClr>
                </a:solidFill>
              </a:rPr>
              <a:t>的学生的信息</a:t>
            </a:r>
            <a:endParaRPr lang="en-US" altLang="zh-CN" b="1" dirty="0" smtClean="0">
              <a:solidFill>
                <a:schemeClr val="accent6">
                  <a:lumMod val="75000"/>
                </a:schemeClr>
              </a:solidFill>
            </a:endParaRPr>
          </a:p>
          <a:p>
            <a:pPr marL="342900" indent="-342900"/>
            <a:r>
              <a:rPr lang="en-US" altLang="zh-CN" dirty="0" smtClean="0">
                <a:solidFill>
                  <a:schemeClr val="bg1"/>
                </a:solidFill>
              </a:rPr>
              <a:t>        </a:t>
            </a:r>
            <a:r>
              <a:rPr lang="en-US" altLang="zh-CN" dirty="0" smtClean="0">
                <a:solidFill>
                  <a:srgbClr val="FFFF00"/>
                </a:solidFill>
              </a:rPr>
              <a:t>db.persons.find({name:/li/i},{_id:0,name:1}) </a:t>
            </a:r>
          </a:p>
          <a:p>
            <a:pPr marL="342900" indent="-342900"/>
            <a:r>
              <a:rPr lang="en-US" altLang="zh-CN" dirty="0" smtClean="0">
                <a:solidFill>
                  <a:schemeClr val="bg1"/>
                </a:solidFill>
              </a:rPr>
              <a:t>7.$not</a:t>
            </a:r>
            <a:r>
              <a:rPr lang="zh-CN" altLang="en-US" dirty="0" smtClean="0">
                <a:solidFill>
                  <a:schemeClr val="bg1"/>
                </a:solidFill>
              </a:rPr>
              <a:t>的使用</a:t>
            </a:r>
            <a:endParaRPr lang="en-US" altLang="zh-CN" dirty="0" smtClean="0">
              <a:solidFill>
                <a:schemeClr val="bg1"/>
              </a:solidFill>
            </a:endParaRPr>
          </a:p>
          <a:p>
            <a:pPr marL="342900" indent="-342900"/>
            <a:r>
              <a:rPr lang="en-US" altLang="zh-CN" dirty="0" smtClean="0">
                <a:solidFill>
                  <a:schemeClr val="bg1"/>
                </a:solidFill>
              </a:rPr>
              <a:t>	  $not</a:t>
            </a:r>
            <a:r>
              <a:rPr lang="zh-CN" altLang="en-US" dirty="0" smtClean="0">
                <a:solidFill>
                  <a:schemeClr val="bg1"/>
                </a:solidFill>
              </a:rPr>
              <a:t>可以用到任何地方进行取反操作</a:t>
            </a:r>
            <a:endParaRPr lang="en-US" altLang="zh-CN" dirty="0" smtClean="0">
              <a:solidFill>
                <a:schemeClr val="bg1"/>
              </a:solidFill>
            </a:endParaRPr>
          </a:p>
          <a:p>
            <a:pPr marL="342900" indent="-342900"/>
            <a:r>
              <a:rPr lang="en-US" altLang="zh-CN" dirty="0" smtClean="0">
                <a:solidFill>
                  <a:schemeClr val="bg1"/>
                </a:solidFill>
              </a:rPr>
              <a:t>        </a:t>
            </a:r>
            <a:r>
              <a:rPr lang="en-US" altLang="zh-CN" b="1" dirty="0" smtClean="0">
                <a:solidFill>
                  <a:schemeClr val="accent6">
                    <a:lumMod val="75000"/>
                  </a:schemeClr>
                </a:solidFill>
              </a:rPr>
              <a:t>2.7</a:t>
            </a:r>
            <a:r>
              <a:rPr lang="zh-CN" altLang="en-US" b="1" dirty="0" smtClean="0">
                <a:solidFill>
                  <a:schemeClr val="accent6">
                    <a:lumMod val="75000"/>
                  </a:schemeClr>
                </a:solidFill>
              </a:rPr>
              <a:t>查询出名字中不存在</a:t>
            </a:r>
            <a:r>
              <a:rPr lang="en-US" altLang="zh-CN" b="1" dirty="0" smtClean="0">
                <a:solidFill>
                  <a:schemeClr val="accent6">
                    <a:lumMod val="75000"/>
                  </a:schemeClr>
                </a:solidFill>
              </a:rPr>
              <a:t>”li”</a:t>
            </a:r>
            <a:r>
              <a:rPr lang="zh-CN" altLang="en-US" b="1" dirty="0" smtClean="0">
                <a:solidFill>
                  <a:schemeClr val="accent6">
                    <a:lumMod val="75000"/>
                  </a:schemeClr>
                </a:solidFill>
              </a:rPr>
              <a:t>的学生的信息</a:t>
            </a:r>
            <a:endParaRPr lang="en-US" altLang="zh-CN" b="1" dirty="0" smtClean="0">
              <a:solidFill>
                <a:schemeClr val="accent6">
                  <a:lumMod val="75000"/>
                </a:schemeClr>
              </a:solidFill>
            </a:endParaRPr>
          </a:p>
          <a:p>
            <a:pPr marL="342900" indent="-342900"/>
            <a:r>
              <a:rPr lang="en-US" altLang="zh-CN" b="1" dirty="0" smtClean="0">
                <a:solidFill>
                  <a:schemeClr val="accent6">
                    <a:lumMod val="75000"/>
                  </a:schemeClr>
                </a:solidFill>
              </a:rPr>
              <a:t>        </a:t>
            </a:r>
            <a:r>
              <a:rPr lang="en-US" altLang="zh-CN" dirty="0" smtClean="0">
                <a:solidFill>
                  <a:srgbClr val="FFFF00"/>
                </a:solidFill>
              </a:rPr>
              <a:t>db.persons.find({name:{$not:/li/i}},{_id:0,name:1})</a:t>
            </a:r>
          </a:p>
          <a:p>
            <a:pPr marL="342900" indent="-342900"/>
            <a:r>
              <a:rPr lang="en-US" altLang="zh-CN" b="1" dirty="0" smtClean="0">
                <a:solidFill>
                  <a:srgbClr val="FFFF00"/>
                </a:solidFill>
              </a:rPr>
              <a:t>        </a:t>
            </a:r>
            <a:r>
              <a:rPr lang="en-US" altLang="zh-CN" dirty="0" smtClean="0">
                <a:solidFill>
                  <a:srgbClr val="FFFF00"/>
                </a:solidFill>
              </a:rPr>
              <a:t>$not</a:t>
            </a:r>
            <a:r>
              <a:rPr lang="zh-CN" altLang="en-US" dirty="0" smtClean="0">
                <a:solidFill>
                  <a:srgbClr val="FFFF00"/>
                </a:solidFill>
              </a:rPr>
              <a:t>和</a:t>
            </a:r>
            <a:r>
              <a:rPr lang="en-US" altLang="zh-CN" dirty="0" smtClean="0">
                <a:solidFill>
                  <a:srgbClr val="FFFF00"/>
                </a:solidFill>
              </a:rPr>
              <a:t>$nin</a:t>
            </a:r>
            <a:r>
              <a:rPr lang="zh-CN" altLang="en-US" dirty="0" smtClean="0">
                <a:solidFill>
                  <a:srgbClr val="FFFF00"/>
                </a:solidFill>
              </a:rPr>
              <a:t>的区别是</a:t>
            </a:r>
            <a:r>
              <a:rPr lang="en-US" altLang="zh-CN" dirty="0" smtClean="0">
                <a:solidFill>
                  <a:srgbClr val="FFFF00"/>
                </a:solidFill>
              </a:rPr>
              <a:t>$not</a:t>
            </a:r>
            <a:r>
              <a:rPr lang="zh-CN" altLang="en-US" dirty="0" smtClean="0">
                <a:solidFill>
                  <a:srgbClr val="FFFF00"/>
                </a:solidFill>
              </a:rPr>
              <a:t>可以用在任何地方儿</a:t>
            </a:r>
            <a:r>
              <a:rPr lang="en-US" altLang="zh-CN" dirty="0" smtClean="0">
                <a:solidFill>
                  <a:srgbClr val="FFFF00"/>
                </a:solidFill>
              </a:rPr>
              <a:t>$nin</a:t>
            </a:r>
            <a:r>
              <a:rPr lang="zh-CN" altLang="en-US" dirty="0" smtClean="0">
                <a:solidFill>
                  <a:srgbClr val="FFFF00"/>
                </a:solidFill>
              </a:rPr>
              <a:t>是用到集合上的</a:t>
            </a:r>
            <a:endParaRPr lang="en-US" altLang="zh-CN" dirty="0" smtClean="0">
              <a:solidFill>
                <a:schemeClr val="accent6">
                  <a:lumMod val="75000"/>
                </a:schemeClr>
              </a:solidFill>
            </a:endParaRPr>
          </a:p>
          <a:p>
            <a:pPr marL="342900" indent="-342900"/>
            <a:r>
              <a:rPr lang="en-US" altLang="zh-CN" dirty="0" smtClean="0">
                <a:solidFill>
                  <a:schemeClr val="bg1"/>
                </a:solidFill>
              </a:rPr>
              <a:t>8.</a:t>
            </a:r>
            <a:r>
              <a:rPr lang="zh-CN" altLang="en-US" dirty="0" smtClean="0">
                <a:solidFill>
                  <a:schemeClr val="bg1"/>
                </a:solidFill>
              </a:rPr>
              <a:t>数组查询</a:t>
            </a:r>
            <a:r>
              <a:rPr lang="en-US" altLang="zh-CN" dirty="0" smtClean="0">
                <a:solidFill>
                  <a:schemeClr val="bg1"/>
                </a:solidFill>
              </a:rPr>
              <a:t>$all</a:t>
            </a:r>
            <a:r>
              <a:rPr lang="zh-CN" altLang="en-US" dirty="0" smtClean="0">
                <a:solidFill>
                  <a:schemeClr val="bg1"/>
                </a:solidFill>
              </a:rPr>
              <a:t>和</a:t>
            </a:r>
            <a:r>
              <a:rPr lang="en-US" altLang="zh-CN" dirty="0" smtClean="0">
                <a:solidFill>
                  <a:schemeClr val="bg1"/>
                </a:solidFill>
              </a:rPr>
              <a:t>index</a:t>
            </a:r>
            <a:r>
              <a:rPr lang="zh-CN" altLang="en-US" dirty="0" smtClean="0">
                <a:solidFill>
                  <a:schemeClr val="bg1"/>
                </a:solidFill>
              </a:rPr>
              <a:t>应用</a:t>
            </a:r>
            <a:endParaRPr lang="en-US" altLang="zh-CN" dirty="0" smtClean="0">
              <a:solidFill>
                <a:schemeClr val="bg1"/>
              </a:solidFill>
            </a:endParaRPr>
          </a:p>
          <a:p>
            <a:pPr marL="342900" indent="-342900"/>
            <a:r>
              <a:rPr lang="en-US" altLang="zh-CN" dirty="0" smtClean="0">
                <a:solidFill>
                  <a:schemeClr val="bg1"/>
                </a:solidFill>
              </a:rPr>
              <a:t> 	</a:t>
            </a:r>
            <a:r>
              <a:rPr lang="en-US" altLang="zh-CN" b="1" dirty="0" smtClean="0">
                <a:solidFill>
                  <a:schemeClr val="accent6">
                    <a:lumMod val="75000"/>
                  </a:schemeClr>
                </a:solidFill>
              </a:rPr>
              <a:t> 2.8</a:t>
            </a:r>
            <a:r>
              <a:rPr lang="zh-CN" altLang="en-US" b="1" dirty="0" smtClean="0">
                <a:solidFill>
                  <a:schemeClr val="accent6">
                    <a:lumMod val="75000"/>
                  </a:schemeClr>
                </a:solidFill>
              </a:rPr>
              <a:t>查询喜欢看</a:t>
            </a:r>
            <a:r>
              <a:rPr lang="en-US" altLang="zh-CN" b="1" dirty="0" smtClean="0">
                <a:solidFill>
                  <a:schemeClr val="accent6">
                    <a:lumMod val="75000"/>
                  </a:schemeClr>
                </a:solidFill>
              </a:rPr>
              <a:t>MONGOD</a:t>
            </a:r>
            <a:r>
              <a:rPr lang="zh-CN" altLang="en-US" b="1" dirty="0" smtClean="0">
                <a:solidFill>
                  <a:schemeClr val="accent6">
                    <a:lumMod val="75000"/>
                  </a:schemeClr>
                </a:solidFill>
              </a:rPr>
              <a:t>和</a:t>
            </a:r>
            <a:r>
              <a:rPr lang="en-US" altLang="zh-CN" b="1" dirty="0" smtClean="0">
                <a:solidFill>
                  <a:schemeClr val="accent6">
                    <a:lumMod val="75000"/>
                  </a:schemeClr>
                </a:solidFill>
              </a:rPr>
              <a:t>JS</a:t>
            </a:r>
            <a:r>
              <a:rPr lang="zh-CN" altLang="en-US" b="1" dirty="0" smtClean="0">
                <a:solidFill>
                  <a:schemeClr val="accent6">
                    <a:lumMod val="75000"/>
                  </a:schemeClr>
                </a:solidFill>
              </a:rPr>
              <a:t>的学生</a:t>
            </a:r>
            <a:endParaRPr lang="en-US" altLang="zh-CN" b="1" dirty="0" smtClean="0">
              <a:solidFill>
                <a:schemeClr val="accent6">
                  <a:lumMod val="75000"/>
                </a:schemeClr>
              </a:solidFill>
            </a:endParaRPr>
          </a:p>
          <a:p>
            <a:pPr marL="342900" indent="-342900"/>
            <a:r>
              <a:rPr lang="en-US" altLang="zh-CN" dirty="0" smtClean="0">
                <a:solidFill>
                  <a:schemeClr val="bg1"/>
                </a:solidFill>
              </a:rPr>
              <a:t>       </a:t>
            </a:r>
            <a:r>
              <a:rPr lang="en-US" altLang="zh-CN" dirty="0" err="1" smtClean="0">
                <a:solidFill>
                  <a:srgbClr val="FFFF00"/>
                </a:solidFill>
              </a:rPr>
              <a:t>db.persons.find</a:t>
            </a:r>
            <a:r>
              <a:rPr lang="en-US" altLang="zh-CN" dirty="0" smtClean="0">
                <a:solidFill>
                  <a:srgbClr val="FFFF00"/>
                </a:solidFill>
              </a:rPr>
              <a:t>({books:{$all:[“MONGOBD”,”JS”]}},{books:1,_id:0})</a:t>
            </a:r>
          </a:p>
          <a:p>
            <a:pPr marL="342900" indent="-342900"/>
            <a:r>
              <a:rPr lang="en-US" altLang="zh-CN" dirty="0" smtClean="0">
                <a:solidFill>
                  <a:srgbClr val="FFFF00"/>
                </a:solidFill>
              </a:rPr>
              <a:t>       </a:t>
            </a:r>
            <a:r>
              <a:rPr lang="en-US" altLang="zh-CN" b="1" dirty="0" smtClean="0">
                <a:solidFill>
                  <a:schemeClr val="accent6">
                    <a:lumMod val="75000"/>
                  </a:schemeClr>
                </a:solidFill>
              </a:rPr>
              <a:t>2.9</a:t>
            </a:r>
            <a:r>
              <a:rPr lang="zh-CN" altLang="en-US" b="1" dirty="0" smtClean="0">
                <a:solidFill>
                  <a:schemeClr val="accent6">
                    <a:lumMod val="75000"/>
                  </a:schemeClr>
                </a:solidFill>
              </a:rPr>
              <a:t>查询第二本书是</a:t>
            </a:r>
            <a:r>
              <a:rPr lang="en-US" altLang="zh-CN" b="1" dirty="0" smtClean="0">
                <a:solidFill>
                  <a:schemeClr val="accent6">
                    <a:lumMod val="75000"/>
                  </a:schemeClr>
                </a:solidFill>
              </a:rPr>
              <a:t>JAVA</a:t>
            </a:r>
            <a:r>
              <a:rPr lang="zh-CN" altLang="en-US" b="1" dirty="0" smtClean="0">
                <a:solidFill>
                  <a:schemeClr val="accent6">
                    <a:lumMod val="75000"/>
                  </a:schemeClr>
                </a:solidFill>
              </a:rPr>
              <a:t>的学习信息</a:t>
            </a:r>
            <a:endParaRPr lang="en-US" altLang="zh-CN" b="1" dirty="0" smtClean="0">
              <a:solidFill>
                <a:schemeClr val="accent6">
                  <a:lumMod val="75000"/>
                </a:schemeClr>
              </a:solidFill>
            </a:endParaRPr>
          </a:p>
          <a:p>
            <a:pPr marL="342900" indent="-342900"/>
            <a:r>
              <a:rPr lang="en-US" altLang="zh-CN" dirty="0" smtClean="0">
                <a:solidFill>
                  <a:srgbClr val="FFFF00"/>
                </a:solidFill>
              </a:rPr>
              <a:t>       db.persons.find({“books.1”:”JAVA”})</a:t>
            </a:r>
          </a:p>
          <a:p>
            <a:pPr marL="342900" indent="-342900"/>
            <a:r>
              <a:rPr lang="en-US" altLang="zh-CN" dirty="0" smtClean="0">
                <a:solidFill>
                  <a:schemeClr val="bg1"/>
                </a:solidFill>
              </a:rPr>
              <a:t>9.</a:t>
            </a:r>
            <a:r>
              <a:rPr lang="zh-CN" altLang="en-US" dirty="0" smtClean="0">
                <a:solidFill>
                  <a:schemeClr val="bg1"/>
                </a:solidFill>
              </a:rPr>
              <a:t>查询指定长度数组</a:t>
            </a:r>
            <a:r>
              <a:rPr lang="en-US" altLang="zh-CN" dirty="0" smtClean="0">
                <a:solidFill>
                  <a:schemeClr val="bg1"/>
                </a:solidFill>
              </a:rPr>
              <a:t>$size</a:t>
            </a:r>
            <a:r>
              <a:rPr lang="zh-CN" altLang="en-US" dirty="0" smtClean="0">
                <a:solidFill>
                  <a:schemeClr val="bg1"/>
                </a:solidFill>
              </a:rPr>
              <a:t>它不能与比较查询符一起使用</a:t>
            </a:r>
            <a:r>
              <a:rPr lang="en-US" altLang="zh-CN" dirty="0" smtClean="0">
                <a:solidFill>
                  <a:schemeClr val="bg1"/>
                </a:solidFill>
              </a:rPr>
              <a:t>(</a:t>
            </a:r>
            <a:r>
              <a:rPr lang="zh-CN" altLang="en-US" dirty="0" smtClean="0">
                <a:solidFill>
                  <a:schemeClr val="bg1"/>
                </a:solidFill>
              </a:rPr>
              <a:t>这是弊端</a:t>
            </a:r>
            <a:r>
              <a:rPr lang="en-US" altLang="zh-CN" dirty="0" smtClean="0">
                <a:solidFill>
                  <a:schemeClr val="bg1"/>
                </a:solidFill>
              </a:rPr>
              <a:t>)</a:t>
            </a:r>
          </a:p>
          <a:p>
            <a:pPr marL="342900" indent="-342900"/>
            <a:r>
              <a:rPr lang="en-US" altLang="zh-CN" dirty="0" smtClean="0">
                <a:solidFill>
                  <a:srgbClr val="FFFF00"/>
                </a:solidFill>
              </a:rPr>
              <a:t>       </a:t>
            </a:r>
            <a:r>
              <a:rPr lang="en-US" altLang="zh-CN" b="1" dirty="0" smtClean="0">
                <a:solidFill>
                  <a:schemeClr val="accent6">
                    <a:lumMod val="75000"/>
                  </a:schemeClr>
                </a:solidFill>
              </a:rPr>
              <a:t>2.8</a:t>
            </a:r>
            <a:r>
              <a:rPr lang="zh-CN" altLang="en-US" b="1" dirty="0" smtClean="0">
                <a:solidFill>
                  <a:schemeClr val="accent6">
                    <a:lumMod val="75000"/>
                  </a:schemeClr>
                </a:solidFill>
              </a:rPr>
              <a:t>查询出喜欢的书籍数量是</a:t>
            </a:r>
            <a:r>
              <a:rPr lang="en-US" altLang="zh-CN" b="1" dirty="0" smtClean="0">
                <a:solidFill>
                  <a:schemeClr val="accent6">
                    <a:lumMod val="75000"/>
                  </a:schemeClr>
                </a:solidFill>
              </a:rPr>
              <a:t>4</a:t>
            </a:r>
            <a:r>
              <a:rPr lang="zh-CN" altLang="en-US" b="1" dirty="0" smtClean="0">
                <a:solidFill>
                  <a:schemeClr val="accent6">
                    <a:lumMod val="75000"/>
                  </a:schemeClr>
                </a:solidFill>
              </a:rPr>
              <a:t>本的学生</a:t>
            </a:r>
            <a:endParaRPr lang="en-US" altLang="zh-CN" b="1" dirty="0" smtClean="0">
              <a:solidFill>
                <a:schemeClr val="accent6">
                  <a:lumMod val="75000"/>
                </a:schemeClr>
              </a:solidFill>
            </a:endParaRPr>
          </a:p>
          <a:p>
            <a:pPr marL="342900" indent="-342900"/>
            <a:r>
              <a:rPr lang="en-US" altLang="zh-CN" dirty="0" smtClean="0">
                <a:solidFill>
                  <a:srgbClr val="FFFF00"/>
                </a:solidFill>
              </a:rPr>
              <a:t>       db.persons.find({books:{$size:4}},{_id:0,books:1})</a:t>
            </a:r>
          </a:p>
          <a:p>
            <a:pPr marL="342900" indent="-342900"/>
            <a:r>
              <a:rPr lang="en-US" altLang="zh-CN" dirty="0" smtClean="0">
                <a:solidFill>
                  <a:srgbClr val="FFFF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blinds(horizontal)">
                                      <p:cBhvr>
                                        <p:cTn id="12" dur="500"/>
                                        <p:tgtEl>
                                          <p:spTgt spid="5">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blinds(horizontal)">
                                      <p:cBhvr>
                                        <p:cTn id="15" dur="500"/>
                                        <p:tgtEl>
                                          <p:spTgt spid="5">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10" end="10"/>
                                            </p:txEl>
                                          </p:spTgt>
                                        </p:tgtEl>
                                        <p:attrNameLst>
                                          <p:attrName>style.visibility</p:attrName>
                                        </p:attrNameLst>
                                      </p:cBhvr>
                                      <p:to>
                                        <p:strVal val="visible"/>
                                      </p:to>
                                    </p:set>
                                    <p:animEffect transition="in" filter="blinds(horizontal)">
                                      <p:cBhvr>
                                        <p:cTn id="20" dur="500"/>
                                        <p:tgtEl>
                                          <p:spTgt spid="5">
                                            <p:txEl>
                                              <p:pRg st="10" end="1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blinds(horizontal)">
                                      <p:cBhvr>
                                        <p:cTn id="25" dur="500"/>
                                        <p:tgtEl>
                                          <p:spTgt spid="5">
                                            <p:txEl>
                                              <p:pRg st="12" end="1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xEl>
                                              <p:pRg st="15" end="15"/>
                                            </p:txEl>
                                          </p:spTgt>
                                        </p:tgtEl>
                                        <p:attrNameLst>
                                          <p:attrName>style.visibility</p:attrName>
                                        </p:attrNameLst>
                                      </p:cBhvr>
                                      <p:to>
                                        <p:strVal val="visible"/>
                                      </p:to>
                                    </p:set>
                                    <p:animEffect transition="in" filter="blinds(horizontal)">
                                      <p:cBhvr>
                                        <p:cTn id="30"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7286644" y="214290"/>
            <a:ext cx="1487908" cy="461665"/>
          </a:xfrm>
          <a:prstGeom prst="rect">
            <a:avLst/>
          </a:prstGeom>
        </p:spPr>
        <p:txBody>
          <a:bodyPr wrap="none">
            <a:spAutoFit/>
          </a:bodyPr>
          <a:lstStyle/>
          <a:p>
            <a:r>
              <a:rPr lang="en-US" altLang="zh-CN" sz="2400" dirty="0" smtClean="0"/>
              <a:t> </a:t>
            </a:r>
            <a:r>
              <a:rPr lang="en-US" altLang="zh-CN" sz="2400" b="1" dirty="0" smtClean="0">
                <a:solidFill>
                  <a:schemeClr val="bg1"/>
                </a:solidFill>
              </a:rPr>
              <a:t>Find </a:t>
            </a:r>
            <a:r>
              <a:rPr lang="zh-CN" altLang="en-US" sz="2400" b="1" dirty="0" smtClean="0">
                <a:solidFill>
                  <a:schemeClr val="bg1"/>
                </a:solidFill>
              </a:rPr>
              <a:t>详讲</a:t>
            </a:r>
          </a:p>
        </p:txBody>
      </p:sp>
      <p:sp>
        <p:nvSpPr>
          <p:cNvPr id="5" name="TextBox 4"/>
          <p:cNvSpPr txBox="1"/>
          <p:nvPr/>
        </p:nvSpPr>
        <p:spPr>
          <a:xfrm>
            <a:off x="428596" y="995306"/>
            <a:ext cx="8358246" cy="5355312"/>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b="1" dirty="0" smtClean="0">
                <a:solidFill>
                  <a:schemeClr val="accent6">
                    <a:lumMod val="75000"/>
                  </a:schemeClr>
                </a:solidFill>
              </a:rPr>
              <a:t>	2.9</a:t>
            </a:r>
            <a:r>
              <a:rPr lang="zh-CN" altLang="en-US" b="1" dirty="0" smtClean="0">
                <a:solidFill>
                  <a:schemeClr val="accent6">
                    <a:lumMod val="75000"/>
                  </a:schemeClr>
                </a:solidFill>
              </a:rPr>
              <a:t>查询出喜欢的书籍数量大于</a:t>
            </a:r>
            <a:r>
              <a:rPr lang="en-US" altLang="zh-CN" b="1" dirty="0" smtClean="0">
                <a:solidFill>
                  <a:schemeClr val="accent6">
                    <a:lumMod val="75000"/>
                  </a:schemeClr>
                </a:solidFill>
              </a:rPr>
              <a:t>3</a:t>
            </a:r>
            <a:r>
              <a:rPr lang="zh-CN" altLang="en-US" b="1" dirty="0" smtClean="0">
                <a:solidFill>
                  <a:schemeClr val="accent6">
                    <a:lumMod val="75000"/>
                  </a:schemeClr>
                </a:solidFill>
              </a:rPr>
              <a:t>本的学生</a:t>
            </a:r>
            <a:endParaRPr lang="en-US" altLang="zh-CN" b="1" dirty="0" smtClean="0">
              <a:solidFill>
                <a:schemeClr val="accent6">
                  <a:lumMod val="75000"/>
                </a:schemeClr>
              </a:solidFill>
            </a:endParaRPr>
          </a:p>
          <a:p>
            <a:pPr marL="342900" indent="-342900"/>
            <a:r>
              <a:rPr lang="en-US" altLang="zh-CN" dirty="0" smtClean="0">
                <a:solidFill>
                  <a:srgbClr val="FFFF00"/>
                </a:solidFill>
              </a:rPr>
              <a:t>       1.</a:t>
            </a:r>
            <a:r>
              <a:rPr lang="zh-CN" altLang="en-US" dirty="0" smtClean="0">
                <a:solidFill>
                  <a:srgbClr val="FFFF00"/>
                </a:solidFill>
              </a:rPr>
              <a:t>增加字段</a:t>
            </a:r>
            <a:r>
              <a:rPr lang="en-US" altLang="zh-CN" dirty="0" smtClean="0">
                <a:solidFill>
                  <a:srgbClr val="FFFF00"/>
                </a:solidFill>
              </a:rPr>
              <a:t>size</a:t>
            </a:r>
          </a:p>
          <a:p>
            <a:pPr marL="342900" indent="-342900"/>
            <a:r>
              <a:rPr lang="en-US" altLang="zh-CN" dirty="0" smtClean="0">
                <a:solidFill>
                  <a:srgbClr val="FFFF00"/>
                </a:solidFill>
              </a:rPr>
              <a:t>	    db.persons.update({},{$set:{size:4}},false, true)</a:t>
            </a:r>
          </a:p>
          <a:p>
            <a:pPr marL="342900" indent="-342900"/>
            <a:r>
              <a:rPr lang="en-US" altLang="zh-CN" dirty="0" smtClean="0">
                <a:solidFill>
                  <a:srgbClr val="FFFF00"/>
                </a:solidFill>
              </a:rPr>
              <a:t>       2.</a:t>
            </a:r>
            <a:r>
              <a:rPr lang="zh-CN" altLang="en-US" dirty="0" smtClean="0">
                <a:solidFill>
                  <a:srgbClr val="FFFF00"/>
                </a:solidFill>
              </a:rPr>
              <a:t>改变书籍的更新方式</a:t>
            </a:r>
            <a:r>
              <a:rPr lang="en-US" altLang="zh-CN" dirty="0" smtClean="0">
                <a:solidFill>
                  <a:srgbClr val="FFFF00"/>
                </a:solidFill>
              </a:rPr>
              <a:t>,</a:t>
            </a:r>
            <a:r>
              <a:rPr lang="zh-CN" altLang="en-US" dirty="0" smtClean="0">
                <a:solidFill>
                  <a:srgbClr val="FFFF00"/>
                </a:solidFill>
              </a:rPr>
              <a:t>每次增加书籍的时候</a:t>
            </a:r>
            <a:r>
              <a:rPr lang="en-US" altLang="zh-CN" dirty="0" smtClean="0">
                <a:solidFill>
                  <a:srgbClr val="FFFF00"/>
                </a:solidFill>
              </a:rPr>
              <a:t>size</a:t>
            </a:r>
            <a:r>
              <a:rPr lang="zh-CN" altLang="en-US" dirty="0" smtClean="0">
                <a:solidFill>
                  <a:srgbClr val="FFFF00"/>
                </a:solidFill>
              </a:rPr>
              <a:t>增加</a:t>
            </a:r>
            <a:r>
              <a:rPr lang="en-US" altLang="zh-CN" dirty="0" smtClean="0">
                <a:solidFill>
                  <a:srgbClr val="FFFF00"/>
                </a:solidFill>
              </a:rPr>
              <a:t>1</a:t>
            </a:r>
          </a:p>
          <a:p>
            <a:pPr marL="342900" indent="-342900"/>
            <a:r>
              <a:rPr lang="en-US" altLang="zh-CN" dirty="0" smtClean="0">
                <a:solidFill>
                  <a:srgbClr val="FFFF00"/>
                </a:solidFill>
              </a:rPr>
              <a:t>           db.persons.update({</a:t>
            </a:r>
            <a:r>
              <a:rPr lang="zh-CN" altLang="en-US" dirty="0" smtClean="0">
                <a:solidFill>
                  <a:srgbClr val="FFFF00"/>
                </a:solidFill>
              </a:rPr>
              <a:t>查询器</a:t>
            </a:r>
            <a:r>
              <a:rPr lang="en-US" altLang="zh-CN" dirty="0" smtClean="0">
                <a:solidFill>
                  <a:srgbClr val="FFFF00"/>
                </a:solidFill>
              </a:rPr>
              <a:t>},{$push:{books:”ORACLE”},$inc:{size:1}})</a:t>
            </a:r>
          </a:p>
          <a:p>
            <a:pPr marL="342900" indent="-342900"/>
            <a:r>
              <a:rPr lang="en-US" altLang="zh-CN" dirty="0" smtClean="0">
                <a:solidFill>
                  <a:srgbClr val="FFFF00"/>
                </a:solidFill>
              </a:rPr>
              <a:t>       3.</a:t>
            </a:r>
            <a:r>
              <a:rPr lang="zh-CN" altLang="en-US" dirty="0" smtClean="0">
                <a:solidFill>
                  <a:srgbClr val="FFFF00"/>
                </a:solidFill>
              </a:rPr>
              <a:t>利用</a:t>
            </a:r>
            <a:r>
              <a:rPr lang="en-US" altLang="zh-CN" dirty="0" smtClean="0">
                <a:solidFill>
                  <a:srgbClr val="FFFF00"/>
                </a:solidFill>
              </a:rPr>
              <a:t>$gt</a:t>
            </a:r>
            <a:r>
              <a:rPr lang="zh-CN" altLang="en-US" dirty="0" smtClean="0">
                <a:solidFill>
                  <a:srgbClr val="FFFF00"/>
                </a:solidFill>
              </a:rPr>
              <a:t>查询</a:t>
            </a:r>
            <a:endParaRPr lang="en-US" altLang="zh-CN" dirty="0" smtClean="0">
              <a:solidFill>
                <a:srgbClr val="FFFF00"/>
              </a:solidFill>
            </a:endParaRPr>
          </a:p>
          <a:p>
            <a:pPr marL="342900" indent="-342900"/>
            <a:r>
              <a:rPr lang="en-US" altLang="zh-CN" dirty="0" smtClean="0">
                <a:solidFill>
                  <a:srgbClr val="FFFF00"/>
                </a:solidFill>
              </a:rPr>
              <a:t>           db.persons.find({size:{$gt:3}})</a:t>
            </a:r>
          </a:p>
          <a:p>
            <a:pPr marL="342900" indent="-342900"/>
            <a:r>
              <a:rPr lang="en-US" altLang="zh-CN" dirty="0" smtClean="0">
                <a:solidFill>
                  <a:srgbClr val="FFFF00"/>
                </a:solidFill>
              </a:rPr>
              <a:t>       </a:t>
            </a:r>
            <a:r>
              <a:rPr lang="en-US" altLang="zh-CN" b="1" dirty="0" smtClean="0">
                <a:solidFill>
                  <a:schemeClr val="accent6">
                    <a:lumMod val="75000"/>
                  </a:schemeClr>
                </a:solidFill>
              </a:rPr>
              <a:t>2.10</a:t>
            </a:r>
            <a:r>
              <a:rPr lang="zh-CN" altLang="en-US" b="1" dirty="0" smtClean="0">
                <a:solidFill>
                  <a:schemeClr val="accent6">
                    <a:lumMod val="75000"/>
                  </a:schemeClr>
                </a:solidFill>
              </a:rPr>
              <a:t>利用</a:t>
            </a:r>
            <a:r>
              <a:rPr lang="en-US" altLang="zh-CN" b="1" dirty="0" smtClean="0">
                <a:solidFill>
                  <a:schemeClr val="accent6">
                    <a:lumMod val="75000"/>
                  </a:schemeClr>
                </a:solidFill>
              </a:rPr>
              <a:t>shell</a:t>
            </a:r>
            <a:r>
              <a:rPr lang="zh-CN" altLang="en-US" b="1" dirty="0" smtClean="0">
                <a:solidFill>
                  <a:schemeClr val="accent6">
                    <a:lumMod val="75000"/>
                  </a:schemeClr>
                </a:solidFill>
              </a:rPr>
              <a:t>查询出</a:t>
            </a:r>
            <a:r>
              <a:rPr lang="en-US" altLang="zh-CN" b="1" dirty="0" smtClean="0">
                <a:solidFill>
                  <a:schemeClr val="accent6">
                    <a:lumMod val="75000"/>
                  </a:schemeClr>
                </a:solidFill>
              </a:rPr>
              <a:t>Jim</a:t>
            </a:r>
            <a:r>
              <a:rPr lang="zh-CN" altLang="en-US" b="1" dirty="0" smtClean="0">
                <a:solidFill>
                  <a:schemeClr val="accent6">
                    <a:lumMod val="75000"/>
                  </a:schemeClr>
                </a:solidFill>
              </a:rPr>
              <a:t>喜欢看的书的数量</a:t>
            </a:r>
            <a:endParaRPr lang="en-US" altLang="zh-CN" b="1" dirty="0" smtClean="0">
              <a:solidFill>
                <a:schemeClr val="accent6">
                  <a:lumMod val="75000"/>
                </a:schemeClr>
              </a:solidFill>
            </a:endParaRPr>
          </a:p>
          <a:p>
            <a:pPr marL="1257300" lvl="2" indent="-342900"/>
            <a:r>
              <a:rPr lang="en-US" altLang="zh-CN" dirty="0" err="1" smtClean="0">
                <a:solidFill>
                  <a:srgbClr val="FFFF00"/>
                </a:solidFill>
              </a:rPr>
              <a:t>var</a:t>
            </a:r>
            <a:r>
              <a:rPr lang="en-US" altLang="zh-CN" dirty="0" smtClean="0">
                <a:solidFill>
                  <a:srgbClr val="FFFF00"/>
                </a:solidFill>
              </a:rPr>
              <a:t> persons = db.persons.find({name:"</a:t>
            </a:r>
            <a:r>
              <a:rPr lang="en-US" altLang="zh-CN" dirty="0" err="1" smtClean="0">
                <a:solidFill>
                  <a:srgbClr val="FFFF00"/>
                </a:solidFill>
              </a:rPr>
              <a:t>jim</a:t>
            </a:r>
            <a:r>
              <a:rPr lang="en-US" altLang="zh-CN" dirty="0" smtClean="0">
                <a:solidFill>
                  <a:srgbClr val="FFFF00"/>
                </a:solidFill>
              </a:rPr>
              <a:t>"})</a:t>
            </a:r>
          </a:p>
          <a:p>
            <a:pPr marL="1257300" lvl="2" indent="-342900"/>
            <a:r>
              <a:rPr lang="en-US" altLang="zh-CN" dirty="0" smtClean="0">
                <a:solidFill>
                  <a:srgbClr val="FFFF00"/>
                </a:solidFill>
              </a:rPr>
              <a:t>while(</a:t>
            </a:r>
            <a:r>
              <a:rPr lang="en-US" altLang="zh-CN" dirty="0" err="1" smtClean="0">
                <a:solidFill>
                  <a:srgbClr val="FFFF00"/>
                </a:solidFill>
              </a:rPr>
              <a:t>persons.hasNext</a:t>
            </a:r>
            <a:r>
              <a:rPr lang="en-US" altLang="zh-CN" dirty="0" smtClean="0">
                <a:solidFill>
                  <a:srgbClr val="FFFF00"/>
                </a:solidFill>
              </a:rPr>
              <a:t>()){</a:t>
            </a:r>
          </a:p>
          <a:p>
            <a:pPr marL="1257300" lvl="2" indent="-342900"/>
            <a:r>
              <a:rPr lang="en-US" altLang="zh-CN" dirty="0" smtClean="0">
                <a:solidFill>
                  <a:srgbClr val="FFFF00"/>
                </a:solidFill>
              </a:rPr>
              <a:t>	</a:t>
            </a:r>
            <a:r>
              <a:rPr lang="en-US" altLang="zh-CN" dirty="0" err="1" smtClean="0">
                <a:solidFill>
                  <a:srgbClr val="FFFF00"/>
                </a:solidFill>
              </a:rPr>
              <a:t>obj</a:t>
            </a:r>
            <a:r>
              <a:rPr lang="en-US" altLang="zh-CN" dirty="0" smtClean="0">
                <a:solidFill>
                  <a:srgbClr val="FFFF00"/>
                </a:solidFill>
              </a:rPr>
              <a:t> = </a:t>
            </a:r>
            <a:r>
              <a:rPr lang="en-US" altLang="zh-CN" dirty="0" err="1" smtClean="0">
                <a:solidFill>
                  <a:srgbClr val="FFFF00"/>
                </a:solidFill>
              </a:rPr>
              <a:t>persons.next</a:t>
            </a:r>
            <a:r>
              <a:rPr lang="en-US" altLang="zh-CN" dirty="0" smtClean="0">
                <a:solidFill>
                  <a:srgbClr val="FFFF00"/>
                </a:solidFill>
              </a:rPr>
              <a:t>();</a:t>
            </a:r>
          </a:p>
          <a:p>
            <a:pPr marL="1257300" lvl="2" indent="-342900"/>
            <a:r>
              <a:rPr lang="en-US" altLang="zh-CN" dirty="0" smtClean="0">
                <a:solidFill>
                  <a:srgbClr val="FFFF00"/>
                </a:solidFill>
              </a:rPr>
              <a:t>        print(</a:t>
            </a:r>
            <a:r>
              <a:rPr lang="en-US" altLang="zh-CN" dirty="0" err="1" smtClean="0">
                <a:solidFill>
                  <a:srgbClr val="FFFF00"/>
                </a:solidFill>
              </a:rPr>
              <a:t>obj.books.length</a:t>
            </a:r>
            <a:r>
              <a:rPr lang="en-US" altLang="zh-CN" dirty="0" smtClean="0">
                <a:solidFill>
                  <a:srgbClr val="FFFF00"/>
                </a:solidFill>
              </a:rPr>
              <a:t>)</a:t>
            </a:r>
          </a:p>
          <a:p>
            <a:pPr marL="1257300" lvl="2" indent="-342900"/>
            <a:r>
              <a:rPr lang="en-US" altLang="zh-CN" dirty="0" smtClean="0">
                <a:solidFill>
                  <a:srgbClr val="FFFF00"/>
                </a:solidFill>
              </a:rPr>
              <a:t>} </a:t>
            </a:r>
            <a:endParaRPr lang="en-US" altLang="zh-CN" dirty="0" smtClean="0">
              <a:solidFill>
                <a:srgbClr val="FFFF00"/>
              </a:solidFill>
            </a:endParaRPr>
          </a:p>
          <a:p>
            <a:pPr marL="342900" indent="-342900"/>
            <a:r>
              <a:rPr lang="en-US" altLang="zh-CN" dirty="0" smtClean="0">
                <a:solidFill>
                  <a:schemeClr val="bg1"/>
                </a:solidFill>
              </a:rPr>
              <a:t>      </a:t>
            </a:r>
            <a:r>
              <a:rPr lang="zh-CN" altLang="en-US" dirty="0" smtClean="0">
                <a:solidFill>
                  <a:schemeClr val="bg1"/>
                </a:solidFill>
              </a:rPr>
              <a:t>课间小结</a:t>
            </a:r>
            <a:endParaRPr lang="en-US" altLang="zh-CN" dirty="0" smtClean="0">
              <a:solidFill>
                <a:schemeClr val="bg1"/>
              </a:solidFill>
            </a:endParaRPr>
          </a:p>
          <a:p>
            <a:pPr marL="342900" indent="-342900"/>
            <a:r>
              <a:rPr lang="en-US" altLang="zh-CN" dirty="0" smtClean="0">
                <a:solidFill>
                  <a:schemeClr val="bg1"/>
                </a:solidFill>
              </a:rPr>
              <a:t>               1.mongodb </a:t>
            </a:r>
            <a:r>
              <a:rPr lang="zh-CN" altLang="en-US" dirty="0" smtClean="0">
                <a:solidFill>
                  <a:schemeClr val="bg1"/>
                </a:solidFill>
              </a:rPr>
              <a:t>是</a:t>
            </a:r>
            <a:r>
              <a:rPr lang="en-US" altLang="zh-CN" dirty="0" smtClean="0">
                <a:solidFill>
                  <a:schemeClr val="bg1"/>
                </a:solidFill>
              </a:rPr>
              <a:t>NOSQL</a:t>
            </a:r>
            <a:r>
              <a:rPr lang="zh-CN" altLang="en-US" dirty="0" smtClean="0">
                <a:solidFill>
                  <a:schemeClr val="bg1"/>
                </a:solidFill>
              </a:rPr>
              <a:t>数据库但是他在文档查询上还是很强大的</a:t>
            </a:r>
            <a:endParaRPr lang="en-US" altLang="zh-CN" dirty="0" smtClean="0">
              <a:solidFill>
                <a:schemeClr val="bg1"/>
              </a:solidFill>
            </a:endParaRPr>
          </a:p>
          <a:p>
            <a:pPr marL="342900" indent="-342900"/>
            <a:r>
              <a:rPr lang="en-US" altLang="zh-CN" dirty="0" smtClean="0">
                <a:solidFill>
                  <a:schemeClr val="bg1"/>
                </a:solidFill>
              </a:rPr>
              <a:t>               2.</a:t>
            </a:r>
            <a:r>
              <a:rPr lang="zh-CN" altLang="en-US" dirty="0" smtClean="0">
                <a:solidFill>
                  <a:schemeClr val="bg1"/>
                </a:solidFill>
              </a:rPr>
              <a:t>查询符基本是用到花括号里面的更新符基本是在外面</a:t>
            </a:r>
            <a:endParaRPr lang="en-US" altLang="zh-CN" dirty="0" smtClean="0">
              <a:solidFill>
                <a:schemeClr val="bg1"/>
              </a:solidFill>
            </a:endParaRPr>
          </a:p>
          <a:p>
            <a:pPr marL="342900" indent="-342900"/>
            <a:r>
              <a:rPr lang="en-US" altLang="zh-CN" dirty="0" smtClean="0">
                <a:solidFill>
                  <a:schemeClr val="bg1"/>
                </a:solidFill>
              </a:rPr>
              <a:t>               3.shell</a:t>
            </a:r>
            <a:r>
              <a:rPr lang="zh-CN" altLang="en-US" dirty="0" smtClean="0">
                <a:solidFill>
                  <a:schemeClr val="bg1"/>
                </a:solidFill>
              </a:rPr>
              <a:t>是个彻彻底底的</a:t>
            </a:r>
            <a:r>
              <a:rPr lang="en-US" altLang="zh-CN" dirty="0" smtClean="0">
                <a:solidFill>
                  <a:schemeClr val="bg1"/>
                </a:solidFill>
              </a:rPr>
              <a:t>JS</a:t>
            </a:r>
            <a:r>
              <a:rPr lang="zh-CN" altLang="en-US" dirty="0" smtClean="0">
                <a:solidFill>
                  <a:schemeClr val="bg1"/>
                </a:solidFill>
              </a:rPr>
              <a:t>引擎</a:t>
            </a:r>
            <a:r>
              <a:rPr lang="en-US" altLang="zh-CN" dirty="0" smtClean="0">
                <a:solidFill>
                  <a:schemeClr val="bg1"/>
                </a:solidFill>
              </a:rPr>
              <a:t>,</a:t>
            </a:r>
            <a:r>
              <a:rPr lang="zh-CN" altLang="en-US" dirty="0" smtClean="0">
                <a:solidFill>
                  <a:schemeClr val="bg1"/>
                </a:solidFill>
              </a:rPr>
              <a:t>但是一些特殊的操作要靠他的</a:t>
            </a:r>
            <a:endParaRPr lang="en-US" altLang="zh-CN" dirty="0" smtClean="0">
              <a:solidFill>
                <a:schemeClr val="bg1"/>
              </a:solidFill>
            </a:endParaRPr>
          </a:p>
          <a:p>
            <a:pPr marL="342900" indent="-342900"/>
            <a:r>
              <a:rPr lang="en-US" altLang="zh-CN" dirty="0" smtClean="0">
                <a:solidFill>
                  <a:schemeClr val="bg1"/>
                </a:solidFill>
              </a:rPr>
              <a:t>                   </a:t>
            </a:r>
            <a:r>
              <a:rPr lang="zh-CN" altLang="en-US" dirty="0" smtClean="0">
                <a:solidFill>
                  <a:schemeClr val="bg1"/>
                </a:solidFill>
              </a:rPr>
              <a:t>各个驱动包来完成</a:t>
            </a:r>
            <a:r>
              <a:rPr lang="en-US" altLang="zh-CN" dirty="0" smtClean="0">
                <a:solidFill>
                  <a:schemeClr val="bg1"/>
                </a:solidFill>
              </a:rPr>
              <a:t>(JAVA,NODE.JS)</a:t>
            </a:r>
          </a:p>
          <a:p>
            <a:pPr marL="342900" indent="-342900"/>
            <a:r>
              <a:rPr lang="en-US" altLang="zh-CN" dirty="0" smtClean="0">
                <a:solidFill>
                  <a:srgbClr val="FFFF00"/>
                </a:solidFill>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7286644" y="214290"/>
            <a:ext cx="1487908" cy="461665"/>
          </a:xfrm>
          <a:prstGeom prst="rect">
            <a:avLst/>
          </a:prstGeom>
        </p:spPr>
        <p:txBody>
          <a:bodyPr wrap="none">
            <a:spAutoFit/>
          </a:bodyPr>
          <a:lstStyle/>
          <a:p>
            <a:r>
              <a:rPr lang="en-US" altLang="zh-CN" sz="2400" dirty="0" smtClean="0"/>
              <a:t> </a:t>
            </a:r>
            <a:r>
              <a:rPr lang="en-US" altLang="zh-CN" sz="2400" b="1" dirty="0" smtClean="0">
                <a:solidFill>
                  <a:schemeClr val="bg1"/>
                </a:solidFill>
              </a:rPr>
              <a:t>Find </a:t>
            </a:r>
            <a:r>
              <a:rPr lang="zh-CN" altLang="en-US" sz="2400" b="1" dirty="0" smtClean="0">
                <a:solidFill>
                  <a:schemeClr val="bg1"/>
                </a:solidFill>
              </a:rPr>
              <a:t>详讲</a:t>
            </a:r>
          </a:p>
        </p:txBody>
      </p:sp>
      <p:sp>
        <p:nvSpPr>
          <p:cNvPr id="5" name="TextBox 4"/>
          <p:cNvSpPr txBox="1"/>
          <p:nvPr/>
        </p:nvSpPr>
        <p:spPr>
          <a:xfrm>
            <a:off x="428596" y="995306"/>
            <a:ext cx="8358246" cy="5078313"/>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10.$slice</a:t>
            </a:r>
            <a:r>
              <a:rPr lang="zh-CN" altLang="en-US" dirty="0" smtClean="0">
                <a:solidFill>
                  <a:schemeClr val="bg1"/>
                </a:solidFill>
              </a:rPr>
              <a:t>操作符返回文档中指定数组的内部值</a:t>
            </a:r>
            <a:endParaRPr lang="en-US" altLang="zh-CN" dirty="0" smtClean="0">
              <a:solidFill>
                <a:schemeClr val="bg1"/>
              </a:solidFill>
            </a:endParaRPr>
          </a:p>
          <a:p>
            <a:pPr marL="342900" indent="-342900"/>
            <a:r>
              <a:rPr lang="en-US" altLang="zh-CN" dirty="0" smtClean="0">
                <a:solidFill>
                  <a:schemeClr val="bg1"/>
                </a:solidFill>
              </a:rPr>
              <a:t>       </a:t>
            </a:r>
            <a:r>
              <a:rPr lang="en-US" altLang="zh-CN" b="1" dirty="0" smtClean="0">
                <a:solidFill>
                  <a:schemeClr val="accent6">
                    <a:lumMod val="75000"/>
                  </a:schemeClr>
                </a:solidFill>
              </a:rPr>
              <a:t>2.11</a:t>
            </a:r>
            <a:r>
              <a:rPr lang="zh-CN" altLang="en-US" b="1" dirty="0" smtClean="0">
                <a:solidFill>
                  <a:schemeClr val="accent6">
                    <a:lumMod val="75000"/>
                  </a:schemeClr>
                </a:solidFill>
              </a:rPr>
              <a:t>查询出</a:t>
            </a:r>
            <a:r>
              <a:rPr lang="en-US" altLang="zh-CN" b="1" dirty="0" smtClean="0">
                <a:solidFill>
                  <a:schemeClr val="accent6">
                    <a:lumMod val="75000"/>
                  </a:schemeClr>
                </a:solidFill>
              </a:rPr>
              <a:t>Jim</a:t>
            </a:r>
            <a:r>
              <a:rPr lang="zh-CN" altLang="en-US" b="1" dirty="0" smtClean="0">
                <a:solidFill>
                  <a:schemeClr val="accent6">
                    <a:lumMod val="75000"/>
                  </a:schemeClr>
                </a:solidFill>
              </a:rPr>
              <a:t>书架中第</a:t>
            </a:r>
            <a:r>
              <a:rPr lang="en-US" altLang="zh-CN" b="1" dirty="0" smtClean="0">
                <a:solidFill>
                  <a:schemeClr val="accent6">
                    <a:lumMod val="75000"/>
                  </a:schemeClr>
                </a:solidFill>
              </a:rPr>
              <a:t>2~4</a:t>
            </a:r>
            <a:r>
              <a:rPr lang="zh-CN" altLang="en-US" b="1" dirty="0" smtClean="0">
                <a:solidFill>
                  <a:schemeClr val="accent6">
                    <a:lumMod val="75000"/>
                  </a:schemeClr>
                </a:solidFill>
              </a:rPr>
              <a:t>本书</a:t>
            </a:r>
            <a:endParaRPr lang="en-US" altLang="zh-CN" b="1" dirty="0" smtClean="0">
              <a:solidFill>
                <a:schemeClr val="accent6">
                  <a:lumMod val="75000"/>
                </a:schemeClr>
              </a:solidFill>
            </a:endParaRPr>
          </a:p>
          <a:p>
            <a:pPr marL="342900" indent="-342900"/>
            <a:r>
              <a:rPr lang="en-US" altLang="zh-CN" dirty="0" smtClean="0">
                <a:solidFill>
                  <a:schemeClr val="bg1"/>
                </a:solidFill>
              </a:rPr>
              <a:t>       </a:t>
            </a:r>
            <a:r>
              <a:rPr lang="en-US" altLang="zh-CN" dirty="0" smtClean="0">
                <a:solidFill>
                  <a:srgbClr val="FFFF00"/>
                </a:solidFill>
              </a:rPr>
              <a:t>db.persons.find({name:"jim"},{books:{"$slice":[1,3]}})</a:t>
            </a:r>
          </a:p>
          <a:p>
            <a:pPr marL="342900" indent="-342900"/>
            <a:r>
              <a:rPr lang="en-US" altLang="zh-CN" dirty="0" smtClean="0">
                <a:solidFill>
                  <a:schemeClr val="bg1"/>
                </a:solidFill>
              </a:rPr>
              <a:t>       </a:t>
            </a:r>
            <a:r>
              <a:rPr lang="en-US" altLang="zh-CN" b="1" dirty="0" smtClean="0">
                <a:solidFill>
                  <a:schemeClr val="accent6">
                    <a:lumMod val="75000"/>
                  </a:schemeClr>
                </a:solidFill>
              </a:rPr>
              <a:t>2.12</a:t>
            </a:r>
            <a:r>
              <a:rPr lang="zh-CN" altLang="en-US" b="1" dirty="0" smtClean="0">
                <a:solidFill>
                  <a:schemeClr val="accent6">
                    <a:lumMod val="75000"/>
                  </a:schemeClr>
                </a:solidFill>
              </a:rPr>
              <a:t>查询出最后一本书</a:t>
            </a:r>
            <a:endParaRPr lang="en-US" altLang="zh-CN" b="1" dirty="0" smtClean="0">
              <a:solidFill>
                <a:schemeClr val="accent6">
                  <a:lumMod val="75000"/>
                </a:schemeClr>
              </a:solidFill>
            </a:endParaRPr>
          </a:p>
          <a:p>
            <a:pPr marL="342900" indent="-342900"/>
            <a:r>
              <a:rPr lang="en-US" altLang="zh-CN" dirty="0" smtClean="0">
                <a:solidFill>
                  <a:srgbClr val="FFFF00"/>
                </a:solidFill>
              </a:rPr>
              <a:t>      db.persons.find({name:"jim"},{books:{"$slice":-1},_id:0,name:1})</a:t>
            </a:r>
          </a:p>
          <a:p>
            <a:pPr marL="342900" indent="-342900"/>
            <a:r>
              <a:rPr lang="en-US" altLang="zh-CN" dirty="0" smtClean="0">
                <a:solidFill>
                  <a:schemeClr val="bg1"/>
                </a:solidFill>
              </a:rPr>
              <a:t>11.</a:t>
            </a:r>
            <a:r>
              <a:rPr lang="zh-CN" altLang="en-US" dirty="0" smtClean="0">
                <a:solidFill>
                  <a:schemeClr val="bg1"/>
                </a:solidFill>
              </a:rPr>
              <a:t>文档查询</a:t>
            </a:r>
            <a:endParaRPr lang="en-US" altLang="zh-CN" dirty="0" smtClean="0">
              <a:solidFill>
                <a:schemeClr val="bg1"/>
              </a:solidFill>
            </a:endParaRPr>
          </a:p>
          <a:p>
            <a:pPr marL="342900" indent="-342900"/>
            <a:r>
              <a:rPr lang="en-US" altLang="zh-CN" dirty="0" smtClean="0">
                <a:solidFill>
                  <a:schemeClr val="bg1"/>
                </a:solidFill>
              </a:rPr>
              <a:t>      </a:t>
            </a:r>
            <a:r>
              <a:rPr lang="zh-CN" altLang="en-US" dirty="0" smtClean="0">
                <a:solidFill>
                  <a:schemeClr val="bg1"/>
                </a:solidFill>
              </a:rPr>
              <a:t>为</a:t>
            </a:r>
            <a:r>
              <a:rPr lang="en-US" altLang="zh-CN" dirty="0" smtClean="0">
                <a:solidFill>
                  <a:schemeClr val="bg1"/>
                </a:solidFill>
              </a:rPr>
              <a:t>jim</a:t>
            </a:r>
            <a:r>
              <a:rPr lang="zh-CN" altLang="en-US" dirty="0" smtClean="0">
                <a:solidFill>
                  <a:schemeClr val="bg1"/>
                </a:solidFill>
              </a:rPr>
              <a:t>添加学习简历文档 </a:t>
            </a:r>
            <a:r>
              <a:rPr lang="en-US" altLang="zh-CN" dirty="0" smtClean="0">
                <a:solidFill>
                  <a:schemeClr val="bg1"/>
                </a:solidFill>
              </a:rPr>
              <a:t>jim.json</a:t>
            </a:r>
          </a:p>
          <a:p>
            <a:pPr marL="342900" indent="-342900"/>
            <a:r>
              <a:rPr lang="en-US" altLang="zh-CN" dirty="0" smtClean="0">
                <a:solidFill>
                  <a:schemeClr val="bg1"/>
                </a:solidFill>
              </a:rPr>
              <a:t>      </a:t>
            </a:r>
            <a:r>
              <a:rPr lang="en-US" altLang="zh-CN" b="1" dirty="0" smtClean="0">
                <a:solidFill>
                  <a:schemeClr val="accent6">
                    <a:lumMod val="75000"/>
                  </a:schemeClr>
                </a:solidFill>
              </a:rPr>
              <a:t>2.13</a:t>
            </a:r>
            <a:r>
              <a:rPr lang="zh-CN" altLang="en-US" b="1" dirty="0" smtClean="0">
                <a:solidFill>
                  <a:schemeClr val="accent6">
                    <a:lumMod val="75000"/>
                  </a:schemeClr>
                </a:solidFill>
              </a:rPr>
              <a:t>查询出在</a:t>
            </a:r>
            <a:r>
              <a:rPr lang="en-US" altLang="zh-CN" b="1" dirty="0" smtClean="0">
                <a:solidFill>
                  <a:schemeClr val="accent6">
                    <a:lumMod val="75000"/>
                  </a:schemeClr>
                </a:solidFill>
              </a:rPr>
              <a:t>K</a:t>
            </a:r>
            <a:r>
              <a:rPr lang="zh-CN" altLang="en-US" b="1" dirty="0" smtClean="0">
                <a:solidFill>
                  <a:schemeClr val="accent6">
                    <a:lumMod val="75000"/>
                  </a:schemeClr>
                </a:solidFill>
              </a:rPr>
              <a:t>上过学的学生</a:t>
            </a:r>
            <a:endParaRPr lang="en-US" altLang="zh-CN" b="1" dirty="0" smtClean="0">
              <a:solidFill>
                <a:schemeClr val="accent6">
                  <a:lumMod val="75000"/>
                </a:schemeClr>
              </a:solidFill>
            </a:endParaRPr>
          </a:p>
          <a:p>
            <a:pPr marL="342900" indent="-342900"/>
            <a:r>
              <a:rPr lang="en-US" altLang="zh-CN" dirty="0" smtClean="0">
                <a:solidFill>
                  <a:schemeClr val="bg1"/>
                </a:solidFill>
              </a:rPr>
              <a:t>      </a:t>
            </a:r>
            <a:r>
              <a:rPr lang="en-US" altLang="zh-CN" dirty="0" smtClean="0">
                <a:solidFill>
                  <a:srgbClr val="FFFF00"/>
                </a:solidFill>
              </a:rPr>
              <a:t>1. </a:t>
            </a:r>
            <a:r>
              <a:rPr lang="zh-CN" altLang="en-US" dirty="0" smtClean="0">
                <a:solidFill>
                  <a:srgbClr val="FFFF00"/>
                </a:solidFill>
              </a:rPr>
              <a:t>这个我们用绝对匹配可以完成</a:t>
            </a:r>
            <a:r>
              <a:rPr lang="en-US" altLang="zh-CN" dirty="0" smtClean="0">
                <a:solidFill>
                  <a:srgbClr val="FFFF00"/>
                </a:solidFill>
              </a:rPr>
              <a:t>,</a:t>
            </a:r>
            <a:r>
              <a:rPr lang="zh-CN" altLang="en-US" dirty="0" smtClean="0">
                <a:solidFill>
                  <a:srgbClr val="FFFF00"/>
                </a:solidFill>
              </a:rPr>
              <a:t>但是有些问题</a:t>
            </a:r>
            <a:r>
              <a:rPr lang="en-US" altLang="zh-CN" dirty="0" smtClean="0">
                <a:solidFill>
                  <a:srgbClr val="FFFF00"/>
                </a:solidFill>
              </a:rPr>
              <a:t>(</a:t>
            </a:r>
            <a:r>
              <a:rPr lang="zh-CN" altLang="en-US" dirty="0" smtClean="0">
                <a:solidFill>
                  <a:srgbClr val="FFFF00"/>
                </a:solidFill>
              </a:rPr>
              <a:t>找找问题</a:t>
            </a:r>
            <a:r>
              <a:rPr lang="en-US" altLang="zh-CN" dirty="0" smtClean="0">
                <a:solidFill>
                  <a:srgbClr val="FFFF00"/>
                </a:solidFill>
              </a:rPr>
              <a:t>?</a:t>
            </a:r>
            <a:r>
              <a:rPr lang="zh-CN" altLang="en-US" dirty="0" smtClean="0">
                <a:solidFill>
                  <a:srgbClr val="FFFF00"/>
                </a:solidFill>
              </a:rPr>
              <a:t>顺序</a:t>
            </a:r>
            <a:r>
              <a:rPr lang="en-US" altLang="zh-CN" dirty="0" smtClean="0">
                <a:solidFill>
                  <a:srgbClr val="FFFF00"/>
                </a:solidFill>
              </a:rPr>
              <a:t>?</a:t>
            </a:r>
            <a:r>
              <a:rPr lang="zh-CN" altLang="en-US" dirty="0" smtClean="0">
                <a:solidFill>
                  <a:srgbClr val="FFFF00"/>
                </a:solidFill>
              </a:rPr>
              <a:t>总要带着</a:t>
            </a:r>
            <a:r>
              <a:rPr lang="en-US" altLang="zh-CN" dirty="0" smtClean="0">
                <a:solidFill>
                  <a:srgbClr val="FFFF00"/>
                </a:solidFill>
              </a:rPr>
              <a:t>score?)</a:t>
            </a:r>
          </a:p>
          <a:p>
            <a:pPr marL="342900" indent="-342900"/>
            <a:r>
              <a:rPr lang="en-US" altLang="zh-CN" dirty="0" smtClean="0">
                <a:solidFill>
                  <a:srgbClr val="FFFF00"/>
                </a:solidFill>
              </a:rPr>
              <a:t>           db.persons.find({school:{school:"K",score:"A"}},{_id:0,school:1})</a:t>
            </a:r>
          </a:p>
          <a:p>
            <a:pPr marL="342900" indent="-342900"/>
            <a:r>
              <a:rPr lang="en-US" altLang="zh-CN" dirty="0" smtClean="0">
                <a:solidFill>
                  <a:srgbClr val="FFFF00"/>
                </a:solidFill>
              </a:rPr>
              <a:t>      2.</a:t>
            </a:r>
            <a:r>
              <a:rPr lang="zh-CN" altLang="en-US" dirty="0" smtClean="0">
                <a:solidFill>
                  <a:srgbClr val="FFFF00"/>
                </a:solidFill>
              </a:rPr>
              <a:t>为了解决顺序的问题我可以用对象</a:t>
            </a:r>
            <a:r>
              <a:rPr lang="en-US" altLang="zh-CN" dirty="0" smtClean="0">
                <a:solidFill>
                  <a:srgbClr val="FFFF00"/>
                </a:solidFill>
              </a:rPr>
              <a:t>”.”</a:t>
            </a:r>
            <a:r>
              <a:rPr lang="zh-CN" altLang="en-US" dirty="0" smtClean="0">
                <a:solidFill>
                  <a:srgbClr val="FFFF00"/>
                </a:solidFill>
              </a:rPr>
              <a:t>的方式定位</a:t>
            </a:r>
            <a:endParaRPr lang="en-US" altLang="zh-CN" dirty="0" smtClean="0">
              <a:solidFill>
                <a:srgbClr val="FFFF00"/>
              </a:solidFill>
            </a:endParaRPr>
          </a:p>
          <a:p>
            <a:pPr marL="342900" indent="-342900"/>
            <a:r>
              <a:rPr lang="en-US" altLang="zh-CN" dirty="0" smtClean="0">
                <a:solidFill>
                  <a:srgbClr val="FFFF00"/>
                </a:solidFill>
              </a:rPr>
              <a:t>           db.persons.find({"school.score":"A","school.school":"K"},{_id:0,school:1})</a:t>
            </a:r>
          </a:p>
          <a:p>
            <a:pPr marL="342900" indent="-342900"/>
            <a:r>
              <a:rPr lang="en-US" altLang="zh-CN" dirty="0" smtClean="0">
                <a:solidFill>
                  <a:srgbClr val="FFFF00"/>
                </a:solidFill>
              </a:rPr>
              <a:t>      3.</a:t>
            </a:r>
            <a:r>
              <a:rPr lang="zh-CN" altLang="en-US" dirty="0" smtClean="0">
                <a:solidFill>
                  <a:srgbClr val="FFFF00"/>
                </a:solidFill>
              </a:rPr>
              <a:t>这样也问题看例子</a:t>
            </a:r>
            <a:r>
              <a:rPr lang="en-US" altLang="zh-CN" dirty="0" smtClean="0">
                <a:solidFill>
                  <a:srgbClr val="FFFF00"/>
                </a:solidFill>
              </a:rPr>
              <a:t>:</a:t>
            </a:r>
          </a:p>
          <a:p>
            <a:pPr marL="342900" indent="-342900"/>
            <a:r>
              <a:rPr lang="en-US" altLang="zh-CN" dirty="0" smtClean="0">
                <a:solidFill>
                  <a:srgbClr val="FFFF00"/>
                </a:solidFill>
              </a:rPr>
              <a:t> 	    db.persons.find({"school.score":"A","school.school":”J”},{_id:0,school:1})</a:t>
            </a:r>
          </a:p>
          <a:p>
            <a:pPr marL="342900" indent="-342900"/>
            <a:r>
              <a:rPr lang="en-US" altLang="zh-CN" dirty="0" smtClean="0">
                <a:solidFill>
                  <a:srgbClr val="FFFF00"/>
                </a:solidFill>
              </a:rPr>
              <a:t>          </a:t>
            </a:r>
            <a:r>
              <a:rPr lang="zh-CN" altLang="en-US" dirty="0" smtClean="0">
                <a:solidFill>
                  <a:srgbClr val="FFFF00"/>
                </a:solidFill>
              </a:rPr>
              <a:t>同样能查出刚才那条数据</a:t>
            </a:r>
            <a:r>
              <a:rPr lang="en-US" altLang="zh-CN" dirty="0" smtClean="0">
                <a:solidFill>
                  <a:srgbClr val="FFFF00"/>
                </a:solidFill>
              </a:rPr>
              <a:t>,</a:t>
            </a:r>
            <a:r>
              <a:rPr lang="zh-CN" altLang="en-US" dirty="0" smtClean="0">
                <a:solidFill>
                  <a:srgbClr val="FFFF00"/>
                </a:solidFill>
              </a:rPr>
              <a:t>原因是</a:t>
            </a:r>
            <a:r>
              <a:rPr lang="en-US" altLang="zh-CN" dirty="0" smtClean="0">
                <a:solidFill>
                  <a:srgbClr val="FFFF00"/>
                </a:solidFill>
              </a:rPr>
              <a:t>score</a:t>
            </a:r>
            <a:r>
              <a:rPr lang="zh-CN" altLang="en-US" dirty="0" smtClean="0">
                <a:solidFill>
                  <a:srgbClr val="FFFF00"/>
                </a:solidFill>
              </a:rPr>
              <a:t>和</a:t>
            </a:r>
            <a:r>
              <a:rPr lang="en-US" altLang="zh-CN" dirty="0" smtClean="0">
                <a:solidFill>
                  <a:srgbClr val="FFFF00"/>
                </a:solidFill>
              </a:rPr>
              <a:t>school</a:t>
            </a:r>
            <a:r>
              <a:rPr lang="zh-CN" altLang="en-US" dirty="0" smtClean="0">
                <a:solidFill>
                  <a:srgbClr val="FFFF00"/>
                </a:solidFill>
              </a:rPr>
              <a:t>会</a:t>
            </a:r>
            <a:r>
              <a:rPr lang="zh-CN" altLang="en-US" dirty="0" smtClean="0">
                <a:solidFill>
                  <a:srgbClr val="FFFF00"/>
                </a:solidFill>
              </a:rPr>
              <a:t>去</a:t>
            </a:r>
            <a:r>
              <a:rPr lang="zh-CN" altLang="en-US" dirty="0" smtClean="0">
                <a:solidFill>
                  <a:srgbClr val="FFFF00"/>
                </a:solidFill>
              </a:rPr>
              <a:t>其他</a:t>
            </a:r>
            <a:r>
              <a:rPr lang="zh-CN" altLang="en-US" dirty="0" smtClean="0">
                <a:solidFill>
                  <a:srgbClr val="FFFF00"/>
                </a:solidFill>
              </a:rPr>
              <a:t>对象</a:t>
            </a:r>
            <a:r>
              <a:rPr lang="zh-CN" altLang="en-US" dirty="0" smtClean="0">
                <a:solidFill>
                  <a:srgbClr val="FFFF00"/>
                </a:solidFill>
              </a:rPr>
              <a:t>对比</a:t>
            </a:r>
            <a:endParaRPr lang="en-US" altLang="zh-CN" dirty="0" smtClean="0">
              <a:solidFill>
                <a:srgbClr val="FFFF00"/>
              </a:solidFill>
            </a:endParaRPr>
          </a:p>
          <a:p>
            <a:pPr marL="342900" indent="-342900"/>
            <a:r>
              <a:rPr lang="en-US" altLang="zh-CN" dirty="0" smtClean="0">
                <a:solidFill>
                  <a:srgbClr val="FFFF00"/>
                </a:solidFill>
              </a:rPr>
              <a:t>      4.</a:t>
            </a:r>
            <a:r>
              <a:rPr lang="zh-CN" altLang="en-US" dirty="0" smtClean="0">
                <a:solidFill>
                  <a:srgbClr val="FFFF00"/>
                </a:solidFill>
              </a:rPr>
              <a:t>正确做法单条条件组查询</a:t>
            </a:r>
            <a:r>
              <a:rPr lang="en-US" altLang="zh-CN" dirty="0" smtClean="0">
                <a:solidFill>
                  <a:srgbClr val="FFFF00"/>
                </a:solidFill>
              </a:rPr>
              <a:t>$elemMatch</a:t>
            </a:r>
          </a:p>
          <a:p>
            <a:pPr marL="342900" indent="-342900"/>
            <a:r>
              <a:rPr lang="en-US" altLang="zh-CN" dirty="0" smtClean="0">
                <a:solidFill>
                  <a:srgbClr val="FFFF00"/>
                </a:solidFill>
              </a:rPr>
              <a:t>           db.persons.find({school:{$elemMatch:{school:"K",score:"A"}}})</a:t>
            </a:r>
          </a:p>
          <a:p>
            <a:pPr marL="342900" indent="-342900"/>
            <a:endParaRPr lang="en-US" altLang="zh-CN"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Effect transition="in" filter="blinds(horizontal)">
                                      <p:cBhvr>
                                        <p:cTn id="17" dur="500"/>
                                        <p:tgtEl>
                                          <p:spTgt spid="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11" end="11"/>
                                            </p:txEl>
                                          </p:spTgt>
                                        </p:tgtEl>
                                        <p:attrNameLst>
                                          <p:attrName>style.visibility</p:attrName>
                                        </p:attrNameLst>
                                      </p:cBhvr>
                                      <p:to>
                                        <p:strVal val="visible"/>
                                      </p:to>
                                    </p:set>
                                    <p:animEffect transition="in" filter="blinds(horizontal)">
                                      <p:cBhvr>
                                        <p:cTn id="22" dur="500"/>
                                        <p:tgtEl>
                                          <p:spTgt spid="5">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animEffect transition="in" filter="blinds(horizontal)">
                                      <p:cBhvr>
                                        <p:cTn id="27" dur="500"/>
                                        <p:tgtEl>
                                          <p:spTgt spid="5">
                                            <p:txEl>
                                              <p:pRg st="13" end="1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xEl>
                                              <p:pRg st="14" end="14"/>
                                            </p:txEl>
                                          </p:spTgt>
                                        </p:tgtEl>
                                        <p:attrNameLst>
                                          <p:attrName>style.visibility</p:attrName>
                                        </p:attrNameLst>
                                      </p:cBhvr>
                                      <p:to>
                                        <p:strVal val="visible"/>
                                      </p:to>
                                    </p:set>
                                    <p:animEffect transition="in" filter="blinds(horizontal)">
                                      <p:cBhvr>
                                        <p:cTn id="30" dur="500"/>
                                        <p:tgtEl>
                                          <p:spTgt spid="5">
                                            <p:txEl>
                                              <p:pRg st="14" end="1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xEl>
                                              <p:pRg st="16" end="16"/>
                                            </p:txEl>
                                          </p:spTgt>
                                        </p:tgtEl>
                                        <p:attrNameLst>
                                          <p:attrName>style.visibility</p:attrName>
                                        </p:attrNameLst>
                                      </p:cBhvr>
                                      <p:to>
                                        <p:strVal val="visible"/>
                                      </p:to>
                                    </p:set>
                                    <p:animEffect transition="in" filter="blinds(horizontal)">
                                      <p:cBhvr>
                                        <p:cTn id="35"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7286644" y="214290"/>
            <a:ext cx="1487908" cy="461665"/>
          </a:xfrm>
          <a:prstGeom prst="rect">
            <a:avLst/>
          </a:prstGeom>
        </p:spPr>
        <p:txBody>
          <a:bodyPr wrap="none">
            <a:spAutoFit/>
          </a:bodyPr>
          <a:lstStyle/>
          <a:p>
            <a:r>
              <a:rPr lang="en-US" altLang="zh-CN" sz="2400" dirty="0" smtClean="0"/>
              <a:t> </a:t>
            </a:r>
            <a:r>
              <a:rPr lang="en-US" altLang="zh-CN" sz="2400" b="1" dirty="0" smtClean="0">
                <a:solidFill>
                  <a:schemeClr val="bg1"/>
                </a:solidFill>
              </a:rPr>
              <a:t>Find </a:t>
            </a:r>
            <a:r>
              <a:rPr lang="zh-CN" altLang="en-US" sz="2400" b="1" dirty="0" smtClean="0">
                <a:solidFill>
                  <a:schemeClr val="bg1"/>
                </a:solidFill>
              </a:rPr>
              <a:t>详讲</a:t>
            </a:r>
          </a:p>
        </p:txBody>
      </p:sp>
      <p:sp>
        <p:nvSpPr>
          <p:cNvPr id="5" name="TextBox 4"/>
          <p:cNvSpPr txBox="1"/>
          <p:nvPr/>
        </p:nvSpPr>
        <p:spPr>
          <a:xfrm>
            <a:off x="428596" y="995306"/>
            <a:ext cx="8358246" cy="5632311"/>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12.$where</a:t>
            </a:r>
          </a:p>
          <a:p>
            <a:pPr marL="342900" indent="-342900"/>
            <a:r>
              <a:rPr lang="en-US" altLang="zh-CN" dirty="0" smtClean="0">
                <a:solidFill>
                  <a:schemeClr val="bg1"/>
                </a:solidFill>
              </a:rPr>
              <a:t>      12.</a:t>
            </a:r>
            <a:r>
              <a:rPr lang="zh-CN" altLang="en-US" dirty="0" smtClean="0">
                <a:solidFill>
                  <a:schemeClr val="bg1"/>
                </a:solidFill>
              </a:rPr>
              <a:t>查询年龄大于</a:t>
            </a:r>
            <a:r>
              <a:rPr lang="en-US" altLang="zh-CN" dirty="0" smtClean="0">
                <a:solidFill>
                  <a:schemeClr val="bg1"/>
                </a:solidFill>
              </a:rPr>
              <a:t>22</a:t>
            </a:r>
            <a:r>
              <a:rPr lang="zh-CN" altLang="en-US" dirty="0" smtClean="0">
                <a:solidFill>
                  <a:schemeClr val="bg1"/>
                </a:solidFill>
              </a:rPr>
              <a:t>岁</a:t>
            </a:r>
            <a:r>
              <a:rPr lang="en-US" altLang="zh-CN" dirty="0" smtClean="0">
                <a:solidFill>
                  <a:schemeClr val="bg1"/>
                </a:solidFill>
              </a:rPr>
              <a:t>,</a:t>
            </a:r>
            <a:r>
              <a:rPr lang="zh-CN" altLang="en-US" dirty="0" smtClean="0">
                <a:solidFill>
                  <a:schemeClr val="bg1"/>
                </a:solidFill>
              </a:rPr>
              <a:t>喜欢看</a:t>
            </a:r>
            <a:r>
              <a:rPr lang="en-US" altLang="zh-CN" dirty="0" smtClean="0">
                <a:solidFill>
                  <a:schemeClr val="bg1"/>
                </a:solidFill>
              </a:rPr>
              <a:t>C++</a:t>
            </a:r>
            <a:r>
              <a:rPr lang="zh-CN" altLang="en-US" dirty="0" smtClean="0">
                <a:solidFill>
                  <a:schemeClr val="bg1"/>
                </a:solidFill>
              </a:rPr>
              <a:t>书</a:t>
            </a:r>
            <a:r>
              <a:rPr lang="en-US" altLang="zh-CN" dirty="0" smtClean="0">
                <a:solidFill>
                  <a:schemeClr val="bg1"/>
                </a:solidFill>
              </a:rPr>
              <a:t>,</a:t>
            </a:r>
            <a:r>
              <a:rPr lang="zh-CN" altLang="en-US" dirty="0" smtClean="0">
                <a:solidFill>
                  <a:schemeClr val="bg1"/>
                </a:solidFill>
              </a:rPr>
              <a:t>在</a:t>
            </a:r>
            <a:r>
              <a:rPr lang="en-US" altLang="zh-CN" dirty="0" smtClean="0">
                <a:solidFill>
                  <a:schemeClr val="bg1"/>
                </a:solidFill>
              </a:rPr>
              <a:t>K</a:t>
            </a:r>
            <a:r>
              <a:rPr lang="zh-CN" altLang="en-US" dirty="0" smtClean="0">
                <a:solidFill>
                  <a:schemeClr val="bg1"/>
                </a:solidFill>
              </a:rPr>
              <a:t>学校上过学的学生信息</a:t>
            </a:r>
            <a:endParaRPr lang="en-US" altLang="zh-CN" dirty="0" smtClean="0">
              <a:solidFill>
                <a:schemeClr val="bg1"/>
              </a:solidFill>
            </a:endParaRPr>
          </a:p>
          <a:p>
            <a:pPr marL="342900" indent="-342900"/>
            <a:r>
              <a:rPr lang="en-US" altLang="zh-CN" dirty="0" smtClean="0">
                <a:solidFill>
                  <a:schemeClr val="bg1"/>
                </a:solidFill>
              </a:rPr>
              <a:t>            </a:t>
            </a:r>
            <a:r>
              <a:rPr lang="zh-CN" altLang="en-US" dirty="0" smtClean="0">
                <a:solidFill>
                  <a:schemeClr val="bg1"/>
                </a:solidFill>
              </a:rPr>
              <a:t>复杂的查询我们就可以用</a:t>
            </a:r>
            <a:r>
              <a:rPr lang="en-US" altLang="zh-CN" dirty="0" smtClean="0">
                <a:solidFill>
                  <a:schemeClr val="bg1"/>
                </a:solidFill>
              </a:rPr>
              <a:t>$where</a:t>
            </a:r>
            <a:r>
              <a:rPr lang="zh-CN" altLang="en-US" dirty="0" smtClean="0">
                <a:solidFill>
                  <a:schemeClr val="bg1"/>
                </a:solidFill>
              </a:rPr>
              <a:t>因为他是万能</a:t>
            </a:r>
            <a:endParaRPr lang="en-US" altLang="zh-CN" dirty="0" smtClean="0">
              <a:solidFill>
                <a:schemeClr val="bg1"/>
              </a:solidFill>
            </a:endParaRPr>
          </a:p>
          <a:p>
            <a:pPr marL="342900" indent="-342900"/>
            <a:r>
              <a:rPr lang="en-US" altLang="zh-CN" dirty="0" smtClean="0">
                <a:solidFill>
                  <a:schemeClr val="bg1"/>
                </a:solidFill>
              </a:rPr>
              <a:t>            </a:t>
            </a:r>
            <a:r>
              <a:rPr lang="zh-CN" altLang="en-US" dirty="0" smtClean="0">
                <a:solidFill>
                  <a:schemeClr val="bg1"/>
                </a:solidFill>
              </a:rPr>
              <a:t>但是我们要尽量避免少使用它因为他会有性能的代价</a:t>
            </a:r>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r>
              <a:rPr lang="en-US" altLang="zh-CN" dirty="0" smtClean="0">
                <a:solidFill>
                  <a:schemeClr val="bg1"/>
                </a:solidFill>
              </a:rPr>
              <a:t>       </a:t>
            </a:r>
          </a:p>
        </p:txBody>
      </p:sp>
      <p:pic>
        <p:nvPicPr>
          <p:cNvPr id="1027" name="Picture 3"/>
          <p:cNvPicPr>
            <a:picLocks noChangeAspect="1" noChangeArrowheads="1"/>
          </p:cNvPicPr>
          <p:nvPr/>
        </p:nvPicPr>
        <p:blipFill>
          <a:blip r:embed="rId3" cstate="print"/>
          <a:srcRect/>
          <a:stretch>
            <a:fillRect/>
          </a:stretch>
        </p:blipFill>
        <p:spPr bwMode="auto">
          <a:xfrm>
            <a:off x="1142976" y="2447944"/>
            <a:ext cx="6362700" cy="36957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7286644" y="214290"/>
            <a:ext cx="1723549" cy="461665"/>
          </a:xfrm>
          <a:prstGeom prst="rect">
            <a:avLst/>
          </a:prstGeom>
        </p:spPr>
        <p:txBody>
          <a:bodyPr wrap="none">
            <a:spAutoFit/>
          </a:bodyPr>
          <a:lstStyle/>
          <a:p>
            <a:pPr lvl="0"/>
            <a:r>
              <a:rPr lang="zh-CN" altLang="en-US" sz="2400" b="1" dirty="0" smtClean="0">
                <a:solidFill>
                  <a:schemeClr val="bg1"/>
                </a:solidFill>
              </a:rPr>
              <a:t>分页与排序</a:t>
            </a:r>
          </a:p>
        </p:txBody>
      </p:sp>
      <p:sp>
        <p:nvSpPr>
          <p:cNvPr id="5" name="TextBox 4"/>
          <p:cNvSpPr txBox="1"/>
          <p:nvPr/>
        </p:nvSpPr>
        <p:spPr>
          <a:xfrm>
            <a:off x="428596" y="995306"/>
            <a:ext cx="8358246" cy="5632311"/>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1.Limit</a:t>
            </a:r>
            <a:r>
              <a:rPr lang="zh-CN" altLang="en-US" dirty="0" smtClean="0">
                <a:solidFill>
                  <a:schemeClr val="bg1"/>
                </a:solidFill>
              </a:rPr>
              <a:t>返回指定的数据条数</a:t>
            </a:r>
            <a:endParaRPr lang="en-US" altLang="zh-CN" dirty="0" smtClean="0">
              <a:solidFill>
                <a:schemeClr val="bg1"/>
              </a:solidFill>
            </a:endParaRPr>
          </a:p>
          <a:p>
            <a:pPr marL="342900" indent="-342900"/>
            <a:r>
              <a:rPr lang="en-US" altLang="zh-CN" dirty="0" smtClean="0">
                <a:solidFill>
                  <a:schemeClr val="bg1"/>
                </a:solidFill>
              </a:rPr>
              <a:t>    </a:t>
            </a:r>
            <a:r>
              <a:rPr lang="en-US" altLang="zh-CN" b="1" dirty="0" smtClean="0">
                <a:solidFill>
                  <a:schemeClr val="accent6">
                    <a:lumMod val="75000"/>
                  </a:schemeClr>
                </a:solidFill>
              </a:rPr>
              <a:t>1.1</a:t>
            </a:r>
            <a:r>
              <a:rPr lang="zh-CN" altLang="en-US" b="1" dirty="0" smtClean="0">
                <a:solidFill>
                  <a:schemeClr val="accent6">
                    <a:lumMod val="75000"/>
                  </a:schemeClr>
                </a:solidFill>
              </a:rPr>
              <a:t>查询出</a:t>
            </a:r>
            <a:r>
              <a:rPr lang="en-US" altLang="zh-CN" b="1" dirty="0" smtClean="0">
                <a:solidFill>
                  <a:schemeClr val="accent6">
                    <a:lumMod val="75000"/>
                  </a:schemeClr>
                </a:solidFill>
              </a:rPr>
              <a:t>persons</a:t>
            </a:r>
            <a:r>
              <a:rPr lang="zh-CN" altLang="en-US" b="1" dirty="0" smtClean="0">
                <a:solidFill>
                  <a:schemeClr val="accent6">
                    <a:lumMod val="75000"/>
                  </a:schemeClr>
                </a:solidFill>
              </a:rPr>
              <a:t>文档中前</a:t>
            </a:r>
            <a:r>
              <a:rPr lang="en-US" altLang="zh-CN" b="1" dirty="0" smtClean="0">
                <a:solidFill>
                  <a:schemeClr val="accent6">
                    <a:lumMod val="75000"/>
                  </a:schemeClr>
                </a:solidFill>
              </a:rPr>
              <a:t>5</a:t>
            </a:r>
            <a:r>
              <a:rPr lang="zh-CN" altLang="en-US" b="1" dirty="0" smtClean="0">
                <a:solidFill>
                  <a:schemeClr val="accent6">
                    <a:lumMod val="75000"/>
                  </a:schemeClr>
                </a:solidFill>
              </a:rPr>
              <a:t>条数据</a:t>
            </a:r>
            <a:endParaRPr lang="en-US" altLang="zh-CN" b="1" dirty="0" smtClean="0">
              <a:solidFill>
                <a:schemeClr val="accent6">
                  <a:lumMod val="75000"/>
                </a:schemeClr>
              </a:solidFill>
            </a:endParaRPr>
          </a:p>
          <a:p>
            <a:pPr marL="342900" indent="-342900"/>
            <a:r>
              <a:rPr lang="en-US" altLang="zh-CN" dirty="0" smtClean="0">
                <a:solidFill>
                  <a:schemeClr val="bg1"/>
                </a:solidFill>
              </a:rPr>
              <a:t>    </a:t>
            </a:r>
            <a:r>
              <a:rPr lang="en-US" altLang="zh-CN" dirty="0" smtClean="0">
                <a:solidFill>
                  <a:srgbClr val="FFFF00"/>
                </a:solidFill>
              </a:rPr>
              <a:t>db.persons.find({},{_id:0,name:1}).limit(5)</a:t>
            </a:r>
          </a:p>
          <a:p>
            <a:pPr marL="342900" indent="-342900"/>
            <a:r>
              <a:rPr lang="en-US" altLang="zh-CN" dirty="0" smtClean="0">
                <a:solidFill>
                  <a:schemeClr val="bg1"/>
                </a:solidFill>
              </a:rPr>
              <a:t>2.Skip</a:t>
            </a:r>
            <a:r>
              <a:rPr lang="zh-CN" altLang="en-US" dirty="0" smtClean="0">
                <a:solidFill>
                  <a:schemeClr val="bg1"/>
                </a:solidFill>
              </a:rPr>
              <a:t>返回指定数据的跨度</a:t>
            </a:r>
            <a:endParaRPr lang="en-US" altLang="zh-CN" dirty="0" smtClean="0">
              <a:solidFill>
                <a:schemeClr val="bg1"/>
              </a:solidFill>
            </a:endParaRPr>
          </a:p>
          <a:p>
            <a:pPr marL="342900" indent="-342900"/>
            <a:r>
              <a:rPr lang="en-US" altLang="zh-CN" dirty="0" smtClean="0">
                <a:solidFill>
                  <a:schemeClr val="bg1"/>
                </a:solidFill>
              </a:rPr>
              <a:t>    </a:t>
            </a:r>
            <a:r>
              <a:rPr lang="en-US" altLang="zh-CN" b="1" dirty="0" smtClean="0">
                <a:solidFill>
                  <a:schemeClr val="accent6">
                    <a:lumMod val="75000"/>
                  </a:schemeClr>
                </a:solidFill>
              </a:rPr>
              <a:t>2.1</a:t>
            </a:r>
            <a:r>
              <a:rPr lang="zh-CN" altLang="en-US" b="1" dirty="0" smtClean="0">
                <a:solidFill>
                  <a:schemeClr val="accent6">
                    <a:lumMod val="75000"/>
                  </a:schemeClr>
                </a:solidFill>
              </a:rPr>
              <a:t>查询出</a:t>
            </a:r>
            <a:r>
              <a:rPr lang="en-US" altLang="zh-CN" b="1" dirty="0" smtClean="0">
                <a:solidFill>
                  <a:schemeClr val="accent6">
                    <a:lumMod val="75000"/>
                  </a:schemeClr>
                </a:solidFill>
              </a:rPr>
              <a:t>persons</a:t>
            </a:r>
            <a:r>
              <a:rPr lang="zh-CN" altLang="en-US" b="1" dirty="0" smtClean="0">
                <a:solidFill>
                  <a:schemeClr val="accent6">
                    <a:lumMod val="75000"/>
                  </a:schemeClr>
                </a:solidFill>
              </a:rPr>
              <a:t>文档中</a:t>
            </a:r>
            <a:r>
              <a:rPr lang="en-US" altLang="zh-CN" b="1" dirty="0" smtClean="0">
                <a:solidFill>
                  <a:schemeClr val="accent6">
                    <a:lumMod val="75000"/>
                  </a:schemeClr>
                </a:solidFill>
              </a:rPr>
              <a:t>5~10</a:t>
            </a:r>
            <a:r>
              <a:rPr lang="zh-CN" altLang="en-US" b="1" dirty="0" smtClean="0">
                <a:solidFill>
                  <a:schemeClr val="accent6">
                    <a:lumMod val="75000"/>
                  </a:schemeClr>
                </a:solidFill>
              </a:rPr>
              <a:t>条的数据</a:t>
            </a:r>
            <a:endParaRPr lang="en-US" altLang="zh-CN" b="1" dirty="0" smtClean="0">
              <a:solidFill>
                <a:schemeClr val="accent6">
                  <a:lumMod val="75000"/>
                </a:schemeClr>
              </a:solidFill>
            </a:endParaRPr>
          </a:p>
          <a:p>
            <a:pPr marL="342900" indent="-342900"/>
            <a:r>
              <a:rPr lang="en-US" altLang="zh-CN" dirty="0" smtClean="0">
                <a:solidFill>
                  <a:schemeClr val="bg1"/>
                </a:solidFill>
              </a:rPr>
              <a:t>    </a:t>
            </a:r>
            <a:r>
              <a:rPr lang="en-US" altLang="zh-CN" dirty="0" smtClean="0">
                <a:solidFill>
                  <a:srgbClr val="FFFF00"/>
                </a:solidFill>
              </a:rPr>
              <a:t>db.persons.find({},{_id:0,name:1}).limit(5).skip(5)</a:t>
            </a:r>
          </a:p>
          <a:p>
            <a:pPr marL="342900" indent="-342900"/>
            <a:r>
              <a:rPr lang="en-US" altLang="zh-CN" dirty="0" smtClean="0">
                <a:solidFill>
                  <a:schemeClr val="bg1"/>
                </a:solidFill>
              </a:rPr>
              <a:t>3.Sort</a:t>
            </a:r>
            <a:r>
              <a:rPr lang="zh-CN" altLang="en-US" dirty="0" smtClean="0">
                <a:solidFill>
                  <a:schemeClr val="bg1"/>
                </a:solidFill>
              </a:rPr>
              <a:t>返回按照年龄排序的数据</a:t>
            </a:r>
            <a:r>
              <a:rPr lang="en-US" altLang="zh-CN" dirty="0" smtClean="0">
                <a:solidFill>
                  <a:schemeClr val="bg1"/>
                </a:solidFill>
              </a:rPr>
              <a:t>[1,-1]</a:t>
            </a:r>
          </a:p>
          <a:p>
            <a:pPr marL="342900" indent="-342900"/>
            <a:r>
              <a:rPr lang="en-US" altLang="zh-CN" dirty="0" smtClean="0">
                <a:solidFill>
                  <a:schemeClr val="bg1"/>
                </a:solidFill>
              </a:rPr>
              <a:t>    </a:t>
            </a:r>
            <a:r>
              <a:rPr lang="en-US" altLang="zh-CN" dirty="0" smtClean="0">
                <a:solidFill>
                  <a:srgbClr val="FFFF00"/>
                </a:solidFill>
              </a:rPr>
              <a:t>db.persons.find({},{_id:0,name:1,age:1}).sort({age:1})</a:t>
            </a:r>
          </a:p>
          <a:p>
            <a:pPr marL="342900" indent="-342900"/>
            <a:r>
              <a:rPr lang="en-US" altLang="zh-CN" dirty="0" smtClean="0">
                <a:solidFill>
                  <a:srgbClr val="FFFF00"/>
                </a:solidFill>
              </a:rPr>
              <a:t>    </a:t>
            </a:r>
            <a:r>
              <a:rPr lang="zh-CN" altLang="en-US" dirty="0" smtClean="0">
                <a:solidFill>
                  <a:srgbClr val="FFFF00"/>
                </a:solidFill>
              </a:rPr>
              <a:t>注意</a:t>
            </a:r>
            <a:r>
              <a:rPr lang="en-US" altLang="zh-CN" dirty="0" smtClean="0">
                <a:solidFill>
                  <a:srgbClr val="FFFF00"/>
                </a:solidFill>
              </a:rPr>
              <a:t>:mongodb</a:t>
            </a:r>
            <a:r>
              <a:rPr lang="zh-CN" altLang="en-US" dirty="0" smtClean="0">
                <a:solidFill>
                  <a:srgbClr val="FFFF00"/>
                </a:solidFill>
              </a:rPr>
              <a:t>的</a:t>
            </a:r>
            <a:r>
              <a:rPr lang="en-US" altLang="zh-CN" dirty="0" smtClean="0">
                <a:solidFill>
                  <a:srgbClr val="FFFF00"/>
                </a:solidFill>
              </a:rPr>
              <a:t>key</a:t>
            </a:r>
            <a:r>
              <a:rPr lang="zh-CN" altLang="en-US" dirty="0" smtClean="0">
                <a:solidFill>
                  <a:srgbClr val="FFFF00"/>
                </a:solidFill>
              </a:rPr>
              <a:t>可以存不同类型的数据排序就也有优先级</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最小值</a:t>
            </a:r>
            <a:endParaRPr lang="en-US" altLang="zh-CN" dirty="0" smtClean="0">
              <a:solidFill>
                <a:srgbClr val="FFFF00"/>
              </a:solidFill>
            </a:endParaRPr>
          </a:p>
          <a:p>
            <a:pPr marL="342900" indent="-342900"/>
            <a:r>
              <a:rPr lang="en-US" altLang="zh-CN" dirty="0" smtClean="0">
                <a:solidFill>
                  <a:srgbClr val="FFFF00"/>
                </a:solidFill>
              </a:rPr>
              <a:t>    null</a:t>
            </a:r>
          </a:p>
          <a:p>
            <a:pPr marL="342900" indent="-342900"/>
            <a:r>
              <a:rPr lang="en-US" altLang="zh-CN" dirty="0" smtClean="0">
                <a:solidFill>
                  <a:srgbClr val="FFFF00"/>
                </a:solidFill>
              </a:rPr>
              <a:t>    </a:t>
            </a:r>
            <a:r>
              <a:rPr lang="zh-CN" altLang="en-US" dirty="0" smtClean="0">
                <a:solidFill>
                  <a:srgbClr val="FFFF00"/>
                </a:solidFill>
              </a:rPr>
              <a:t>数字</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字符串</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对象</a:t>
            </a:r>
            <a:r>
              <a:rPr lang="en-US" altLang="zh-CN" dirty="0" smtClean="0">
                <a:solidFill>
                  <a:srgbClr val="FFFF00"/>
                </a:solidFill>
              </a:rPr>
              <a:t>/</a:t>
            </a:r>
            <a:r>
              <a:rPr lang="zh-CN" altLang="en-US" dirty="0" smtClean="0">
                <a:solidFill>
                  <a:srgbClr val="FFFF00"/>
                </a:solidFill>
              </a:rPr>
              <a:t>文档</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数组</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二进制</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对象</a:t>
            </a:r>
            <a:r>
              <a:rPr lang="en-US" altLang="zh-CN" dirty="0" smtClean="0">
                <a:solidFill>
                  <a:srgbClr val="FFFF00"/>
                </a:solidFill>
              </a:rPr>
              <a:t>ID</a:t>
            </a:r>
          </a:p>
          <a:p>
            <a:pPr marL="342900" indent="-342900"/>
            <a:r>
              <a:rPr lang="en-US" altLang="zh-CN" dirty="0" smtClean="0">
                <a:solidFill>
                  <a:srgbClr val="FFFF00"/>
                </a:solidFill>
              </a:rPr>
              <a:t>    </a:t>
            </a:r>
            <a:r>
              <a:rPr lang="zh-CN" altLang="en-US" dirty="0" smtClean="0">
                <a:solidFill>
                  <a:srgbClr val="FFFF00"/>
                </a:solidFill>
              </a:rPr>
              <a:t>布尔</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日期</a:t>
            </a:r>
            <a:endParaRPr lang="en-US" altLang="zh-CN" dirty="0" smtClean="0">
              <a:solidFill>
                <a:srgbClr val="FFFF00"/>
              </a:solidFill>
            </a:endParaRPr>
          </a:p>
          <a:p>
            <a:pPr marL="342900" indent="-342900"/>
            <a:r>
              <a:rPr lang="zh-CN" altLang="en-US" dirty="0" smtClean="0">
                <a:solidFill>
                  <a:srgbClr val="FFFF00"/>
                </a:solidFill>
              </a:rPr>
              <a:t>     时间戳</a:t>
            </a:r>
            <a:r>
              <a:rPr lang="en-US" altLang="zh-CN" dirty="0" smtClean="0">
                <a:solidFill>
                  <a:schemeClr val="bg1"/>
                </a:solidFill>
              </a:rPr>
              <a:t> </a:t>
            </a:r>
            <a:r>
              <a:rPr lang="en-US" altLang="zh-CN" dirty="0" smtClean="0">
                <a:solidFill>
                  <a:srgbClr val="FFFF00"/>
                </a:solidFill>
                <a:sym typeface="Wingdings" pitchFamily="2" charset="2"/>
              </a:rPr>
              <a:t> </a:t>
            </a:r>
            <a:r>
              <a:rPr lang="zh-CN" altLang="en-US" dirty="0" smtClean="0">
                <a:solidFill>
                  <a:srgbClr val="FFFF00"/>
                </a:solidFill>
                <a:sym typeface="Wingdings" pitchFamily="2" charset="2"/>
              </a:rPr>
              <a:t>正则 </a:t>
            </a:r>
            <a:r>
              <a:rPr lang="en-US" altLang="zh-CN" dirty="0" smtClean="0">
                <a:solidFill>
                  <a:srgbClr val="FFFF00"/>
                </a:solidFill>
                <a:sym typeface="Wingdings" pitchFamily="2" charset="2"/>
              </a:rPr>
              <a:t> </a:t>
            </a:r>
            <a:r>
              <a:rPr lang="zh-CN" altLang="en-US" dirty="0" smtClean="0">
                <a:solidFill>
                  <a:srgbClr val="FFFF00"/>
                </a:solidFill>
                <a:sym typeface="Wingdings" pitchFamily="2" charset="2"/>
              </a:rPr>
              <a:t>最大值</a:t>
            </a:r>
            <a:r>
              <a:rPr lang="en-US" altLang="zh-CN" dirty="0" smtClean="0">
                <a:solidFill>
                  <a:srgbClr val="FFFF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blinds(horizontal)">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blinds(horizontal)">
                                      <p:cBhvr>
                                        <p:cTn id="22" dur="500"/>
                                        <p:tgtEl>
                                          <p:spTgt spid="5">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Effect transition="in" filter="blinds(horizontal)">
                                      <p:cBhvr>
                                        <p:cTn id="25" dur="500"/>
                                        <p:tgtEl>
                                          <p:spTgt spid="5">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10" end="10"/>
                                            </p:txEl>
                                          </p:spTgt>
                                        </p:tgtEl>
                                        <p:attrNameLst>
                                          <p:attrName>style.visibility</p:attrName>
                                        </p:attrNameLst>
                                      </p:cBhvr>
                                      <p:to>
                                        <p:strVal val="visible"/>
                                      </p:to>
                                    </p:set>
                                    <p:animEffect transition="in" filter="blinds(horizontal)">
                                      <p:cBhvr>
                                        <p:cTn id="28" dur="500"/>
                                        <p:tgtEl>
                                          <p:spTgt spid="5">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animEffect transition="in" filter="blinds(horizontal)">
                                      <p:cBhvr>
                                        <p:cTn id="31" dur="500"/>
                                        <p:tgtEl>
                                          <p:spTgt spid="5">
                                            <p:txEl>
                                              <p:pRg st="11" end="1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blinds(horizontal)">
                                      <p:cBhvr>
                                        <p:cTn id="34" dur="500"/>
                                        <p:tgtEl>
                                          <p:spTgt spid="5">
                                            <p:txEl>
                                              <p:pRg st="12" end="12"/>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blinds(horizontal)">
                                      <p:cBhvr>
                                        <p:cTn id="37" dur="500"/>
                                        <p:tgtEl>
                                          <p:spTgt spid="5">
                                            <p:txEl>
                                              <p:pRg st="13" end="13"/>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animEffect transition="in" filter="blinds(horizontal)">
                                      <p:cBhvr>
                                        <p:cTn id="40" dur="500"/>
                                        <p:tgtEl>
                                          <p:spTgt spid="5">
                                            <p:txEl>
                                              <p:pRg st="14" end="14"/>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animEffect transition="in" filter="blinds(horizontal)">
                                      <p:cBhvr>
                                        <p:cTn id="43" dur="500"/>
                                        <p:tgtEl>
                                          <p:spTgt spid="5">
                                            <p:txEl>
                                              <p:pRg st="15" end="15"/>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
                                            <p:txEl>
                                              <p:pRg st="16" end="16"/>
                                            </p:txEl>
                                          </p:spTgt>
                                        </p:tgtEl>
                                        <p:attrNameLst>
                                          <p:attrName>style.visibility</p:attrName>
                                        </p:attrNameLst>
                                      </p:cBhvr>
                                      <p:to>
                                        <p:strVal val="visible"/>
                                      </p:to>
                                    </p:set>
                                    <p:animEffect transition="in" filter="blinds(horizontal)">
                                      <p:cBhvr>
                                        <p:cTn id="46" dur="500"/>
                                        <p:tgtEl>
                                          <p:spTgt spid="5">
                                            <p:txEl>
                                              <p:pRg st="16" end="16"/>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5">
                                            <p:txEl>
                                              <p:pRg st="17" end="17"/>
                                            </p:txEl>
                                          </p:spTgt>
                                        </p:tgtEl>
                                        <p:attrNameLst>
                                          <p:attrName>style.visibility</p:attrName>
                                        </p:attrNameLst>
                                      </p:cBhvr>
                                      <p:to>
                                        <p:strVal val="visible"/>
                                      </p:to>
                                    </p:set>
                                    <p:animEffect transition="in" filter="blinds(horizontal)">
                                      <p:cBhvr>
                                        <p:cTn id="49" dur="500"/>
                                        <p:tgtEl>
                                          <p:spTgt spid="5">
                                            <p:txEl>
                                              <p:pRg st="17" end="17"/>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
                                            <p:txEl>
                                              <p:pRg st="18" end="18"/>
                                            </p:txEl>
                                          </p:spTgt>
                                        </p:tgtEl>
                                        <p:attrNameLst>
                                          <p:attrName>style.visibility</p:attrName>
                                        </p:attrNameLst>
                                      </p:cBhvr>
                                      <p:to>
                                        <p:strVal val="visible"/>
                                      </p:to>
                                    </p:set>
                                    <p:animEffect transition="in" filter="blinds(horizontal)">
                                      <p:cBhvr>
                                        <p:cTn id="52" dur="500"/>
                                        <p:tgtEl>
                                          <p:spTgt spid="5">
                                            <p:txEl>
                                              <p:pRg st="18" end="18"/>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blinds(horizontal)">
                                      <p:cBhvr>
                                        <p:cTn id="55"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7286644" y="214290"/>
            <a:ext cx="1723549" cy="461665"/>
          </a:xfrm>
          <a:prstGeom prst="rect">
            <a:avLst/>
          </a:prstGeom>
        </p:spPr>
        <p:txBody>
          <a:bodyPr wrap="none">
            <a:spAutoFit/>
          </a:bodyPr>
          <a:lstStyle/>
          <a:p>
            <a:pPr lvl="0"/>
            <a:r>
              <a:rPr lang="zh-CN" altLang="en-US" sz="2400" b="1" dirty="0" smtClean="0">
                <a:solidFill>
                  <a:schemeClr val="bg1"/>
                </a:solidFill>
              </a:rPr>
              <a:t>分页与排序</a:t>
            </a:r>
          </a:p>
        </p:txBody>
      </p:sp>
      <p:sp>
        <p:nvSpPr>
          <p:cNvPr id="5" name="TextBox 4"/>
          <p:cNvSpPr txBox="1"/>
          <p:nvPr/>
        </p:nvSpPr>
        <p:spPr>
          <a:xfrm>
            <a:off x="428596" y="995306"/>
            <a:ext cx="8358246" cy="1754326"/>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4.Limit</a:t>
            </a:r>
            <a:r>
              <a:rPr lang="zh-CN" altLang="en-US" dirty="0" smtClean="0">
                <a:solidFill>
                  <a:schemeClr val="bg1"/>
                </a:solidFill>
              </a:rPr>
              <a:t>和</a:t>
            </a:r>
            <a:r>
              <a:rPr lang="en-US" altLang="zh-CN" dirty="0" smtClean="0">
                <a:solidFill>
                  <a:schemeClr val="bg1"/>
                </a:solidFill>
              </a:rPr>
              <a:t>Skip</a:t>
            </a:r>
            <a:r>
              <a:rPr lang="zh-CN" altLang="en-US" dirty="0" smtClean="0">
                <a:solidFill>
                  <a:schemeClr val="bg1"/>
                </a:solidFill>
              </a:rPr>
              <a:t>完成分页</a:t>
            </a:r>
            <a:endParaRPr lang="en-US" altLang="zh-CN" dirty="0" smtClean="0">
              <a:solidFill>
                <a:schemeClr val="bg1"/>
              </a:solidFill>
            </a:endParaRPr>
          </a:p>
          <a:p>
            <a:pPr marL="342900" indent="-342900"/>
            <a:r>
              <a:rPr lang="en-US" altLang="zh-CN" dirty="0" smtClean="0">
                <a:solidFill>
                  <a:schemeClr val="bg1"/>
                </a:solidFill>
              </a:rPr>
              <a:t>    </a:t>
            </a:r>
            <a:r>
              <a:rPr lang="en-US" altLang="zh-CN" b="1" dirty="0" smtClean="0">
                <a:solidFill>
                  <a:schemeClr val="accent6">
                    <a:lumMod val="75000"/>
                  </a:schemeClr>
                </a:solidFill>
              </a:rPr>
              <a:t>4.1</a:t>
            </a:r>
            <a:r>
              <a:rPr lang="zh-CN" altLang="en-US" b="1" dirty="0" smtClean="0">
                <a:solidFill>
                  <a:schemeClr val="accent6">
                    <a:lumMod val="75000"/>
                  </a:schemeClr>
                </a:solidFill>
              </a:rPr>
              <a:t>三条数据位一页进行分页</a:t>
            </a:r>
            <a:endParaRPr lang="en-US" altLang="zh-CN" b="1" dirty="0" smtClean="0">
              <a:solidFill>
                <a:schemeClr val="accent6">
                  <a:lumMod val="75000"/>
                </a:schemeClr>
              </a:solidFill>
            </a:endParaRPr>
          </a:p>
          <a:p>
            <a:pPr marL="342900" indent="-342900"/>
            <a:r>
              <a:rPr lang="en-US" altLang="zh-CN" dirty="0" smtClean="0">
                <a:solidFill>
                  <a:srgbClr val="FFFF00"/>
                </a:solidFill>
              </a:rPr>
              <a:t>          </a:t>
            </a:r>
            <a:r>
              <a:rPr lang="zh-CN" altLang="en-US" dirty="0" smtClean="0">
                <a:solidFill>
                  <a:srgbClr val="FFFF00"/>
                </a:solidFill>
              </a:rPr>
              <a:t>第一页</a:t>
            </a:r>
            <a:r>
              <a:rPr lang="en-US" altLang="zh-CN" dirty="0" smtClean="0">
                <a:solidFill>
                  <a:srgbClr val="FFFF00"/>
                </a:solidFill>
                <a:sym typeface="Wingdings" pitchFamily="2" charset="2"/>
              </a:rPr>
              <a:t>db.persons.find({},{_id:0,name:1}).limit(3).skip(0)</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第二页</a:t>
            </a:r>
            <a:r>
              <a:rPr lang="en-US" altLang="zh-CN" dirty="0" smtClean="0">
                <a:solidFill>
                  <a:srgbClr val="FFFF00"/>
                </a:solidFill>
                <a:sym typeface="Wingdings" pitchFamily="2" charset="2"/>
              </a:rPr>
              <a:t>db.persons.find({},{_id:0,name:1}).limit(3).skip(3)</a:t>
            </a:r>
          </a:p>
          <a:p>
            <a:pPr marL="342900" indent="-342900"/>
            <a:r>
              <a:rPr lang="en-US" altLang="zh-CN" dirty="0" smtClean="0">
                <a:solidFill>
                  <a:srgbClr val="FFFF00"/>
                </a:solidFill>
                <a:sym typeface="Wingdings" pitchFamily="2" charset="2"/>
              </a:rPr>
              <a:t>    </a:t>
            </a:r>
            <a:r>
              <a:rPr lang="en-US" altLang="zh-CN" b="1" dirty="0" smtClean="0">
                <a:solidFill>
                  <a:schemeClr val="accent6">
                    <a:lumMod val="75000"/>
                  </a:schemeClr>
                </a:solidFill>
                <a:sym typeface="Wingdings" pitchFamily="2" charset="2"/>
              </a:rPr>
              <a:t>4.2skip</a:t>
            </a:r>
            <a:r>
              <a:rPr lang="zh-CN" altLang="en-US" b="1" dirty="0" smtClean="0">
                <a:solidFill>
                  <a:schemeClr val="accent6">
                    <a:lumMod val="75000"/>
                  </a:schemeClr>
                </a:solidFill>
                <a:sym typeface="Wingdings" pitchFamily="2" charset="2"/>
              </a:rPr>
              <a:t>有性能问题</a:t>
            </a:r>
            <a:r>
              <a:rPr lang="en-US" altLang="zh-CN" b="1" dirty="0" smtClean="0">
                <a:solidFill>
                  <a:schemeClr val="accent6">
                    <a:lumMod val="75000"/>
                  </a:schemeClr>
                </a:solidFill>
                <a:sym typeface="Wingdings" pitchFamily="2" charset="2"/>
              </a:rPr>
              <a:t>,</a:t>
            </a:r>
            <a:r>
              <a:rPr lang="zh-CN" altLang="en-US" b="1" dirty="0" smtClean="0">
                <a:solidFill>
                  <a:schemeClr val="accent6">
                    <a:lumMod val="75000"/>
                  </a:schemeClr>
                </a:solidFill>
                <a:sym typeface="Wingdings" pitchFamily="2" charset="2"/>
              </a:rPr>
              <a:t>没有特殊情况下我们也可以换个思路</a:t>
            </a:r>
            <a:endParaRPr lang="en-US" altLang="zh-CN" b="1" dirty="0" smtClean="0">
              <a:solidFill>
                <a:schemeClr val="accent6">
                  <a:lumMod val="75000"/>
                </a:schemeClr>
              </a:solidFill>
              <a:sym typeface="Wingdings" pitchFamily="2" charset="2"/>
            </a:endParaRPr>
          </a:p>
          <a:p>
            <a:pPr marL="342900" indent="-342900"/>
            <a:r>
              <a:rPr lang="en-US" altLang="zh-CN" b="1" dirty="0" smtClean="0">
                <a:solidFill>
                  <a:schemeClr val="accent6">
                    <a:lumMod val="75000"/>
                  </a:schemeClr>
                </a:solidFill>
                <a:sym typeface="Wingdings" pitchFamily="2" charset="2"/>
              </a:rPr>
              <a:t>          </a:t>
            </a:r>
            <a:r>
              <a:rPr lang="zh-CN" altLang="en-US" dirty="0" smtClean="0">
                <a:solidFill>
                  <a:srgbClr val="FFFF00"/>
                </a:solidFill>
                <a:sym typeface="Wingdings" pitchFamily="2" charset="2"/>
              </a:rPr>
              <a:t>对文档进行重新解构设计</a:t>
            </a:r>
            <a:endParaRPr lang="en-US" altLang="zh-CN" dirty="0" smtClean="0">
              <a:solidFill>
                <a:srgbClr val="FFFF00"/>
              </a:solidFill>
            </a:endParaRPr>
          </a:p>
        </p:txBody>
      </p:sp>
      <p:graphicFrame>
        <p:nvGraphicFramePr>
          <p:cNvPr id="6" name="表格 5"/>
          <p:cNvGraphicFramePr>
            <a:graphicFrameLocks noGrp="1"/>
          </p:cNvGraphicFramePr>
          <p:nvPr/>
        </p:nvGraphicFramePr>
        <p:xfrm>
          <a:off x="428594" y="2857496"/>
          <a:ext cx="8358248" cy="2595880"/>
        </p:xfrm>
        <a:graphic>
          <a:graphicData uri="http://schemas.openxmlformats.org/drawingml/2006/table">
            <a:tbl>
              <a:tblPr firstRow="1" bandRow="1">
                <a:tableStyleId>{D7AC3CCA-C797-4891-BE02-D94E43425B78}</a:tableStyleId>
              </a:tblPr>
              <a:tblGrid>
                <a:gridCol w="2089562"/>
                <a:gridCol w="2089562"/>
                <a:gridCol w="1750232"/>
                <a:gridCol w="2428892"/>
              </a:tblGrid>
              <a:tr h="370840">
                <a:tc>
                  <a:txBody>
                    <a:bodyPr/>
                    <a:lstStyle/>
                    <a:p>
                      <a:pPr algn="ctr"/>
                      <a:r>
                        <a:rPr lang="en-US" altLang="zh-CN" dirty="0" smtClean="0"/>
                        <a:t>_id</a:t>
                      </a:r>
                      <a:endParaRPr lang="zh-CN" altLang="en-US" dirty="0"/>
                    </a:p>
                  </a:txBody>
                  <a:tcPr anchor="ctr"/>
                </a:tc>
                <a:tc>
                  <a:txBody>
                    <a:bodyPr/>
                    <a:lstStyle/>
                    <a:p>
                      <a:pPr algn="ctr"/>
                      <a:r>
                        <a:rPr lang="en-US" altLang="zh-CN" dirty="0" smtClean="0"/>
                        <a:t>name</a:t>
                      </a:r>
                      <a:endParaRPr lang="zh-CN" altLang="en-US" dirty="0"/>
                    </a:p>
                  </a:txBody>
                  <a:tcPr anchor="ctr"/>
                </a:tc>
                <a:tc>
                  <a:txBody>
                    <a:bodyPr/>
                    <a:lstStyle/>
                    <a:p>
                      <a:pPr algn="ctr"/>
                      <a:r>
                        <a:rPr lang="en-US" altLang="zh-CN" dirty="0" smtClean="0"/>
                        <a:t>Age</a:t>
                      </a:r>
                      <a:endParaRPr lang="zh-CN" altLang="en-US" dirty="0"/>
                    </a:p>
                  </a:txBody>
                  <a:tcPr anchor="ctr"/>
                </a:tc>
                <a:tc>
                  <a:txBody>
                    <a:bodyPr/>
                    <a:lstStyle/>
                    <a:p>
                      <a:pPr algn="ctr"/>
                      <a:r>
                        <a:rPr lang="en-US" altLang="zh-CN" dirty="0" smtClean="0"/>
                        <a:t>Date</a:t>
                      </a:r>
                      <a:endParaRPr lang="zh-CN" altLang="en-US" dirty="0"/>
                    </a:p>
                  </a:txBody>
                  <a:tcPr anchor="ctr"/>
                </a:tc>
              </a:tr>
              <a:tr h="370840">
                <a:tc>
                  <a:txBody>
                    <a:bodyPr/>
                    <a:lstStyle/>
                    <a:p>
                      <a:pPr algn="ctr"/>
                      <a:r>
                        <a:rPr lang="en-US" altLang="zh-CN" dirty="0" smtClean="0"/>
                        <a:t>001</a:t>
                      </a:r>
                      <a:endParaRPr lang="zh-CN" altLang="en-US" dirty="0"/>
                    </a:p>
                  </a:txBody>
                  <a:tcPr anchor="ctr"/>
                </a:tc>
                <a:tc>
                  <a:txBody>
                    <a:bodyPr/>
                    <a:lstStyle/>
                    <a:p>
                      <a:pPr algn="ctr"/>
                      <a:r>
                        <a:rPr lang="en-US" altLang="zh-CN" dirty="0" smtClean="0"/>
                        <a:t>Jim</a:t>
                      </a:r>
                      <a:endParaRPr lang="zh-CN" altLang="en-US" dirty="0"/>
                    </a:p>
                  </a:txBody>
                  <a:tcPr anchor="ctr"/>
                </a:tc>
                <a:tc>
                  <a:txBody>
                    <a:bodyPr/>
                    <a:lstStyle/>
                    <a:p>
                      <a:pPr algn="ctr"/>
                      <a:r>
                        <a:rPr lang="en-US" altLang="zh-CN" dirty="0" smtClean="0"/>
                        <a:t>25</a:t>
                      </a:r>
                      <a:endParaRPr lang="zh-CN" altLang="en-US" dirty="0"/>
                    </a:p>
                  </a:txBody>
                  <a:tcPr anchor="ctr"/>
                </a:tc>
                <a:tc>
                  <a:txBody>
                    <a:bodyPr/>
                    <a:lstStyle/>
                    <a:p>
                      <a:pPr algn="ctr"/>
                      <a:r>
                        <a:rPr lang="en-US" altLang="zh-CN" dirty="0" smtClean="0"/>
                        <a:t>2012-07-31:12:24:24</a:t>
                      </a:r>
                      <a:endParaRPr lang="zh-CN" altLang="en-US" dirty="0"/>
                    </a:p>
                  </a:txBody>
                  <a:tcPr anchor="ctr"/>
                </a:tc>
              </a:tr>
              <a:tr h="370840">
                <a:tc>
                  <a:txBody>
                    <a:bodyPr/>
                    <a:lstStyle/>
                    <a:p>
                      <a:pPr algn="ctr"/>
                      <a:r>
                        <a:rPr lang="en-US" altLang="zh-CN" dirty="0" smtClean="0"/>
                        <a:t>002</a:t>
                      </a:r>
                      <a:endParaRPr lang="zh-CN" altLang="en-US" dirty="0"/>
                    </a:p>
                  </a:txBody>
                  <a:tcPr anchor="ctr"/>
                </a:tc>
                <a:tc>
                  <a:txBody>
                    <a:bodyPr/>
                    <a:lstStyle/>
                    <a:p>
                      <a:pPr algn="ctr"/>
                      <a:r>
                        <a:rPr lang="en-US" altLang="zh-CN" dirty="0" smtClean="0"/>
                        <a:t>tom</a:t>
                      </a:r>
                      <a:endParaRPr lang="zh-CN" altLang="en-US" dirty="0"/>
                    </a:p>
                  </a:txBody>
                  <a:tcPr anchor="ctr"/>
                </a:tc>
                <a:tc>
                  <a:txBody>
                    <a:bodyPr/>
                    <a:lstStyle/>
                    <a:p>
                      <a:pPr algn="ctr"/>
                      <a:r>
                        <a:rPr lang="en-US" altLang="zh-CN" dirty="0" smtClean="0"/>
                        <a:t>34</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2012-07-31:12:24:54</a:t>
                      </a:r>
                      <a:endParaRPr lang="zh-CN" altLang="en-US" dirty="0" smtClean="0"/>
                    </a:p>
                  </a:txBody>
                  <a:tcPr anchor="ctr"/>
                </a:tc>
              </a:tr>
              <a:tr h="370840">
                <a:tc>
                  <a:txBody>
                    <a:bodyPr/>
                    <a:lstStyle/>
                    <a:p>
                      <a:pPr algn="ctr"/>
                      <a:r>
                        <a:rPr lang="en-US" altLang="zh-CN" dirty="0" smtClean="0"/>
                        <a:t>003</a:t>
                      </a:r>
                      <a:endParaRPr lang="zh-CN" altLang="en-US" dirty="0"/>
                    </a:p>
                  </a:txBody>
                  <a:tcPr anchor="ctr"/>
                </a:tc>
                <a:tc>
                  <a:txBody>
                    <a:bodyPr/>
                    <a:lstStyle/>
                    <a:p>
                      <a:pPr algn="ctr"/>
                      <a:r>
                        <a:rPr lang="en-US" altLang="zh-CN" dirty="0" smtClean="0"/>
                        <a:t>Lilli</a:t>
                      </a:r>
                      <a:endParaRPr lang="zh-CN" altLang="en-US" dirty="0"/>
                    </a:p>
                  </a:txBody>
                  <a:tcPr anchor="ctr"/>
                </a:tc>
                <a:tc>
                  <a:txBody>
                    <a:bodyPr/>
                    <a:lstStyle/>
                    <a:p>
                      <a:pPr algn="ctr"/>
                      <a:r>
                        <a:rPr lang="en-US" altLang="zh-CN" dirty="0" smtClean="0"/>
                        <a:t>21</a:t>
                      </a:r>
                      <a:endParaRPr lang="zh-CN" altLang="en-US" dirty="0"/>
                    </a:p>
                  </a:txBody>
                  <a:tcPr anchor="ctr"/>
                </a:tc>
                <a:tc>
                  <a:txBody>
                    <a:bodyPr/>
                    <a:lstStyle/>
                    <a:p>
                      <a:pPr algn="ctr"/>
                      <a:r>
                        <a:rPr lang="en-US" altLang="zh-CN" dirty="0" smtClean="0"/>
                        <a:t>2012-07-31:12:24:57</a:t>
                      </a:r>
                      <a:endParaRPr lang="zh-CN" altLang="en-US" dirty="0"/>
                    </a:p>
                  </a:txBody>
                  <a:tcPr anchor="ctr"/>
                </a:tc>
              </a:tr>
              <a:tr h="370840">
                <a:tc>
                  <a:txBody>
                    <a:bodyPr/>
                    <a:lstStyle/>
                    <a:p>
                      <a:pPr algn="ctr"/>
                      <a:r>
                        <a:rPr lang="en-US" altLang="zh-CN" dirty="0" smtClean="0"/>
                        <a:t>004</a:t>
                      </a:r>
                      <a:endParaRPr lang="zh-CN" altLang="en-US" dirty="0"/>
                    </a:p>
                  </a:txBody>
                  <a:tcPr anchor="ctr"/>
                </a:tc>
                <a:tc>
                  <a:txBody>
                    <a:bodyPr/>
                    <a:lstStyle/>
                    <a:p>
                      <a:pPr algn="ctr"/>
                      <a:r>
                        <a:rPr lang="en-US" altLang="zh-CN" dirty="0" smtClean="0"/>
                        <a:t>zhangsan</a:t>
                      </a:r>
                      <a:endParaRPr lang="zh-CN" altLang="en-US" dirty="0"/>
                    </a:p>
                  </a:txBody>
                  <a:tcPr anchor="ctr"/>
                </a:tc>
                <a:tc>
                  <a:txBody>
                    <a:bodyPr/>
                    <a:lstStyle/>
                    <a:p>
                      <a:pPr algn="ctr"/>
                      <a:r>
                        <a:rPr lang="en-US" altLang="zh-CN" dirty="0" smtClean="0"/>
                        <a:t>23</a:t>
                      </a:r>
                      <a:endParaRPr lang="zh-CN" altLang="en-US" dirty="0"/>
                    </a:p>
                  </a:txBody>
                  <a:tcPr anchor="ctr"/>
                </a:tc>
                <a:tc>
                  <a:txBody>
                    <a:bodyPr/>
                    <a:lstStyle/>
                    <a:p>
                      <a:pPr algn="ctr"/>
                      <a:r>
                        <a:rPr lang="en-US" altLang="zh-CN" dirty="0" smtClean="0"/>
                        <a:t>2012-07-31:12:25:24</a:t>
                      </a:r>
                      <a:endParaRPr lang="zh-CN" altLang="en-US" dirty="0"/>
                    </a:p>
                  </a:txBody>
                  <a:tcPr anchor="ctr"/>
                </a:tc>
              </a:tr>
              <a:tr h="370840">
                <a:tc>
                  <a:txBody>
                    <a:bodyPr/>
                    <a:lstStyle/>
                    <a:p>
                      <a:pPr algn="ctr"/>
                      <a:r>
                        <a:rPr lang="en-US" altLang="zh-CN" dirty="0" smtClean="0"/>
                        <a:t>005</a:t>
                      </a:r>
                      <a:endParaRPr lang="zh-CN" altLang="en-US" dirty="0"/>
                    </a:p>
                  </a:txBody>
                  <a:tcPr anchor="ctr"/>
                </a:tc>
                <a:tc>
                  <a:txBody>
                    <a:bodyPr/>
                    <a:lstStyle/>
                    <a:p>
                      <a:pPr algn="ctr"/>
                      <a:r>
                        <a:rPr lang="en-US" altLang="zh-CN" dirty="0" smtClean="0"/>
                        <a:t>wangwu</a:t>
                      </a:r>
                      <a:endParaRPr lang="zh-CN" altLang="en-US" dirty="0"/>
                    </a:p>
                  </a:txBody>
                  <a:tcPr anchor="ctr"/>
                </a:tc>
                <a:tc>
                  <a:txBody>
                    <a:bodyPr/>
                    <a:lstStyle/>
                    <a:p>
                      <a:pPr algn="ctr"/>
                      <a:r>
                        <a:rPr lang="en-US" altLang="zh-CN" dirty="0" smtClean="0"/>
                        <a:t>26</a:t>
                      </a:r>
                      <a:endParaRPr lang="zh-CN" altLang="en-US" dirty="0"/>
                    </a:p>
                  </a:txBody>
                  <a:tcPr anchor="ctr"/>
                </a:tc>
                <a:tc>
                  <a:txBody>
                    <a:bodyPr/>
                    <a:lstStyle/>
                    <a:p>
                      <a:pPr algn="ctr"/>
                      <a:r>
                        <a:rPr lang="en-US" altLang="zh-CN" dirty="0" smtClean="0"/>
                        <a:t>2012-07-31:12:27:26</a:t>
                      </a:r>
                      <a:endParaRPr lang="zh-CN" altLang="en-US" dirty="0"/>
                    </a:p>
                  </a:txBody>
                  <a:tcPr anchor="ctr"/>
                </a:tc>
              </a:tr>
              <a:tr h="370840">
                <a:tc>
                  <a:txBody>
                    <a:bodyPr/>
                    <a:lstStyle/>
                    <a:p>
                      <a:pPr algn="ctr"/>
                      <a:r>
                        <a:rPr lang="en-US" altLang="zh-CN" dirty="0" smtClean="0"/>
                        <a:t>006</a:t>
                      </a:r>
                      <a:endParaRPr lang="zh-CN" altLang="en-US" dirty="0"/>
                    </a:p>
                  </a:txBody>
                  <a:tcPr anchor="ctr"/>
                </a:tc>
                <a:tc>
                  <a:txBody>
                    <a:bodyPr/>
                    <a:lstStyle/>
                    <a:p>
                      <a:pPr algn="ctr"/>
                      <a:r>
                        <a:rPr lang="en-US" altLang="zh-CN" dirty="0" smtClean="0"/>
                        <a:t>zhaoliu</a:t>
                      </a:r>
                      <a:endParaRPr lang="zh-CN" altLang="en-US" dirty="0"/>
                    </a:p>
                  </a:txBody>
                  <a:tcPr anchor="ctr"/>
                </a:tc>
                <a:tc>
                  <a:txBody>
                    <a:bodyPr/>
                    <a:lstStyle/>
                    <a:p>
                      <a:pPr algn="ctr"/>
                      <a:r>
                        <a:rPr lang="en-US" altLang="zh-CN" dirty="0" smtClean="0"/>
                        <a:t>29</a:t>
                      </a:r>
                      <a:endParaRPr lang="zh-CN" altLang="en-US" dirty="0"/>
                    </a:p>
                  </a:txBody>
                  <a:tcPr anchor="ctr"/>
                </a:tc>
                <a:tc>
                  <a:txBody>
                    <a:bodyPr/>
                    <a:lstStyle/>
                    <a:p>
                      <a:pPr algn="ctr"/>
                      <a:r>
                        <a:rPr lang="en-US" altLang="zh-CN" dirty="0" smtClean="0"/>
                        <a:t>2012-07-31:12:30:24</a:t>
                      </a:r>
                      <a:endParaRPr lang="zh-CN" altLang="en-US" dirty="0"/>
                    </a:p>
                  </a:txBody>
                  <a:tcPr anchor="ctr"/>
                </a:tc>
              </a:tr>
            </a:tbl>
          </a:graphicData>
        </a:graphic>
      </p:graphicFrame>
      <p:sp>
        <p:nvSpPr>
          <p:cNvPr id="7" name="TextBox 6"/>
          <p:cNvSpPr txBox="1"/>
          <p:nvPr/>
        </p:nvSpPr>
        <p:spPr>
          <a:xfrm>
            <a:off x="428596" y="5500702"/>
            <a:ext cx="8358246" cy="1200329"/>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zh-CN" altLang="en-US" dirty="0" smtClean="0">
                <a:solidFill>
                  <a:srgbClr val="FFFF00"/>
                </a:solidFill>
              </a:rPr>
              <a:t>每次查询操作的时候前后台传值全要把上次的最后一个文档的日期保存下来</a:t>
            </a:r>
            <a:endParaRPr lang="en-US" altLang="zh-CN" dirty="0" smtClean="0">
              <a:solidFill>
                <a:srgbClr val="FFFF00"/>
              </a:solidFill>
            </a:endParaRPr>
          </a:p>
          <a:p>
            <a:pPr marL="342900" indent="-342900"/>
            <a:r>
              <a:rPr lang="en-US" altLang="zh-CN" dirty="0" smtClean="0">
                <a:solidFill>
                  <a:srgbClr val="FFFF00"/>
                </a:solidFill>
              </a:rPr>
              <a:t>db.persons.find({date:{$gt:</a:t>
            </a:r>
            <a:r>
              <a:rPr lang="zh-CN" altLang="en-US" dirty="0" smtClean="0">
                <a:solidFill>
                  <a:srgbClr val="FFFF00"/>
                </a:solidFill>
              </a:rPr>
              <a:t>日期数值</a:t>
            </a:r>
            <a:r>
              <a:rPr lang="en-US" altLang="zh-CN" dirty="0" smtClean="0">
                <a:solidFill>
                  <a:srgbClr val="FFFF00"/>
                </a:solidFill>
              </a:rPr>
              <a:t>}}).limit(3)</a:t>
            </a:r>
          </a:p>
          <a:p>
            <a:pPr marL="342900" indent="-342900"/>
            <a:r>
              <a:rPr lang="zh-CN" altLang="en-US" dirty="0" smtClean="0">
                <a:solidFill>
                  <a:srgbClr val="00B050"/>
                </a:solidFill>
              </a:rPr>
              <a:t>个人建议</a:t>
            </a:r>
            <a:r>
              <a:rPr lang="en-US" altLang="zh-CN" dirty="0" smtClean="0">
                <a:solidFill>
                  <a:srgbClr val="00B050"/>
                </a:solidFill>
                <a:sym typeface="Wingdings" pitchFamily="2" charset="2"/>
              </a:rPr>
              <a:t></a:t>
            </a:r>
            <a:r>
              <a:rPr lang="zh-CN" altLang="en-US" dirty="0" smtClean="0">
                <a:solidFill>
                  <a:srgbClr val="00B050"/>
                </a:solidFill>
                <a:sym typeface="Wingdings" pitchFamily="2" charset="2"/>
              </a:rPr>
              <a:t>应该把软件的中点放到便捷和精确查询上而不是分页的性能上</a:t>
            </a:r>
            <a:endParaRPr lang="en-US" altLang="zh-CN" dirty="0" smtClean="0">
              <a:solidFill>
                <a:srgbClr val="00B050"/>
              </a:solidFill>
              <a:sym typeface="Wingdings" pitchFamily="2" charset="2"/>
            </a:endParaRPr>
          </a:p>
          <a:p>
            <a:pPr marL="342900" indent="-342900"/>
            <a:r>
              <a:rPr lang="zh-CN" altLang="en-US" dirty="0" smtClean="0">
                <a:solidFill>
                  <a:srgbClr val="00B050"/>
                </a:solidFill>
                <a:sym typeface="Wingdings" pitchFamily="2" charset="2"/>
              </a:rPr>
              <a:t>因为用户最多不会翻查过</a:t>
            </a:r>
            <a:r>
              <a:rPr lang="en-US" altLang="zh-CN" dirty="0" smtClean="0">
                <a:solidFill>
                  <a:srgbClr val="00B050"/>
                </a:solidFill>
                <a:sym typeface="Wingdings" pitchFamily="2" charset="2"/>
              </a:rPr>
              <a:t>2</a:t>
            </a:r>
            <a:r>
              <a:rPr lang="zh-CN" altLang="en-US" dirty="0" smtClean="0">
                <a:solidFill>
                  <a:srgbClr val="00B050"/>
                </a:solidFill>
                <a:sym typeface="Wingdings" pitchFamily="2" charset="2"/>
              </a:rPr>
              <a:t>页的</a:t>
            </a:r>
            <a:endParaRPr lang="en-US" altLang="zh-CN" dirty="0" smtClean="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1083</TotalTime>
  <Words>764</Words>
  <Application>Microsoft Office PowerPoint</Application>
  <PresentationFormat>全屏显示(4:3)</PresentationFormat>
  <Paragraphs>231</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yunfengcheng</dc:creator>
  <cp:lastModifiedBy>yunfengcheng</cp:lastModifiedBy>
  <cp:revision>1335</cp:revision>
  <dcterms:created xsi:type="dcterms:W3CDTF">2012-07-18T09:22:35Z</dcterms:created>
  <dcterms:modified xsi:type="dcterms:W3CDTF">2012-08-08T13:48:07Z</dcterms:modified>
</cp:coreProperties>
</file>