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0DFA1-1B80-4E67-A7FA-577D4533D94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97D4971-B39E-4958-B9A9-927A7F9F9B0D}">
      <dgm:prSet/>
      <dgm:spPr/>
      <dgm:t>
        <a:bodyPr/>
        <a:lstStyle/>
        <a:p>
          <a:r>
            <a:rPr lang="zh-CN" altLang="en-US" dirty="0" smtClean="0"/>
            <a:t>分片</a:t>
          </a:r>
          <a:endParaRPr lang="zh-CN" altLang="en-US" dirty="0"/>
        </a:p>
      </dgm:t>
    </dgm:pt>
    <dgm:pt modelId="{38CDB5BD-7634-4A66-9BB1-C7FE7BE83F64}" type="parTrans" cxnId="{76116867-692E-4441-8574-6091F7DF2DE5}">
      <dgm:prSet/>
      <dgm:spPr/>
    </dgm:pt>
    <dgm:pt modelId="{5849AE06-8F46-4CDE-BF4C-6C1E0136BDC7}" type="sibTrans" cxnId="{76116867-692E-4441-8574-6091F7DF2DE5}">
      <dgm:prSet/>
      <dgm:spPr/>
    </dgm:pt>
    <dgm:pt modelId="{F4781700-3520-45A3-97C0-09241FEC659F}" type="pres">
      <dgm:prSet presAssocID="{0540DFA1-1B80-4E67-A7FA-577D4533D94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FDFCF7-BA24-4110-94FC-5B6CD45E2675}" type="pres">
      <dgm:prSet presAssocID="{397D4971-B39E-4958-B9A9-927A7F9F9B0D}" presName="parentLin" presStyleCnt="0"/>
      <dgm:spPr/>
    </dgm:pt>
    <dgm:pt modelId="{80AD681F-0FB8-48AB-BB56-ABA169F6094A}" type="pres">
      <dgm:prSet presAssocID="{397D4971-B39E-4958-B9A9-927A7F9F9B0D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8A80D668-916E-4704-829E-7752832D5020}" type="pres">
      <dgm:prSet presAssocID="{397D4971-B39E-4958-B9A9-927A7F9F9B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F29BB6-E2D3-48D8-BA72-0A0D24EE6F0C}" type="pres">
      <dgm:prSet presAssocID="{397D4971-B39E-4958-B9A9-927A7F9F9B0D}" presName="negativeSpace" presStyleCnt="0"/>
      <dgm:spPr/>
    </dgm:pt>
    <dgm:pt modelId="{F20448E7-77C8-43F1-9A9A-5D2990A3B346}" type="pres">
      <dgm:prSet presAssocID="{397D4971-B39E-4958-B9A9-927A7F9F9B0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6116867-692E-4441-8574-6091F7DF2DE5}" srcId="{0540DFA1-1B80-4E67-A7FA-577D4533D944}" destId="{397D4971-B39E-4958-B9A9-927A7F9F9B0D}" srcOrd="0" destOrd="0" parTransId="{38CDB5BD-7634-4A66-9BB1-C7FE7BE83F64}" sibTransId="{5849AE06-8F46-4CDE-BF4C-6C1E0136BDC7}"/>
    <dgm:cxn modelId="{6F1D615D-843D-4ADC-8BC8-8A0BC8405B65}" type="presOf" srcId="{0540DFA1-1B80-4E67-A7FA-577D4533D944}" destId="{F4781700-3520-45A3-97C0-09241FEC659F}" srcOrd="0" destOrd="0" presId="urn:microsoft.com/office/officeart/2005/8/layout/list1"/>
    <dgm:cxn modelId="{15525AEC-D2D7-4A13-A22D-120E1F75DB3F}" type="presOf" srcId="{397D4971-B39E-4958-B9A9-927A7F9F9B0D}" destId="{80AD681F-0FB8-48AB-BB56-ABA169F6094A}" srcOrd="0" destOrd="0" presId="urn:microsoft.com/office/officeart/2005/8/layout/list1"/>
    <dgm:cxn modelId="{09AC4A7C-29EE-435D-84D3-5CD4FC37A7D1}" type="presOf" srcId="{397D4971-B39E-4958-B9A9-927A7F9F9B0D}" destId="{8A80D668-916E-4704-829E-7752832D5020}" srcOrd="1" destOrd="0" presId="urn:microsoft.com/office/officeart/2005/8/layout/list1"/>
    <dgm:cxn modelId="{C4F6FFDB-B895-40AB-B3A7-0FE81CA6038F}" type="presParOf" srcId="{F4781700-3520-45A3-97C0-09241FEC659F}" destId="{8FFDFCF7-BA24-4110-94FC-5B6CD45E2675}" srcOrd="0" destOrd="0" presId="urn:microsoft.com/office/officeart/2005/8/layout/list1"/>
    <dgm:cxn modelId="{63D37FCD-8E54-4B8D-9652-4CBCAC7EE3A9}" type="presParOf" srcId="{8FFDFCF7-BA24-4110-94FC-5B6CD45E2675}" destId="{80AD681F-0FB8-48AB-BB56-ABA169F6094A}" srcOrd="0" destOrd="0" presId="urn:microsoft.com/office/officeart/2005/8/layout/list1"/>
    <dgm:cxn modelId="{F60128BD-0C6D-49DB-A2FF-3471263E6F76}" type="presParOf" srcId="{8FFDFCF7-BA24-4110-94FC-5B6CD45E2675}" destId="{8A80D668-916E-4704-829E-7752832D5020}" srcOrd="1" destOrd="0" presId="urn:microsoft.com/office/officeart/2005/8/layout/list1"/>
    <dgm:cxn modelId="{786B2760-9EF1-4B7D-9637-E8F2C0A399A4}" type="presParOf" srcId="{F4781700-3520-45A3-97C0-09241FEC659F}" destId="{69F29BB6-E2D3-48D8-BA72-0A0D24EE6F0C}" srcOrd="1" destOrd="0" presId="urn:microsoft.com/office/officeart/2005/8/layout/list1"/>
    <dgm:cxn modelId="{CB2D0F87-AF92-48DC-8944-8589E006B6B7}" type="presParOf" srcId="{F4781700-3520-45A3-97C0-09241FEC659F}" destId="{F20448E7-77C8-43F1-9A9A-5D2990A3B34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20448E7-77C8-43F1-9A9A-5D2990A3B346}">
      <dsp:nvSpPr>
        <dsp:cNvPr id="0" name=""/>
        <dsp:cNvSpPr/>
      </dsp:nvSpPr>
      <dsp:spPr>
        <a:xfrm>
          <a:off x="0" y="1692700"/>
          <a:ext cx="6096000" cy="163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0D668-916E-4704-829E-7752832D5020}">
      <dsp:nvSpPr>
        <dsp:cNvPr id="0" name=""/>
        <dsp:cNvSpPr/>
      </dsp:nvSpPr>
      <dsp:spPr>
        <a:xfrm>
          <a:off x="304800" y="733299"/>
          <a:ext cx="4267200" cy="1918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分片</a:t>
          </a:r>
          <a:endParaRPr lang="zh-CN" altLang="en-US" sz="6500" kern="1200" dirty="0"/>
        </a:p>
      </dsp:txBody>
      <dsp:txXfrm>
        <a:off x="304800" y="733299"/>
        <a:ext cx="4267200" cy="191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1842A-CECF-4263-A5A1-C8B80B6CD044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CD067-C2C6-4230-B0C5-C9129A1D28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D067-C2C6-4230-B0C5-C9129A1D28D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graphicFrame>
        <p:nvGraphicFramePr>
          <p:cNvPr id="9" name="图示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772309" y="21429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分片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插入负载技术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分片架构图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4000496" y="3786190"/>
            <a:ext cx="857256" cy="92869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14" name="流程图: 磁盘 13"/>
          <p:cNvSpPr/>
          <p:nvPr/>
        </p:nvSpPr>
        <p:spPr>
          <a:xfrm>
            <a:off x="5715008" y="1643050"/>
            <a:ext cx="857256" cy="92869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配置服务器</a:t>
            </a:r>
            <a:endParaRPr lang="zh-CN" altLang="en-US" sz="1050" dirty="0"/>
          </a:p>
        </p:txBody>
      </p:sp>
      <p:sp>
        <p:nvSpPr>
          <p:cNvPr id="15" name="流程图: 磁盘 14"/>
          <p:cNvSpPr/>
          <p:nvPr/>
        </p:nvSpPr>
        <p:spPr>
          <a:xfrm>
            <a:off x="4000496" y="1643050"/>
            <a:ext cx="857256" cy="92869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Shard02</a:t>
            </a:r>
          </a:p>
          <a:p>
            <a:pPr algn="ctr"/>
            <a:r>
              <a:rPr lang="zh-CN" altLang="en-US" sz="1400" dirty="0" smtClean="0"/>
              <a:t>片区</a:t>
            </a:r>
            <a:endParaRPr lang="zh-CN" altLang="en-US" sz="1400" dirty="0"/>
          </a:p>
        </p:txBody>
      </p:sp>
      <p:sp>
        <p:nvSpPr>
          <p:cNvPr id="16" name="流程图: 磁盘 15"/>
          <p:cNvSpPr/>
          <p:nvPr/>
        </p:nvSpPr>
        <p:spPr>
          <a:xfrm>
            <a:off x="2214546" y="1643050"/>
            <a:ext cx="857256" cy="92869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Shard01</a:t>
            </a:r>
          </a:p>
          <a:p>
            <a:pPr algn="ctr"/>
            <a:r>
              <a:rPr lang="zh-CN" altLang="en-US" sz="1400" dirty="0" smtClean="0"/>
              <a:t>片区</a:t>
            </a:r>
            <a:endParaRPr lang="zh-CN" altLang="en-US" sz="1400" dirty="0"/>
          </a:p>
        </p:txBody>
      </p:sp>
      <p:cxnSp>
        <p:nvCxnSpPr>
          <p:cNvPr id="27" name="直接箭头连接符 26"/>
          <p:cNvCxnSpPr>
            <a:stCxn id="16" idx="3"/>
            <a:endCxn id="13" idx="1"/>
          </p:cNvCxnSpPr>
          <p:nvPr/>
        </p:nvCxnSpPr>
        <p:spPr>
          <a:xfrm rot="16200000" flipH="1">
            <a:off x="2928926" y="2285992"/>
            <a:ext cx="1214446" cy="1785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3"/>
            <a:endCxn id="13" idx="1"/>
          </p:cNvCxnSpPr>
          <p:nvPr/>
        </p:nvCxnSpPr>
        <p:spPr>
          <a:xfrm rot="5400000">
            <a:off x="3821901" y="3178967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3"/>
            <a:endCxn id="13" idx="1"/>
          </p:cNvCxnSpPr>
          <p:nvPr/>
        </p:nvCxnSpPr>
        <p:spPr>
          <a:xfrm rot="5400000">
            <a:off x="4679157" y="2321711"/>
            <a:ext cx="1214446" cy="1714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流程图: 卡片 34"/>
          <p:cNvSpPr/>
          <p:nvPr/>
        </p:nvSpPr>
        <p:spPr>
          <a:xfrm>
            <a:off x="3571868" y="5929330"/>
            <a:ext cx="1714512" cy="571504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13" idx="3"/>
            <a:endCxn id="35" idx="0"/>
          </p:cNvCxnSpPr>
          <p:nvPr/>
        </p:nvCxnSpPr>
        <p:spPr>
          <a:xfrm rot="5400000">
            <a:off x="3821901" y="5322107"/>
            <a:ext cx="12144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772309" y="21429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分片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片键的概念和用处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</a:rPr>
              <a:t>看下面这个普通的集合和分片后的结果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928662" y="2741769"/>
          <a:ext cx="2714644" cy="261605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57322"/>
                <a:gridCol w="1357322"/>
              </a:tblGrid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001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B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002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003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004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005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006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007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57488" y="1714488"/>
            <a:ext cx="3133748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>
                <a:solidFill>
                  <a:srgbClr val="FFFF00"/>
                </a:solidFill>
              </a:rPr>
              <a:t>利用</a:t>
            </a:r>
            <a:r>
              <a:rPr lang="en-US" altLang="zh-CN" dirty="0" smtClean="0">
                <a:solidFill>
                  <a:srgbClr val="FFFF00"/>
                </a:solidFill>
              </a:rPr>
              <a:t>key</a:t>
            </a:r>
            <a:r>
              <a:rPr lang="zh-CN" altLang="en-US" dirty="0" smtClean="0">
                <a:solidFill>
                  <a:srgbClr val="FFFF00"/>
                </a:solidFill>
              </a:rPr>
              <a:t>为片键进行自动分片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929322" y="2214554"/>
          <a:ext cx="2500330" cy="133017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50165"/>
                <a:gridCol w="1250165"/>
              </a:tblGrid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001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B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002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003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929322" y="4572008"/>
          <a:ext cx="2500330" cy="16516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50165"/>
                <a:gridCol w="1250165"/>
              </a:tblGrid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004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005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006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007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直接箭头连接符 21"/>
          <p:cNvCxnSpPr/>
          <p:nvPr/>
        </p:nvCxnSpPr>
        <p:spPr>
          <a:xfrm flipV="1">
            <a:off x="3643306" y="2928934"/>
            <a:ext cx="2286016" cy="114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643306" y="4071942"/>
            <a:ext cx="2286016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772309" y="21429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分片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535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什么时候用到分片呢</a:t>
            </a:r>
            <a:r>
              <a:rPr lang="en-US" altLang="zh-CN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3.1</a:t>
            </a:r>
            <a:r>
              <a:rPr lang="zh-CN" altLang="en-US" dirty="0" smtClean="0">
                <a:solidFill>
                  <a:srgbClr val="FFFF00"/>
                </a:solidFill>
              </a:rPr>
              <a:t>机器的磁盘空间不足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3.2</a:t>
            </a:r>
            <a:r>
              <a:rPr lang="zh-CN" altLang="en-US" dirty="0" smtClean="0">
                <a:solidFill>
                  <a:srgbClr val="FFFF00"/>
                </a:solidFill>
              </a:rPr>
              <a:t>单个的</a:t>
            </a:r>
            <a:r>
              <a:rPr lang="en-US" altLang="zh-CN" dirty="0" smtClean="0">
                <a:solidFill>
                  <a:srgbClr val="FFFF00"/>
                </a:solidFill>
              </a:rPr>
              <a:t>mongoDB</a:t>
            </a:r>
            <a:r>
              <a:rPr lang="zh-CN" altLang="en-US" dirty="0" smtClean="0">
                <a:solidFill>
                  <a:srgbClr val="FFFF00"/>
                </a:solidFill>
              </a:rPr>
              <a:t>服务器已经不能满足大量的插入操作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3.3</a:t>
            </a:r>
            <a:r>
              <a:rPr lang="zh-CN" altLang="en-US" dirty="0" smtClean="0">
                <a:solidFill>
                  <a:srgbClr val="FFFF00"/>
                </a:solidFill>
              </a:rPr>
              <a:t>想通过把大数据放到内存中来提高性能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</a:rPr>
              <a:t>分片步骤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4.1</a:t>
            </a:r>
            <a:r>
              <a:rPr lang="zh-CN" altLang="en-US" dirty="0" smtClean="0">
                <a:solidFill>
                  <a:srgbClr val="FFFF00"/>
                </a:solidFill>
              </a:rPr>
              <a:t>创建一个配置服务器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4.2</a:t>
            </a:r>
            <a:r>
              <a:rPr lang="zh-CN" altLang="en-US" dirty="0" smtClean="0">
                <a:solidFill>
                  <a:srgbClr val="FFFF00"/>
                </a:solidFill>
              </a:rPr>
              <a:t>创建路由服务器</a:t>
            </a:r>
            <a:r>
              <a:rPr lang="en-US" altLang="zh-CN" dirty="0" smtClean="0">
                <a:solidFill>
                  <a:srgbClr val="FFFF00"/>
                </a:solidFill>
              </a:rPr>
              <a:t>,</a:t>
            </a:r>
            <a:r>
              <a:rPr lang="zh-CN" altLang="en-US" dirty="0" smtClean="0">
                <a:solidFill>
                  <a:srgbClr val="FFFF00"/>
                </a:solidFill>
              </a:rPr>
              <a:t>并且连接配置服务器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           </a:t>
            </a:r>
            <a:r>
              <a:rPr lang="zh-CN" altLang="en-US" dirty="0" smtClean="0">
                <a:solidFill>
                  <a:srgbClr val="FFFF00"/>
                </a:solidFill>
              </a:rPr>
              <a:t>路由器是调用</a:t>
            </a:r>
            <a:r>
              <a:rPr lang="en-US" altLang="zh-CN" dirty="0" smtClean="0">
                <a:solidFill>
                  <a:srgbClr val="FFFF00"/>
                </a:solidFill>
              </a:rPr>
              <a:t>mongos</a:t>
            </a:r>
            <a:r>
              <a:rPr lang="zh-CN" altLang="en-US" dirty="0" smtClean="0">
                <a:solidFill>
                  <a:srgbClr val="FFFF00"/>
                </a:solidFill>
              </a:rPr>
              <a:t>命令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4.3</a:t>
            </a:r>
            <a:r>
              <a:rPr lang="zh-CN" altLang="en-US" dirty="0" smtClean="0">
                <a:solidFill>
                  <a:srgbClr val="FFFF00"/>
                </a:solidFill>
              </a:rPr>
              <a:t>添加</a:t>
            </a:r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个分片数据库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   8081</a:t>
            </a:r>
            <a:r>
              <a:rPr lang="zh-CN" altLang="en-US" dirty="0" smtClean="0">
                <a:solidFill>
                  <a:srgbClr val="FFFF00"/>
                </a:solidFill>
              </a:rPr>
              <a:t>和</a:t>
            </a:r>
            <a:r>
              <a:rPr lang="en-US" altLang="zh-CN" dirty="0" smtClean="0">
                <a:solidFill>
                  <a:srgbClr val="FFFF00"/>
                </a:solidFill>
              </a:rPr>
              <a:t>8082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4.5</a:t>
            </a:r>
            <a:r>
              <a:rPr lang="zh-CN" altLang="en-US" dirty="0" smtClean="0">
                <a:solidFill>
                  <a:srgbClr val="FFFF00"/>
                </a:solidFill>
              </a:rPr>
              <a:t>利用路由为集群添加分片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允许本地访问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		 db.runCommand({addshard:"127.0.0.1:8081",allowLocal:true})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		 db.runCommand({addshard:"127.0.0.1:8081",allowLocal:true})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切记之前不能使用任何数据库语句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5000636"/>
            <a:ext cx="53149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772309" y="21429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分片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535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4.6</a:t>
            </a:r>
            <a:r>
              <a:rPr lang="zh-CN" altLang="en-US" dirty="0" smtClean="0">
                <a:solidFill>
                  <a:srgbClr val="FFFF00"/>
                </a:solidFill>
              </a:rPr>
              <a:t>打开数据分片功能</a:t>
            </a:r>
            <a:r>
              <a:rPr lang="en-US" altLang="zh-CN" dirty="0" smtClean="0">
                <a:solidFill>
                  <a:srgbClr val="FFFF00"/>
                </a:solidFill>
              </a:rPr>
              <a:t>,</a:t>
            </a:r>
            <a:r>
              <a:rPr lang="zh-CN" altLang="en-US" dirty="0" smtClean="0">
                <a:solidFill>
                  <a:srgbClr val="FFFF00"/>
                </a:solidFill>
              </a:rPr>
              <a:t>为数据库</a:t>
            </a:r>
            <a:r>
              <a:rPr lang="en-US" altLang="zh-CN" dirty="0" smtClean="0">
                <a:solidFill>
                  <a:srgbClr val="FFFF00"/>
                </a:solidFill>
              </a:rPr>
              <a:t>foobar</a:t>
            </a:r>
            <a:r>
              <a:rPr lang="zh-CN" altLang="en-US" dirty="0" smtClean="0">
                <a:solidFill>
                  <a:srgbClr val="FFFF00"/>
                </a:solidFill>
              </a:rPr>
              <a:t>打开分片功能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	 db.runCommand({"enablesharding":"foobar"})</a:t>
            </a: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4.7</a:t>
            </a:r>
            <a:r>
              <a:rPr lang="zh-CN" altLang="en-US" dirty="0" smtClean="0">
                <a:solidFill>
                  <a:srgbClr val="FFFF00"/>
                </a:solidFill>
              </a:rPr>
              <a:t>对集合进行分片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db.runCommand({"shardcollection":"foobar.bar","key":{"_id":1}})</a:t>
            </a: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4.8</a:t>
            </a:r>
            <a:r>
              <a:rPr lang="zh-CN" altLang="en-US" dirty="0" smtClean="0">
                <a:solidFill>
                  <a:srgbClr val="FFFF00"/>
                </a:solidFill>
              </a:rPr>
              <a:t>利用大数据量进行测试</a:t>
            </a:r>
            <a:r>
              <a:rPr lang="en-US" altLang="zh-CN" smtClean="0">
                <a:solidFill>
                  <a:srgbClr val="FFFF00"/>
                </a:solidFill>
              </a:rPr>
              <a:t> </a:t>
            </a:r>
            <a:r>
              <a:rPr lang="en-US" altLang="zh-CN" smtClean="0">
                <a:solidFill>
                  <a:srgbClr val="FFFF00"/>
                </a:solidFill>
              </a:rPr>
              <a:t>(800000</a:t>
            </a:r>
            <a:r>
              <a:rPr lang="zh-CN" altLang="en-US" dirty="0" smtClean="0">
                <a:solidFill>
                  <a:srgbClr val="FFFF00"/>
                </a:solidFill>
              </a:rPr>
              <a:t>条</a:t>
            </a:r>
            <a:r>
              <a:rPr lang="en-US" altLang="zh-CN" dirty="0" smtClean="0">
                <a:solidFill>
                  <a:srgbClr val="FFFF00"/>
                </a:solidFill>
              </a:rPr>
              <a:t>)  </a:t>
            </a: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</a:t>
            </a: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643050"/>
            <a:ext cx="46672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65" y="2962277"/>
            <a:ext cx="5743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4071942"/>
            <a:ext cx="40671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772309" y="21429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分片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17543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5.</a:t>
            </a:r>
            <a:r>
              <a:rPr lang="zh-CN" altLang="en-US" dirty="0" smtClean="0">
                <a:solidFill>
                  <a:srgbClr val="FFFF00"/>
                </a:solidFill>
              </a:rPr>
              <a:t>查看配置库对于分片服务器的配置存储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db.printShardingStatus()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6.</a:t>
            </a:r>
            <a:r>
              <a:rPr lang="zh-CN" altLang="en-US" dirty="0" smtClean="0">
                <a:solidFill>
                  <a:srgbClr val="FFFF00"/>
                </a:solidFill>
              </a:rPr>
              <a:t>查看集群对</a:t>
            </a:r>
            <a:r>
              <a:rPr lang="en-US" altLang="zh-CN" dirty="0" smtClean="0">
                <a:solidFill>
                  <a:srgbClr val="FFFF00"/>
                </a:solidFill>
              </a:rPr>
              <a:t>bar</a:t>
            </a:r>
            <a:r>
              <a:rPr lang="zh-CN" altLang="en-US" dirty="0" smtClean="0">
                <a:solidFill>
                  <a:srgbClr val="FFFF00"/>
                </a:solidFill>
              </a:rPr>
              <a:t>的自动分片机制配置信息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800100" lvl="1" indent="-342900"/>
            <a:r>
              <a:rPr lang="en-US" altLang="zh-CN" dirty="0" smtClean="0">
                <a:solidFill>
                  <a:srgbClr val="FFFF00"/>
                </a:solidFill>
              </a:rPr>
              <a:t>mongos&gt; db.shards.find()</a:t>
            </a:r>
          </a:p>
          <a:p>
            <a:pPr marL="800100" lvl="1" indent="-342900"/>
            <a:r>
              <a:rPr lang="en-US" altLang="zh-CN" dirty="0" smtClean="0">
                <a:solidFill>
                  <a:srgbClr val="FFFF00"/>
                </a:solidFill>
              </a:rPr>
              <a:t>{ "_id" : "shard0000", "host" : "127.0.0.1:8081" }</a:t>
            </a:r>
          </a:p>
          <a:p>
            <a:pPr marL="800100" lvl="1" indent="-342900"/>
            <a:r>
              <a:rPr lang="en-US" altLang="zh-CN" dirty="0" smtClean="0">
                <a:solidFill>
                  <a:srgbClr val="FFFF00"/>
                </a:solidFill>
              </a:rPr>
              <a:t>{ "_id" : "shard0001", "host" : "127.0.0.1:8082" </a:t>
            </a:r>
            <a:r>
              <a:rPr lang="en-US" altLang="zh-CN" dirty="0" smtClean="0">
                <a:solidFill>
                  <a:srgbClr val="FFFF00"/>
                </a:solidFill>
              </a:rPr>
              <a:t>}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772309" y="21429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分片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7.</a:t>
            </a:r>
            <a:r>
              <a:rPr lang="zh-CN" altLang="en-US" dirty="0" smtClean="0">
                <a:solidFill>
                  <a:srgbClr val="FFFF00"/>
                </a:solidFill>
              </a:rPr>
              <a:t>保险起见的配置服务器集群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2928926" y="3786190"/>
            <a:ext cx="857256" cy="92869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4643438" y="1643050"/>
            <a:ext cx="857256" cy="92869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配置服务器</a:t>
            </a:r>
            <a:endParaRPr lang="zh-CN" altLang="en-US" sz="1050" dirty="0"/>
          </a:p>
        </p:txBody>
      </p:sp>
      <p:sp>
        <p:nvSpPr>
          <p:cNvPr id="8" name="流程图: 磁盘 7"/>
          <p:cNvSpPr/>
          <p:nvPr/>
        </p:nvSpPr>
        <p:spPr>
          <a:xfrm>
            <a:off x="2928926" y="1643050"/>
            <a:ext cx="857256" cy="92869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Shard02</a:t>
            </a:r>
          </a:p>
          <a:p>
            <a:pPr algn="ctr"/>
            <a:r>
              <a:rPr lang="zh-CN" altLang="en-US" sz="1400" dirty="0" smtClean="0"/>
              <a:t>片区</a:t>
            </a:r>
            <a:endParaRPr lang="zh-CN" altLang="en-US" sz="1400" dirty="0"/>
          </a:p>
        </p:txBody>
      </p:sp>
      <p:sp>
        <p:nvSpPr>
          <p:cNvPr id="9" name="流程图: 磁盘 8"/>
          <p:cNvSpPr/>
          <p:nvPr/>
        </p:nvSpPr>
        <p:spPr>
          <a:xfrm>
            <a:off x="1142976" y="1643050"/>
            <a:ext cx="857256" cy="92869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Shard01</a:t>
            </a:r>
          </a:p>
          <a:p>
            <a:pPr algn="ctr"/>
            <a:r>
              <a:rPr lang="zh-CN" altLang="en-US" sz="1400" dirty="0" smtClean="0"/>
              <a:t>片区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9" idx="3"/>
            <a:endCxn id="6" idx="1"/>
          </p:cNvCxnSpPr>
          <p:nvPr/>
        </p:nvCxnSpPr>
        <p:spPr>
          <a:xfrm rot="16200000" flipH="1">
            <a:off x="1857356" y="2285992"/>
            <a:ext cx="1214446" cy="1785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3"/>
            <a:endCxn id="6" idx="1"/>
          </p:cNvCxnSpPr>
          <p:nvPr/>
        </p:nvCxnSpPr>
        <p:spPr>
          <a:xfrm rot="5400000">
            <a:off x="2750331" y="3178967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  <a:endCxn id="6" idx="1"/>
          </p:cNvCxnSpPr>
          <p:nvPr/>
        </p:nvCxnSpPr>
        <p:spPr>
          <a:xfrm rot="5400000">
            <a:off x="3607587" y="2321711"/>
            <a:ext cx="1214446" cy="1714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流程图: 卡片 12"/>
          <p:cNvSpPr/>
          <p:nvPr/>
        </p:nvSpPr>
        <p:spPr>
          <a:xfrm>
            <a:off x="2500298" y="5929330"/>
            <a:ext cx="1714512" cy="571504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3"/>
            <a:endCxn id="13" idx="0"/>
          </p:cNvCxnSpPr>
          <p:nvPr/>
        </p:nvCxnSpPr>
        <p:spPr>
          <a:xfrm rot="5400000">
            <a:off x="2750331" y="5322107"/>
            <a:ext cx="12144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流程图: 磁盘 14"/>
          <p:cNvSpPr/>
          <p:nvPr/>
        </p:nvSpPr>
        <p:spPr>
          <a:xfrm>
            <a:off x="5786446" y="1643050"/>
            <a:ext cx="857256" cy="92869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配置服务器</a:t>
            </a:r>
            <a:endParaRPr lang="zh-CN" altLang="en-US" sz="1050" dirty="0"/>
          </a:p>
        </p:txBody>
      </p:sp>
      <p:sp>
        <p:nvSpPr>
          <p:cNvPr id="16" name="流程图: 磁盘 15"/>
          <p:cNvSpPr/>
          <p:nvPr/>
        </p:nvSpPr>
        <p:spPr>
          <a:xfrm>
            <a:off x="6929454" y="1643050"/>
            <a:ext cx="857256" cy="92869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配置服务器</a:t>
            </a:r>
            <a:endParaRPr lang="zh-CN" altLang="en-US" sz="1050" dirty="0"/>
          </a:p>
        </p:txBody>
      </p:sp>
      <p:cxnSp>
        <p:nvCxnSpPr>
          <p:cNvPr id="18" name="直接箭头连接符 17"/>
          <p:cNvCxnSpPr>
            <a:stCxn id="15" idx="3"/>
            <a:endCxn id="6" idx="1"/>
          </p:cNvCxnSpPr>
          <p:nvPr/>
        </p:nvCxnSpPr>
        <p:spPr>
          <a:xfrm rot="5400000">
            <a:off x="4179091" y="1750207"/>
            <a:ext cx="1214446" cy="2857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3"/>
            <a:endCxn id="6" idx="1"/>
          </p:cNvCxnSpPr>
          <p:nvPr/>
        </p:nvCxnSpPr>
        <p:spPr>
          <a:xfrm rot="5400000">
            <a:off x="4750595" y="1178703"/>
            <a:ext cx="1214446" cy="4000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772309" y="21429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分片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8.</a:t>
            </a:r>
            <a:r>
              <a:rPr lang="zh-CN" altLang="en-US" dirty="0" smtClean="0">
                <a:solidFill>
                  <a:srgbClr val="FFFF00"/>
                </a:solidFill>
              </a:rPr>
              <a:t>分片与副本集一起使用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14546" y="3143248"/>
            <a:ext cx="4357718" cy="3357586"/>
            <a:chOff x="2214546" y="3143248"/>
            <a:chExt cx="4357718" cy="3357586"/>
          </a:xfrm>
        </p:grpSpPr>
        <p:sp>
          <p:nvSpPr>
            <p:cNvPr id="6" name="流程图: 磁盘 5"/>
            <p:cNvSpPr/>
            <p:nvPr/>
          </p:nvSpPr>
          <p:spPr>
            <a:xfrm>
              <a:off x="4000496" y="4572008"/>
              <a:ext cx="857256" cy="928694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路由</a:t>
              </a:r>
              <a:endParaRPr lang="zh-CN" altLang="en-US" dirty="0"/>
            </a:p>
          </p:txBody>
        </p:sp>
        <p:sp>
          <p:nvSpPr>
            <p:cNvPr id="7" name="流程图: 磁盘 6"/>
            <p:cNvSpPr/>
            <p:nvPr/>
          </p:nvSpPr>
          <p:spPr>
            <a:xfrm>
              <a:off x="5715008" y="3143248"/>
              <a:ext cx="857256" cy="92869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/>
                <a:t>配置服务器</a:t>
              </a:r>
              <a:endParaRPr lang="zh-CN" altLang="en-US" sz="1050" dirty="0"/>
            </a:p>
          </p:txBody>
        </p:sp>
        <p:sp>
          <p:nvSpPr>
            <p:cNvPr id="8" name="流程图: 磁盘 7"/>
            <p:cNvSpPr/>
            <p:nvPr/>
          </p:nvSpPr>
          <p:spPr>
            <a:xfrm>
              <a:off x="4000496" y="3143248"/>
              <a:ext cx="857256" cy="92869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Shard02</a:t>
              </a:r>
            </a:p>
            <a:p>
              <a:pPr algn="ctr"/>
              <a:r>
                <a:rPr lang="zh-CN" altLang="en-US" sz="1400" dirty="0" smtClean="0"/>
                <a:t>片区</a:t>
              </a:r>
              <a:endParaRPr lang="zh-CN" altLang="en-US" sz="1400" dirty="0"/>
            </a:p>
          </p:txBody>
        </p:sp>
        <p:sp>
          <p:nvSpPr>
            <p:cNvPr id="9" name="流程图: 磁盘 8"/>
            <p:cNvSpPr/>
            <p:nvPr/>
          </p:nvSpPr>
          <p:spPr>
            <a:xfrm>
              <a:off x="2214546" y="3143248"/>
              <a:ext cx="857256" cy="92869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Shard01</a:t>
              </a:r>
            </a:p>
            <a:p>
              <a:pPr algn="ctr"/>
              <a:r>
                <a:rPr lang="zh-CN" altLang="en-US" sz="1400" dirty="0" smtClean="0"/>
                <a:t>片区</a:t>
              </a:r>
              <a:endParaRPr lang="zh-CN" altLang="en-US" sz="1400" dirty="0"/>
            </a:p>
          </p:txBody>
        </p:sp>
        <p:cxnSp>
          <p:nvCxnSpPr>
            <p:cNvPr id="10" name="直接箭头连接符 9"/>
            <p:cNvCxnSpPr>
              <a:stCxn id="9" idx="3"/>
              <a:endCxn id="6" idx="1"/>
            </p:cNvCxnSpPr>
            <p:nvPr/>
          </p:nvCxnSpPr>
          <p:spPr>
            <a:xfrm rot="16200000" flipH="1">
              <a:off x="3286116" y="3429000"/>
              <a:ext cx="500066" cy="1785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3"/>
              <a:endCxn id="6" idx="1"/>
            </p:cNvCxnSpPr>
            <p:nvPr/>
          </p:nvCxnSpPr>
          <p:spPr>
            <a:xfrm rot="5400000">
              <a:off x="4179091" y="4321975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3"/>
              <a:endCxn id="6" idx="1"/>
            </p:cNvCxnSpPr>
            <p:nvPr/>
          </p:nvCxnSpPr>
          <p:spPr>
            <a:xfrm rot="5400000">
              <a:off x="5036347" y="3464719"/>
              <a:ext cx="500066" cy="17145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图: 卡片 12"/>
            <p:cNvSpPr/>
            <p:nvPr/>
          </p:nvSpPr>
          <p:spPr>
            <a:xfrm>
              <a:off x="3571868" y="5929330"/>
              <a:ext cx="1714512" cy="571504"/>
            </a:xfrm>
            <a:prstGeom prst="flowChartPunchedCar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用户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>
              <a:stCxn id="6" idx="3"/>
              <a:endCxn id="13" idx="0"/>
            </p:cNvCxnSpPr>
            <p:nvPr/>
          </p:nvCxnSpPr>
          <p:spPr>
            <a:xfrm rot="5400000">
              <a:off x="4214810" y="5715016"/>
              <a:ext cx="428628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流程图: 磁盘 19"/>
          <p:cNvSpPr/>
          <p:nvPr/>
        </p:nvSpPr>
        <p:spPr>
          <a:xfrm>
            <a:off x="2857488" y="1500174"/>
            <a:ext cx="857256" cy="92869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副本集</a:t>
            </a:r>
            <a:endParaRPr lang="zh-CN" altLang="en-US" sz="1400" dirty="0"/>
          </a:p>
        </p:txBody>
      </p:sp>
      <p:sp>
        <p:nvSpPr>
          <p:cNvPr id="21" name="流程图: 磁盘 20"/>
          <p:cNvSpPr/>
          <p:nvPr/>
        </p:nvSpPr>
        <p:spPr>
          <a:xfrm>
            <a:off x="3009888" y="1652574"/>
            <a:ext cx="857256" cy="92869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副本集</a:t>
            </a:r>
            <a:endParaRPr lang="zh-CN" altLang="en-US" sz="1400" dirty="0"/>
          </a:p>
        </p:txBody>
      </p:sp>
      <p:sp>
        <p:nvSpPr>
          <p:cNvPr id="22" name="流程图: 磁盘 21"/>
          <p:cNvSpPr/>
          <p:nvPr/>
        </p:nvSpPr>
        <p:spPr>
          <a:xfrm>
            <a:off x="3162288" y="1804974"/>
            <a:ext cx="857256" cy="92869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副本集</a:t>
            </a:r>
            <a:endParaRPr lang="zh-CN" altLang="en-US" sz="1400" dirty="0"/>
          </a:p>
        </p:txBody>
      </p:sp>
      <p:cxnSp>
        <p:nvCxnSpPr>
          <p:cNvPr id="24" name="直接连接符 23"/>
          <p:cNvCxnSpPr>
            <a:stCxn id="22" idx="3"/>
            <a:endCxn id="9" idx="1"/>
          </p:cNvCxnSpPr>
          <p:nvPr/>
        </p:nvCxnSpPr>
        <p:spPr>
          <a:xfrm rot="5400000">
            <a:off x="2912255" y="2464587"/>
            <a:ext cx="409580" cy="94774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2" idx="3"/>
            <a:endCxn id="8" idx="1"/>
          </p:cNvCxnSpPr>
          <p:nvPr/>
        </p:nvCxnSpPr>
        <p:spPr>
          <a:xfrm rot="16200000" flipH="1">
            <a:off x="3805230" y="2519354"/>
            <a:ext cx="409580" cy="8382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4"/>
            <a:endCxn id="8" idx="2"/>
          </p:cNvCxnSpPr>
          <p:nvPr/>
        </p:nvCxnSpPr>
        <p:spPr>
          <a:xfrm>
            <a:off x="3071802" y="3607595"/>
            <a:ext cx="928694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304</Words>
  <Application>Microsoft Office PowerPoint</Application>
  <PresentationFormat>全屏显示(4:3)</PresentationFormat>
  <Paragraphs>116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yunfengcheng</dc:creator>
  <cp:lastModifiedBy>yunfengcheng</cp:lastModifiedBy>
  <cp:revision>2425</cp:revision>
  <dcterms:created xsi:type="dcterms:W3CDTF">2012-07-18T09:22:35Z</dcterms:created>
  <dcterms:modified xsi:type="dcterms:W3CDTF">2012-08-18T04:06:52Z</dcterms:modified>
</cp:coreProperties>
</file>