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0DFA1-1B80-4E67-A7FA-577D4533D94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5E1427C7-B9F8-419E-AA2C-E79587EEAA7A}">
      <dgm:prSet phldrT="[文本]"/>
      <dgm:spPr/>
      <dgm:t>
        <a:bodyPr/>
        <a:lstStyle/>
        <a:p>
          <a:r>
            <a:rPr lang="zh-CN" altLang="en-US" dirty="0" smtClean="0"/>
            <a:t>索引详讲</a:t>
          </a:r>
          <a:endParaRPr lang="zh-CN" altLang="en-US" dirty="0"/>
        </a:p>
      </dgm:t>
    </dgm:pt>
    <dgm:pt modelId="{F4AE3B22-7484-4979-90BD-F83B48CA59B0}" type="parTrans" cxnId="{3ABD3CC4-217F-4CBB-AB56-FDB9389A508A}">
      <dgm:prSet/>
      <dgm:spPr/>
      <dgm:t>
        <a:bodyPr/>
        <a:lstStyle/>
        <a:p>
          <a:endParaRPr lang="zh-CN" altLang="en-US"/>
        </a:p>
      </dgm:t>
    </dgm:pt>
    <dgm:pt modelId="{92E16A15-3631-4CC7-8A92-1DB2F2CB942D}" type="sibTrans" cxnId="{3ABD3CC4-217F-4CBB-AB56-FDB9389A508A}">
      <dgm:prSet/>
      <dgm:spPr/>
      <dgm:t>
        <a:bodyPr/>
        <a:lstStyle/>
        <a:p>
          <a:endParaRPr lang="zh-CN" altLang="en-US"/>
        </a:p>
      </dgm:t>
    </dgm:pt>
    <dgm:pt modelId="{94B3EDFF-490F-43DF-9A62-41382DAF9D98}">
      <dgm:prSet phldrT="[文本]"/>
      <dgm:spPr/>
      <dgm:t>
        <a:bodyPr/>
        <a:lstStyle/>
        <a:p>
          <a:r>
            <a:rPr lang="zh-CN" altLang="en-US" dirty="0" smtClean="0"/>
            <a:t>索引管理</a:t>
          </a:r>
          <a:endParaRPr lang="zh-CN" altLang="en-US" dirty="0"/>
        </a:p>
      </dgm:t>
    </dgm:pt>
    <dgm:pt modelId="{B007AC62-A587-4F6D-A61D-E3BAC71AE3B7}" type="parTrans" cxnId="{74AED4F1-29EF-40D1-982A-C272972C4D3A}">
      <dgm:prSet/>
      <dgm:spPr/>
      <dgm:t>
        <a:bodyPr/>
        <a:lstStyle/>
        <a:p>
          <a:endParaRPr lang="zh-CN" altLang="en-US"/>
        </a:p>
      </dgm:t>
    </dgm:pt>
    <dgm:pt modelId="{31FD6492-A2E2-4832-857E-40EFFFDDDCE2}" type="sibTrans" cxnId="{74AED4F1-29EF-40D1-982A-C272972C4D3A}">
      <dgm:prSet/>
      <dgm:spPr/>
      <dgm:t>
        <a:bodyPr/>
        <a:lstStyle/>
        <a:p>
          <a:endParaRPr lang="zh-CN" altLang="en-US"/>
        </a:p>
      </dgm:t>
    </dgm:pt>
    <dgm:pt modelId="{CAF34F4D-6CF4-47D0-87B8-30348ED5C9FF}">
      <dgm:prSet phldrT="[文本]"/>
      <dgm:spPr/>
      <dgm:t>
        <a:bodyPr/>
        <a:lstStyle/>
        <a:p>
          <a:r>
            <a:rPr lang="zh-CN" altLang="en-US" dirty="0" smtClean="0"/>
            <a:t>空间索引</a:t>
          </a:r>
          <a:endParaRPr lang="zh-CN" altLang="en-US" dirty="0"/>
        </a:p>
      </dgm:t>
    </dgm:pt>
    <dgm:pt modelId="{AFE832AE-EA8E-4B43-84CC-882A19CBAA1E}" type="parTrans" cxnId="{BBC91707-8512-4646-B700-0C3CB99F948B}">
      <dgm:prSet/>
      <dgm:spPr/>
      <dgm:t>
        <a:bodyPr/>
        <a:lstStyle/>
        <a:p>
          <a:endParaRPr lang="zh-CN" altLang="en-US"/>
        </a:p>
      </dgm:t>
    </dgm:pt>
    <dgm:pt modelId="{B02C4141-1E70-4505-B874-E438199076DC}" type="sibTrans" cxnId="{BBC91707-8512-4646-B700-0C3CB99F948B}">
      <dgm:prSet/>
      <dgm:spPr/>
      <dgm:t>
        <a:bodyPr/>
        <a:lstStyle/>
        <a:p>
          <a:endParaRPr lang="zh-CN" altLang="en-US"/>
        </a:p>
      </dgm:t>
    </dgm:pt>
    <dgm:pt modelId="{F4781700-3520-45A3-97C0-09241FEC659F}" type="pres">
      <dgm:prSet presAssocID="{0540DFA1-1B80-4E67-A7FA-577D4533D9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DA771F-B788-4C30-8762-2E8EE1ADDCEE}" type="pres">
      <dgm:prSet presAssocID="{5E1427C7-B9F8-419E-AA2C-E79587EEAA7A}" presName="parentLin" presStyleCnt="0"/>
      <dgm:spPr/>
    </dgm:pt>
    <dgm:pt modelId="{C971FD80-F3C1-4A0D-B8C3-FBA4B7228129}" type="pres">
      <dgm:prSet presAssocID="{5E1427C7-B9F8-419E-AA2C-E79587EEAA7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881EE31-A3B9-4B0F-A1E2-5B8E2351E8E7}" type="pres">
      <dgm:prSet presAssocID="{5E1427C7-B9F8-419E-AA2C-E79587EEAA7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B7D6FA-83AF-4971-8FAC-136CF9F0DAD3}" type="pres">
      <dgm:prSet presAssocID="{5E1427C7-B9F8-419E-AA2C-E79587EEAA7A}" presName="negativeSpace" presStyleCnt="0"/>
      <dgm:spPr/>
    </dgm:pt>
    <dgm:pt modelId="{48948441-BC89-4B59-90DE-CE8A53378A1D}" type="pres">
      <dgm:prSet presAssocID="{5E1427C7-B9F8-419E-AA2C-E79587EEAA7A}" presName="childText" presStyleLbl="conFgAcc1" presStyleIdx="0" presStyleCnt="3">
        <dgm:presLayoutVars>
          <dgm:bulletEnabled val="1"/>
        </dgm:presLayoutVars>
      </dgm:prSet>
      <dgm:spPr/>
    </dgm:pt>
    <dgm:pt modelId="{3D742870-0906-419A-9E45-5665B245C09A}" type="pres">
      <dgm:prSet presAssocID="{92E16A15-3631-4CC7-8A92-1DB2F2CB942D}" presName="spaceBetweenRectangles" presStyleCnt="0"/>
      <dgm:spPr/>
    </dgm:pt>
    <dgm:pt modelId="{601EE2C1-D21D-4C8C-8C65-F6817E9F5BCC}" type="pres">
      <dgm:prSet presAssocID="{94B3EDFF-490F-43DF-9A62-41382DAF9D98}" presName="parentLin" presStyleCnt="0"/>
      <dgm:spPr/>
    </dgm:pt>
    <dgm:pt modelId="{8DC737AE-B647-478D-84E2-77F5D696D8A0}" type="pres">
      <dgm:prSet presAssocID="{94B3EDFF-490F-43DF-9A62-41382DAF9D98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03A4F48-EC2E-4B79-ACF6-B9D1E514690E}" type="pres">
      <dgm:prSet presAssocID="{94B3EDFF-490F-43DF-9A62-41382DAF9D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9DC94-A5B4-47E6-AB52-B95A716B14D8}" type="pres">
      <dgm:prSet presAssocID="{94B3EDFF-490F-43DF-9A62-41382DAF9D98}" presName="negativeSpace" presStyleCnt="0"/>
      <dgm:spPr/>
    </dgm:pt>
    <dgm:pt modelId="{6206BEB0-DBFA-4CAE-A3B3-9609E9EEA00E}" type="pres">
      <dgm:prSet presAssocID="{94B3EDFF-490F-43DF-9A62-41382DAF9D98}" presName="childText" presStyleLbl="conFgAcc1" presStyleIdx="1" presStyleCnt="3">
        <dgm:presLayoutVars>
          <dgm:bulletEnabled val="1"/>
        </dgm:presLayoutVars>
      </dgm:prSet>
      <dgm:spPr/>
    </dgm:pt>
    <dgm:pt modelId="{C5BBF4BA-F48E-48F8-9CB8-1FCDCDE015B8}" type="pres">
      <dgm:prSet presAssocID="{31FD6492-A2E2-4832-857E-40EFFFDDDCE2}" presName="spaceBetweenRectangles" presStyleCnt="0"/>
      <dgm:spPr/>
    </dgm:pt>
    <dgm:pt modelId="{BB0BE1D8-8C21-4603-85E5-5E4EF0535D93}" type="pres">
      <dgm:prSet presAssocID="{CAF34F4D-6CF4-47D0-87B8-30348ED5C9FF}" presName="parentLin" presStyleCnt="0"/>
      <dgm:spPr/>
    </dgm:pt>
    <dgm:pt modelId="{CC7A55F6-A383-4504-BF9C-3DD7BFC7083B}" type="pres">
      <dgm:prSet presAssocID="{CAF34F4D-6CF4-47D0-87B8-30348ED5C9F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6EB4D87-85AA-4CA1-A0D4-E7C61676419A}" type="pres">
      <dgm:prSet presAssocID="{CAF34F4D-6CF4-47D0-87B8-30348ED5C9F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861ADC-F973-48F7-9AC8-E4C8BEBB566D}" type="pres">
      <dgm:prSet presAssocID="{CAF34F4D-6CF4-47D0-87B8-30348ED5C9FF}" presName="negativeSpace" presStyleCnt="0"/>
      <dgm:spPr/>
    </dgm:pt>
    <dgm:pt modelId="{2381DFB7-0AAD-42A1-87B9-C539C41AAE7E}" type="pres">
      <dgm:prSet presAssocID="{CAF34F4D-6CF4-47D0-87B8-30348ED5C9F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AF8525-6E6E-40A0-9A02-B76B5EF9C506}" type="presOf" srcId="{5E1427C7-B9F8-419E-AA2C-E79587EEAA7A}" destId="{C971FD80-F3C1-4A0D-B8C3-FBA4B7228129}" srcOrd="0" destOrd="0" presId="urn:microsoft.com/office/officeart/2005/8/layout/list1"/>
    <dgm:cxn modelId="{BBC91707-8512-4646-B700-0C3CB99F948B}" srcId="{0540DFA1-1B80-4E67-A7FA-577D4533D944}" destId="{CAF34F4D-6CF4-47D0-87B8-30348ED5C9FF}" srcOrd="2" destOrd="0" parTransId="{AFE832AE-EA8E-4B43-84CC-882A19CBAA1E}" sibTransId="{B02C4141-1E70-4505-B874-E438199076DC}"/>
    <dgm:cxn modelId="{3ABD3CC4-217F-4CBB-AB56-FDB9389A508A}" srcId="{0540DFA1-1B80-4E67-A7FA-577D4533D944}" destId="{5E1427C7-B9F8-419E-AA2C-E79587EEAA7A}" srcOrd="0" destOrd="0" parTransId="{F4AE3B22-7484-4979-90BD-F83B48CA59B0}" sibTransId="{92E16A15-3631-4CC7-8A92-1DB2F2CB942D}"/>
    <dgm:cxn modelId="{A780228F-0320-493F-9CCA-5BE3AE1C8EF6}" type="presOf" srcId="{94B3EDFF-490F-43DF-9A62-41382DAF9D98}" destId="{8DC737AE-B647-478D-84E2-77F5D696D8A0}" srcOrd="0" destOrd="0" presId="urn:microsoft.com/office/officeart/2005/8/layout/list1"/>
    <dgm:cxn modelId="{74AED4F1-29EF-40D1-982A-C272972C4D3A}" srcId="{0540DFA1-1B80-4E67-A7FA-577D4533D944}" destId="{94B3EDFF-490F-43DF-9A62-41382DAF9D98}" srcOrd="1" destOrd="0" parTransId="{B007AC62-A587-4F6D-A61D-E3BAC71AE3B7}" sibTransId="{31FD6492-A2E2-4832-857E-40EFFFDDDCE2}"/>
    <dgm:cxn modelId="{D88E9E5A-83AC-455A-B9EF-1271F1F25204}" type="presOf" srcId="{94B3EDFF-490F-43DF-9A62-41382DAF9D98}" destId="{003A4F48-EC2E-4B79-ACF6-B9D1E514690E}" srcOrd="1" destOrd="0" presId="urn:microsoft.com/office/officeart/2005/8/layout/list1"/>
    <dgm:cxn modelId="{0295756F-FC11-4FE2-ACD0-777E5A0C260B}" type="presOf" srcId="{CAF34F4D-6CF4-47D0-87B8-30348ED5C9FF}" destId="{66EB4D87-85AA-4CA1-A0D4-E7C61676419A}" srcOrd="1" destOrd="0" presId="urn:microsoft.com/office/officeart/2005/8/layout/list1"/>
    <dgm:cxn modelId="{AE80444A-AEDC-4EF4-8C1E-A22DA18835EE}" type="presOf" srcId="{5E1427C7-B9F8-419E-AA2C-E79587EEAA7A}" destId="{9881EE31-A3B9-4B0F-A1E2-5B8E2351E8E7}" srcOrd="1" destOrd="0" presId="urn:microsoft.com/office/officeart/2005/8/layout/list1"/>
    <dgm:cxn modelId="{6F1D615D-843D-4ADC-8BC8-8A0BC8405B65}" type="presOf" srcId="{0540DFA1-1B80-4E67-A7FA-577D4533D944}" destId="{F4781700-3520-45A3-97C0-09241FEC659F}" srcOrd="0" destOrd="0" presId="urn:microsoft.com/office/officeart/2005/8/layout/list1"/>
    <dgm:cxn modelId="{D9353E4E-E4D8-481E-86AB-AB8BE9DAAF2C}" type="presOf" srcId="{CAF34F4D-6CF4-47D0-87B8-30348ED5C9FF}" destId="{CC7A55F6-A383-4504-BF9C-3DD7BFC7083B}" srcOrd="0" destOrd="0" presId="urn:microsoft.com/office/officeart/2005/8/layout/list1"/>
    <dgm:cxn modelId="{22750D06-F950-4D07-9C01-224CEB141246}" type="presParOf" srcId="{F4781700-3520-45A3-97C0-09241FEC659F}" destId="{2FDA771F-B788-4C30-8762-2E8EE1ADDCEE}" srcOrd="0" destOrd="0" presId="urn:microsoft.com/office/officeart/2005/8/layout/list1"/>
    <dgm:cxn modelId="{8BB6F5B5-6DB4-4160-A751-4840519441C1}" type="presParOf" srcId="{2FDA771F-B788-4C30-8762-2E8EE1ADDCEE}" destId="{C971FD80-F3C1-4A0D-B8C3-FBA4B7228129}" srcOrd="0" destOrd="0" presId="urn:microsoft.com/office/officeart/2005/8/layout/list1"/>
    <dgm:cxn modelId="{3035ED2B-C9F2-49B1-B825-B4153D9DDB93}" type="presParOf" srcId="{2FDA771F-B788-4C30-8762-2E8EE1ADDCEE}" destId="{9881EE31-A3B9-4B0F-A1E2-5B8E2351E8E7}" srcOrd="1" destOrd="0" presId="urn:microsoft.com/office/officeart/2005/8/layout/list1"/>
    <dgm:cxn modelId="{A001FB42-817E-4741-A823-D6560701CEA0}" type="presParOf" srcId="{F4781700-3520-45A3-97C0-09241FEC659F}" destId="{4EB7D6FA-83AF-4971-8FAC-136CF9F0DAD3}" srcOrd="1" destOrd="0" presId="urn:microsoft.com/office/officeart/2005/8/layout/list1"/>
    <dgm:cxn modelId="{14B29EB7-A84F-4C7B-B4A0-CF06E265781F}" type="presParOf" srcId="{F4781700-3520-45A3-97C0-09241FEC659F}" destId="{48948441-BC89-4B59-90DE-CE8A53378A1D}" srcOrd="2" destOrd="0" presId="urn:microsoft.com/office/officeart/2005/8/layout/list1"/>
    <dgm:cxn modelId="{82EE133F-3EA4-4918-A753-E62CBA1D0594}" type="presParOf" srcId="{F4781700-3520-45A3-97C0-09241FEC659F}" destId="{3D742870-0906-419A-9E45-5665B245C09A}" srcOrd="3" destOrd="0" presId="urn:microsoft.com/office/officeart/2005/8/layout/list1"/>
    <dgm:cxn modelId="{1C39A85F-7EFE-4DB1-9073-25721B49FA81}" type="presParOf" srcId="{F4781700-3520-45A3-97C0-09241FEC659F}" destId="{601EE2C1-D21D-4C8C-8C65-F6817E9F5BCC}" srcOrd="4" destOrd="0" presId="urn:microsoft.com/office/officeart/2005/8/layout/list1"/>
    <dgm:cxn modelId="{22A20F5B-D8DB-4BF7-A99B-2A9638E52464}" type="presParOf" srcId="{601EE2C1-D21D-4C8C-8C65-F6817E9F5BCC}" destId="{8DC737AE-B647-478D-84E2-77F5D696D8A0}" srcOrd="0" destOrd="0" presId="urn:microsoft.com/office/officeart/2005/8/layout/list1"/>
    <dgm:cxn modelId="{3FBF9D2D-A5FE-4DF3-8892-32EBC8DCC2AA}" type="presParOf" srcId="{601EE2C1-D21D-4C8C-8C65-F6817E9F5BCC}" destId="{003A4F48-EC2E-4B79-ACF6-B9D1E514690E}" srcOrd="1" destOrd="0" presId="urn:microsoft.com/office/officeart/2005/8/layout/list1"/>
    <dgm:cxn modelId="{367B857D-7671-4B8B-A287-B3ACE887B631}" type="presParOf" srcId="{F4781700-3520-45A3-97C0-09241FEC659F}" destId="{F489DC94-A5B4-47E6-AB52-B95A716B14D8}" srcOrd="5" destOrd="0" presId="urn:microsoft.com/office/officeart/2005/8/layout/list1"/>
    <dgm:cxn modelId="{AE1934BF-585A-4D50-81EF-7A1CF1248D7C}" type="presParOf" srcId="{F4781700-3520-45A3-97C0-09241FEC659F}" destId="{6206BEB0-DBFA-4CAE-A3B3-9609E9EEA00E}" srcOrd="6" destOrd="0" presId="urn:microsoft.com/office/officeart/2005/8/layout/list1"/>
    <dgm:cxn modelId="{756EF25B-86DC-4461-91DC-EDB4D750A62F}" type="presParOf" srcId="{F4781700-3520-45A3-97C0-09241FEC659F}" destId="{C5BBF4BA-F48E-48F8-9CB8-1FCDCDE015B8}" srcOrd="7" destOrd="0" presId="urn:microsoft.com/office/officeart/2005/8/layout/list1"/>
    <dgm:cxn modelId="{F2C0407A-67F9-43F6-AC94-C248B27065D4}" type="presParOf" srcId="{F4781700-3520-45A3-97C0-09241FEC659F}" destId="{BB0BE1D8-8C21-4603-85E5-5E4EF0535D93}" srcOrd="8" destOrd="0" presId="urn:microsoft.com/office/officeart/2005/8/layout/list1"/>
    <dgm:cxn modelId="{47EF12D1-D43C-4E64-B6F0-E5EA100066D8}" type="presParOf" srcId="{BB0BE1D8-8C21-4603-85E5-5E4EF0535D93}" destId="{CC7A55F6-A383-4504-BF9C-3DD7BFC7083B}" srcOrd="0" destOrd="0" presId="urn:microsoft.com/office/officeart/2005/8/layout/list1"/>
    <dgm:cxn modelId="{A36BA9EB-47CD-40B1-BAC7-22547006BEA4}" type="presParOf" srcId="{BB0BE1D8-8C21-4603-85E5-5E4EF0535D93}" destId="{66EB4D87-85AA-4CA1-A0D4-E7C61676419A}" srcOrd="1" destOrd="0" presId="urn:microsoft.com/office/officeart/2005/8/layout/list1"/>
    <dgm:cxn modelId="{EB87D494-6D8A-4CEE-9935-5945B22ECAFB}" type="presParOf" srcId="{F4781700-3520-45A3-97C0-09241FEC659F}" destId="{68861ADC-F973-48F7-9AC8-E4C8BEBB566D}" srcOrd="9" destOrd="0" presId="urn:microsoft.com/office/officeart/2005/8/layout/list1"/>
    <dgm:cxn modelId="{713E383E-7BA1-4957-ABF2-C6823F1B37D9}" type="presParOf" srcId="{F4781700-3520-45A3-97C0-09241FEC659F}" destId="{2381DFB7-0AAD-42A1-87B9-C539C41AAE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948441-BC89-4B59-90DE-CE8A53378A1D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1EE31-A3B9-4B0F-A1E2-5B8E2351E8E7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索引详讲</a:t>
          </a:r>
          <a:endParaRPr lang="zh-CN" altLang="en-US" sz="3100" kern="1200" dirty="0"/>
        </a:p>
      </dsp:txBody>
      <dsp:txXfrm>
        <a:off x="304800" y="6459"/>
        <a:ext cx="4267200" cy="915120"/>
      </dsp:txXfrm>
    </dsp:sp>
    <dsp:sp modelId="{6206BEB0-DBFA-4CAE-A3B3-9609E9EEA00E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A4F48-EC2E-4B79-ACF6-B9D1E514690E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索引管理</a:t>
          </a:r>
          <a:endParaRPr lang="zh-CN" altLang="en-US" sz="3100" kern="1200" dirty="0"/>
        </a:p>
      </dsp:txBody>
      <dsp:txXfrm>
        <a:off x="304800" y="1412619"/>
        <a:ext cx="4267200" cy="915120"/>
      </dsp:txXfrm>
    </dsp:sp>
    <dsp:sp modelId="{2381DFB7-0AAD-42A1-87B9-C539C41AAE7E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B4D87-85AA-4CA1-A0D4-E7C61676419A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空间索引</a:t>
          </a:r>
          <a:endParaRPr lang="zh-CN" altLang="en-US" sz="3100" kern="1200" dirty="0"/>
        </a:p>
      </dsp:txBody>
      <dsp:txXfrm>
        <a:off x="304800" y="2818780"/>
        <a:ext cx="4267200" cy="915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1842A-CECF-4263-A5A1-C8B80B6CD044}" type="datetimeFigureOut">
              <a:rPr lang="zh-CN" altLang="en-US" smtClean="0"/>
              <a:pPr/>
              <a:t>2012/8/9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CD067-C2C6-4230-B0C5-C9129A1D28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D067-C2C6-4230-B0C5-C9129A1D28D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D067-C2C6-4230-B0C5-C9129A1D28D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graphicFrame>
        <p:nvGraphicFramePr>
          <p:cNvPr id="9" name="图示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286644" y="2142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索引详讲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6323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创建简单索引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</a:rPr>
              <a:t>数据准备</a:t>
            </a:r>
            <a:r>
              <a:rPr lang="en-US" altLang="zh-CN" dirty="0" smtClean="0">
                <a:solidFill>
                  <a:schemeClr val="bg1"/>
                </a:solidFill>
              </a:rPr>
              <a:t>index.js</a:t>
            </a:r>
          </a:p>
          <a:p>
            <a:pPr marL="342900" indent="-342900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      1.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先检验一下查询性能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var start = new Date()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db.books.find({number:65871})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var end = new Date()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end - start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为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number 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创建索引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   </a:t>
            </a:r>
            <a:r>
              <a:rPr lang="en-US" altLang="zh-CN" dirty="0" smtClean="0">
                <a:solidFill>
                  <a:srgbClr val="FFFF00"/>
                </a:solidFill>
              </a:rPr>
              <a:t>db.books.ensureIndex({number:1})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再执行第一部的代码可以看出有数量级的性能提升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索引使用需要注意的地方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en-US" altLang="zh-CN" dirty="0" smtClean="0">
                <a:solidFill>
                  <a:srgbClr val="FFFF00"/>
                </a:solidFill>
              </a:rPr>
              <a:t>1.</a:t>
            </a:r>
            <a:r>
              <a:rPr lang="zh-CN" altLang="en-US" dirty="0" smtClean="0">
                <a:solidFill>
                  <a:srgbClr val="FFFF00"/>
                </a:solidFill>
              </a:rPr>
              <a:t>创建索引的时候注意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是正序创建索引</a:t>
            </a:r>
            <a:r>
              <a:rPr lang="en-US" altLang="zh-CN" dirty="0" smtClean="0">
                <a:solidFill>
                  <a:srgbClr val="FFFF00"/>
                </a:solidFill>
              </a:rPr>
              <a:t>-1</a:t>
            </a:r>
            <a:r>
              <a:rPr lang="zh-CN" altLang="en-US" dirty="0" smtClean="0">
                <a:solidFill>
                  <a:srgbClr val="FFFF00"/>
                </a:solidFill>
              </a:rPr>
              <a:t>是倒序创建索引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2.</a:t>
            </a:r>
            <a:r>
              <a:rPr lang="zh-CN" altLang="en-US" dirty="0" smtClean="0">
                <a:solidFill>
                  <a:srgbClr val="FFFF00"/>
                </a:solidFill>
              </a:rPr>
              <a:t>索引的创建在提高查询性能的同事会影响插入的性能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</a:t>
            </a:r>
            <a:r>
              <a:rPr lang="zh-CN" altLang="en-US" dirty="0" smtClean="0">
                <a:solidFill>
                  <a:srgbClr val="FFFF00"/>
                </a:solidFill>
              </a:rPr>
              <a:t>对于经常查询少插入的文档可以考虑用索引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3.</a:t>
            </a:r>
            <a:r>
              <a:rPr lang="zh-CN" altLang="en-US" dirty="0" smtClean="0">
                <a:solidFill>
                  <a:srgbClr val="FFFF00"/>
                </a:solidFill>
              </a:rPr>
              <a:t>符合索引要注意索引的先后顺序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4.</a:t>
            </a:r>
            <a:r>
              <a:rPr lang="zh-CN" altLang="en-US" dirty="0" smtClean="0">
                <a:solidFill>
                  <a:srgbClr val="FFFF00"/>
                </a:solidFill>
              </a:rPr>
              <a:t>每个键全建立索引不一定就能提高性能呢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 </a:t>
            </a:r>
            <a:r>
              <a:rPr lang="zh-CN" altLang="en-US" dirty="0" smtClean="0">
                <a:solidFill>
                  <a:srgbClr val="FFFF00"/>
                </a:solidFill>
              </a:rPr>
              <a:t>索引不是万能的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5.</a:t>
            </a:r>
            <a:r>
              <a:rPr lang="zh-CN" altLang="en-US" dirty="0" smtClean="0">
                <a:solidFill>
                  <a:srgbClr val="FFFF00"/>
                </a:solidFill>
              </a:rPr>
              <a:t>在做排序工作的时候如果是超大数据量也可以考虑加上索引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 </a:t>
            </a:r>
            <a:r>
              <a:rPr lang="zh-CN" altLang="en-US" dirty="0" smtClean="0">
                <a:solidFill>
                  <a:srgbClr val="FFFF00"/>
                </a:solidFill>
              </a:rPr>
              <a:t>用来提高排序的性能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286644" y="2142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索引详讲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6323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索引的名称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用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VUE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查看索引名称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3.2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创建索引同时指定索引的名字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 </a:t>
            </a:r>
            <a:r>
              <a:rPr lang="en-US" altLang="zh-CN" dirty="0" smtClean="0">
                <a:solidFill>
                  <a:srgbClr val="FFFF00"/>
                </a:solidFill>
              </a:rPr>
              <a:t>db.books.ensureIndex({name:-1},{name:”bookname”})</a:t>
            </a: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479" y="1643050"/>
            <a:ext cx="58959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5357826"/>
            <a:ext cx="14287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286644" y="2142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索引详讲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35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</a:rPr>
              <a:t>唯一索引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4.1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如何解决文档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books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不能插入重复的数值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  </a:t>
            </a:r>
            <a:r>
              <a:rPr lang="zh-CN" altLang="en-US" dirty="0" smtClean="0">
                <a:solidFill>
                  <a:srgbClr val="FFFF00"/>
                </a:solidFill>
              </a:rPr>
              <a:t>建立唯一索引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db.books.ensureIndex({name:-1},{unique:true})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</a:t>
            </a:r>
            <a:r>
              <a:rPr lang="zh-CN" altLang="en-US" dirty="0" smtClean="0">
                <a:solidFill>
                  <a:srgbClr val="FFFF00"/>
                </a:solidFill>
              </a:rPr>
              <a:t>试验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db.books .insert({name:”1book”})</a:t>
            </a: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5.</a:t>
            </a:r>
            <a:r>
              <a:rPr lang="zh-CN" altLang="en-US" dirty="0" smtClean="0">
                <a:solidFill>
                  <a:schemeClr val="bg1"/>
                </a:solidFill>
              </a:rPr>
              <a:t>踢出</a:t>
            </a:r>
            <a:r>
              <a:rPr lang="zh-CN" altLang="en-US" dirty="0" smtClean="0">
                <a:solidFill>
                  <a:schemeClr val="bg1"/>
                </a:solidFill>
              </a:rPr>
              <a:t>重复</a:t>
            </a:r>
            <a:r>
              <a:rPr lang="zh-CN" altLang="en-US" dirty="0" smtClean="0">
                <a:solidFill>
                  <a:schemeClr val="bg1"/>
                </a:solidFill>
              </a:rPr>
              <a:t>值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5.1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如果建议唯一索引之前已经有重复数值如何处理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db.books.ensureIndex({name:-1},{unique:true,dropDups:true})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6.Hint</a:t>
            </a:r>
          </a:p>
          <a:p>
            <a:pPr marL="342900" indent="-342900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    6.1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如何强制查询使用指定的索引呢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db.books.find({name:"1book",number:1}).hint({name:-1})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</a:t>
            </a:r>
            <a:r>
              <a:rPr lang="zh-CN" altLang="en-US" dirty="0" smtClean="0">
                <a:solidFill>
                  <a:srgbClr val="FFFF00"/>
                </a:solidFill>
              </a:rPr>
              <a:t>指定索引必须是已经创建了的索引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8256" y="2781298"/>
            <a:ext cx="6076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1114" y="5286388"/>
            <a:ext cx="5391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286644" y="2142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索引详讲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35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7.Expain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7.1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如何详细查看本次查询使用那个索引和查询数据的状态信息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	       </a:t>
            </a:r>
            <a:r>
              <a:rPr lang="en-US" altLang="zh-CN" dirty="0" smtClean="0">
                <a:solidFill>
                  <a:srgbClr val="FFFF00"/>
                </a:solidFill>
              </a:rPr>
              <a:t>db.books.find({name:"1book"}).explain()</a:t>
            </a: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     </a:t>
            </a:r>
            <a:r>
              <a:rPr lang="en-US" altLang="zh-CN" dirty="0" smtClean="0">
                <a:solidFill>
                  <a:srgbClr val="FFFF00"/>
                </a:solidFill>
              </a:rPr>
              <a:t>“cursor” : “BtreeCursor name_-1“ </a:t>
            </a:r>
            <a:r>
              <a:rPr lang="zh-CN" altLang="en-US" dirty="0" smtClean="0">
                <a:solidFill>
                  <a:srgbClr val="FFFF00"/>
                </a:solidFill>
              </a:rPr>
              <a:t>使用索引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  “nscanned” : 1 </a:t>
            </a:r>
            <a:r>
              <a:rPr lang="zh-CN" altLang="en-US" dirty="0" smtClean="0">
                <a:solidFill>
                  <a:srgbClr val="FFFF00"/>
                </a:solidFill>
              </a:rPr>
              <a:t>查到几个文档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  “millis” : 0 </a:t>
            </a:r>
            <a:r>
              <a:rPr lang="zh-CN" altLang="en-US" dirty="0" smtClean="0">
                <a:solidFill>
                  <a:srgbClr val="FFFF00"/>
                </a:solidFill>
              </a:rPr>
              <a:t>查询时间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是很不错的性能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000240"/>
            <a:ext cx="54387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286644" y="2142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索引管理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0783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1.system.indexes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1.1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查看数据库已经建立的索引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  db.system.indexes.find()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  db.system.namespaces.find()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后台执行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      2.1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执行创建索引的过程会暂时锁表问题如何解决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     </a:t>
            </a:r>
            <a:r>
              <a:rPr lang="zh-CN" altLang="en-US" dirty="0" smtClean="0">
                <a:solidFill>
                  <a:srgbClr val="FFFF00"/>
                </a:solidFill>
              </a:rPr>
              <a:t>为了不影响查询我们可以叫索引的创建过程在后台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     </a:t>
            </a:r>
            <a:r>
              <a:rPr lang="en-US" altLang="zh-CN" dirty="0" smtClean="0">
                <a:solidFill>
                  <a:srgbClr val="FFFF00"/>
                </a:solidFill>
              </a:rPr>
              <a:t>db.books.ensureIndex({name:-1},{background:true})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删除索引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      3.1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批量和精确删除索引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     </a:t>
            </a:r>
            <a:r>
              <a:rPr lang="en-US" altLang="zh-CN" dirty="0" smtClean="0">
                <a:solidFill>
                  <a:srgbClr val="FFFF00"/>
                </a:solidFill>
              </a:rPr>
              <a:t>db.runCommand({dropIndexes : </a:t>
            </a:r>
            <a:r>
              <a:rPr lang="en-US" altLang="zh-CN" dirty="0" smtClean="0">
                <a:solidFill>
                  <a:srgbClr val="FFFF00"/>
                </a:solidFill>
              </a:rPr>
              <a:t>”</a:t>
            </a:r>
            <a:r>
              <a:rPr lang="en-US" altLang="zh-CN" dirty="0" smtClean="0">
                <a:solidFill>
                  <a:srgbClr val="FFFF00"/>
                </a:solidFill>
              </a:rPr>
              <a:t>books</a:t>
            </a:r>
            <a:r>
              <a:rPr lang="en-US" altLang="zh-CN" dirty="0" smtClean="0">
                <a:solidFill>
                  <a:srgbClr val="FFFF00"/>
                </a:solidFill>
              </a:rPr>
              <a:t>” </a:t>
            </a:r>
            <a:r>
              <a:rPr lang="en-US" altLang="zh-CN" dirty="0" smtClean="0">
                <a:solidFill>
                  <a:srgbClr val="FFFF00"/>
                </a:solidFill>
              </a:rPr>
              <a:t>, index:”name_-1”})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      db.runCommand({dropIndexes : </a:t>
            </a:r>
            <a:r>
              <a:rPr lang="en-US" altLang="zh-CN" dirty="0" smtClean="0">
                <a:solidFill>
                  <a:srgbClr val="FFFF00"/>
                </a:solidFill>
              </a:rPr>
              <a:t>”</a:t>
            </a:r>
            <a:r>
              <a:rPr lang="en-US" altLang="zh-CN" dirty="0" smtClean="0">
                <a:solidFill>
                  <a:srgbClr val="FFFF00"/>
                </a:solidFill>
              </a:rPr>
              <a:t>books</a:t>
            </a:r>
            <a:r>
              <a:rPr lang="en-US" altLang="zh-CN" dirty="0" smtClean="0">
                <a:solidFill>
                  <a:srgbClr val="FFFF00"/>
                </a:solidFill>
              </a:rPr>
              <a:t>” </a:t>
            </a:r>
            <a:r>
              <a:rPr lang="en-US" altLang="zh-CN" dirty="0" smtClean="0">
                <a:solidFill>
                  <a:srgbClr val="FFFF00"/>
                </a:solidFill>
              </a:rPr>
              <a:t>, index:”</a:t>
            </a:r>
            <a:r>
              <a:rPr lang="zh-CN" altLang="en-US" dirty="0" smtClean="0">
                <a:solidFill>
                  <a:srgbClr val="FFFF00"/>
                </a:solidFill>
              </a:rPr>
              <a:t>*</a:t>
            </a:r>
            <a:r>
              <a:rPr lang="en-US" altLang="zh-CN" dirty="0" smtClean="0">
                <a:solidFill>
                  <a:srgbClr val="FFFF00"/>
                </a:solidFill>
              </a:rPr>
              <a:t>”})</a:t>
            </a: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286644" y="2142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空间索引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8" y="995306"/>
            <a:ext cx="9001156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1.mongoDB</a:t>
            </a:r>
            <a:r>
              <a:rPr lang="zh-CN" altLang="en-US" dirty="0" smtClean="0">
                <a:solidFill>
                  <a:schemeClr val="bg1"/>
                </a:solidFill>
              </a:rPr>
              <a:t>提供强大的空间索引可以查询出一定范围的地理坐标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看例子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 </a:t>
            </a:r>
            <a:r>
              <a:rPr lang="zh-CN" altLang="en-US" dirty="0" smtClean="0">
                <a:solidFill>
                  <a:schemeClr val="bg1"/>
                </a:solidFill>
              </a:rPr>
              <a:t>准备数据</a:t>
            </a:r>
            <a:r>
              <a:rPr lang="en-US" altLang="zh-CN" dirty="0" smtClean="0">
                <a:solidFill>
                  <a:schemeClr val="bg1"/>
                </a:solidFill>
              </a:rPr>
              <a:t>map.json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88" y="1728811"/>
            <a:ext cx="90392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286644" y="2142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空间索引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286808" cy="535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查询出距离点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(70,180)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最近的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个点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</a:t>
            </a:r>
            <a:r>
              <a:rPr lang="zh-CN" altLang="en-US" dirty="0" smtClean="0">
                <a:solidFill>
                  <a:srgbClr val="FFFF00"/>
                </a:solidFill>
              </a:rPr>
              <a:t>添加</a:t>
            </a:r>
            <a:r>
              <a:rPr lang="en-US" altLang="zh-CN" dirty="0" smtClean="0">
                <a:solidFill>
                  <a:srgbClr val="FFFF00"/>
                </a:solidFill>
              </a:rPr>
              <a:t>2D</a:t>
            </a:r>
            <a:r>
              <a:rPr lang="zh-CN" altLang="en-US" dirty="0" smtClean="0">
                <a:solidFill>
                  <a:srgbClr val="FFFF00"/>
                </a:solidFill>
              </a:rPr>
              <a:t>索引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db.map.ensureIndex({"gis":"2d"},{min:-1,max:201})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</a:t>
            </a:r>
            <a:r>
              <a:rPr lang="zh-CN" altLang="en-US" dirty="0" smtClean="0">
                <a:solidFill>
                  <a:srgbClr val="FFFF00"/>
                </a:solidFill>
              </a:rPr>
              <a:t>默认会建立一个</a:t>
            </a:r>
            <a:r>
              <a:rPr lang="en-US" altLang="zh-CN" dirty="0" smtClean="0">
                <a:solidFill>
                  <a:srgbClr val="FFFF00"/>
                </a:solidFill>
              </a:rPr>
              <a:t>[-180,180]</a:t>
            </a:r>
            <a:r>
              <a:rPr lang="zh-CN" altLang="en-US" dirty="0" smtClean="0">
                <a:solidFill>
                  <a:srgbClr val="FFFF00"/>
                </a:solidFill>
              </a:rPr>
              <a:t>之间的</a:t>
            </a:r>
            <a:r>
              <a:rPr lang="en-US" altLang="zh-CN" dirty="0" smtClean="0">
                <a:solidFill>
                  <a:srgbClr val="FFFF00"/>
                </a:solidFill>
              </a:rPr>
              <a:t>2D</a:t>
            </a:r>
            <a:r>
              <a:rPr lang="zh-CN" altLang="en-US" dirty="0" smtClean="0">
                <a:solidFill>
                  <a:srgbClr val="FFFF00"/>
                </a:solidFill>
              </a:rPr>
              <a:t>索引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</a:t>
            </a:r>
            <a:r>
              <a:rPr lang="zh-CN" altLang="en-US" dirty="0" smtClean="0">
                <a:solidFill>
                  <a:srgbClr val="FFFF00"/>
                </a:solidFill>
              </a:rPr>
              <a:t>查询点</a:t>
            </a:r>
            <a:r>
              <a:rPr lang="en-US" altLang="zh-CN" dirty="0" smtClean="0">
                <a:solidFill>
                  <a:srgbClr val="FFFF00"/>
                </a:solidFill>
              </a:rPr>
              <a:t>(70,180)</a:t>
            </a:r>
            <a:r>
              <a:rPr lang="zh-CN" altLang="en-US" dirty="0" smtClean="0">
                <a:solidFill>
                  <a:srgbClr val="FFFF00"/>
                </a:solidFill>
              </a:rPr>
              <a:t>最近的</a:t>
            </a: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</a:rPr>
              <a:t>个点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        db.map.find({"gis":{$near:[70,180]}},{gis:1,_id:0}).limit(3)</a:t>
            </a:r>
          </a:p>
          <a:p>
            <a:pPr marL="342900" indent="-342900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查询以点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(50,50)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和点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(190,190)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为对角线的正方形中的所有的点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en-US" altLang="zh-CN" dirty="0" smtClean="0">
                <a:solidFill>
                  <a:srgbClr val="FFFF00"/>
                </a:solidFill>
              </a:rPr>
              <a:t>db.map.find({gis:{"$within":{$box:[[50,50],[190,190]]}}},{_id:0,gis:1})</a:t>
            </a:r>
          </a:p>
          <a:p>
            <a:pPr marL="342900" indent="-342900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查询出以圆心为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(56,80)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半径为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50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规则下的圆心面积中的点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en-US" altLang="zh-CN" dirty="0" smtClean="0">
                <a:solidFill>
                  <a:srgbClr val="FFFF00"/>
                </a:solidFill>
              </a:rPr>
              <a:t>db.map.find({gis:{$within:{$center:[[56,80],50]}}},{_id:0,gis:1})</a:t>
            </a: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3857628"/>
            <a:ext cx="56769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621</Words>
  <Application>Microsoft Office PowerPoint</Application>
  <PresentationFormat>全屏显示(4:3)</PresentationFormat>
  <Paragraphs>119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yunfengcheng</cp:lastModifiedBy>
  <cp:revision>1527</cp:revision>
  <dcterms:created xsi:type="dcterms:W3CDTF">2012-07-18T09:22:35Z</dcterms:created>
  <dcterms:modified xsi:type="dcterms:W3CDTF">2012-08-09T14:23:39Z</dcterms:modified>
</cp:coreProperties>
</file>