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994" r:id="rId2"/>
  </p:sldMasterIdLst>
  <p:notesMasterIdLst>
    <p:notesMasterId r:id="rId20"/>
  </p:notesMasterIdLst>
  <p:sldIdLst>
    <p:sldId id="262" r:id="rId3"/>
    <p:sldId id="515" r:id="rId4"/>
    <p:sldId id="524" r:id="rId5"/>
    <p:sldId id="519" r:id="rId6"/>
    <p:sldId id="425" r:id="rId7"/>
    <p:sldId id="523" r:id="rId8"/>
    <p:sldId id="520" r:id="rId9"/>
    <p:sldId id="521" r:id="rId10"/>
    <p:sldId id="522" r:id="rId11"/>
    <p:sldId id="525" r:id="rId12"/>
    <p:sldId id="526" r:id="rId13"/>
    <p:sldId id="510" r:id="rId14"/>
    <p:sldId id="514" r:id="rId15"/>
    <p:sldId id="511" r:id="rId16"/>
    <p:sldId id="512" r:id="rId17"/>
    <p:sldId id="513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054E4-4111-479C-AC13-AEB5D63B28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809294-DB64-4FF2-A6EB-AC4FEBE3249E}">
      <dgm:prSet phldrT="[文本]"/>
      <dgm:spPr/>
      <dgm:t>
        <a:bodyPr/>
        <a:lstStyle/>
        <a:p>
          <a:r>
            <a:rPr lang="zh-CN" altLang="en-US" dirty="0" smtClean="0"/>
            <a:t>东北赛区赛</a:t>
          </a:r>
          <a:endParaRPr lang="en-US" altLang="zh-CN" dirty="0" smtClean="0"/>
        </a:p>
      </dgm:t>
    </dgm:pt>
    <dgm:pt modelId="{9AEA7FCA-DA7B-47BF-A1AC-F82CFC22BDBD}" type="parTrans" cxnId="{794D33E6-B48E-4817-9A07-E9C996321600}">
      <dgm:prSet/>
      <dgm:spPr/>
      <dgm:t>
        <a:bodyPr/>
        <a:lstStyle/>
        <a:p>
          <a:endParaRPr lang="zh-CN" altLang="en-US"/>
        </a:p>
      </dgm:t>
    </dgm:pt>
    <dgm:pt modelId="{D5C71ABE-232C-4EC5-9A60-013E8302306D}" type="sibTrans" cxnId="{794D33E6-B48E-4817-9A07-E9C996321600}">
      <dgm:prSet/>
      <dgm:spPr/>
      <dgm:t>
        <a:bodyPr/>
        <a:lstStyle/>
        <a:p>
          <a:endParaRPr lang="zh-CN" altLang="en-US"/>
        </a:p>
      </dgm:t>
    </dgm:pt>
    <dgm:pt modelId="{B8B72AD6-EA20-4ADC-A63B-9AA2DE541039}">
      <dgm:prSet phldrT="[文本]"/>
      <dgm:spPr/>
      <dgm:t>
        <a:bodyPr/>
        <a:lstStyle/>
        <a:p>
          <a:r>
            <a:rPr lang="zh-CN" altLang="en-US" dirty="0" smtClean="0"/>
            <a:t>综合测评</a:t>
          </a:r>
          <a:endParaRPr lang="en-US" altLang="zh-CN" dirty="0" smtClean="0"/>
        </a:p>
      </dgm:t>
    </dgm:pt>
    <dgm:pt modelId="{703F87DE-AE59-4B40-A606-E10A7BFA92D9}" type="parTrans" cxnId="{376BBDE0-20A4-4430-9032-E36AAEB3FDDF}">
      <dgm:prSet/>
      <dgm:spPr/>
      <dgm:t>
        <a:bodyPr/>
        <a:lstStyle/>
        <a:p>
          <a:endParaRPr lang="zh-CN" altLang="en-US"/>
        </a:p>
      </dgm:t>
    </dgm:pt>
    <dgm:pt modelId="{3DC8F67A-B8C5-483B-A4E9-C6A0FE6CE194}" type="sibTrans" cxnId="{376BBDE0-20A4-4430-9032-E36AAEB3FDDF}">
      <dgm:prSet/>
      <dgm:spPr/>
      <dgm:t>
        <a:bodyPr/>
        <a:lstStyle/>
        <a:p>
          <a:endParaRPr lang="zh-CN" altLang="en-US"/>
        </a:p>
      </dgm:t>
    </dgm:pt>
    <dgm:pt modelId="{63F69C21-ADC7-4BE9-AB86-E428B1922432}">
      <dgm:prSet phldrT="[文本]"/>
      <dgm:spPr/>
      <dgm:t>
        <a:bodyPr/>
        <a:lstStyle/>
        <a:p>
          <a:r>
            <a:rPr lang="zh-CN" altLang="en-US" dirty="0" smtClean="0"/>
            <a:t>全国复测</a:t>
          </a:r>
          <a:endParaRPr lang="zh-CN" altLang="en-US" dirty="0"/>
        </a:p>
      </dgm:t>
    </dgm:pt>
    <dgm:pt modelId="{C39235C4-3869-49BC-91FA-570FB67899BF}" type="parTrans" cxnId="{8C34D9F8-FB40-4BA9-A838-117767DF8F4B}">
      <dgm:prSet/>
      <dgm:spPr/>
      <dgm:t>
        <a:bodyPr/>
        <a:lstStyle/>
        <a:p>
          <a:endParaRPr lang="zh-CN" altLang="en-US"/>
        </a:p>
      </dgm:t>
    </dgm:pt>
    <dgm:pt modelId="{2AACC9BE-F90C-4160-A178-C024C154DCD3}" type="sibTrans" cxnId="{8C34D9F8-FB40-4BA9-A838-117767DF8F4B}">
      <dgm:prSet/>
      <dgm:spPr/>
      <dgm:t>
        <a:bodyPr/>
        <a:lstStyle/>
        <a:p>
          <a:endParaRPr lang="zh-CN" altLang="en-US"/>
        </a:p>
      </dgm:t>
    </dgm:pt>
    <dgm:pt modelId="{1358AC83-1613-465D-9747-207677527E02}" type="pres">
      <dgm:prSet presAssocID="{76B054E4-4111-479C-AC13-AEB5D63B289A}" presName="Name0" presStyleCnt="0">
        <dgm:presLayoutVars>
          <dgm:dir/>
          <dgm:resizeHandles val="exact"/>
        </dgm:presLayoutVars>
      </dgm:prSet>
      <dgm:spPr/>
    </dgm:pt>
    <dgm:pt modelId="{62F9A0A8-DCA1-48FE-B642-2E9DD6EA1263}" type="pres">
      <dgm:prSet presAssocID="{F5809294-DB64-4FF2-A6EB-AC4FEBE324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DB702-9EC8-48BF-B4C8-3F031A9A3A34}" type="pres">
      <dgm:prSet presAssocID="{D5C71ABE-232C-4EC5-9A60-013E8302306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0B5A36E-20CA-453A-9930-DCB893B2C8F7}" type="pres">
      <dgm:prSet presAssocID="{D5C71ABE-232C-4EC5-9A60-013E8302306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0E1FD23-74BC-4AA1-B8CC-7B2382468D56}" type="pres">
      <dgm:prSet presAssocID="{B8B72AD6-EA20-4ADC-A63B-9AA2DE54103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015116-7E2A-4607-8A3D-BA1B46FC7132}" type="pres">
      <dgm:prSet presAssocID="{3DC8F67A-B8C5-483B-A4E9-C6A0FE6CE1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D531338-8AE0-4A28-82EA-522C98AF9644}" type="pres">
      <dgm:prSet presAssocID="{3DC8F67A-B8C5-483B-A4E9-C6A0FE6CE1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1D2CDC7-0022-4671-BFB0-FC1979CB0B9F}" type="pres">
      <dgm:prSet presAssocID="{63F69C21-ADC7-4BE9-AB86-E428B19224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C91F9D-0776-4A45-984F-2C4291B27852}" type="presOf" srcId="{63F69C21-ADC7-4BE9-AB86-E428B1922432}" destId="{B1D2CDC7-0022-4671-BFB0-FC1979CB0B9F}" srcOrd="0" destOrd="0" presId="urn:microsoft.com/office/officeart/2005/8/layout/process1"/>
    <dgm:cxn modelId="{376BBDE0-20A4-4430-9032-E36AAEB3FDDF}" srcId="{76B054E4-4111-479C-AC13-AEB5D63B289A}" destId="{B8B72AD6-EA20-4ADC-A63B-9AA2DE541039}" srcOrd="1" destOrd="0" parTransId="{703F87DE-AE59-4B40-A606-E10A7BFA92D9}" sibTransId="{3DC8F67A-B8C5-483B-A4E9-C6A0FE6CE194}"/>
    <dgm:cxn modelId="{9921DBF6-F364-41AF-A703-7B16584A63DE}" type="presOf" srcId="{D5C71ABE-232C-4EC5-9A60-013E8302306D}" destId="{E0B5A36E-20CA-453A-9930-DCB893B2C8F7}" srcOrd="1" destOrd="0" presId="urn:microsoft.com/office/officeart/2005/8/layout/process1"/>
    <dgm:cxn modelId="{25E9140F-B206-4B2B-BD6F-35F10C95CBBE}" type="presOf" srcId="{F5809294-DB64-4FF2-A6EB-AC4FEBE3249E}" destId="{62F9A0A8-DCA1-48FE-B642-2E9DD6EA1263}" srcOrd="0" destOrd="0" presId="urn:microsoft.com/office/officeart/2005/8/layout/process1"/>
    <dgm:cxn modelId="{CBD31FA4-C73F-40E2-A14C-42F71059306B}" type="presOf" srcId="{D5C71ABE-232C-4EC5-9A60-013E8302306D}" destId="{762DB702-9EC8-48BF-B4C8-3F031A9A3A34}" srcOrd="0" destOrd="0" presId="urn:microsoft.com/office/officeart/2005/8/layout/process1"/>
    <dgm:cxn modelId="{8C34D9F8-FB40-4BA9-A838-117767DF8F4B}" srcId="{76B054E4-4111-479C-AC13-AEB5D63B289A}" destId="{63F69C21-ADC7-4BE9-AB86-E428B1922432}" srcOrd="2" destOrd="0" parTransId="{C39235C4-3869-49BC-91FA-570FB67899BF}" sibTransId="{2AACC9BE-F90C-4160-A178-C024C154DCD3}"/>
    <dgm:cxn modelId="{794D33E6-B48E-4817-9A07-E9C996321600}" srcId="{76B054E4-4111-479C-AC13-AEB5D63B289A}" destId="{F5809294-DB64-4FF2-A6EB-AC4FEBE3249E}" srcOrd="0" destOrd="0" parTransId="{9AEA7FCA-DA7B-47BF-A1AC-F82CFC22BDBD}" sibTransId="{D5C71ABE-232C-4EC5-9A60-013E8302306D}"/>
    <dgm:cxn modelId="{2E5648F0-7BE1-41D6-B55D-05145B0361B4}" type="presOf" srcId="{B8B72AD6-EA20-4ADC-A63B-9AA2DE541039}" destId="{00E1FD23-74BC-4AA1-B8CC-7B2382468D56}" srcOrd="0" destOrd="0" presId="urn:microsoft.com/office/officeart/2005/8/layout/process1"/>
    <dgm:cxn modelId="{8A9B909E-94E4-433F-83B9-2CCAE612F79E}" type="presOf" srcId="{76B054E4-4111-479C-AC13-AEB5D63B289A}" destId="{1358AC83-1613-465D-9747-207677527E02}" srcOrd="0" destOrd="0" presId="urn:microsoft.com/office/officeart/2005/8/layout/process1"/>
    <dgm:cxn modelId="{5951A038-0C73-4D54-9091-DF10A03F6C3E}" type="presOf" srcId="{3DC8F67A-B8C5-483B-A4E9-C6A0FE6CE194}" destId="{DD531338-8AE0-4A28-82EA-522C98AF9644}" srcOrd="1" destOrd="0" presId="urn:microsoft.com/office/officeart/2005/8/layout/process1"/>
    <dgm:cxn modelId="{DC632CF3-002A-4892-A705-36C4BC8A6320}" type="presOf" srcId="{3DC8F67A-B8C5-483B-A4E9-C6A0FE6CE194}" destId="{8C015116-7E2A-4607-8A3D-BA1B46FC7132}" srcOrd="0" destOrd="0" presId="urn:microsoft.com/office/officeart/2005/8/layout/process1"/>
    <dgm:cxn modelId="{6F8DB711-2885-4EA1-BF0F-A2ACCC6ECF72}" type="presParOf" srcId="{1358AC83-1613-465D-9747-207677527E02}" destId="{62F9A0A8-DCA1-48FE-B642-2E9DD6EA1263}" srcOrd="0" destOrd="0" presId="urn:microsoft.com/office/officeart/2005/8/layout/process1"/>
    <dgm:cxn modelId="{C9C8EADC-D6AE-49F0-B3E9-21EEC38E3A1E}" type="presParOf" srcId="{1358AC83-1613-465D-9747-207677527E02}" destId="{762DB702-9EC8-48BF-B4C8-3F031A9A3A34}" srcOrd="1" destOrd="0" presId="urn:microsoft.com/office/officeart/2005/8/layout/process1"/>
    <dgm:cxn modelId="{F2054861-509A-4492-A35A-3F3FEE473F04}" type="presParOf" srcId="{762DB702-9EC8-48BF-B4C8-3F031A9A3A34}" destId="{E0B5A36E-20CA-453A-9930-DCB893B2C8F7}" srcOrd="0" destOrd="0" presId="urn:microsoft.com/office/officeart/2005/8/layout/process1"/>
    <dgm:cxn modelId="{6F2C0C4F-918E-4BB1-9976-A3E77777DDBC}" type="presParOf" srcId="{1358AC83-1613-465D-9747-207677527E02}" destId="{00E1FD23-74BC-4AA1-B8CC-7B2382468D56}" srcOrd="2" destOrd="0" presId="urn:microsoft.com/office/officeart/2005/8/layout/process1"/>
    <dgm:cxn modelId="{339AF0F8-63FC-4324-89B1-7DB78353A15B}" type="presParOf" srcId="{1358AC83-1613-465D-9747-207677527E02}" destId="{8C015116-7E2A-4607-8A3D-BA1B46FC7132}" srcOrd="3" destOrd="0" presId="urn:microsoft.com/office/officeart/2005/8/layout/process1"/>
    <dgm:cxn modelId="{2EF87747-EC71-4ED1-81D1-7FD82A5C60BD}" type="presParOf" srcId="{8C015116-7E2A-4607-8A3D-BA1B46FC7132}" destId="{DD531338-8AE0-4A28-82EA-522C98AF9644}" srcOrd="0" destOrd="0" presId="urn:microsoft.com/office/officeart/2005/8/layout/process1"/>
    <dgm:cxn modelId="{791FB504-F387-4C0B-AA31-A29142587DFD}" type="presParOf" srcId="{1358AC83-1613-465D-9747-207677527E02}" destId="{B1D2CDC7-0022-4671-BFB0-FC1979CB0B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A0A8-DCA1-48FE-B642-2E9DD6EA1263}">
      <dsp:nvSpPr>
        <dsp:cNvPr id="0" name=""/>
        <dsp:cNvSpPr/>
      </dsp:nvSpPr>
      <dsp:spPr>
        <a:xfrm>
          <a:off x="5885" y="1011376"/>
          <a:ext cx="1759220" cy="105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东北赛区赛</a:t>
          </a:r>
          <a:endParaRPr lang="en-US" altLang="zh-CN" sz="2600" kern="1200" dirty="0" smtClean="0"/>
        </a:p>
      </dsp:txBody>
      <dsp:txXfrm>
        <a:off x="36800" y="1042291"/>
        <a:ext cx="1697390" cy="993702"/>
      </dsp:txXfrm>
    </dsp:sp>
    <dsp:sp modelId="{762DB702-9EC8-48BF-B4C8-3F031A9A3A34}">
      <dsp:nvSpPr>
        <dsp:cNvPr id="0" name=""/>
        <dsp:cNvSpPr/>
      </dsp:nvSpPr>
      <dsp:spPr>
        <a:xfrm>
          <a:off x="1941027" y="1320999"/>
          <a:ext cx="372954" cy="436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941027" y="1408256"/>
        <a:ext cx="261068" cy="261772"/>
      </dsp:txXfrm>
    </dsp:sp>
    <dsp:sp modelId="{00E1FD23-74BC-4AA1-B8CC-7B2382468D56}">
      <dsp:nvSpPr>
        <dsp:cNvPr id="0" name=""/>
        <dsp:cNvSpPr/>
      </dsp:nvSpPr>
      <dsp:spPr>
        <a:xfrm>
          <a:off x="2468793" y="1011376"/>
          <a:ext cx="1759220" cy="105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综合测评</a:t>
          </a:r>
          <a:endParaRPr lang="en-US" altLang="zh-CN" sz="2600" kern="1200" dirty="0" smtClean="0"/>
        </a:p>
      </dsp:txBody>
      <dsp:txXfrm>
        <a:off x="2499708" y="1042291"/>
        <a:ext cx="1697390" cy="993702"/>
      </dsp:txXfrm>
    </dsp:sp>
    <dsp:sp modelId="{8C015116-7E2A-4607-8A3D-BA1B46FC7132}">
      <dsp:nvSpPr>
        <dsp:cNvPr id="0" name=""/>
        <dsp:cNvSpPr/>
      </dsp:nvSpPr>
      <dsp:spPr>
        <a:xfrm>
          <a:off x="4403936" y="1320999"/>
          <a:ext cx="372954" cy="436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403936" y="1408256"/>
        <a:ext cx="261068" cy="261772"/>
      </dsp:txXfrm>
    </dsp:sp>
    <dsp:sp modelId="{B1D2CDC7-0022-4671-BFB0-FC1979CB0B9F}">
      <dsp:nvSpPr>
        <dsp:cNvPr id="0" name=""/>
        <dsp:cNvSpPr/>
      </dsp:nvSpPr>
      <dsp:spPr>
        <a:xfrm>
          <a:off x="4931702" y="1011376"/>
          <a:ext cx="1759220" cy="105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全国复测</a:t>
          </a:r>
          <a:endParaRPr lang="zh-CN" altLang="en-US" sz="2600" kern="1200" dirty="0"/>
        </a:p>
      </dsp:txBody>
      <dsp:txXfrm>
        <a:off x="4962617" y="1042291"/>
        <a:ext cx="1697390" cy="99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74F3F36F-0F9C-4057-95AB-275F85C8E132}" type="slidenum">
              <a:rPr lang="ko-KR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977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None/>
            </a:pPr>
            <a:fld id="{B58BCE5E-CB2F-42B5-BCD3-C0072F740BD7}" type="slidenum">
              <a:rPr lang="ko-KR" altLang="en-US" smtClean="0">
                <a:latin typeface="Arial" charset="0"/>
              </a:rPr>
              <a:pPr>
                <a:buFont typeface="Arial" charset="0"/>
                <a:buNone/>
              </a:pPr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None/>
            </a:pPr>
            <a:fld id="{B8A10B27-0793-4DBD-9998-6911E8875A37}" type="slidenum">
              <a:rPr lang="ko-KR" altLang="en-US" smtClean="0">
                <a:latin typeface="Arial" charset="0"/>
              </a:rPr>
              <a:pPr>
                <a:buFont typeface="Arial" charset="0"/>
                <a:buNone/>
              </a:pPr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0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7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012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2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36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25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082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95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5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502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62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0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45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50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41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77"/>
          <p:cNvSpPr>
            <a:spLocks noChangeArrowheads="1"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2147483647 w 4224"/>
              <a:gd name="T3" fmla="*/ 2147483647 h 88"/>
              <a:gd name="T4" fmla="*/ 2147483647 w 4224"/>
              <a:gd name="T5" fmla="*/ 2147483647 h 88"/>
              <a:gd name="T6" fmla="*/ 2147483647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7" name="Freeform 35"/>
          <p:cNvSpPr>
            <a:spLocks noChangeArrowheads="1"/>
          </p:cNvSpPr>
          <p:nvPr/>
        </p:nvSpPr>
        <p:spPr bwMode="auto">
          <a:xfrm>
            <a:off x="0" y="0"/>
            <a:ext cx="9144000" cy="1397000"/>
          </a:xfrm>
          <a:custGeom>
            <a:avLst/>
            <a:gdLst>
              <a:gd name="T0" fmla="*/ 0 w 5760"/>
              <a:gd name="T1" fmla="*/ 2147483647 h 880"/>
              <a:gd name="T2" fmla="*/ 2147483647 w 5760"/>
              <a:gd name="T3" fmla="*/ 2147483647 h 880"/>
              <a:gd name="T4" fmla="*/ 2147483647 w 5760"/>
              <a:gd name="T5" fmla="*/ 2147483647 h 880"/>
              <a:gd name="T6" fmla="*/ 2147483647 w 5760"/>
              <a:gd name="T7" fmla="*/ 2147483647 h 880"/>
              <a:gd name="T8" fmla="*/ 2147483647 w 5760"/>
              <a:gd name="T9" fmla="*/ 2147483647 h 880"/>
              <a:gd name="T10" fmla="*/ 2147483647 w 5760"/>
              <a:gd name="T11" fmla="*/ 2147483647 h 880"/>
              <a:gd name="T12" fmla="*/ 2147483647 w 5760"/>
              <a:gd name="T13" fmla="*/ 0 h 880"/>
              <a:gd name="T14" fmla="*/ 0 w 5760"/>
              <a:gd name="T15" fmla="*/ 0 h 880"/>
              <a:gd name="T16" fmla="*/ 0 w 5760"/>
              <a:gd name="T17" fmla="*/ 2147483647 h 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880"/>
              <a:gd name="T29" fmla="*/ 5760 w 5760"/>
              <a:gd name="T30" fmla="*/ 880 h 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880">
                <a:moveTo>
                  <a:pt x="0" y="856"/>
                </a:moveTo>
                <a:lnTo>
                  <a:pt x="72" y="856"/>
                </a:lnTo>
                <a:lnTo>
                  <a:pt x="72" y="576"/>
                </a:lnTo>
                <a:lnTo>
                  <a:pt x="4584" y="576"/>
                </a:lnTo>
                <a:lnTo>
                  <a:pt x="4888" y="880"/>
                </a:lnTo>
                <a:lnTo>
                  <a:pt x="5760" y="880"/>
                </a:lnTo>
                <a:lnTo>
                  <a:pt x="5760" y="0"/>
                </a:lnTo>
                <a:lnTo>
                  <a:pt x="0" y="0"/>
                </a:lnTo>
                <a:lnTo>
                  <a:pt x="0" y="856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Freeform 37"/>
          <p:cNvSpPr>
            <a:spLocks noChangeArrowheads="1"/>
          </p:cNvSpPr>
          <p:nvPr/>
        </p:nvSpPr>
        <p:spPr bwMode="auto">
          <a:xfrm>
            <a:off x="243840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2147483647 w 4224"/>
              <a:gd name="T3" fmla="*/ 2147483647 h 88"/>
              <a:gd name="T4" fmla="*/ 2147483647 w 4224"/>
              <a:gd name="T5" fmla="*/ 2147483647 h 88"/>
              <a:gd name="T6" fmla="*/ 2147483647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1031" name="Group 129"/>
          <p:cNvGrpSpPr>
            <a:grpSpLocks/>
          </p:cNvGrpSpPr>
          <p:nvPr/>
        </p:nvGrpSpPr>
        <p:grpSpPr bwMode="auto">
          <a:xfrm>
            <a:off x="2657475" y="4763"/>
            <a:ext cx="6351588" cy="134937"/>
            <a:chOff x="0" y="0"/>
            <a:chExt cx="4001" cy="85"/>
          </a:xfrm>
        </p:grpSpPr>
        <p:sp>
          <p:nvSpPr>
            <p:cNvPr id="2" name="Rectangle 87"/>
            <p:cNvSpPr>
              <a:spLocks noChangeArrowheads="1"/>
            </p:cNvSpPr>
            <p:nvPr userDrawn="1"/>
          </p:nvSpPr>
          <p:spPr bwMode="auto">
            <a:xfrm>
              <a:off x="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3" name="Rectangle 100"/>
            <p:cNvSpPr>
              <a:spLocks noChangeArrowheads="1"/>
            </p:cNvSpPr>
            <p:nvPr userDrawn="1"/>
          </p:nvSpPr>
          <p:spPr bwMode="auto">
            <a:xfrm>
              <a:off x="13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4" name="Rectangle 101"/>
            <p:cNvSpPr>
              <a:spLocks noChangeArrowheads="1"/>
            </p:cNvSpPr>
            <p:nvPr userDrawn="1"/>
          </p:nvSpPr>
          <p:spPr bwMode="auto">
            <a:xfrm>
              <a:off x="27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5" name="Rectangle 102"/>
            <p:cNvSpPr>
              <a:spLocks noChangeArrowheads="1"/>
            </p:cNvSpPr>
            <p:nvPr userDrawn="1"/>
          </p:nvSpPr>
          <p:spPr bwMode="auto">
            <a:xfrm>
              <a:off x="40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6" name="Rectangle 103"/>
            <p:cNvSpPr>
              <a:spLocks noChangeArrowheads="1"/>
            </p:cNvSpPr>
            <p:nvPr userDrawn="1"/>
          </p:nvSpPr>
          <p:spPr bwMode="auto">
            <a:xfrm>
              <a:off x="54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7" name="Rectangle 104"/>
            <p:cNvSpPr>
              <a:spLocks noChangeArrowheads="1"/>
            </p:cNvSpPr>
            <p:nvPr userDrawn="1"/>
          </p:nvSpPr>
          <p:spPr bwMode="auto">
            <a:xfrm>
              <a:off x="68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8" name="Rectangle 105"/>
            <p:cNvSpPr>
              <a:spLocks noChangeArrowheads="1"/>
            </p:cNvSpPr>
            <p:nvPr userDrawn="1"/>
          </p:nvSpPr>
          <p:spPr bwMode="auto">
            <a:xfrm>
              <a:off x="81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9" name="Rectangle 106"/>
            <p:cNvSpPr>
              <a:spLocks noChangeArrowheads="1"/>
            </p:cNvSpPr>
            <p:nvPr userDrawn="1"/>
          </p:nvSpPr>
          <p:spPr bwMode="auto">
            <a:xfrm>
              <a:off x="95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0" name="Rectangle 107"/>
            <p:cNvSpPr>
              <a:spLocks noChangeArrowheads="1"/>
            </p:cNvSpPr>
            <p:nvPr userDrawn="1"/>
          </p:nvSpPr>
          <p:spPr bwMode="auto">
            <a:xfrm>
              <a:off x="108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1" name="Rectangle 108"/>
            <p:cNvSpPr>
              <a:spLocks noChangeArrowheads="1"/>
            </p:cNvSpPr>
            <p:nvPr userDrawn="1"/>
          </p:nvSpPr>
          <p:spPr bwMode="auto">
            <a:xfrm>
              <a:off x="122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2" name="Rectangle 109"/>
            <p:cNvSpPr>
              <a:spLocks noChangeArrowheads="1"/>
            </p:cNvSpPr>
            <p:nvPr userDrawn="1"/>
          </p:nvSpPr>
          <p:spPr bwMode="auto">
            <a:xfrm>
              <a:off x="136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3" name="Rectangle 110"/>
            <p:cNvSpPr>
              <a:spLocks noChangeArrowheads="1"/>
            </p:cNvSpPr>
            <p:nvPr userDrawn="1"/>
          </p:nvSpPr>
          <p:spPr bwMode="auto">
            <a:xfrm>
              <a:off x="149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4" name="Rectangle 111"/>
            <p:cNvSpPr>
              <a:spLocks noChangeArrowheads="1"/>
            </p:cNvSpPr>
            <p:nvPr userDrawn="1"/>
          </p:nvSpPr>
          <p:spPr bwMode="auto">
            <a:xfrm>
              <a:off x="163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5" name="Rectangle 112"/>
            <p:cNvSpPr>
              <a:spLocks noChangeArrowheads="1"/>
            </p:cNvSpPr>
            <p:nvPr userDrawn="1"/>
          </p:nvSpPr>
          <p:spPr bwMode="auto">
            <a:xfrm>
              <a:off x="176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6" name="Rectangle 113"/>
            <p:cNvSpPr>
              <a:spLocks noChangeArrowheads="1"/>
            </p:cNvSpPr>
            <p:nvPr userDrawn="1"/>
          </p:nvSpPr>
          <p:spPr bwMode="auto">
            <a:xfrm>
              <a:off x="190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7" name="Rectangle 114"/>
            <p:cNvSpPr>
              <a:spLocks noChangeArrowheads="1"/>
            </p:cNvSpPr>
            <p:nvPr userDrawn="1"/>
          </p:nvSpPr>
          <p:spPr bwMode="auto">
            <a:xfrm>
              <a:off x="204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8" name="Rectangle 115"/>
            <p:cNvSpPr>
              <a:spLocks noChangeArrowheads="1"/>
            </p:cNvSpPr>
            <p:nvPr userDrawn="1"/>
          </p:nvSpPr>
          <p:spPr bwMode="auto">
            <a:xfrm>
              <a:off x="217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49" name="Rectangle 116"/>
            <p:cNvSpPr>
              <a:spLocks noChangeArrowheads="1"/>
            </p:cNvSpPr>
            <p:nvPr userDrawn="1"/>
          </p:nvSpPr>
          <p:spPr bwMode="auto">
            <a:xfrm>
              <a:off x="231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0" name="Rectangle 117"/>
            <p:cNvSpPr>
              <a:spLocks noChangeArrowheads="1"/>
            </p:cNvSpPr>
            <p:nvPr userDrawn="1"/>
          </p:nvSpPr>
          <p:spPr bwMode="auto">
            <a:xfrm>
              <a:off x="244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1" name="Rectangle 118"/>
            <p:cNvSpPr>
              <a:spLocks noChangeArrowheads="1"/>
            </p:cNvSpPr>
            <p:nvPr userDrawn="1"/>
          </p:nvSpPr>
          <p:spPr bwMode="auto">
            <a:xfrm>
              <a:off x="258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2" name="Rectangle 119"/>
            <p:cNvSpPr>
              <a:spLocks noChangeArrowheads="1"/>
            </p:cNvSpPr>
            <p:nvPr userDrawn="1"/>
          </p:nvSpPr>
          <p:spPr bwMode="auto">
            <a:xfrm>
              <a:off x="272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3" name="Rectangle 120"/>
            <p:cNvSpPr>
              <a:spLocks noChangeArrowheads="1"/>
            </p:cNvSpPr>
            <p:nvPr userDrawn="1"/>
          </p:nvSpPr>
          <p:spPr bwMode="auto">
            <a:xfrm>
              <a:off x="285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4" name="Rectangle 121"/>
            <p:cNvSpPr>
              <a:spLocks noChangeArrowheads="1"/>
            </p:cNvSpPr>
            <p:nvPr userDrawn="1"/>
          </p:nvSpPr>
          <p:spPr bwMode="auto">
            <a:xfrm>
              <a:off x="299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5" name="Rectangle 122"/>
            <p:cNvSpPr>
              <a:spLocks noChangeArrowheads="1"/>
            </p:cNvSpPr>
            <p:nvPr userDrawn="1"/>
          </p:nvSpPr>
          <p:spPr bwMode="auto">
            <a:xfrm>
              <a:off x="312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6" name="Rectangle 123"/>
            <p:cNvSpPr>
              <a:spLocks noChangeArrowheads="1"/>
            </p:cNvSpPr>
            <p:nvPr userDrawn="1"/>
          </p:nvSpPr>
          <p:spPr bwMode="auto">
            <a:xfrm>
              <a:off x="326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7" name="Rectangle 124"/>
            <p:cNvSpPr>
              <a:spLocks noChangeArrowheads="1"/>
            </p:cNvSpPr>
            <p:nvPr userDrawn="1"/>
          </p:nvSpPr>
          <p:spPr bwMode="auto">
            <a:xfrm>
              <a:off x="340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8" name="Rectangle 125"/>
            <p:cNvSpPr>
              <a:spLocks noChangeArrowheads="1"/>
            </p:cNvSpPr>
            <p:nvPr userDrawn="1"/>
          </p:nvSpPr>
          <p:spPr bwMode="auto">
            <a:xfrm>
              <a:off x="353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59" name="Rectangle 126"/>
            <p:cNvSpPr>
              <a:spLocks noChangeArrowheads="1"/>
            </p:cNvSpPr>
            <p:nvPr userDrawn="1"/>
          </p:nvSpPr>
          <p:spPr bwMode="auto">
            <a:xfrm>
              <a:off x="367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60" name="Rectangle 127"/>
            <p:cNvSpPr>
              <a:spLocks noChangeArrowheads="1"/>
            </p:cNvSpPr>
            <p:nvPr userDrawn="1"/>
          </p:nvSpPr>
          <p:spPr bwMode="auto">
            <a:xfrm>
              <a:off x="380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61" name="Rectangle 128"/>
            <p:cNvSpPr>
              <a:spLocks noChangeArrowheads="1"/>
            </p:cNvSpPr>
            <p:nvPr userDrawn="1"/>
          </p:nvSpPr>
          <p:spPr bwMode="auto">
            <a:xfrm>
              <a:off x="394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</p:grpSp>
      <p:pic>
        <p:nvPicPr>
          <p:cNvPr id="1032" name="Picture 6" descr="图片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797550"/>
            <a:ext cx="971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灯片编号占位符 2"/>
          <p:cNvSpPr txBox="1">
            <a:spLocks noChangeArrowheads="1"/>
          </p:cNvSpPr>
          <p:nvPr userDrawn="1"/>
        </p:nvSpPr>
        <p:spPr bwMode="auto">
          <a:xfrm>
            <a:off x="9525" y="6540500"/>
            <a:ext cx="2319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zh-CN" altLang="en-US" sz="1600" b="1" smtClean="0">
                <a:solidFill>
                  <a:srgbClr val="002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Gulim" pitchFamily="34" charset="-127"/>
              </a:rPr>
              <a:t>智能车综述</a:t>
            </a:r>
            <a:endParaRPr lang="en-US" altLang="zh-CN" sz="1600" b="1" smtClean="0">
              <a:solidFill>
                <a:srgbClr val="002A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4"/>
          <p:cNvSpPr>
            <a:spLocks noChangeArrowheads="1"/>
          </p:cNvSpPr>
          <p:nvPr/>
        </p:nvSpPr>
        <p:spPr bwMode="auto">
          <a:xfrm>
            <a:off x="0" y="0"/>
            <a:ext cx="9131300" cy="825500"/>
          </a:xfrm>
          <a:custGeom>
            <a:avLst/>
            <a:gdLst>
              <a:gd name="T0" fmla="*/ 0 w 5752"/>
              <a:gd name="T1" fmla="*/ 2147483647 h 520"/>
              <a:gd name="T2" fmla="*/ 0 w 5752"/>
              <a:gd name="T3" fmla="*/ 0 h 520"/>
              <a:gd name="T4" fmla="*/ 2147483647 w 5752"/>
              <a:gd name="T5" fmla="*/ 0 h 520"/>
              <a:gd name="T6" fmla="*/ 2147483647 w 5752"/>
              <a:gd name="T7" fmla="*/ 2147483647 h 520"/>
              <a:gd name="T8" fmla="*/ 2147483647 w 5752"/>
              <a:gd name="T9" fmla="*/ 2147483647 h 520"/>
              <a:gd name="T10" fmla="*/ 2147483647 w 5752"/>
              <a:gd name="T11" fmla="*/ 2147483647 h 520"/>
              <a:gd name="T12" fmla="*/ 2147483647 w 5752"/>
              <a:gd name="T13" fmla="*/ 2147483647 h 520"/>
              <a:gd name="T14" fmla="*/ 2147483647 w 5752"/>
              <a:gd name="T15" fmla="*/ 2147483647 h 520"/>
              <a:gd name="T16" fmla="*/ 0 w 5752"/>
              <a:gd name="T17" fmla="*/ 2147483647 h 5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2"/>
              <a:gd name="T28" fmla="*/ 0 h 520"/>
              <a:gd name="T29" fmla="*/ 5752 w 5752"/>
              <a:gd name="T30" fmla="*/ 520 h 5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2" h="520">
                <a:moveTo>
                  <a:pt x="0" y="432"/>
                </a:moveTo>
                <a:lnTo>
                  <a:pt x="0" y="0"/>
                </a:lnTo>
                <a:lnTo>
                  <a:pt x="5752" y="0"/>
                </a:lnTo>
                <a:lnTo>
                  <a:pt x="5752" y="520"/>
                </a:lnTo>
                <a:lnTo>
                  <a:pt x="3960" y="520"/>
                </a:lnTo>
                <a:lnTo>
                  <a:pt x="3672" y="232"/>
                </a:lnTo>
                <a:lnTo>
                  <a:pt x="80" y="232"/>
                </a:lnTo>
                <a:lnTo>
                  <a:pt x="80" y="432"/>
                </a:lnTo>
                <a:lnTo>
                  <a:pt x="0" y="432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2051" name="Group 136"/>
          <p:cNvGrpSpPr>
            <a:grpSpLocks/>
          </p:cNvGrpSpPr>
          <p:nvPr/>
        </p:nvGrpSpPr>
        <p:grpSpPr bwMode="auto">
          <a:xfrm>
            <a:off x="9525" y="3165475"/>
            <a:ext cx="9136063" cy="2705100"/>
            <a:chOff x="0" y="0"/>
            <a:chExt cx="5755" cy="1704"/>
          </a:xfrm>
        </p:grpSpPr>
        <p:sp>
          <p:nvSpPr>
            <p:cNvPr id="2" name="Rectangle 137"/>
            <p:cNvSpPr>
              <a:spLocks noChangeArrowheads="1"/>
            </p:cNvSpPr>
            <p:nvPr/>
          </p:nvSpPr>
          <p:spPr bwMode="auto">
            <a:xfrm>
              <a:off x="0" y="0"/>
              <a:ext cx="5755" cy="170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tx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 typeface="Arial" pitchFamily="34" charset="0"/>
                <a:buNone/>
                <a:defRPr/>
              </a:pPr>
              <a:endParaRPr lang="ko-KR" altLang="en-US" smtClean="0">
                <a:ea typeface="Gulim" pitchFamily="34" charset="-127"/>
              </a:endParaRPr>
            </a:p>
          </p:txBody>
        </p:sp>
        <p:grpSp>
          <p:nvGrpSpPr>
            <p:cNvPr id="2067" name="Group 138"/>
            <p:cNvGrpSpPr>
              <a:grpSpLocks/>
            </p:cNvGrpSpPr>
            <p:nvPr/>
          </p:nvGrpSpPr>
          <p:grpSpPr bwMode="auto">
            <a:xfrm>
              <a:off x="189" y="1"/>
              <a:ext cx="5305" cy="1703"/>
              <a:chOff x="0" y="0"/>
              <a:chExt cx="5305" cy="1703"/>
            </a:xfrm>
          </p:grpSpPr>
          <p:sp>
            <p:nvSpPr>
              <p:cNvPr id="2054" name="Rectangle 1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55" name="Rectangle 140"/>
              <p:cNvSpPr>
                <a:spLocks noChangeArrowheads="1"/>
              </p:cNvSpPr>
              <p:nvPr/>
            </p:nvSpPr>
            <p:spPr bwMode="auto">
              <a:xfrm>
                <a:off x="300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56" name="Rectangle 141"/>
              <p:cNvSpPr>
                <a:spLocks noChangeArrowheads="1"/>
              </p:cNvSpPr>
              <p:nvPr/>
            </p:nvSpPr>
            <p:spPr bwMode="auto">
              <a:xfrm>
                <a:off x="656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3" name="Rectangle 142"/>
              <p:cNvSpPr>
                <a:spLocks noChangeArrowheads="1"/>
              </p:cNvSpPr>
              <p:nvPr/>
            </p:nvSpPr>
            <p:spPr bwMode="auto">
              <a:xfrm>
                <a:off x="956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4" name="Rectangle 143"/>
              <p:cNvSpPr>
                <a:spLocks noChangeArrowheads="1"/>
              </p:cNvSpPr>
              <p:nvPr/>
            </p:nvSpPr>
            <p:spPr bwMode="auto">
              <a:xfrm>
                <a:off x="1312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5" name="Rectangle 144"/>
              <p:cNvSpPr>
                <a:spLocks noChangeArrowheads="1"/>
              </p:cNvSpPr>
              <p:nvPr/>
            </p:nvSpPr>
            <p:spPr bwMode="auto">
              <a:xfrm>
                <a:off x="1612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0" name="Rectangle 145"/>
              <p:cNvSpPr>
                <a:spLocks noChangeArrowheads="1"/>
              </p:cNvSpPr>
              <p:nvPr/>
            </p:nvSpPr>
            <p:spPr bwMode="auto">
              <a:xfrm>
                <a:off x="1968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1" name="Rectangle 146"/>
              <p:cNvSpPr>
                <a:spLocks noChangeArrowheads="1"/>
              </p:cNvSpPr>
              <p:nvPr/>
            </p:nvSpPr>
            <p:spPr bwMode="auto">
              <a:xfrm>
                <a:off x="2268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2" name="Rectangle 147"/>
              <p:cNvSpPr>
                <a:spLocks noChangeArrowheads="1"/>
              </p:cNvSpPr>
              <p:nvPr/>
            </p:nvSpPr>
            <p:spPr bwMode="auto">
              <a:xfrm>
                <a:off x="2624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3" name="Rectangle 148"/>
              <p:cNvSpPr>
                <a:spLocks noChangeArrowheads="1"/>
              </p:cNvSpPr>
              <p:nvPr/>
            </p:nvSpPr>
            <p:spPr bwMode="auto">
              <a:xfrm>
                <a:off x="2924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4" name="Rectangle 149"/>
              <p:cNvSpPr>
                <a:spLocks noChangeArrowheads="1"/>
              </p:cNvSpPr>
              <p:nvPr/>
            </p:nvSpPr>
            <p:spPr bwMode="auto">
              <a:xfrm>
                <a:off x="3280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5" name="Rectangle 150"/>
              <p:cNvSpPr>
                <a:spLocks noChangeArrowheads="1"/>
              </p:cNvSpPr>
              <p:nvPr/>
            </p:nvSpPr>
            <p:spPr bwMode="auto">
              <a:xfrm>
                <a:off x="3580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6" name="Rectangle 151"/>
              <p:cNvSpPr>
                <a:spLocks noChangeArrowheads="1"/>
              </p:cNvSpPr>
              <p:nvPr/>
            </p:nvSpPr>
            <p:spPr bwMode="auto">
              <a:xfrm>
                <a:off x="3936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6" name="Rectangle 152"/>
              <p:cNvSpPr>
                <a:spLocks noChangeArrowheads="1"/>
              </p:cNvSpPr>
              <p:nvPr/>
            </p:nvSpPr>
            <p:spPr bwMode="auto">
              <a:xfrm>
                <a:off x="4236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8" name="Rectangle 153"/>
              <p:cNvSpPr>
                <a:spLocks noChangeArrowheads="1"/>
              </p:cNvSpPr>
              <p:nvPr/>
            </p:nvSpPr>
            <p:spPr bwMode="auto">
              <a:xfrm>
                <a:off x="4592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69" name="Rectangle 154"/>
              <p:cNvSpPr>
                <a:spLocks noChangeArrowheads="1"/>
              </p:cNvSpPr>
              <p:nvPr/>
            </p:nvSpPr>
            <p:spPr bwMode="auto">
              <a:xfrm>
                <a:off x="4892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  <p:sp>
            <p:nvSpPr>
              <p:cNvPr id="2070" name="Rectangle 155"/>
              <p:cNvSpPr>
                <a:spLocks noChangeArrowheads="1"/>
              </p:cNvSpPr>
              <p:nvPr/>
            </p:nvSpPr>
            <p:spPr bwMode="auto">
              <a:xfrm>
                <a:off x="5248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itchFamily="34" charset="0"/>
                  <a:buNone/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</p:grpSp>
      </p:grpSp>
      <p:grpSp>
        <p:nvGrpSpPr>
          <p:cNvPr id="2052" name="Group 156"/>
          <p:cNvGrpSpPr>
            <a:grpSpLocks/>
          </p:cNvGrpSpPr>
          <p:nvPr/>
        </p:nvGrpSpPr>
        <p:grpSpPr bwMode="auto">
          <a:xfrm>
            <a:off x="3571875" y="5175250"/>
            <a:ext cx="1365250" cy="1365250"/>
            <a:chOff x="0" y="0"/>
            <a:chExt cx="860" cy="860"/>
          </a:xfrm>
        </p:grpSpPr>
        <p:sp>
          <p:nvSpPr>
            <p:cNvPr id="2072" name="Oval 157"/>
            <p:cNvSpPr>
              <a:spLocks noChangeArrowheads="1"/>
            </p:cNvSpPr>
            <p:nvPr/>
          </p:nvSpPr>
          <p:spPr bwMode="auto">
            <a:xfrm>
              <a:off x="0" y="0"/>
              <a:ext cx="860" cy="86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2073" name="Oval 158"/>
            <p:cNvSpPr>
              <a:spLocks noChangeArrowheads="1"/>
            </p:cNvSpPr>
            <p:nvPr/>
          </p:nvSpPr>
          <p:spPr bwMode="auto">
            <a:xfrm>
              <a:off x="237" y="2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2074" name="Oval 159"/>
            <p:cNvSpPr>
              <a:spLocks noChangeArrowheads="1"/>
            </p:cNvSpPr>
            <p:nvPr/>
          </p:nvSpPr>
          <p:spPr bwMode="auto">
            <a:xfrm rot="19033561">
              <a:off x="72" y="133"/>
              <a:ext cx="362" cy="20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</p:grpSp>
      <p:grpSp>
        <p:nvGrpSpPr>
          <p:cNvPr id="2053" name="Group 160"/>
          <p:cNvGrpSpPr>
            <a:grpSpLocks/>
          </p:cNvGrpSpPr>
          <p:nvPr/>
        </p:nvGrpSpPr>
        <p:grpSpPr bwMode="auto">
          <a:xfrm>
            <a:off x="5046663" y="4230688"/>
            <a:ext cx="1949450" cy="1949450"/>
            <a:chOff x="0" y="0"/>
            <a:chExt cx="1228" cy="1228"/>
          </a:xfrm>
        </p:grpSpPr>
        <p:sp>
          <p:nvSpPr>
            <p:cNvPr id="2076" name="Oval 161"/>
            <p:cNvSpPr>
              <a:spLocks noChangeArrowheads="1"/>
            </p:cNvSpPr>
            <p:nvPr/>
          </p:nvSpPr>
          <p:spPr bwMode="auto">
            <a:xfrm>
              <a:off x="0" y="0"/>
              <a:ext cx="1228" cy="1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2077" name="Oval 162"/>
            <p:cNvSpPr>
              <a:spLocks noChangeArrowheads="1"/>
            </p:cNvSpPr>
            <p:nvPr/>
          </p:nvSpPr>
          <p:spPr bwMode="auto">
            <a:xfrm>
              <a:off x="339" y="395"/>
              <a:ext cx="678" cy="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2078" name="Oval 163"/>
            <p:cNvSpPr>
              <a:spLocks noChangeArrowheads="1"/>
            </p:cNvSpPr>
            <p:nvPr/>
          </p:nvSpPr>
          <p:spPr bwMode="auto">
            <a:xfrm rot="19033561">
              <a:off x="104" y="189"/>
              <a:ext cx="516" cy="2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</p:grpSp>
      <p:sp>
        <p:nvSpPr>
          <p:cNvPr id="2079" name="Oval 164"/>
          <p:cNvSpPr>
            <a:spLocks noChangeArrowheads="1"/>
          </p:cNvSpPr>
          <p:nvPr/>
        </p:nvSpPr>
        <p:spPr bwMode="auto">
          <a:xfrm>
            <a:off x="7489825" y="3582988"/>
            <a:ext cx="1655763" cy="16557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2080" name="Oval 165"/>
          <p:cNvSpPr>
            <a:spLocks noChangeArrowheads="1"/>
          </p:cNvSpPr>
          <p:nvPr/>
        </p:nvSpPr>
        <p:spPr bwMode="auto">
          <a:xfrm>
            <a:off x="5643563" y="2386013"/>
            <a:ext cx="1873250" cy="18732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latinLnBrk="1" hangingPunct="1">
              <a:buFont typeface="Arial" pitchFamily="34" charset="0"/>
              <a:buNone/>
              <a:defRPr/>
            </a:pPr>
            <a:endParaRPr lang="ko-KR" altLang="en-US" smtClean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081" name="矩形 75"/>
          <p:cNvSpPr>
            <a:spLocks noChangeArrowheads="1"/>
          </p:cNvSpPr>
          <p:nvPr userDrawn="1"/>
        </p:nvSpPr>
        <p:spPr bwMode="auto">
          <a:xfrm>
            <a:off x="7304088" y="6475413"/>
            <a:ext cx="1782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itchFamily="34" charset="0"/>
              <a:buNone/>
              <a:defRPr/>
            </a:pPr>
            <a:r>
              <a:rPr lang="zh-CN" altLang="en-US" b="1" smtClean="0">
                <a:ea typeface="宋体" pitchFamily="2" charset="-122"/>
              </a:rPr>
              <a:t>主讲人：王东旭</a:t>
            </a:r>
            <a:endParaRPr lang="en-US" altLang="zh-CN" b="1" smtClean="0">
              <a:ea typeface="Gulim" pitchFamily="34" charset="-127"/>
            </a:endParaRPr>
          </a:p>
        </p:txBody>
      </p:sp>
      <p:pic>
        <p:nvPicPr>
          <p:cNvPr id="2057" name="Picture 6" descr="图片1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2301875"/>
            <a:ext cx="21447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90"/>
          <p:cNvSpPr>
            <a:spLocks noChangeArrowheads="1"/>
          </p:cNvSpPr>
          <p:nvPr/>
        </p:nvSpPr>
        <p:spPr bwMode="auto">
          <a:xfrm>
            <a:off x="243840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2147483647 w 4224"/>
              <a:gd name="T3" fmla="*/ 2147483647 h 88"/>
              <a:gd name="T4" fmla="*/ 2147483647 w 4224"/>
              <a:gd name="T5" fmla="*/ 2147483647 h 88"/>
              <a:gd name="T6" fmla="*/ 2147483647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Text Box 105"/>
          <p:cNvSpPr txBox="1">
            <a:spLocks noChangeArrowheads="1"/>
          </p:cNvSpPr>
          <p:nvPr/>
        </p:nvSpPr>
        <p:spPr bwMode="auto">
          <a:xfrm>
            <a:off x="1476375" y="23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endParaRPr lang="zh-CN" altLang="en-US" sz="2400" b="0">
              <a:solidFill>
                <a:schemeClr val="tx1"/>
              </a:solidFill>
              <a:latin typeface="Arial Narrow" pitchFamily="34" charset="0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64375" y="6453188"/>
            <a:ext cx="2079625" cy="4000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zh-CN" altLang="en-US" sz="2000" b="1" dirty="0" smtClean="0">
              <a:solidFill>
                <a:srgbClr val="002A00"/>
              </a:solidFill>
              <a:ea typeface="宋体" pitchFamily="2" charset="-122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93725" y="804863"/>
            <a:ext cx="4479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电子设计竞赛</a:t>
            </a:r>
            <a:endParaRPr lang="en-US" altLang="zh-CN" sz="48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控制类题目讲解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ea typeface="宋体" charset="-122"/>
                <a:sym typeface="Arial" charset="0"/>
              </a:rPr>
              <a:t>（</a:t>
            </a:r>
            <a:r>
              <a:rPr lang="en-US" altLang="zh-CN" smtClean="0">
                <a:latin typeface="Times New Roman" pitchFamily="18" charset="0"/>
                <a:ea typeface="宋体" charset="-122"/>
                <a:sym typeface="Arial" charset="0"/>
              </a:rPr>
              <a:t>1</a:t>
            </a:r>
            <a:r>
              <a:rPr lang="zh-CN" altLang="en-US" smtClean="0">
                <a:latin typeface="Times New Roman" pitchFamily="18" charset="0"/>
                <a:ea typeface="宋体" charset="-122"/>
                <a:sym typeface="Arial" charset="0"/>
              </a:rPr>
              <a:t>）风力摆算法分析</a:t>
            </a:r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34820" name="矩形 2"/>
          <p:cNvSpPr>
            <a:spLocks noChangeArrowheads="1"/>
          </p:cNvSpPr>
          <p:nvPr/>
        </p:nvSpPr>
        <p:spPr bwMode="auto">
          <a:xfrm>
            <a:off x="650875" y="1338263"/>
            <a:ext cx="629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000">
                <a:ea typeface="宋体" charset="-122"/>
              </a:rPr>
              <a:t>单摆做简谐运动的周期跟摆长的平方根成正比，跟重力加速度的平方根成反比，跟振幅、单摆的质量无关。</a:t>
            </a:r>
          </a:p>
        </p:txBody>
      </p:sp>
      <p:sp>
        <p:nvSpPr>
          <p:cNvPr id="34821" name="矩形 4"/>
          <p:cNvSpPr>
            <a:spLocks noChangeArrowheads="1"/>
          </p:cNvSpPr>
          <p:nvPr/>
        </p:nvSpPr>
        <p:spPr bwMode="auto">
          <a:xfrm>
            <a:off x="790575" y="3209925"/>
            <a:ext cx="57515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000">
                <a:ea typeface="宋体" charset="-122"/>
              </a:rPr>
              <a:t>实测</a:t>
            </a:r>
            <a:r>
              <a:rPr lang="zh-CN" altLang="zh-CN" sz="2000">
                <a:ea typeface="宋体" charset="-122"/>
              </a:rPr>
              <a:t>自然摆动的周期，</a:t>
            </a:r>
            <a:r>
              <a:rPr lang="zh-CN" altLang="en-US" sz="2000">
                <a:ea typeface="宋体" charset="-122"/>
              </a:rPr>
              <a:t>单摆</a:t>
            </a:r>
            <a:r>
              <a:rPr lang="zh-CN" altLang="zh-CN" sz="2000">
                <a:ea typeface="宋体" charset="-122"/>
              </a:rPr>
              <a:t>每次摆动只是损失很少能量，所以只要每个周期</a:t>
            </a:r>
            <a:r>
              <a:rPr lang="en-US" altLang="zh-CN" sz="2000">
                <a:ea typeface="宋体" charset="-122"/>
              </a:rPr>
              <a:t>pid</a:t>
            </a:r>
            <a:r>
              <a:rPr lang="zh-CN" altLang="en-US" sz="2000">
                <a:ea typeface="宋体" charset="-122"/>
              </a:rPr>
              <a:t>控制</a:t>
            </a:r>
            <a:r>
              <a:rPr lang="zh-CN" altLang="zh-CN" sz="2000">
                <a:ea typeface="宋体" charset="-122"/>
              </a:rPr>
              <a:t>电机</a:t>
            </a:r>
            <a:r>
              <a:rPr lang="zh-CN" altLang="en-US" sz="2000">
                <a:ea typeface="宋体" charset="-122"/>
              </a:rPr>
              <a:t>调整</a:t>
            </a:r>
            <a:r>
              <a:rPr lang="zh-CN" altLang="zh-CN" sz="2000">
                <a:ea typeface="宋体" charset="-122"/>
              </a:rPr>
              <a:t>，</a:t>
            </a:r>
            <a:r>
              <a:rPr lang="zh-CN" altLang="en-US" sz="2000">
                <a:ea typeface="宋体" charset="-122"/>
              </a:rPr>
              <a:t>补给亏损能量，据能量守恒定律，单摆将持续等幅摆动。</a:t>
            </a:r>
          </a:p>
        </p:txBody>
      </p:sp>
      <p:sp>
        <p:nvSpPr>
          <p:cNvPr id="34822" name="矩形 5"/>
          <p:cNvSpPr>
            <a:spLocks noChangeArrowheads="1"/>
          </p:cNvSpPr>
          <p:nvPr/>
        </p:nvSpPr>
        <p:spPr bwMode="auto">
          <a:xfrm>
            <a:off x="2843213" y="2379663"/>
            <a:ext cx="1646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>
                <a:ea typeface="宋体" charset="-122"/>
              </a:rPr>
              <a:t>T=2</a:t>
            </a:r>
            <a:r>
              <a:rPr lang="el-GR" altLang="zh-CN" sz="2400"/>
              <a:t>π√(</a:t>
            </a:r>
            <a:r>
              <a:rPr lang="en-US" altLang="zh-CN" sz="2400">
                <a:ea typeface="宋体" charset="-122"/>
              </a:rPr>
              <a:t>L/g)</a:t>
            </a:r>
            <a:endParaRPr lang="zh-CN" altLang="en-US" sz="2400">
              <a:ea typeface="宋体" charset="-122"/>
            </a:endParaRPr>
          </a:p>
        </p:txBody>
      </p:sp>
      <p:pic>
        <p:nvPicPr>
          <p:cNvPr id="34823" name="Picture 2" descr="截图00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31913"/>
            <a:ext cx="155098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ea typeface="宋体" charset="-122"/>
                <a:sym typeface="Arial" charset="0"/>
              </a:rPr>
              <a:t>（</a:t>
            </a:r>
            <a:r>
              <a:rPr lang="en-US" altLang="zh-CN" smtClean="0">
                <a:latin typeface="Times New Roman" pitchFamily="18" charset="0"/>
                <a:ea typeface="宋体" charset="-122"/>
                <a:sym typeface="Arial" charset="0"/>
              </a:rPr>
              <a:t>1</a:t>
            </a:r>
            <a:r>
              <a:rPr lang="zh-CN" altLang="en-US" smtClean="0">
                <a:latin typeface="Times New Roman" pitchFamily="18" charset="0"/>
                <a:ea typeface="宋体" charset="-122"/>
                <a:sym typeface="Arial" charset="0"/>
              </a:rPr>
              <a:t>）风力摆算法分析</a:t>
            </a:r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35844" name="Picture 2" descr="截图00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31913"/>
            <a:ext cx="155098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6"/>
          <p:cNvSpPr>
            <a:spLocks noChangeArrowheads="1"/>
          </p:cNvSpPr>
          <p:nvPr/>
        </p:nvSpPr>
        <p:spPr bwMode="auto">
          <a:xfrm>
            <a:off x="771525" y="1416050"/>
            <a:ext cx="57705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3200" b="1">
                <a:ea typeface="宋体" charset="-122"/>
              </a:rPr>
              <a:t>画圆：</a:t>
            </a:r>
            <a:endParaRPr lang="en-US" altLang="zh-CN" sz="3200" b="1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	x</a:t>
            </a:r>
            <a:r>
              <a:rPr lang="zh-CN" altLang="zh-CN" sz="2400">
                <a:ea typeface="宋体" charset="-122"/>
              </a:rPr>
              <a:t>方向</a:t>
            </a:r>
            <a:r>
              <a:rPr lang="zh-CN" altLang="en-US" sz="2400">
                <a:ea typeface="宋体" charset="-122"/>
              </a:rPr>
              <a:t>单摆</a:t>
            </a:r>
            <a:r>
              <a:rPr lang="zh-CN" altLang="zh-CN" sz="2400">
                <a:ea typeface="宋体" charset="-122"/>
              </a:rPr>
              <a:t>按照</a:t>
            </a:r>
            <a:r>
              <a:rPr lang="en-US" altLang="zh-CN" sz="2400">
                <a:ea typeface="宋体" charset="-122"/>
              </a:rPr>
              <a:t>sin</a:t>
            </a:r>
            <a:r>
              <a:rPr lang="zh-CN" altLang="zh-CN" sz="2400">
                <a:ea typeface="宋体" charset="-122"/>
              </a:rPr>
              <a:t>变化，</a:t>
            </a:r>
            <a:r>
              <a:rPr lang="en-US" altLang="zh-CN" sz="2400">
                <a:ea typeface="宋体" charset="-122"/>
              </a:rPr>
              <a:t>y</a:t>
            </a:r>
            <a:r>
              <a:rPr lang="zh-CN" altLang="en-US" sz="2400">
                <a:ea typeface="宋体" charset="-122"/>
              </a:rPr>
              <a:t>方向单摆</a:t>
            </a:r>
            <a:r>
              <a:rPr lang="zh-CN" altLang="zh-CN" sz="2400">
                <a:ea typeface="宋体" charset="-122"/>
              </a:rPr>
              <a:t>按照</a:t>
            </a:r>
            <a:r>
              <a:rPr lang="en-US" altLang="zh-CN" sz="2400">
                <a:ea typeface="宋体" charset="-122"/>
              </a:rPr>
              <a:t>cos</a:t>
            </a:r>
            <a:r>
              <a:rPr lang="zh-CN" altLang="zh-CN" sz="2400">
                <a:ea typeface="宋体" charset="-122"/>
              </a:rPr>
              <a:t>变化，</a:t>
            </a:r>
            <a:r>
              <a:rPr lang="zh-CN" altLang="en-US" sz="2400">
                <a:ea typeface="宋体" charset="-122"/>
              </a:rPr>
              <a:t>使两方向周期</a:t>
            </a:r>
            <a:r>
              <a:rPr lang="zh-CN" altLang="zh-CN" sz="2400">
                <a:ea typeface="宋体" charset="-122"/>
              </a:rPr>
              <a:t>相位相差</a:t>
            </a:r>
            <a:r>
              <a:rPr lang="en-US" altLang="zh-CN" sz="2400">
                <a:ea typeface="宋体" charset="-122"/>
              </a:rPr>
              <a:t>90</a:t>
            </a:r>
            <a:r>
              <a:rPr lang="zh-CN" altLang="zh-CN" sz="2400">
                <a:ea typeface="宋体" charset="-122"/>
              </a:rPr>
              <a:t>°，</a:t>
            </a:r>
            <a:r>
              <a:rPr lang="zh-CN" altLang="en-US" sz="2400">
                <a:ea typeface="宋体" charset="-122"/>
              </a:rPr>
              <a:t>风摆将照圆形轨迹运动。</a:t>
            </a:r>
          </a:p>
        </p:txBody>
      </p:sp>
      <p:pic>
        <p:nvPicPr>
          <p:cNvPr id="3584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3405188"/>
            <a:ext cx="3865563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内容占位符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0575" y="2051050"/>
            <a:ext cx="8229600" cy="2819400"/>
          </a:xfrm>
        </p:spPr>
      </p:pic>
      <p:sp>
        <p:nvSpPr>
          <p:cNvPr id="36867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）简单速度</a:t>
            </a:r>
            <a:r>
              <a:rPr lang="en-US" altLang="zh-CN" smtClean="0">
                <a:ea typeface="宋体" charset="-122"/>
              </a:rPr>
              <a:t>PID</a:t>
            </a:r>
            <a:r>
              <a:rPr lang="zh-CN" altLang="en-US" smtClean="0">
                <a:ea typeface="宋体" charset="-122"/>
              </a:rPr>
              <a:t>调节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274638" y="917575"/>
            <a:ext cx="8869362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//</a:t>
            </a:r>
            <a:r>
              <a:rPr lang="zh-CN" altLang="en-US" sz="2000" smtClean="0">
                <a:ea typeface="宋体" charset="-122"/>
              </a:rPr>
              <a:t>采集，更新</a:t>
            </a:r>
            <a:endParaRPr lang="en-US" altLang="zh-CN" sz="200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speednow =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</a:rPr>
              <a:t>脉冲累加器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;</a:t>
            </a:r>
            <a:r>
              <a:rPr lang="zh-CN" altLang="en-US" sz="2000" smtClean="0">
                <a:ea typeface="宋体" charset="-122"/>
                <a:sym typeface="Arial" charset="0"/>
              </a:rPr>
              <a:t>//在此省略方向读取</a:t>
            </a:r>
            <a:endParaRPr lang="en-US" altLang="zh-CN" sz="2000" smtClean="0">
              <a:solidFill>
                <a:schemeClr val="tx1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errornow = goalspeed - speednow 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error_I=error_I+errornow;//累计误差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error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</a:rPr>
              <a:t>_d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=speednow-speedold;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//</a:t>
            </a:r>
            <a:r>
              <a:rPr lang="zh-CN" altLang="en-US" sz="2000" smtClean="0">
                <a:ea typeface="宋体" charset="-122"/>
              </a:rPr>
              <a:t>控制输出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p_data=(long int)(p_speed)*errornow;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i_data=(long int)(i_speed)*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error_I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d_data=(long int)(d_speed)*error_d;</a:t>
            </a:r>
            <a:endParaRPr lang="en-US" altLang="zh-CN" sz="2000" smtClean="0">
              <a:solidFill>
                <a:schemeClr val="tx1"/>
              </a:solidFill>
              <a:ea typeface="宋体" charset="-122"/>
              <a:sym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If(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&gt;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 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_max)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=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 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_max;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Else if(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&lt;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 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_min)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=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 i_data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  <a:sym typeface="Arial" charset="0"/>
              </a:rPr>
              <a:t>_min;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zh-CN" altLang="en-US" sz="2000" smtClean="0">
                <a:ea typeface="宋体" charset="-122"/>
              </a:rPr>
              <a:t>//积分限幅</a:t>
            </a:r>
            <a:endParaRPr lang="en-US" altLang="zh-CN" sz="2000" smtClean="0">
              <a:solidFill>
                <a:schemeClr val="tx1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give</a:t>
            </a:r>
            <a:r>
              <a:rPr lang="zh-CN" altLang="en-US" sz="200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pwm=p_data+i_data+d_data;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a typeface="宋体" charset="-122"/>
              </a:rPr>
              <a:t>pwm输出;</a:t>
            </a:r>
            <a:r>
              <a:rPr lang="zh-CN" altLang="en-US" sz="2000" smtClean="0">
                <a:ea typeface="宋体" charset="-122"/>
                <a:sym typeface="Arial" charset="0"/>
              </a:rPr>
              <a:t>//包括正反转判断，还有限幅</a:t>
            </a:r>
            <a:endParaRPr lang="en-US" altLang="zh-CN" sz="2000" smtClean="0">
              <a:ea typeface="宋体" charset="-122"/>
              <a:sym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a typeface="宋体" charset="-122"/>
                <a:sym typeface="Arial" charset="0"/>
              </a:rPr>
              <a:t>//存储历史值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a typeface="宋体" charset="-122"/>
              </a:rPr>
              <a:t>speedold=speednow;</a:t>
            </a:r>
          </a:p>
        </p:txBody>
      </p:sp>
      <p:sp>
        <p:nvSpPr>
          <p:cNvPr id="37891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参考代码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6542088"/>
            <a:ext cx="1298575" cy="315912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  <a:ea typeface="宋体" charset="-122"/>
              </a:rPr>
              <a:t>比例参数</a:t>
            </a:r>
            <a:r>
              <a:rPr lang="en-US" altLang="zh-CN" b="0" smtClean="0">
                <a:solidFill>
                  <a:srgbClr val="FF0000"/>
                </a:solidFill>
                <a:ea typeface="宋体" charset="-122"/>
              </a:rPr>
              <a:t>KP</a:t>
            </a:r>
            <a:r>
              <a:rPr lang="zh-CN" altLang="en-US" b="0" smtClean="0">
                <a:solidFill>
                  <a:srgbClr val="FF0000"/>
                </a:solidFill>
                <a:ea typeface="宋体" charset="-122"/>
              </a:rPr>
              <a:t>的作用</a:t>
            </a:r>
            <a:endParaRPr lang="zh-CN" altLang="en-US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0" y="1073150"/>
            <a:ext cx="8229600" cy="2751138"/>
          </a:xfrm>
        </p:spPr>
        <p:txBody>
          <a:bodyPr/>
          <a:lstStyle/>
          <a:p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是加快系统的响应速度，提高系统的调节精度。随着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KP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的增大系统的响应速度越快，系统的调节精度越高，但是系统易产生超调，系统的稳定性变差，甚至会导致系统不稳定。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KP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取值过小，调节精度降低，响应速度变慢，调节时间加长，使系统的动静态性能变坏。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3891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727450"/>
            <a:ext cx="446246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3727450"/>
            <a:ext cx="4510087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197120" y="5657782"/>
            <a:ext cx="11624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P=50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8381" y="5564783"/>
            <a:ext cx="11624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P=90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  <a:ea typeface="宋体" charset="-122"/>
              </a:rPr>
              <a:t>积分作用参数</a:t>
            </a:r>
            <a:r>
              <a:rPr lang="en-US" altLang="zh-CN" b="0" smtClean="0">
                <a:solidFill>
                  <a:srgbClr val="FF0000"/>
                </a:solidFill>
                <a:ea typeface="宋体" charset="-122"/>
              </a:rPr>
              <a:t>Ti</a:t>
            </a:r>
            <a:endParaRPr lang="zh-CN" altLang="en-US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31750" y="935038"/>
            <a:ext cx="8229600" cy="4953000"/>
          </a:xfrm>
        </p:spPr>
        <p:txBody>
          <a:bodyPr/>
          <a:lstStyle/>
          <a:p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最主要作用是消除系统的稳态误差。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Ti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越大系统的稳态误差消除的越快，但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Ti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也不能过大，否则在响应过程的初期会产生积分饱和现象。若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Ti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过小，系统的稳态误差将难以消除，影响系统的调节精度。另外在控制系统的前向通道中只要有积分环节总能做到稳态无静差。从相位的角度来看一个积分环节就有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90° 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的相位延迟，也许会破坏系统的稳定性。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3994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99"/>
          <a:stretch>
            <a:fillRect/>
          </a:stretch>
        </p:blipFill>
        <p:spPr bwMode="auto">
          <a:xfrm>
            <a:off x="96838" y="4440238"/>
            <a:ext cx="4413250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8"/>
          <a:stretch>
            <a:fillRect/>
          </a:stretch>
        </p:blipFill>
        <p:spPr bwMode="auto">
          <a:xfrm>
            <a:off x="4676775" y="4440238"/>
            <a:ext cx="4397375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85824" y="5671036"/>
            <a:ext cx="22685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P=90 I=0.5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56917" y="5671036"/>
            <a:ext cx="21531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P=90 I=10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848600" cy="609600"/>
          </a:xfrm>
        </p:spPr>
        <p:txBody>
          <a:bodyPr/>
          <a:lstStyle/>
          <a:p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微分作用参数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D</a:t>
            </a:r>
            <a:endParaRPr lang="zh-CN" altLang="en-US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4953000"/>
          </a:xfrm>
        </p:spPr>
        <p:txBody>
          <a:bodyPr/>
          <a:lstStyle/>
          <a:p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微分作用参数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D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的作用是改善系统的动态性能，其主要作用是在响应过程中抑制偏差向任何方向的变化，对偏差变化进行提前预报。但</a:t>
            </a:r>
            <a:r>
              <a:rPr lang="en-US" altLang="zh-CN" smtClean="0">
                <a:solidFill>
                  <a:srgbClr val="005900"/>
                </a:solidFill>
                <a:ea typeface="宋体" charset="-122"/>
              </a:rPr>
              <a:t>Ti</a:t>
            </a:r>
            <a:r>
              <a:rPr lang="zh-CN" altLang="en-US" smtClean="0">
                <a:solidFill>
                  <a:srgbClr val="005900"/>
                </a:solidFill>
                <a:ea typeface="宋体" charset="-122"/>
              </a:rPr>
              <a:t>不能过大，否则会使响应过程提前制动，延长调节时间，并且会降低系统的抗干扰性能。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409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92"/>
          <a:stretch>
            <a:fillRect/>
          </a:stretch>
        </p:blipFill>
        <p:spPr bwMode="auto">
          <a:xfrm>
            <a:off x="69850" y="4395788"/>
            <a:ext cx="445928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46"/>
          <a:stretch>
            <a:fillRect/>
          </a:stretch>
        </p:blipFill>
        <p:spPr bwMode="auto">
          <a:xfrm>
            <a:off x="4629150" y="4395788"/>
            <a:ext cx="441801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57294" y="5643282"/>
            <a:ext cx="32464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P=90 I=10 D=-1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5078" y="5634046"/>
            <a:ext cx="347723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P=90 I=10 D=-30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"/>
          <p:cNvGrpSpPr>
            <a:grpSpLocks/>
          </p:cNvGrpSpPr>
          <p:nvPr/>
        </p:nvGrpSpPr>
        <p:grpSpPr bwMode="auto">
          <a:xfrm>
            <a:off x="7938" y="5605463"/>
            <a:ext cx="9136062" cy="1270000"/>
            <a:chOff x="0" y="0"/>
            <a:chExt cx="5755" cy="800"/>
          </a:xfrm>
        </p:grpSpPr>
        <p:sp>
          <p:nvSpPr>
            <p:cNvPr id="5120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55" cy="79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tx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 typeface="Arial" pitchFamily="34" charset="0"/>
                <a:buNone/>
                <a:defRPr/>
              </a:pPr>
              <a:endParaRPr lang="ko-KR" altLang="en-US" smtClean="0">
                <a:ea typeface="Gulim" pitchFamily="34" charset="-127"/>
              </a:endParaRPr>
            </a:p>
          </p:txBody>
        </p:sp>
        <p:grpSp>
          <p:nvGrpSpPr>
            <p:cNvPr id="42003" name="Group 6"/>
            <p:cNvGrpSpPr>
              <a:grpSpLocks/>
            </p:cNvGrpSpPr>
            <p:nvPr/>
          </p:nvGrpSpPr>
          <p:grpSpPr bwMode="auto">
            <a:xfrm>
              <a:off x="189" y="1"/>
              <a:ext cx="5305" cy="799"/>
              <a:chOff x="0" y="0"/>
              <a:chExt cx="5305" cy="799"/>
            </a:xfrm>
          </p:grpSpPr>
          <p:sp>
            <p:nvSpPr>
              <p:cNvPr id="4200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05" name="Rectangle 8"/>
              <p:cNvSpPr>
                <a:spLocks noChangeArrowheads="1"/>
              </p:cNvSpPr>
              <p:nvPr/>
            </p:nvSpPr>
            <p:spPr bwMode="auto">
              <a:xfrm>
                <a:off x="300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06" name="Rectangle 9"/>
              <p:cNvSpPr>
                <a:spLocks noChangeArrowheads="1"/>
              </p:cNvSpPr>
              <p:nvPr/>
            </p:nvSpPr>
            <p:spPr bwMode="auto">
              <a:xfrm>
                <a:off x="656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07" name="Rectangle 10"/>
              <p:cNvSpPr>
                <a:spLocks noChangeArrowheads="1"/>
              </p:cNvSpPr>
              <p:nvPr/>
            </p:nvSpPr>
            <p:spPr bwMode="auto">
              <a:xfrm>
                <a:off x="956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08" name="Rectangle 11"/>
              <p:cNvSpPr>
                <a:spLocks noChangeArrowheads="1"/>
              </p:cNvSpPr>
              <p:nvPr/>
            </p:nvSpPr>
            <p:spPr bwMode="auto">
              <a:xfrm>
                <a:off x="1312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09" name="Rectangle 12"/>
              <p:cNvSpPr>
                <a:spLocks noChangeArrowheads="1"/>
              </p:cNvSpPr>
              <p:nvPr/>
            </p:nvSpPr>
            <p:spPr bwMode="auto">
              <a:xfrm>
                <a:off x="1612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0" name="Rectangle 13"/>
              <p:cNvSpPr>
                <a:spLocks noChangeArrowheads="1"/>
              </p:cNvSpPr>
              <p:nvPr/>
            </p:nvSpPr>
            <p:spPr bwMode="auto">
              <a:xfrm>
                <a:off x="1968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1" name="Rectangle 14"/>
              <p:cNvSpPr>
                <a:spLocks noChangeArrowheads="1"/>
              </p:cNvSpPr>
              <p:nvPr/>
            </p:nvSpPr>
            <p:spPr bwMode="auto">
              <a:xfrm>
                <a:off x="2268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2" name="Rectangle 15"/>
              <p:cNvSpPr>
                <a:spLocks noChangeArrowheads="1"/>
              </p:cNvSpPr>
              <p:nvPr/>
            </p:nvSpPr>
            <p:spPr bwMode="auto">
              <a:xfrm>
                <a:off x="2624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3" name="Rectangle 16"/>
              <p:cNvSpPr>
                <a:spLocks noChangeArrowheads="1"/>
              </p:cNvSpPr>
              <p:nvPr/>
            </p:nvSpPr>
            <p:spPr bwMode="auto">
              <a:xfrm>
                <a:off x="2924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4" name="Rectangle 17"/>
              <p:cNvSpPr>
                <a:spLocks noChangeArrowheads="1"/>
              </p:cNvSpPr>
              <p:nvPr/>
            </p:nvSpPr>
            <p:spPr bwMode="auto">
              <a:xfrm>
                <a:off x="3280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5" name="Rectangle 18"/>
              <p:cNvSpPr>
                <a:spLocks noChangeArrowheads="1"/>
              </p:cNvSpPr>
              <p:nvPr/>
            </p:nvSpPr>
            <p:spPr bwMode="auto">
              <a:xfrm>
                <a:off x="3580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6" name="Rectangle 19"/>
              <p:cNvSpPr>
                <a:spLocks noChangeArrowheads="1"/>
              </p:cNvSpPr>
              <p:nvPr/>
            </p:nvSpPr>
            <p:spPr bwMode="auto">
              <a:xfrm>
                <a:off x="3936" y="4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7" name="Rectangle 20"/>
              <p:cNvSpPr>
                <a:spLocks noChangeArrowheads="1"/>
              </p:cNvSpPr>
              <p:nvPr/>
            </p:nvSpPr>
            <p:spPr bwMode="auto">
              <a:xfrm>
                <a:off x="4236" y="4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8" name="Rectangle 21"/>
              <p:cNvSpPr>
                <a:spLocks noChangeArrowheads="1"/>
              </p:cNvSpPr>
              <p:nvPr/>
            </p:nvSpPr>
            <p:spPr bwMode="auto">
              <a:xfrm>
                <a:off x="4592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19" name="Rectangle 22"/>
              <p:cNvSpPr>
                <a:spLocks noChangeArrowheads="1"/>
              </p:cNvSpPr>
              <p:nvPr/>
            </p:nvSpPr>
            <p:spPr bwMode="auto">
              <a:xfrm>
                <a:off x="4892" y="0"/>
                <a:ext cx="170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020" name="Rectangle 23"/>
              <p:cNvSpPr>
                <a:spLocks noChangeArrowheads="1"/>
              </p:cNvSpPr>
              <p:nvPr/>
            </p:nvSpPr>
            <p:spPr bwMode="auto">
              <a:xfrm>
                <a:off x="5248" y="0"/>
                <a:ext cx="57" cy="795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charset="0"/>
                  <a:buNone/>
                </a:pPr>
                <a:endParaRPr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4267200" y="5124450"/>
            <a:ext cx="1365250" cy="1365250"/>
            <a:chOff x="0" y="0"/>
            <a:chExt cx="860" cy="860"/>
          </a:xfrm>
        </p:grpSpPr>
        <p:sp>
          <p:nvSpPr>
            <p:cNvPr id="41999" name="Oval 25"/>
            <p:cNvSpPr>
              <a:spLocks noChangeArrowheads="1"/>
            </p:cNvSpPr>
            <p:nvPr/>
          </p:nvSpPr>
          <p:spPr bwMode="auto">
            <a:xfrm>
              <a:off x="0" y="0"/>
              <a:ext cx="860" cy="86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000" name="Oval 26"/>
            <p:cNvSpPr>
              <a:spLocks noChangeArrowheads="1"/>
            </p:cNvSpPr>
            <p:nvPr/>
          </p:nvSpPr>
          <p:spPr bwMode="auto">
            <a:xfrm>
              <a:off x="237" y="2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001" name="Oval 27"/>
            <p:cNvSpPr>
              <a:spLocks noChangeArrowheads="1"/>
            </p:cNvSpPr>
            <p:nvPr/>
          </p:nvSpPr>
          <p:spPr bwMode="auto">
            <a:xfrm rot="-2566439">
              <a:off x="72" y="133"/>
              <a:ext cx="362" cy="20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41988" name="Group 28"/>
          <p:cNvGrpSpPr>
            <a:grpSpLocks/>
          </p:cNvGrpSpPr>
          <p:nvPr/>
        </p:nvGrpSpPr>
        <p:grpSpPr bwMode="auto">
          <a:xfrm>
            <a:off x="5741988" y="4243388"/>
            <a:ext cx="1949450" cy="1949450"/>
            <a:chOff x="0" y="0"/>
            <a:chExt cx="1228" cy="1228"/>
          </a:xfrm>
        </p:grpSpPr>
        <p:sp>
          <p:nvSpPr>
            <p:cNvPr id="41996" name="Oval 29"/>
            <p:cNvSpPr>
              <a:spLocks noChangeArrowheads="1"/>
            </p:cNvSpPr>
            <p:nvPr/>
          </p:nvSpPr>
          <p:spPr bwMode="auto">
            <a:xfrm>
              <a:off x="0" y="0"/>
              <a:ext cx="1228" cy="1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997" name="Oval 30"/>
            <p:cNvSpPr>
              <a:spLocks noChangeArrowheads="1"/>
            </p:cNvSpPr>
            <p:nvPr/>
          </p:nvSpPr>
          <p:spPr bwMode="auto">
            <a:xfrm>
              <a:off x="339" y="395"/>
              <a:ext cx="678" cy="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998" name="Oval 31"/>
            <p:cNvSpPr>
              <a:spLocks noChangeArrowheads="1"/>
            </p:cNvSpPr>
            <p:nvPr/>
          </p:nvSpPr>
          <p:spPr bwMode="auto">
            <a:xfrm rot="-2566439">
              <a:off x="104" y="189"/>
              <a:ext cx="516" cy="2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41989" name="Oval 32"/>
          <p:cNvSpPr>
            <a:spLocks noChangeArrowheads="1"/>
          </p:cNvSpPr>
          <p:nvPr/>
        </p:nvSpPr>
        <p:spPr bwMode="auto">
          <a:xfrm>
            <a:off x="7270750" y="2819400"/>
            <a:ext cx="1873250" cy="18732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 typeface="Arial" charset="0"/>
              <a:buNone/>
            </a:pPr>
            <a:endParaRPr lang="ko-KR" altLang="en-US" sz="1800" b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1990" name="Rectangle 34"/>
          <p:cNvSpPr>
            <a:spLocks noChangeArrowheads="1"/>
          </p:cNvSpPr>
          <p:nvPr/>
        </p:nvSpPr>
        <p:spPr bwMode="auto">
          <a:xfrm>
            <a:off x="76200" y="360680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en-US" altLang="zh-CN" sz="6600">
                <a:solidFill>
                  <a:schemeClr val="tx1"/>
                </a:solidFill>
                <a:ea typeface="Gulim" pitchFamily="34" charset="-127"/>
              </a:rPr>
              <a:t>Thank you!</a:t>
            </a:r>
          </a:p>
        </p:txBody>
      </p:sp>
      <p:grpSp>
        <p:nvGrpSpPr>
          <p:cNvPr id="41992" name="Group 43"/>
          <p:cNvGrpSpPr>
            <a:grpSpLocks/>
          </p:cNvGrpSpPr>
          <p:nvPr/>
        </p:nvGrpSpPr>
        <p:grpSpPr bwMode="auto">
          <a:xfrm>
            <a:off x="0" y="0"/>
            <a:ext cx="9156700" cy="2003425"/>
            <a:chOff x="0" y="0"/>
            <a:chExt cx="5768" cy="1262"/>
          </a:xfrm>
        </p:grpSpPr>
        <p:sp>
          <p:nvSpPr>
            <p:cNvPr id="41994" name="Rectangle 40"/>
            <p:cNvSpPr>
              <a:spLocks noChangeArrowheads="1"/>
            </p:cNvSpPr>
            <p:nvPr/>
          </p:nvSpPr>
          <p:spPr bwMode="auto">
            <a:xfrm>
              <a:off x="8" y="8"/>
              <a:ext cx="5760" cy="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800" b="1">
                  <a:solidFill>
                    <a:schemeClr val="accent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995" name="Freeform 42"/>
            <p:cNvSpPr>
              <a:spLocks noChangeArrowheads="1"/>
            </p:cNvSpPr>
            <p:nvPr/>
          </p:nvSpPr>
          <p:spPr bwMode="auto">
            <a:xfrm>
              <a:off x="0" y="0"/>
              <a:ext cx="5752" cy="520"/>
            </a:xfrm>
            <a:custGeom>
              <a:avLst/>
              <a:gdLst>
                <a:gd name="T0" fmla="*/ 0 w 5752"/>
                <a:gd name="T1" fmla="*/ 432 h 520"/>
                <a:gd name="T2" fmla="*/ 0 w 5752"/>
                <a:gd name="T3" fmla="*/ 0 h 520"/>
                <a:gd name="T4" fmla="*/ 5752 w 5752"/>
                <a:gd name="T5" fmla="*/ 0 h 520"/>
                <a:gd name="T6" fmla="*/ 5752 w 5752"/>
                <a:gd name="T7" fmla="*/ 520 h 520"/>
                <a:gd name="T8" fmla="*/ 3960 w 5752"/>
                <a:gd name="T9" fmla="*/ 520 h 520"/>
                <a:gd name="T10" fmla="*/ 3672 w 5752"/>
                <a:gd name="T11" fmla="*/ 232 h 520"/>
                <a:gd name="T12" fmla="*/ 80 w 5752"/>
                <a:gd name="T13" fmla="*/ 232 h 520"/>
                <a:gd name="T14" fmla="*/ 80 w 5752"/>
                <a:gd name="T15" fmla="*/ 432 h 520"/>
                <a:gd name="T16" fmla="*/ 0 w 5752"/>
                <a:gd name="T17" fmla="*/ 432 h 5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52"/>
                <a:gd name="T28" fmla="*/ 0 h 520"/>
                <a:gd name="T29" fmla="*/ 5752 w 5752"/>
                <a:gd name="T30" fmla="*/ 520 h 5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52" h="520">
                  <a:moveTo>
                    <a:pt x="0" y="432"/>
                  </a:moveTo>
                  <a:lnTo>
                    <a:pt x="0" y="0"/>
                  </a:lnTo>
                  <a:lnTo>
                    <a:pt x="5752" y="0"/>
                  </a:lnTo>
                  <a:lnTo>
                    <a:pt x="5752" y="520"/>
                  </a:lnTo>
                  <a:lnTo>
                    <a:pt x="3960" y="520"/>
                  </a:lnTo>
                  <a:lnTo>
                    <a:pt x="3672" y="232"/>
                  </a:lnTo>
                  <a:lnTo>
                    <a:pt x="80" y="232"/>
                  </a:lnTo>
                  <a:lnTo>
                    <a:pt x="80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993" name="Picture 6" descr="图片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741613"/>
            <a:ext cx="2144713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8"/>
          <p:cNvSpPr>
            <a:spLocks noGrp="1" noChangeArrowheads="1"/>
          </p:cNvSpPr>
          <p:nvPr>
            <p:ph type="ctrTitle" idx="4294967295"/>
          </p:nvPr>
        </p:nvSpPr>
        <p:spPr>
          <a:xfrm>
            <a:off x="515938" y="1782763"/>
            <a:ext cx="8556625" cy="2598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smtClean="0">
                <a:ea typeface="宋体" charset="-122"/>
              </a:rPr>
              <a:t>1</a:t>
            </a:r>
            <a:r>
              <a:rPr lang="zh-CN" altLang="en-US" sz="3600" smtClean="0">
                <a:ea typeface="宋体" charset="-122"/>
              </a:rPr>
              <a:t>、全国电子设计竞赛简介</a:t>
            </a: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2</a:t>
            </a:r>
            <a:r>
              <a:rPr lang="zh-CN" altLang="en-US" sz="3600" smtClean="0">
                <a:ea typeface="宋体" charset="-122"/>
              </a:rPr>
              <a:t>、控制类题目注意事项</a:t>
            </a: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3</a:t>
            </a:r>
            <a:r>
              <a:rPr lang="zh-CN" altLang="en-US" sz="3600" smtClean="0">
                <a:ea typeface="宋体" charset="-122"/>
              </a:rPr>
              <a:t>、</a:t>
            </a:r>
            <a:r>
              <a:rPr lang="en-US" altLang="zh-CN" sz="3600" smtClean="0">
                <a:ea typeface="宋体" charset="-122"/>
              </a:rPr>
              <a:t>2015</a:t>
            </a:r>
            <a:r>
              <a:rPr lang="zh-CN" altLang="en-US" sz="3600" smtClean="0">
                <a:ea typeface="宋体" charset="-122"/>
              </a:rPr>
              <a:t>年风力摆控制系统</a:t>
            </a:r>
            <a:r>
              <a:rPr lang="en-US" altLang="zh-CN" sz="3600" smtClean="0">
                <a:ea typeface="宋体" charset="-122"/>
              </a:rPr>
              <a:t>——</a:t>
            </a:r>
            <a:r>
              <a:rPr lang="zh-CN" altLang="en-US" sz="3600" smtClean="0">
                <a:ea typeface="宋体" charset="-122"/>
              </a:rPr>
              <a:t>硬件</a:t>
            </a: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4</a:t>
            </a:r>
            <a:r>
              <a:rPr lang="zh-CN" altLang="en-US" sz="3600" smtClean="0">
                <a:ea typeface="宋体" charset="-122"/>
              </a:rPr>
              <a:t>、</a:t>
            </a:r>
            <a:r>
              <a:rPr lang="en-US" altLang="zh-CN" sz="3600" smtClean="0">
                <a:ea typeface="宋体" charset="-122"/>
              </a:rPr>
              <a:t>2015</a:t>
            </a:r>
            <a:r>
              <a:rPr lang="zh-CN" altLang="en-US" sz="3600" smtClean="0">
                <a:ea typeface="宋体" charset="-122"/>
              </a:rPr>
              <a:t>年风力摆控制系统</a:t>
            </a:r>
            <a:r>
              <a:rPr lang="en-US" altLang="zh-CN" sz="3600" smtClean="0">
                <a:ea typeface="宋体" charset="-122"/>
              </a:rPr>
              <a:t>——</a:t>
            </a:r>
            <a:r>
              <a:rPr lang="zh-CN" altLang="en-US" sz="3600" smtClean="0">
                <a:ea typeface="宋体" charset="-122"/>
              </a:rPr>
              <a:t>机械</a:t>
            </a: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/>
            </a:r>
            <a:br>
              <a:rPr lang="en-US" altLang="zh-CN" sz="3600" smtClean="0">
                <a:ea typeface="宋体" charset="-122"/>
              </a:rPr>
            </a:br>
            <a:r>
              <a:rPr lang="en-US" altLang="zh-CN" sz="3600" smtClean="0">
                <a:ea typeface="宋体" charset="-122"/>
              </a:rPr>
              <a:t>5</a:t>
            </a:r>
            <a:r>
              <a:rPr lang="zh-CN" altLang="en-US" sz="3600" smtClean="0">
                <a:ea typeface="宋体" charset="-122"/>
              </a:rPr>
              <a:t>、</a:t>
            </a:r>
            <a:r>
              <a:rPr lang="en-US" altLang="zh-CN" sz="3600" smtClean="0">
                <a:ea typeface="宋体" charset="-122"/>
              </a:rPr>
              <a:t>2015</a:t>
            </a:r>
            <a:r>
              <a:rPr lang="zh-CN" altLang="en-US" sz="3600" smtClean="0">
                <a:ea typeface="宋体" charset="-122"/>
              </a:rPr>
              <a:t>年风力摆控制系统</a:t>
            </a:r>
            <a:r>
              <a:rPr lang="en-US" altLang="zh-CN" sz="3600" smtClean="0">
                <a:ea typeface="宋体" charset="-122"/>
              </a:rPr>
              <a:t>——</a:t>
            </a:r>
            <a:r>
              <a:rPr lang="zh-CN" altLang="en-US" sz="3600" smtClean="0">
                <a:ea typeface="宋体" charset="-122"/>
              </a:rPr>
              <a:t>软件</a:t>
            </a:r>
          </a:p>
        </p:txBody>
      </p:sp>
      <p:sp>
        <p:nvSpPr>
          <p:cNvPr id="26627" name="Freeform 90"/>
          <p:cNvSpPr>
            <a:spLocks noChangeArrowheads="1"/>
          </p:cNvSpPr>
          <p:nvPr/>
        </p:nvSpPr>
        <p:spPr bwMode="auto">
          <a:xfrm>
            <a:off x="243840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2147483647 w 4224"/>
              <a:gd name="T3" fmla="*/ 2147483647 h 88"/>
              <a:gd name="T4" fmla="*/ 2147483647 w 4224"/>
              <a:gd name="T5" fmla="*/ 2147483647 h 88"/>
              <a:gd name="T6" fmla="*/ 2147483647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Text Box 105"/>
          <p:cNvSpPr txBox="1">
            <a:spLocks noChangeArrowheads="1"/>
          </p:cNvSpPr>
          <p:nvPr/>
        </p:nvSpPr>
        <p:spPr bwMode="auto">
          <a:xfrm>
            <a:off x="1476375" y="23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endParaRPr lang="zh-CN" altLang="en-US" sz="2400" b="0">
              <a:solidFill>
                <a:schemeClr val="tx1"/>
              </a:solidFill>
              <a:latin typeface="Arial Narrow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全国电子设计竞赛简介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27652" name="TextBox 2"/>
          <p:cNvSpPr txBox="1">
            <a:spLocks noChangeArrowheads="1"/>
          </p:cNvSpPr>
          <p:nvPr/>
        </p:nvSpPr>
        <p:spPr bwMode="auto">
          <a:xfrm>
            <a:off x="385763" y="1055688"/>
            <a:ext cx="81343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sz="3200" b="1">
                <a:ea typeface="宋体" charset="-122"/>
              </a:rPr>
              <a:t>大学生重点赛事</a:t>
            </a:r>
            <a:endParaRPr lang="en-US" altLang="zh-CN" sz="3200" b="1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两年一届</a:t>
            </a:r>
            <a:endParaRPr lang="en-US" altLang="zh-CN" sz="320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“半封闭，相对集中”的比赛方式</a:t>
            </a:r>
            <a:endParaRPr lang="en-US" altLang="zh-CN" sz="320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为期</a:t>
            </a:r>
            <a:r>
              <a:rPr lang="en-US" altLang="zh-CN" sz="3200">
                <a:ea typeface="宋体" charset="-122"/>
              </a:rPr>
              <a:t>4</a:t>
            </a:r>
            <a:r>
              <a:rPr lang="zh-CN" altLang="en-US" sz="3200">
                <a:ea typeface="宋体" charset="-122"/>
              </a:rPr>
              <a:t>天（第一天</a:t>
            </a:r>
            <a:r>
              <a:rPr lang="en-US" altLang="zh-CN" sz="3200">
                <a:ea typeface="宋体" charset="-122"/>
              </a:rPr>
              <a:t>8:00 ~ </a:t>
            </a:r>
            <a:r>
              <a:rPr lang="zh-CN" altLang="en-US" sz="3200">
                <a:ea typeface="宋体" charset="-122"/>
              </a:rPr>
              <a:t>第四天</a:t>
            </a:r>
            <a:r>
              <a:rPr lang="en-US" altLang="zh-CN" sz="3200">
                <a:ea typeface="宋体" charset="-122"/>
              </a:rPr>
              <a:t>20:00</a:t>
            </a:r>
            <a:r>
              <a:rPr lang="zh-CN" altLang="en-US" sz="3200">
                <a:ea typeface="宋体" charset="-122"/>
              </a:rPr>
              <a:t>）</a:t>
            </a:r>
            <a:endParaRPr lang="en-US" altLang="zh-CN" sz="320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提交竞赛报告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333133" y="3174021"/>
          <a:ext cx="6696808" cy="307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控制类题目注意事项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561975" y="1046163"/>
            <a:ext cx="747395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b="1">
                <a:ea typeface="宋体" charset="-122"/>
              </a:rPr>
              <a:t>1</a:t>
            </a:r>
            <a:r>
              <a:rPr lang="zh-CN" altLang="en-US" sz="2000" b="1">
                <a:ea typeface="宋体" charset="-122"/>
              </a:rPr>
              <a:t>、赛前准备</a:t>
            </a:r>
            <a:endParaRPr lang="en-US" altLang="zh-CN" sz="2000" b="1">
              <a:ea typeface="宋体" charset="-122"/>
            </a:endParaRPr>
          </a:p>
          <a:p>
            <a:r>
              <a:rPr lang="zh-CN" altLang="en-US" sz="2000">
                <a:ea typeface="宋体" charset="-122"/>
              </a:rPr>
              <a:t>硬件：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	</a:t>
            </a:r>
            <a:r>
              <a:rPr lang="zh-CN" altLang="en-US" sz="2000">
                <a:ea typeface="宋体" charset="-122"/>
              </a:rPr>
              <a:t>主控板（含有所有功能）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	</a:t>
            </a:r>
            <a:r>
              <a:rPr lang="zh-CN" altLang="en-US" sz="2000">
                <a:ea typeface="宋体" charset="-122"/>
              </a:rPr>
              <a:t>驱动模块（</a:t>
            </a:r>
            <a:r>
              <a:rPr lang="en-US" altLang="zh-CN" sz="2000">
                <a:ea typeface="宋体" charset="-122"/>
              </a:rPr>
              <a:t>BTS</a:t>
            </a:r>
            <a:r>
              <a:rPr lang="zh-CN" altLang="zh-CN" sz="2000">
                <a:ea typeface="宋体" charset="-122"/>
              </a:rPr>
              <a:t>即可</a:t>
            </a:r>
            <a:r>
              <a:rPr lang="zh-CN" altLang="en-US" sz="2000">
                <a:ea typeface="宋体" charset="-122"/>
              </a:rPr>
              <a:t>）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	</a:t>
            </a:r>
            <a:r>
              <a:rPr lang="zh-CN" altLang="zh-CN" sz="2000">
                <a:ea typeface="宋体" charset="-122"/>
              </a:rPr>
              <a:t>传感器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zh-CN" sz="2000">
                <a:ea typeface="宋体" charset="-122"/>
              </a:rPr>
              <a:t>加速度计，陀螺仪，绝对编码器，相对编码器，</a:t>
            </a:r>
            <a:r>
              <a:rPr lang="en-US" altLang="zh-CN" sz="2000">
                <a:ea typeface="宋体" charset="-122"/>
              </a:rPr>
              <a:t>      	</a:t>
            </a:r>
            <a:r>
              <a:rPr lang="zh-CN" altLang="zh-CN" sz="2000">
                <a:ea typeface="宋体" charset="-122"/>
              </a:rPr>
              <a:t>霍尔测速传感器，</a:t>
            </a:r>
            <a:r>
              <a:rPr lang="en-US" altLang="zh-CN" sz="2000">
                <a:ea typeface="宋体" charset="-122"/>
              </a:rPr>
              <a:t>CCD</a:t>
            </a:r>
            <a:r>
              <a:rPr lang="zh-CN" altLang="zh-CN" sz="2000">
                <a:ea typeface="宋体" charset="-122"/>
              </a:rPr>
              <a:t>，摄像头，光电管，等等</a:t>
            </a:r>
            <a:r>
              <a:rPr lang="zh-CN" altLang="en-US" sz="2000">
                <a:ea typeface="宋体" charset="-122"/>
              </a:rPr>
              <a:t>）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   </a:t>
            </a:r>
            <a:r>
              <a:rPr lang="zh-CN" altLang="zh-CN" sz="2000">
                <a:ea typeface="宋体" charset="-122"/>
              </a:rPr>
              <a:t>蓝牙模块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zh-CN" sz="2000">
                <a:ea typeface="宋体" charset="-122"/>
              </a:rPr>
              <a:t>至少一对</a:t>
            </a:r>
            <a:r>
              <a:rPr lang="zh-CN" altLang="en-US" sz="2000">
                <a:ea typeface="宋体" charset="-122"/>
              </a:rPr>
              <a:t>）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   </a:t>
            </a:r>
            <a:r>
              <a:rPr lang="zh-CN" altLang="zh-CN" sz="2000">
                <a:ea typeface="宋体" charset="-122"/>
              </a:rPr>
              <a:t>显示屏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   </a:t>
            </a:r>
            <a:r>
              <a:rPr lang="zh-CN" altLang="zh-CN" sz="2000">
                <a:ea typeface="宋体" charset="-122"/>
              </a:rPr>
              <a:t>电机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	</a:t>
            </a:r>
            <a:r>
              <a:rPr lang="zh-CN" altLang="en-US" sz="2000">
                <a:ea typeface="宋体" charset="-122"/>
              </a:rPr>
              <a:t>官网提供主要元器件清单（猜题目）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	</a:t>
            </a:r>
            <a:r>
              <a:rPr lang="zh-CN" altLang="en-US" sz="2000">
                <a:ea typeface="宋体" charset="-122"/>
              </a:rPr>
              <a:t>个人备用元件</a:t>
            </a:r>
            <a:r>
              <a:rPr lang="en-US" altLang="zh-CN" sz="2000">
                <a:ea typeface="宋体" charset="-122"/>
              </a:rPr>
              <a:t> </a:t>
            </a:r>
          </a:p>
          <a:p>
            <a:r>
              <a:rPr lang="zh-CN" altLang="en-US" sz="2000">
                <a:ea typeface="宋体" charset="-122"/>
              </a:rPr>
              <a:t>软件：</a:t>
            </a:r>
            <a:endParaRPr lang="en-US" altLang="zh-CN" sz="200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sz="2000">
                <a:ea typeface="宋体" charset="-122"/>
              </a:rPr>
              <a:t>	UI</a:t>
            </a:r>
          </a:p>
          <a:p>
            <a:pPr lvl="1">
              <a:buFont typeface="Arial" charset="0"/>
              <a:buChar char="•"/>
            </a:pPr>
            <a:r>
              <a:rPr lang="zh-CN" altLang="en-US" sz="2000">
                <a:ea typeface="宋体" charset="-122"/>
              </a:rPr>
              <a:t>对应硬件的软件（电机驱动、传感器驱动、测速，等等）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 b="1">
                <a:ea typeface="宋体" charset="-122"/>
              </a:rPr>
              <a:t>2</a:t>
            </a:r>
            <a:r>
              <a:rPr lang="zh-CN" altLang="en-US" sz="2000" b="1">
                <a:ea typeface="宋体" charset="-122"/>
              </a:rPr>
              <a:t>、认真审题（第一天）</a:t>
            </a:r>
            <a:endParaRPr lang="en-US" altLang="zh-CN" sz="2000" b="1">
              <a:ea typeface="宋体" charset="-122"/>
            </a:endParaRPr>
          </a:p>
          <a:p>
            <a:r>
              <a:rPr lang="en-US" altLang="zh-CN" sz="2000" b="1">
                <a:ea typeface="宋体" charset="-122"/>
              </a:rPr>
              <a:t>3</a:t>
            </a:r>
            <a:r>
              <a:rPr lang="zh-CN" altLang="en-US" sz="2000" b="1">
                <a:ea typeface="宋体" charset="-122"/>
              </a:rPr>
              <a:t>、确定方案（多测试）</a:t>
            </a:r>
            <a:endParaRPr lang="en-US" altLang="zh-CN" sz="2000" b="1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	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风力摆控制系统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——</a:t>
            </a: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硬件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297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42975"/>
            <a:ext cx="5514975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3498850"/>
            <a:ext cx="45021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2" name="直接箭头连接符 5"/>
          <p:cNvCxnSpPr>
            <a:cxnSpLocks noChangeShapeType="1"/>
          </p:cNvCxnSpPr>
          <p:nvPr/>
        </p:nvCxnSpPr>
        <p:spPr bwMode="auto">
          <a:xfrm>
            <a:off x="4035425" y="1724025"/>
            <a:ext cx="2109788" cy="19335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3" name="直接箭头连接符 7"/>
          <p:cNvCxnSpPr>
            <a:cxnSpLocks noChangeShapeType="1"/>
            <a:endCxn id="29708" idx="3"/>
          </p:cNvCxnSpPr>
          <p:nvPr/>
        </p:nvCxnSpPr>
        <p:spPr bwMode="auto">
          <a:xfrm flipH="1" flipV="1">
            <a:off x="4651375" y="4594225"/>
            <a:ext cx="808038" cy="2587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直接箭头连接符 9"/>
          <p:cNvCxnSpPr>
            <a:cxnSpLocks noChangeShapeType="1"/>
          </p:cNvCxnSpPr>
          <p:nvPr/>
        </p:nvCxnSpPr>
        <p:spPr bwMode="auto">
          <a:xfrm flipV="1">
            <a:off x="7342188" y="2919413"/>
            <a:ext cx="544512" cy="1406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705" name="图片 2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4888"/>
            <a:ext cx="4105275" cy="204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06" name="直接箭头连接符 11"/>
          <p:cNvCxnSpPr>
            <a:cxnSpLocks noChangeShapeType="1"/>
          </p:cNvCxnSpPr>
          <p:nvPr/>
        </p:nvCxnSpPr>
        <p:spPr bwMode="auto">
          <a:xfrm flipV="1">
            <a:off x="6619875" y="2566988"/>
            <a:ext cx="19050" cy="23479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7" name="直接箭头连接符 13"/>
          <p:cNvCxnSpPr>
            <a:cxnSpLocks noChangeShapeType="1"/>
          </p:cNvCxnSpPr>
          <p:nvPr/>
        </p:nvCxnSpPr>
        <p:spPr bwMode="auto">
          <a:xfrm flipH="1">
            <a:off x="5459413" y="5856288"/>
            <a:ext cx="207962" cy="4191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8" name="TextBox 14"/>
          <p:cNvSpPr txBox="1">
            <a:spLocks noChangeArrowheads="1"/>
          </p:cNvSpPr>
          <p:nvPr/>
        </p:nvSpPr>
        <p:spPr bwMode="auto">
          <a:xfrm>
            <a:off x="3033713" y="4410075"/>
            <a:ext cx="1617662" cy="368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>
                <a:ea typeface="宋体" charset="-122"/>
              </a:rPr>
              <a:t>四路驱动模块</a:t>
            </a:r>
          </a:p>
        </p:txBody>
      </p: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4527550" y="6289675"/>
            <a:ext cx="1617663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>
                <a:ea typeface="宋体" charset="-122"/>
              </a:rPr>
              <a:t>备用驱动模块</a:t>
            </a:r>
          </a:p>
        </p:txBody>
      </p:sp>
      <p:sp>
        <p:nvSpPr>
          <p:cNvPr id="29710" name="TextBox 18"/>
          <p:cNvSpPr txBox="1">
            <a:spLocks noChangeArrowheads="1"/>
          </p:cNvSpPr>
          <p:nvPr/>
        </p:nvSpPr>
        <p:spPr bwMode="auto">
          <a:xfrm>
            <a:off x="5829300" y="2124075"/>
            <a:ext cx="1512888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>
                <a:ea typeface="宋体" charset="-122"/>
              </a:rPr>
              <a:t>主控芯片</a:t>
            </a:r>
            <a:r>
              <a:rPr lang="en-US" altLang="zh-CN">
                <a:ea typeface="宋体" charset="-122"/>
              </a:rPr>
              <a:t>K60</a:t>
            </a:r>
            <a:endParaRPr lang="zh-CN" altLang="en-US">
              <a:ea typeface="宋体" charset="-122"/>
            </a:endParaRPr>
          </a:p>
        </p:txBody>
      </p:sp>
      <p:sp>
        <p:nvSpPr>
          <p:cNvPr id="29711" name="TextBox 20"/>
          <p:cNvSpPr txBox="1">
            <a:spLocks noChangeArrowheads="1"/>
          </p:cNvSpPr>
          <p:nvPr/>
        </p:nvSpPr>
        <p:spPr bwMode="auto">
          <a:xfrm>
            <a:off x="7429500" y="2493963"/>
            <a:ext cx="1055688" cy="368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>
                <a:ea typeface="宋体" charset="-122"/>
              </a:rPr>
              <a:t>显示屏</a:t>
            </a:r>
          </a:p>
        </p:txBody>
      </p:sp>
      <p:sp>
        <p:nvSpPr>
          <p:cNvPr id="29712" name="TextBox 16"/>
          <p:cNvSpPr txBox="1">
            <a:spLocks noChangeArrowheads="1"/>
          </p:cNvSpPr>
          <p:nvPr/>
        </p:nvSpPr>
        <p:spPr bwMode="auto">
          <a:xfrm>
            <a:off x="6461125" y="6075363"/>
            <a:ext cx="193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000" b="1">
                <a:ea typeface="宋体" charset="-122"/>
              </a:rPr>
              <a:t>主控板</a:t>
            </a:r>
          </a:p>
        </p:txBody>
      </p:sp>
      <p:sp>
        <p:nvSpPr>
          <p:cNvPr id="29713" name="TextBox 19"/>
          <p:cNvSpPr txBox="1">
            <a:spLocks noChangeArrowheads="1"/>
          </p:cNvSpPr>
          <p:nvPr/>
        </p:nvSpPr>
        <p:spPr bwMode="auto">
          <a:xfrm>
            <a:off x="1468438" y="4010025"/>
            <a:ext cx="304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400" b="1">
                <a:ea typeface="宋体" charset="-122"/>
              </a:rPr>
              <a:t>风力摆控制系统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风力摆控制系统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——</a:t>
            </a: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硬件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44" y="4853355"/>
            <a:ext cx="1885795" cy="1885795"/>
          </a:xfrm>
          <a:prstGeom prst="rect">
            <a:avLst/>
          </a:prstGeom>
        </p:spPr>
      </p:pic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471365" y="1056054"/>
            <a:ext cx="89677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dirty="0">
                <a:ea typeface="宋体" charset="-122"/>
              </a:rPr>
              <a:t>主控芯片方案</a:t>
            </a:r>
            <a:r>
              <a:rPr lang="en-US" altLang="zh-CN" sz="2800" dirty="0">
                <a:ea typeface="宋体" charset="-122"/>
              </a:rPr>
              <a:t>	——</a:t>
            </a:r>
            <a:r>
              <a:rPr lang="zh-CN" altLang="en-US" sz="2800" dirty="0">
                <a:ea typeface="宋体" charset="-122"/>
              </a:rPr>
              <a:t>飞思卡尔</a:t>
            </a:r>
            <a:r>
              <a:rPr lang="en-US" altLang="zh-CN" sz="2800" dirty="0" err="1">
                <a:ea typeface="宋体" charset="-122"/>
              </a:rPr>
              <a:t>K60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电源方案</a:t>
            </a:r>
            <a:r>
              <a:rPr lang="en-US" altLang="zh-CN" sz="2800" dirty="0">
                <a:ea typeface="宋体" charset="-122"/>
              </a:rPr>
              <a:t>		——</a:t>
            </a:r>
            <a:r>
              <a:rPr lang="en-US" altLang="zh-CN" sz="2800" dirty="0" err="1">
                <a:ea typeface="宋体" charset="-122"/>
              </a:rPr>
              <a:t>LM2596</a:t>
            </a:r>
            <a:r>
              <a:rPr lang="en-US" altLang="zh-CN" sz="2800" dirty="0">
                <a:ea typeface="宋体" charset="-122"/>
              </a:rPr>
              <a:t> (</a:t>
            </a:r>
            <a:r>
              <a:rPr lang="en-US" altLang="zh-CN" sz="2800" dirty="0" err="1">
                <a:ea typeface="宋体" charset="-122"/>
              </a:rPr>
              <a:t>5v</a:t>
            </a:r>
            <a:r>
              <a:rPr lang="en-US" altLang="zh-CN" sz="2800" dirty="0">
                <a:ea typeface="宋体" charset="-122"/>
              </a:rPr>
              <a:t>)</a:t>
            </a:r>
            <a:r>
              <a:rPr lang="zh-CN" altLang="en-US" sz="2800" dirty="0">
                <a:ea typeface="宋体" charset="-122"/>
              </a:rPr>
              <a:t>，</a:t>
            </a:r>
            <a:r>
              <a:rPr lang="en-US" altLang="zh-CN" sz="2800" dirty="0" err="1">
                <a:ea typeface="宋体" charset="-122"/>
              </a:rPr>
              <a:t>AMS1117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dirty="0" err="1">
                <a:ea typeface="宋体" charset="-122"/>
              </a:rPr>
              <a:t>3v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驱动方案</a:t>
            </a:r>
            <a:r>
              <a:rPr lang="en-US" altLang="zh-CN" sz="2800" dirty="0">
                <a:ea typeface="宋体" charset="-122"/>
              </a:rPr>
              <a:t>		——</a:t>
            </a:r>
            <a:r>
              <a:rPr lang="en-US" altLang="zh-CN" sz="2800" dirty="0" err="1">
                <a:ea typeface="宋体" charset="-122"/>
              </a:rPr>
              <a:t>BTN7971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电机方案</a:t>
            </a:r>
            <a:r>
              <a:rPr lang="en-US" altLang="zh-CN" sz="2800" dirty="0" smtClean="0">
                <a:ea typeface="宋体" charset="-122"/>
              </a:rPr>
              <a:t>		——</a:t>
            </a:r>
            <a:r>
              <a:rPr lang="zh-CN" altLang="en-US" sz="2800" dirty="0" smtClean="0">
                <a:ea typeface="宋体" charset="-122"/>
              </a:rPr>
              <a:t>四轴空心杯电机</a:t>
            </a:r>
            <a:endParaRPr lang="en-US" altLang="zh-CN" sz="2800" dirty="0" smtClean="0">
              <a:ea typeface="宋体" charset="-122"/>
            </a:endParaRPr>
          </a:p>
          <a:p>
            <a:endParaRPr lang="en-US" altLang="zh-CN" sz="28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传感器</a:t>
            </a:r>
            <a:r>
              <a:rPr lang="zh-CN" altLang="en-US" sz="2800" dirty="0">
                <a:ea typeface="宋体" charset="-122"/>
              </a:rPr>
              <a:t>方案</a:t>
            </a:r>
            <a:r>
              <a:rPr lang="en-US" altLang="zh-CN" sz="2800" dirty="0">
                <a:ea typeface="宋体" charset="-122"/>
              </a:rPr>
              <a:t>		——</a:t>
            </a:r>
            <a:r>
              <a:rPr lang="zh-CN" altLang="en-US" sz="2800" dirty="0">
                <a:ea typeface="宋体" charset="-122"/>
              </a:rPr>
              <a:t>陀螺仪加速度计</a:t>
            </a:r>
            <a:r>
              <a:rPr lang="en-US" altLang="zh-CN" sz="2800" dirty="0" err="1" smtClean="0">
                <a:ea typeface="宋体" charset="-122"/>
              </a:rPr>
              <a:t>MPU6050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风力摆控制系统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——</a:t>
            </a: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机械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3174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r="15694"/>
          <a:stretch>
            <a:fillRect/>
          </a:stretch>
        </p:blipFill>
        <p:spPr bwMode="auto">
          <a:xfrm>
            <a:off x="2570163" y="1098550"/>
            <a:ext cx="37750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23106"/>
          <a:stretch>
            <a:fillRect/>
          </a:stretch>
        </p:blipFill>
        <p:spPr bwMode="auto">
          <a:xfrm>
            <a:off x="1588" y="4179888"/>
            <a:ext cx="27320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0"/>
          <a:stretch>
            <a:fillRect/>
          </a:stretch>
        </p:blipFill>
        <p:spPr bwMode="auto">
          <a:xfrm>
            <a:off x="6240463" y="4179888"/>
            <a:ext cx="290353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51" name="直接箭头连接符 27"/>
          <p:cNvCxnSpPr>
            <a:cxnSpLocks noChangeShapeType="1"/>
            <a:endCxn id="31750" idx="0"/>
          </p:cNvCxnSpPr>
          <p:nvPr/>
        </p:nvCxnSpPr>
        <p:spPr bwMode="auto">
          <a:xfrm>
            <a:off x="4611688" y="1873250"/>
            <a:ext cx="3079750" cy="23066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2" name="直接箭头连接符 29"/>
          <p:cNvCxnSpPr>
            <a:cxnSpLocks noChangeShapeType="1"/>
            <a:endCxn id="31749" idx="0"/>
          </p:cNvCxnSpPr>
          <p:nvPr/>
        </p:nvCxnSpPr>
        <p:spPr bwMode="auto">
          <a:xfrm flipH="1">
            <a:off x="1368425" y="1873250"/>
            <a:ext cx="2808288" cy="23066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3" name="矩形 5120"/>
          <p:cNvSpPr>
            <a:spLocks noChangeArrowheads="1"/>
          </p:cNvSpPr>
          <p:nvPr/>
        </p:nvSpPr>
        <p:spPr bwMode="auto">
          <a:xfrm>
            <a:off x="3074988" y="4794250"/>
            <a:ext cx="3073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000" b="1">
                <a:latin typeface="华文琥珀" pitchFamily="2" charset="-122"/>
                <a:ea typeface="华文琥珀" pitchFamily="2" charset="-122"/>
              </a:rPr>
              <a:t>细导线</a:t>
            </a:r>
            <a:endParaRPr lang="en-US" altLang="zh-CN" sz="2000" b="1">
              <a:latin typeface="华文琥珀" pitchFamily="2" charset="-122"/>
              <a:ea typeface="华文琥珀" pitchFamily="2" charset="-122"/>
            </a:endParaRPr>
          </a:p>
          <a:p>
            <a:r>
              <a:rPr lang="en-US" altLang="zh-CN" sz="2000" b="1">
                <a:ea typeface="宋体" charset="-122"/>
              </a:rPr>
              <a:t>——</a:t>
            </a:r>
            <a:r>
              <a:rPr lang="zh-CN" altLang="en-US" sz="2000" b="1">
                <a:ea typeface="宋体" charset="-122"/>
              </a:rPr>
              <a:t>减少外力对摆的干扰</a:t>
            </a:r>
            <a:endParaRPr lang="en-US" altLang="zh-CN" sz="2000" b="1">
              <a:ea typeface="宋体" charset="-122"/>
            </a:endParaRPr>
          </a:p>
          <a:p>
            <a:r>
              <a:rPr lang="zh-CN" altLang="en-US" sz="2000" b="1">
                <a:latin typeface="华文琥珀" pitchFamily="2" charset="-122"/>
                <a:ea typeface="华文琥珀" pitchFamily="2" charset="-122"/>
              </a:rPr>
              <a:t>导线</a:t>
            </a:r>
            <a:r>
              <a:rPr lang="zh-CN" altLang="zh-CN" sz="2000" b="1">
                <a:latin typeface="华文琥珀" pitchFamily="2" charset="-122"/>
                <a:ea typeface="华文琥珀" pitchFamily="2" charset="-122"/>
              </a:rPr>
              <a:t>托盘</a:t>
            </a:r>
            <a:endParaRPr lang="en-US" altLang="zh-CN" sz="2000" b="1">
              <a:latin typeface="华文琥珀" pitchFamily="2" charset="-122"/>
              <a:ea typeface="华文琥珀" pitchFamily="2" charset="-122"/>
            </a:endParaRPr>
          </a:p>
          <a:p>
            <a:r>
              <a:rPr lang="en-US" altLang="zh-CN" sz="2000" b="1">
                <a:ea typeface="宋体" charset="-122"/>
              </a:rPr>
              <a:t>——</a:t>
            </a:r>
            <a:r>
              <a:rPr lang="zh-CN" altLang="en-US" sz="2000" b="1">
                <a:ea typeface="宋体" charset="-122"/>
              </a:rPr>
              <a:t>使摆的受力均匀</a:t>
            </a:r>
            <a:endParaRPr lang="zh-CN" altLang="zh-CN" sz="2000" b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3277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5" t="9273" r="38675" b="20808"/>
          <a:stretch>
            <a:fillRect/>
          </a:stretch>
        </p:blipFill>
        <p:spPr bwMode="auto">
          <a:xfrm>
            <a:off x="152400" y="2006600"/>
            <a:ext cx="1963738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r="13396"/>
          <a:stretch>
            <a:fillRect/>
          </a:stretch>
        </p:blipFill>
        <p:spPr bwMode="auto">
          <a:xfrm>
            <a:off x="3952875" y="2006600"/>
            <a:ext cx="19875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5" r="9668" b="14561"/>
          <a:stretch>
            <a:fillRect/>
          </a:stretch>
        </p:blipFill>
        <p:spPr bwMode="auto">
          <a:xfrm>
            <a:off x="6019800" y="2006600"/>
            <a:ext cx="29845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5" r="24881" b="28816"/>
          <a:stretch>
            <a:fillRect/>
          </a:stretch>
        </p:blipFill>
        <p:spPr bwMode="auto">
          <a:xfrm>
            <a:off x="2209800" y="2006600"/>
            <a:ext cx="168275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风力摆控制系统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——</a:t>
            </a: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机械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1590675" y="4689475"/>
            <a:ext cx="5456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b="1">
                <a:ea typeface="宋体" charset="-122"/>
              </a:rPr>
              <a:t>	</a:t>
            </a:r>
            <a:r>
              <a:rPr lang="zh-CN" altLang="zh-CN" sz="2000" b="1">
                <a:ea typeface="宋体" charset="-122"/>
              </a:rPr>
              <a:t>两个激光雕刻托盘，</a:t>
            </a:r>
            <a:r>
              <a:rPr lang="zh-CN" altLang="en-US" sz="2000" b="1">
                <a:ea typeface="宋体" charset="-122"/>
              </a:rPr>
              <a:t>上大下小</a:t>
            </a:r>
            <a:r>
              <a:rPr lang="zh-CN" altLang="zh-CN" sz="2000" b="1">
                <a:ea typeface="宋体" charset="-122"/>
              </a:rPr>
              <a:t>，上面</a:t>
            </a:r>
            <a:r>
              <a:rPr lang="zh-CN" altLang="en-US" sz="2000" b="1">
                <a:ea typeface="宋体" charset="-122"/>
              </a:rPr>
              <a:t>固定</a:t>
            </a:r>
            <a:r>
              <a:rPr lang="zh-CN" altLang="zh-CN" sz="2000" b="1">
                <a:ea typeface="宋体" charset="-122"/>
              </a:rPr>
              <a:t>电机，中间放</a:t>
            </a:r>
            <a:r>
              <a:rPr lang="zh-CN" altLang="en-US" sz="2000" b="1">
                <a:ea typeface="宋体" charset="-122"/>
              </a:rPr>
              <a:t>角度传感器</a:t>
            </a:r>
            <a:r>
              <a:rPr lang="en-US" altLang="zh-CN" sz="2000" b="1">
                <a:ea typeface="宋体" charset="-122"/>
              </a:rPr>
              <a:t>MPU6050</a:t>
            </a:r>
            <a:r>
              <a:rPr lang="zh-CN" altLang="zh-CN" sz="2000" b="1">
                <a:ea typeface="宋体" charset="-122"/>
              </a:rPr>
              <a:t>，下面</a:t>
            </a:r>
            <a:r>
              <a:rPr lang="zh-CN" altLang="en-US" sz="2000" b="1">
                <a:ea typeface="宋体" charset="-122"/>
              </a:rPr>
              <a:t>固定</a:t>
            </a:r>
            <a:r>
              <a:rPr lang="zh-CN" altLang="zh-CN" sz="2000" b="1">
                <a:ea typeface="宋体" charset="-122"/>
              </a:rPr>
              <a:t>激光</a:t>
            </a:r>
            <a:r>
              <a:rPr lang="zh-CN" altLang="en-US" sz="2000" b="1">
                <a:ea typeface="宋体" charset="-122"/>
              </a:rPr>
              <a:t>头。</a:t>
            </a:r>
          </a:p>
        </p:txBody>
      </p:sp>
      <p:sp>
        <p:nvSpPr>
          <p:cNvPr id="32777" name="TextBox 3"/>
          <p:cNvSpPr txBox="1">
            <a:spLocks noChangeArrowheads="1"/>
          </p:cNvSpPr>
          <p:nvPr/>
        </p:nvSpPr>
        <p:spPr bwMode="auto">
          <a:xfrm>
            <a:off x="3051175" y="1287463"/>
            <a:ext cx="276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b="1">
                <a:ea typeface="宋体" charset="-122"/>
              </a:rPr>
              <a:t>风力摆摆头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152400" y="363538"/>
            <a:ext cx="5867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风力摆控制系统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——</a:t>
            </a:r>
            <a:r>
              <a:rPr lang="zh-CN" altLang="en-US" sz="3600">
                <a:solidFill>
                  <a:schemeClr val="tx1"/>
                </a:solidFill>
                <a:ea typeface="宋体" charset="-122"/>
              </a:rPr>
              <a:t>软件</a:t>
            </a:r>
            <a:endParaRPr lang="en-US" altLang="zh-CN" sz="36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263525" y="949325"/>
            <a:ext cx="70167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742950" indent="-742950">
              <a:spcBef>
                <a:spcPct val="0"/>
              </a:spcBef>
              <a:buClrTx/>
              <a:buFont typeface="+mj-ea"/>
              <a:buAutoNum type="circleNumDbPlain"/>
              <a:defRPr/>
            </a:pPr>
            <a:endParaRPr lang="en-US" altLang="zh-CN" sz="40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Arial" charset="0"/>
              </a:rPr>
              <a:t>（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Arial" charset="0"/>
              </a:rPr>
              <a:t>1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Arial" charset="0"/>
              </a:rPr>
              <a:t>）风力摆算法分析</a:t>
            </a:r>
            <a:endParaRPr lang="zh-CN" altLang="en-US" sz="40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lang="en-US" altLang="zh-CN" sz="40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Arial" charset="0"/>
            </a:endParaRPr>
          </a:p>
          <a:p>
            <a:pPr marL="0" indent="0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Arial" charset="0"/>
              </a:rPr>
              <a:t>（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Arial" charset="0"/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Arial" charset="0"/>
              </a:rPr>
              <a:t>）核心：PID</a:t>
            </a:r>
            <a:endParaRPr lang="zh-CN" altLang="en-US" sz="40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6488113"/>
            <a:ext cx="1298575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绿色矢量形体PPT模板">
  <a:themeElements>
    <a:clrScheme name="绿色矢量形体PPT模板 2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绿色矢量形体PPT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绿色矢量形体PPT模板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矢量形体PPT模板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矢量形体PPT模板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矢量形体PPT模板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绿色矢量形体PPT模板">
  <a:themeElements>
    <a:clrScheme name="1_绿色矢量形体PPT模板 2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1_绿色矢量形体PPT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绿色矢量形体PPT模板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绿色矢量形体PPT模板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绿色矢量形体PPT模板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绿色矢量形体PPT模板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Pages>0</Pages>
  <Words>615</Words>
  <Characters>0</Characters>
  <Application>Microsoft Office PowerPoint</Application>
  <DocSecurity>0</DocSecurity>
  <PresentationFormat>全屏显示(4:3)</PresentationFormat>
  <Lines>0</Lines>
  <Paragraphs>100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Times New Roman</vt:lpstr>
      <vt:lpstr>Arial</vt:lpstr>
      <vt:lpstr>Verdana</vt:lpstr>
      <vt:lpstr>Wingdings</vt:lpstr>
      <vt:lpstr>宋体</vt:lpstr>
      <vt:lpstr>Gulim</vt:lpstr>
      <vt:lpstr>Arial Narrow</vt:lpstr>
      <vt:lpstr>华文琥珀</vt:lpstr>
      <vt:lpstr>绿色矢量形体PPT模板</vt:lpstr>
      <vt:lpstr>1_绿色矢量形体PPT模板</vt:lpstr>
      <vt:lpstr>PowerPoint 演示文稿</vt:lpstr>
      <vt:lpstr>1、全国电子设计竞赛简介  2、控制类题目注意事项  3、2015年风力摆控制系统——硬件  4、2015年风力摆控制系统——机械  5、2015年风力摆控制系统——软件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（1）风力摆算法分析</vt:lpstr>
      <vt:lpstr>（1）风力摆算法分析</vt:lpstr>
      <vt:lpstr>（2）简单速度PID调节</vt:lpstr>
      <vt:lpstr>参考代码</vt:lpstr>
      <vt:lpstr>比例参数KP的作用</vt:lpstr>
      <vt:lpstr>积分作用参数Ti</vt:lpstr>
      <vt:lpstr>微分作用参数D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acer</dc:creator>
  <cp:lastModifiedBy>zyb</cp:lastModifiedBy>
  <cp:revision>197</cp:revision>
  <dcterms:created xsi:type="dcterms:W3CDTF">2008-12-13T15:01:22Z</dcterms:created>
  <dcterms:modified xsi:type="dcterms:W3CDTF">2015-09-27T09:43:19Z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