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964" r:id="rId2"/>
    <p:sldId id="1198" r:id="rId3"/>
    <p:sldId id="1214" r:id="rId4"/>
    <p:sldId id="1215" r:id="rId5"/>
    <p:sldId id="1216" r:id="rId6"/>
    <p:sldId id="1217" r:id="rId7"/>
    <p:sldId id="1218" r:id="rId8"/>
    <p:sldId id="1222" r:id="rId9"/>
    <p:sldId id="1224" r:id="rId10"/>
    <p:sldId id="1225" r:id="rId11"/>
    <p:sldId id="1226" r:id="rId12"/>
    <p:sldId id="1227" r:id="rId13"/>
    <p:sldId id="1186" r:id="rId14"/>
  </p:sldIdLst>
  <p:sldSz cx="12192000" cy="6858000"/>
  <p:notesSz cx="6669088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9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l" initials="c" lastIdx="1" clrIdx="0">
    <p:extLst>
      <p:ext uri="{19B8F6BF-5375-455C-9EA6-DF929625EA0E}">
        <p15:presenceInfo xmlns:p15="http://schemas.microsoft.com/office/powerpoint/2012/main" userId="chen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526D"/>
    <a:srgbClr val="E1FFF0"/>
    <a:srgbClr val="99FFCC"/>
    <a:srgbClr val="006600"/>
    <a:srgbClr val="FF6600"/>
    <a:srgbClr val="FF9966"/>
    <a:srgbClr val="FF99CC"/>
    <a:srgbClr val="FF99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84951" autoAdjust="0"/>
  </p:normalViewPr>
  <p:slideViewPr>
    <p:cSldViewPr>
      <p:cViewPr varScale="1">
        <p:scale>
          <a:sx n="75" d="100"/>
          <a:sy n="75" d="100"/>
        </p:scale>
        <p:origin x="936" y="62"/>
      </p:cViewPr>
      <p:guideLst>
        <p:guide orient="horz" pos="2155"/>
        <p:guide pos="38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030"/>
    </p:cViewPr>
  </p:sorterViewPr>
  <p:notesViewPr>
    <p:cSldViewPr>
      <p:cViewPr varScale="1">
        <p:scale>
          <a:sx n="60" d="100"/>
          <a:sy n="60" d="100"/>
        </p:scale>
        <p:origin x="3226" y="34"/>
      </p:cViewPr>
      <p:guideLst>
        <p:guide orient="horz" pos="3119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31T15:43:12.39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51" tIns="46625" rIns="93251" bIns="46625" numCol="1" anchor="t" anchorCtr="0" compatLnSpc="1"/>
          <a:lstStyle>
            <a:lvl1pPr defTabSz="931545" eaLnBrk="1" hangingPunct="1"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51" tIns="46625" rIns="93251" bIns="46625" numCol="1" anchor="t" anchorCtr="0" compatLnSpc="1"/>
          <a:lstStyle>
            <a:lvl1pPr algn="r" defTabSz="931545" eaLnBrk="1" hangingPunct="1"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51" tIns="46625" rIns="93251" bIns="46625" numCol="1" anchor="b" anchorCtr="0" compatLnSpc="1"/>
          <a:lstStyle>
            <a:lvl1pPr defTabSz="931545" eaLnBrk="1" hangingPunct="1"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908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51" tIns="46625" rIns="93251" bIns="46625" numCol="1" anchor="b" anchorCtr="0" compatLnSpc="1"/>
          <a:lstStyle>
            <a:lvl1pPr algn="r" defTabSz="931545" eaLnBrk="1" hangingPunct="1"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293AACD-6B6F-467E-8E40-3AECF06C77E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115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51" tIns="46625" rIns="93251" bIns="46625" numCol="1" anchor="t" anchorCtr="0" compatLnSpc="1"/>
          <a:lstStyle>
            <a:lvl1pPr defTabSz="931545" eaLnBrk="1" hangingPunct="1"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51" tIns="46625" rIns="93251" bIns="46625" numCol="1" anchor="t" anchorCtr="0" compatLnSpc="1"/>
          <a:lstStyle>
            <a:lvl1pPr algn="r" defTabSz="931545" eaLnBrk="1" hangingPunct="1"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5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51" tIns="46625" rIns="93251" bIns="46625" numCol="1" anchor="t" anchorCtr="0" compatLnSpc="1"/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51" tIns="46625" rIns="93251" bIns="46625" numCol="1" anchor="b" anchorCtr="0" compatLnSpc="1"/>
          <a:lstStyle>
            <a:lvl1pPr defTabSz="931545" eaLnBrk="1" hangingPunct="1"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908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51" tIns="46625" rIns="93251" bIns="46625" numCol="1" anchor="b" anchorCtr="0" compatLnSpc="1"/>
          <a:lstStyle>
            <a:lvl1pPr algn="r" defTabSz="931545" eaLnBrk="1" hangingPunct="1"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10AAD03-FAFF-45DA-A2DC-8E4E414671FC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2217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C0F3B-3555-49D8-9B6D-84C44B282B9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6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0AAD03-FAFF-45DA-A2DC-8E4E414671FC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75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0AAD03-FAFF-45DA-A2DC-8E4E414671FC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580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0AAD03-FAFF-45DA-A2DC-8E4E414671FC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104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0AAD03-FAFF-45DA-A2DC-8E4E414671FC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4340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0AAD03-FAFF-45DA-A2DC-8E4E414671FC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086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0AAD03-FAFF-45DA-A2DC-8E4E414671FC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191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0AAD03-FAFF-45DA-A2DC-8E4E414671FC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406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0AAD03-FAFF-45DA-A2DC-8E4E414671FC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56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7D636-A155-4015-ABD8-C432F0222BAA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CB2B0-CE31-4EA0-8B71-883B8D613F76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8B0C63-48A8-453A-BB19-405B029A718E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628C3-A009-4B53-B63E-2BDA511F2F17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689610"/>
            <a:ext cx="12193905" cy="6169025"/>
          </a:xfrm>
          <a:prstGeom prst="rect">
            <a:avLst/>
          </a:prstGeom>
        </p:spPr>
      </p:pic>
      <p:pic>
        <p:nvPicPr>
          <p:cNvPr id="12" name="Picture 8" descr="D:\Backup\我的文档\未标题-2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835640" y="21590"/>
            <a:ext cx="1288415" cy="343535"/>
          </a:xfrm>
          <a:prstGeom prst="rect">
            <a:avLst/>
          </a:prstGeom>
          <a:ln>
            <a:noFill/>
          </a:ln>
          <a:effectLst/>
        </p:spPr>
      </p:pic>
      <p:sp>
        <p:nvSpPr>
          <p:cNvPr id="29" name="Freeform 5"/>
          <p:cNvSpPr>
            <a:spLocks noEditPoints="1"/>
          </p:cNvSpPr>
          <p:nvPr userDrawn="1"/>
        </p:nvSpPr>
        <p:spPr bwMode="auto">
          <a:xfrm>
            <a:off x="-65405" y="4441825"/>
            <a:ext cx="12267565" cy="2374900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/>
                </a:gs>
              </a:gsLst>
              <a:lin ang="5400000" scaled="1"/>
            </a:gradFill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 descr="PPT16-9cover老鹰目录x"/>
          <p:cNvPicPr>
            <a:picLocks noChangeAspect="1"/>
          </p:cNvPicPr>
          <p:nvPr userDrawn="1"/>
        </p:nvPicPr>
        <p:blipFill rotWithShape="1">
          <a:blip r:embed="rId2"/>
          <a:srcRect l="24906"/>
          <a:stretch>
            <a:fillRect/>
          </a:stretch>
        </p:blipFill>
        <p:spPr>
          <a:xfrm>
            <a:off x="3175" y="3810"/>
            <a:ext cx="12186285" cy="6851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 descr="PPT16-9cover老鹰目录x"/>
          <p:cNvPicPr>
            <a:picLocks noChangeAspect="1"/>
          </p:cNvPicPr>
          <p:nvPr userDrawn="1"/>
        </p:nvPicPr>
        <p:blipFill rotWithShape="1">
          <a:blip r:embed="rId2"/>
          <a:srcRect l="24906"/>
          <a:stretch>
            <a:fillRect/>
          </a:stretch>
        </p:blipFill>
        <p:spPr>
          <a:xfrm>
            <a:off x="3175" y="3810"/>
            <a:ext cx="12186285" cy="685101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595630" y="1268730"/>
            <a:ext cx="1260475" cy="1120775"/>
          </a:xfrm>
        </p:spPr>
        <p:txBody>
          <a:bodyPr>
            <a:noAutofit/>
          </a:bodyPr>
          <a:lstStyle>
            <a:lvl1pPr marL="0" indent="0" algn="l">
              <a:buNone/>
              <a:defRPr lang="zh-CN" altLang="en-US" sz="9000" b="1" kern="1200" dirty="0" smtClean="0">
                <a:gradFill>
                  <a:gsLst>
                    <a:gs pos="0">
                      <a:srgbClr val="049AAB"/>
                    </a:gs>
                    <a:gs pos="100000">
                      <a:srgbClr val="01304C"/>
                    </a:gs>
                  </a:gsLst>
                  <a:lin ang="5400000" scaled="1"/>
                </a:gradFill>
                <a:latin typeface="Lifeline JL" panose="00000400000000000000" pitchFamily="2" charset="0"/>
                <a:ea typeface="+mj-ea"/>
                <a:cs typeface="+mn-cs"/>
              </a:defRPr>
            </a:lvl1pPr>
          </a:lstStyle>
          <a:p>
            <a:pPr lvl="0"/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 hasCustomPrompt="1"/>
          </p:nvPr>
        </p:nvSpPr>
        <p:spPr>
          <a:xfrm>
            <a:off x="1929326" y="1632213"/>
            <a:ext cx="4246314" cy="75728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前端语法介绍</a:t>
            </a:r>
          </a:p>
          <a:p>
            <a:pPr lvl="0"/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838200" y="109220"/>
            <a:ext cx="76200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b="1" dirty="0">
              <a:solidFill>
                <a:srgbClr val="049AAB"/>
              </a:solidFill>
              <a:latin typeface="Microsoft Yi Baiti" panose="03000500000000000000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691592" y="71016"/>
            <a:ext cx="7292622" cy="720080"/>
          </a:xfrm>
        </p:spPr>
        <p:txBody>
          <a:bodyPr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前端语法介绍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-JQuery</a:t>
            </a:r>
            <a:endParaRPr lang="zh-CN" altLang="en-US" dirty="0" smtClean="0"/>
          </a:p>
        </p:txBody>
      </p:sp>
      <p:sp>
        <p:nvSpPr>
          <p:cNvPr id="21" name="任意多边形 20"/>
          <p:cNvSpPr/>
          <p:nvPr userDrawn="1"/>
        </p:nvSpPr>
        <p:spPr>
          <a:xfrm flipV="1">
            <a:off x="400711" y="251145"/>
            <a:ext cx="1386789" cy="36004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/>
          </a:p>
        </p:txBody>
      </p:sp>
      <p:cxnSp>
        <p:nvCxnSpPr>
          <p:cNvPr id="2" name="直接连接符 1"/>
          <p:cNvCxnSpPr/>
          <p:nvPr userDrawn="1"/>
        </p:nvCxnSpPr>
        <p:spPr>
          <a:xfrm flipH="1">
            <a:off x="1344295" y="6381115"/>
            <a:ext cx="10847705" cy="28575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55386" y="6409690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 userDrawn="1"/>
        </p:nvGrpSpPr>
        <p:grpSpPr>
          <a:xfrm flipH="1">
            <a:off x="889359" y="6198753"/>
            <a:ext cx="412970" cy="421874"/>
            <a:chOff x="7019085" y="157473"/>
            <a:chExt cx="3868830" cy="3952255"/>
          </a:xfrm>
        </p:grpSpPr>
        <p:sp>
          <p:nvSpPr>
            <p:cNvPr id="6" name="椭圆 5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8" name="灯片编号占位符 5"/>
          <p:cNvSpPr txBox="1"/>
          <p:nvPr userDrawn="1"/>
        </p:nvSpPr>
        <p:spPr>
          <a:xfrm>
            <a:off x="756285" y="6120130"/>
            <a:ext cx="688340" cy="5664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1FDF45D-01DE-46E3-8746-EE17318E8014}" type="slidenum">
              <a:rPr lang="zh-CN" altLang="en-US" b="1" smtClean="0">
                <a:solidFill>
                  <a:srgbClr val="00AEEF"/>
                </a:solidFill>
              </a:rPr>
              <a:t>‹#›</a:t>
            </a:fld>
            <a:endParaRPr lang="zh-CN" altLang="en-US" b="1" dirty="0">
              <a:solidFill>
                <a:srgbClr val="00AEEF"/>
              </a:solidFill>
            </a:endParaRPr>
          </a:p>
        </p:txBody>
      </p:sp>
      <p:sp>
        <p:nvSpPr>
          <p:cNvPr id="29" name="Freeform 5"/>
          <p:cNvSpPr>
            <a:spLocks noEditPoints="1"/>
          </p:cNvSpPr>
          <p:nvPr userDrawn="1"/>
        </p:nvSpPr>
        <p:spPr bwMode="auto">
          <a:xfrm>
            <a:off x="5103495" y="5328920"/>
            <a:ext cx="5029835" cy="1052195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PT16-9cover老鹰尾页x"/>
          <p:cNvPicPr>
            <a:picLocks noChangeAspect="1"/>
          </p:cNvPicPr>
          <p:nvPr userDrawn="1"/>
        </p:nvPicPr>
        <p:blipFill rotWithShape="1">
          <a:blip r:embed="rId2"/>
          <a:srcRect t="15471"/>
          <a:stretch>
            <a:fillRect/>
          </a:stretch>
        </p:blipFill>
        <p:spPr>
          <a:xfrm>
            <a:off x="635" y="1572895"/>
            <a:ext cx="12190730" cy="52844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140" y="130175"/>
            <a:ext cx="1182370" cy="1400175"/>
          </a:xfrm>
          <a:prstGeom prst="rect">
            <a:avLst/>
          </a:prstGeom>
        </p:spPr>
      </p:pic>
      <p:pic>
        <p:nvPicPr>
          <p:cNvPr id="12" name="Picture 8" descr="D:\Backup\我的文档\未标题-2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9942830" y="130175"/>
            <a:ext cx="2090420" cy="557530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5E628C3-A009-4B53-B63E-2BDA511F2F1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167380" y="1746885"/>
            <a:ext cx="616898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000" cap="all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RBAC</a:t>
            </a:r>
            <a:r>
              <a:rPr lang="zh-CN" altLang="en-US" sz="4000" cap="all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权限</a:t>
            </a:r>
            <a:r>
              <a:rPr lang="zh-CN" altLang="en-US" sz="4000" cap="all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控制模型</a:t>
            </a:r>
            <a:endParaRPr lang="zh-CN" altLang="zh-CN" sz="4000" b="1" cap="all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630" y="249555"/>
            <a:ext cx="840105" cy="995045"/>
          </a:xfrm>
          <a:prstGeom prst="rect">
            <a:avLst/>
          </a:prstGeom>
        </p:spPr>
      </p:pic>
      <p:sp>
        <p:nvSpPr>
          <p:cNvPr id="15" name="文本框 60"/>
          <p:cNvSpPr txBox="1"/>
          <p:nvPr/>
        </p:nvSpPr>
        <p:spPr>
          <a:xfrm>
            <a:off x="4289335" y="5509121"/>
            <a:ext cx="361206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5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上海中信信息发展股份有限公司</a:t>
            </a:r>
            <a:endParaRPr lang="en-US" altLang="zh-CN" sz="15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5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5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5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5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5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29362" y="53236"/>
            <a:ext cx="7292622" cy="7200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基于</a:t>
            </a:r>
            <a:r>
              <a:rPr lang="zh-CN" altLang="en-US" dirty="0"/>
              <a:t>资源</a:t>
            </a:r>
            <a:r>
              <a:rPr lang="zh-CN" altLang="en-US" dirty="0" smtClean="0"/>
              <a:t>的</a:t>
            </a:r>
            <a:r>
              <a:rPr lang="zh-CN" altLang="en-US" dirty="0"/>
              <a:t>访问</a:t>
            </a:r>
            <a:r>
              <a:rPr lang="zh-CN" altLang="en-US" dirty="0" smtClean="0"/>
              <a:t>控制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69" y="3356992"/>
            <a:ext cx="11287257" cy="2376264"/>
          </a:xfrm>
          <a:prstGeom prst="rect">
            <a:avLst/>
          </a:prstGeom>
        </p:spPr>
      </p:pic>
      <p:sp>
        <p:nvSpPr>
          <p:cNvPr id="4" name="内容占位符 3"/>
          <p:cNvSpPr txBox="1">
            <a:spLocks/>
          </p:cNvSpPr>
          <p:nvPr/>
        </p:nvSpPr>
        <p:spPr>
          <a:xfrm>
            <a:off x="407368" y="980728"/>
            <a:ext cx="10441160" cy="1872208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2200" b="0" dirty="0" smtClean="0"/>
              <a:t>用更细粒度表达</a:t>
            </a:r>
            <a:r>
              <a:rPr lang="zh-CN" altLang="en-US" sz="2200" b="0" dirty="0"/>
              <a:t>权限控制策略。</a:t>
            </a:r>
            <a:endParaRPr lang="en-US" altLang="zh-CN" sz="2200" b="0" dirty="0" smtClean="0"/>
          </a:p>
          <a:p>
            <a:pPr fontAlgn="auto">
              <a:spcAft>
                <a:spcPts val="0"/>
              </a:spcAft>
            </a:pPr>
            <a:r>
              <a:rPr lang="zh-CN" altLang="en-US" sz="2200" b="0" dirty="0"/>
              <a:t>更少的代码重构、更直观、更有弹性、可在运行环境做修改</a:t>
            </a:r>
            <a:r>
              <a:rPr lang="zh-CN" altLang="en-US" sz="2200" b="0" dirty="0" smtClean="0"/>
              <a:t>。</a:t>
            </a:r>
            <a:endParaRPr lang="en-US" altLang="zh-CN" sz="2200" b="0" dirty="0" smtClean="0"/>
          </a:p>
        </p:txBody>
      </p:sp>
    </p:spTree>
    <p:extLst>
      <p:ext uri="{BB962C8B-B14F-4D97-AF65-F5344CB8AC3E}">
        <p14:creationId xmlns:p14="http://schemas.microsoft.com/office/powerpoint/2010/main" val="20894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29362" y="53236"/>
            <a:ext cx="7292622" cy="7200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数据库表设计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692696"/>
            <a:ext cx="9746445" cy="550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2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29362" y="53236"/>
            <a:ext cx="7292622" cy="7200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407368" y="980728"/>
            <a:ext cx="10441160" cy="1872208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2200" b="0" dirty="0" smtClean="0"/>
              <a:t>截取一段有权限控制的代码，描述它如何控制权限。</a:t>
            </a:r>
            <a:endParaRPr lang="en-US" altLang="zh-CN" sz="2200" b="0" dirty="0" smtClean="0"/>
          </a:p>
        </p:txBody>
      </p:sp>
    </p:spTree>
    <p:extLst>
      <p:ext uri="{BB962C8B-B14F-4D97-AF65-F5344CB8AC3E}">
        <p14:creationId xmlns:p14="http://schemas.microsoft.com/office/powerpoint/2010/main" val="427392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/>
          <p:nvPr/>
        </p:nvSpPr>
        <p:spPr>
          <a:xfrm>
            <a:off x="4728845" y="3184525"/>
            <a:ext cx="2733675" cy="84582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0" tIns="0" rIns="0" bIns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4500" dirty="0">
                <a:solidFill>
                  <a:srgbClr val="0000FF"/>
                </a:solidFill>
              </a:rPr>
              <a:t>感谢观看！</a:t>
            </a:r>
            <a:endParaRPr lang="en-US" altLang="zh-CN" sz="45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29362" y="53236"/>
            <a:ext cx="7292622" cy="72008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权限模型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9362" y="773316"/>
            <a:ext cx="11083262" cy="207962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在传统权限模型中，我们直接把权限赋予用户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RBAC</a:t>
            </a:r>
            <a:r>
              <a:rPr lang="zh-CN" altLang="en-US" sz="2400" dirty="0"/>
              <a:t>中，增加了“角色”的概念</a:t>
            </a:r>
            <a:r>
              <a:rPr lang="zh-CN" altLang="en-US" sz="2400" dirty="0" smtClean="0"/>
              <a:t>，权限</a:t>
            </a:r>
            <a:r>
              <a:rPr lang="zh-CN" altLang="en-US" sz="2400" dirty="0"/>
              <a:t>赋予角色</a:t>
            </a:r>
            <a:r>
              <a:rPr lang="zh-CN" altLang="en-US" sz="2400" dirty="0" smtClean="0"/>
              <a:t>，角色</a:t>
            </a:r>
            <a:r>
              <a:rPr lang="zh-CN" altLang="en-US" sz="2400" dirty="0"/>
              <a:t>赋予用户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RBAC</a:t>
            </a:r>
            <a:r>
              <a:rPr lang="zh-CN" altLang="en-US" sz="2400" dirty="0"/>
              <a:t>中，根据权限的复杂程度，又可分为</a:t>
            </a:r>
            <a:r>
              <a:rPr lang="en-US" altLang="zh-CN" sz="2400" dirty="0"/>
              <a:t>RBAC0</a:t>
            </a:r>
            <a:r>
              <a:rPr lang="zh-CN" altLang="en-US" sz="2400" dirty="0"/>
              <a:t>、</a:t>
            </a:r>
            <a:r>
              <a:rPr lang="en-US" altLang="zh-CN" sz="2400" dirty="0"/>
              <a:t>RBAC1</a:t>
            </a:r>
            <a:r>
              <a:rPr lang="zh-CN" altLang="en-US" sz="2400" dirty="0"/>
              <a:t>、</a:t>
            </a:r>
            <a:r>
              <a:rPr lang="en-US" altLang="zh-CN" sz="2400" dirty="0"/>
              <a:t>RBAC2</a:t>
            </a:r>
            <a:r>
              <a:rPr lang="zh-CN" altLang="en-US" sz="2400" dirty="0"/>
              <a:t>、</a:t>
            </a:r>
            <a:r>
              <a:rPr lang="en-US" altLang="zh-CN" sz="2400" dirty="0"/>
              <a:t>RBAC3</a:t>
            </a:r>
            <a:r>
              <a:rPr lang="zh-CN" altLang="en-US" sz="2400" dirty="0"/>
              <a:t>。</a:t>
            </a:r>
            <a:endParaRPr lang="zh-CN" altLang="en-US" sz="2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2924944"/>
            <a:ext cx="8600913" cy="2304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29362" y="53236"/>
            <a:ext cx="7292622" cy="720080"/>
          </a:xfrm>
        </p:spPr>
        <p:txBody>
          <a:bodyPr>
            <a:normAutofit/>
          </a:bodyPr>
          <a:lstStyle/>
          <a:p>
            <a:r>
              <a:rPr lang="zh-CN" altLang="en-US" dirty="0"/>
              <a:t>基本模型</a:t>
            </a:r>
            <a:r>
              <a:rPr lang="en-US" altLang="zh-CN" dirty="0" smtClean="0"/>
              <a:t>RBAC0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629362" y="773316"/>
            <a:ext cx="11083262" cy="157556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权限赋予角色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r>
              <a:rPr lang="zh-CN" altLang="en-US" sz="2400" dirty="0"/>
              <a:t>角色赋予用户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r>
              <a:rPr lang="zh-CN" altLang="en-US" sz="2400" dirty="0"/>
              <a:t>用户和角色，角色和权限都是多对多的</a:t>
            </a:r>
            <a:r>
              <a:rPr lang="zh-CN" altLang="en-US" sz="2400" dirty="0" smtClean="0"/>
              <a:t>关系</a:t>
            </a:r>
            <a:endParaRPr lang="zh-CN" altLang="en-US" sz="2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367379"/>
            <a:ext cx="756458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1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29362" y="53236"/>
            <a:ext cx="7292622" cy="720080"/>
          </a:xfrm>
        </p:spPr>
        <p:txBody>
          <a:bodyPr>
            <a:normAutofit/>
          </a:bodyPr>
          <a:lstStyle/>
          <a:p>
            <a:r>
              <a:rPr lang="zh-CN" altLang="en-US" dirty="0"/>
              <a:t>角色分层模型</a:t>
            </a:r>
            <a:r>
              <a:rPr lang="en-US" altLang="zh-CN" dirty="0" smtClean="0"/>
              <a:t>RBAC1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629362" y="773316"/>
            <a:ext cx="11083262" cy="128753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RBAC1</a:t>
            </a:r>
            <a:r>
              <a:rPr lang="zh-CN" altLang="en-US" sz="2400" dirty="0"/>
              <a:t>建立在</a:t>
            </a:r>
            <a:r>
              <a:rPr lang="en-US" altLang="zh-CN" sz="2400" dirty="0"/>
              <a:t>RBAC0</a:t>
            </a:r>
            <a:r>
              <a:rPr lang="zh-CN" altLang="en-US" sz="2400" dirty="0"/>
              <a:t>基础之上，在角色中引入了继承的概念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r>
              <a:rPr lang="zh-CN" altLang="en-US" sz="2400" dirty="0"/>
              <a:t>角色可以分成几个等级，每个等级权限不同，从而实现更细粒度的权限管理</a:t>
            </a:r>
            <a:r>
              <a:rPr lang="zh-CN" altLang="en-US" sz="2400" dirty="0" smtClean="0"/>
              <a:t>。</a:t>
            </a:r>
            <a:endParaRPr lang="en-US" altLang="zh-CN" sz="22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916832"/>
            <a:ext cx="7989558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2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29362" y="53236"/>
            <a:ext cx="7292622" cy="720080"/>
          </a:xfrm>
        </p:spPr>
        <p:txBody>
          <a:bodyPr>
            <a:normAutofit/>
          </a:bodyPr>
          <a:lstStyle/>
          <a:p>
            <a:r>
              <a:rPr lang="zh-CN" altLang="en-US" dirty="0"/>
              <a:t>角色限制模型</a:t>
            </a:r>
            <a:r>
              <a:rPr lang="en-US" altLang="zh-CN" dirty="0" smtClean="0"/>
              <a:t>RBAC2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629362" y="773316"/>
            <a:ext cx="11083262" cy="1287532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RBAC2</a:t>
            </a:r>
            <a:r>
              <a:rPr lang="zh-CN" altLang="en-US" sz="2400" dirty="0" smtClean="0"/>
              <a:t>建立</a:t>
            </a:r>
            <a:r>
              <a:rPr lang="zh-CN" altLang="en-US" sz="2400" dirty="0"/>
              <a:t>在</a:t>
            </a:r>
            <a:r>
              <a:rPr lang="en-US" altLang="zh-CN" sz="2400" dirty="0"/>
              <a:t>RBAC0</a:t>
            </a:r>
            <a:r>
              <a:rPr lang="zh-CN" altLang="en-US" sz="2400" dirty="0"/>
              <a:t>基础之上，对用户、角色和权限三者之间增加了一些限制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r>
              <a:rPr lang="zh-CN" altLang="en-US" sz="2400" dirty="0"/>
              <a:t>静态职责</a:t>
            </a:r>
            <a:r>
              <a:rPr lang="zh-CN" altLang="en-US" sz="2400" dirty="0" smtClean="0"/>
              <a:t>分离、动态</a:t>
            </a:r>
            <a:r>
              <a:rPr lang="zh-CN" altLang="en-US" sz="2400" dirty="0"/>
              <a:t>职责</a:t>
            </a:r>
            <a:r>
              <a:rPr lang="zh-CN" altLang="en-US" sz="2400" dirty="0" smtClean="0"/>
              <a:t>分离</a:t>
            </a:r>
            <a:endParaRPr lang="en-US" altLang="zh-CN" sz="22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700808"/>
            <a:ext cx="9001000" cy="446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0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29362" y="53236"/>
            <a:ext cx="7292622" cy="720080"/>
          </a:xfrm>
        </p:spPr>
        <p:txBody>
          <a:bodyPr>
            <a:normAutofit/>
          </a:bodyPr>
          <a:lstStyle/>
          <a:p>
            <a:r>
              <a:rPr lang="zh-CN" altLang="en-US" dirty="0"/>
              <a:t>统一模型</a:t>
            </a:r>
            <a:r>
              <a:rPr lang="en-US" altLang="zh-CN" dirty="0" smtClean="0"/>
              <a:t>RBAC3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629362" y="773316"/>
            <a:ext cx="11083262" cy="128753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RBAC3</a:t>
            </a:r>
            <a:r>
              <a:rPr lang="zh-CN" altLang="en-US" sz="2400" dirty="0"/>
              <a:t>是</a:t>
            </a:r>
            <a:r>
              <a:rPr lang="en-US" altLang="zh-CN" sz="2400" dirty="0"/>
              <a:t>RBAC1</a:t>
            </a:r>
            <a:r>
              <a:rPr lang="zh-CN" altLang="en-US" sz="2400" dirty="0"/>
              <a:t>和</a:t>
            </a:r>
            <a:r>
              <a:rPr lang="en-US" altLang="zh-CN" sz="2400" dirty="0"/>
              <a:t>RBAC2</a:t>
            </a:r>
            <a:r>
              <a:rPr lang="zh-CN" altLang="en-US" sz="2400" dirty="0"/>
              <a:t>的合集，所以</a:t>
            </a:r>
            <a:r>
              <a:rPr lang="en-US" altLang="zh-CN" sz="2400" dirty="0"/>
              <a:t>RBAC3</a:t>
            </a:r>
            <a:r>
              <a:rPr lang="zh-CN" altLang="en-US" sz="2400" dirty="0"/>
              <a:t>既有角色分层，也包括可以增加各种限制</a:t>
            </a:r>
            <a:r>
              <a:rPr lang="zh-CN" altLang="en-US" sz="2400" dirty="0" smtClean="0"/>
              <a:t>。</a:t>
            </a:r>
            <a:endParaRPr lang="en-US" altLang="zh-CN" sz="22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060848"/>
            <a:ext cx="931667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29362" y="53236"/>
            <a:ext cx="7292622" cy="720080"/>
          </a:xfrm>
        </p:spPr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RBAC</a:t>
            </a:r>
            <a:r>
              <a:rPr lang="zh-CN" altLang="en-US" dirty="0"/>
              <a:t>的延展</a:t>
            </a:r>
            <a:r>
              <a:rPr lang="en-US" altLang="zh-CN" dirty="0"/>
              <a:t>——</a:t>
            </a:r>
            <a:r>
              <a:rPr lang="zh-CN" altLang="en-US" dirty="0"/>
              <a:t>用户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629362" y="773316"/>
            <a:ext cx="11083262" cy="85548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给用户组分配角色，再把用户加入用户组。这样用户除了拥有自身的权限外，还拥有了所属用户组的所有权限</a:t>
            </a:r>
            <a:r>
              <a:rPr lang="zh-CN" altLang="en-US" sz="2400" dirty="0" smtClean="0"/>
              <a:t>。</a:t>
            </a:r>
            <a:endParaRPr lang="en-US" altLang="zh-CN" sz="22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628800"/>
            <a:ext cx="7848872" cy="432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29362" y="53236"/>
            <a:ext cx="7292622" cy="720080"/>
          </a:xfrm>
        </p:spPr>
        <p:txBody>
          <a:bodyPr>
            <a:normAutofit/>
          </a:bodyPr>
          <a:lstStyle/>
          <a:p>
            <a:r>
              <a:rPr lang="zh-CN" altLang="en-US" dirty="0"/>
              <a:t>小结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805556"/>
            <a:ext cx="8557598" cy="514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1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29362" y="53236"/>
            <a:ext cx="7292622" cy="720080"/>
          </a:xfrm>
        </p:spPr>
        <p:txBody>
          <a:bodyPr>
            <a:normAutofit/>
          </a:bodyPr>
          <a:lstStyle/>
          <a:p>
            <a:r>
              <a:rPr lang="zh-CN" altLang="en-US" dirty="0"/>
              <a:t>基于角色的访问</a:t>
            </a:r>
            <a:r>
              <a:rPr lang="zh-CN" altLang="en-US" dirty="0" smtClean="0"/>
              <a:t>控制</a:t>
            </a: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407368" y="980728"/>
            <a:ext cx="10441160" cy="1512168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2400" b="0" dirty="0" smtClean="0"/>
              <a:t>角色包含了控制细节，从代码看不出控制的细节部分</a:t>
            </a:r>
            <a:r>
              <a:rPr lang="zh-CN" altLang="en-US" sz="2200" b="0" dirty="0" smtClean="0"/>
              <a:t>。</a:t>
            </a:r>
            <a:endParaRPr lang="en-US" altLang="zh-CN" sz="2200" b="0" dirty="0" smtClean="0"/>
          </a:p>
          <a:p>
            <a:pPr fontAlgn="auto">
              <a:spcAft>
                <a:spcPts val="0"/>
              </a:spcAft>
            </a:pPr>
            <a:r>
              <a:rPr lang="zh-CN" altLang="en-US" sz="2200" b="0" dirty="0"/>
              <a:t>极小的权限方面的需求的</a:t>
            </a:r>
            <a:r>
              <a:rPr lang="zh-CN" altLang="en-US" sz="2200" b="0" dirty="0" smtClean="0"/>
              <a:t>变动，可能导致代码</a:t>
            </a:r>
            <a:r>
              <a:rPr lang="zh-CN" altLang="en-US" sz="2200" b="0" dirty="0"/>
              <a:t>需要重新修改。</a:t>
            </a:r>
            <a:endParaRPr lang="en-US" altLang="zh-CN" sz="2200" b="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3140968"/>
            <a:ext cx="1018261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7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公司组件库开发-coral4.0</Template>
  <TotalTime>695</TotalTime>
  <Words>323</Words>
  <Application>Microsoft Office PowerPoint</Application>
  <PresentationFormat>宽屏</PresentationFormat>
  <Paragraphs>41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Lifeline JL</vt:lpstr>
      <vt:lpstr>等线</vt:lpstr>
      <vt:lpstr>等线 Light</vt:lpstr>
      <vt:lpstr>宋体</vt:lpstr>
      <vt:lpstr>微软雅黑</vt:lpstr>
      <vt:lpstr>Arial</vt:lpstr>
      <vt:lpstr>Calibri</vt:lpstr>
      <vt:lpstr>Courier New</vt:lpstr>
      <vt:lpstr>Microsoft Yi Baiti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中信学院</dc:title>
  <dc:creator>ces</dc:creator>
  <cp:lastModifiedBy>chenl</cp:lastModifiedBy>
  <cp:revision>424</cp:revision>
  <cp:lastPrinted>2000-04-19T10:28:00Z</cp:lastPrinted>
  <dcterms:created xsi:type="dcterms:W3CDTF">2000-07-18T05:50:00Z</dcterms:created>
  <dcterms:modified xsi:type="dcterms:W3CDTF">2019-04-03T01:50:14Z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2052-10.8.0.6157</vt:lpwstr>
  </property>
</Properties>
</file>